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69" r:id="rId16"/>
    <p:sldId id="305" r:id="rId17"/>
    <p:sldId id="306" r:id="rId18"/>
    <p:sldId id="307" r:id="rId19"/>
    <p:sldId id="308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4" r:id="rId39"/>
    <p:sldId id="295" r:id="rId40"/>
    <p:sldId id="293" r:id="rId41"/>
    <p:sldId id="296" r:id="rId42"/>
    <p:sldId id="297" r:id="rId43"/>
    <p:sldId id="317" r:id="rId44"/>
    <p:sldId id="298" r:id="rId45"/>
    <p:sldId id="299" r:id="rId46"/>
    <p:sldId id="300" r:id="rId47"/>
    <p:sldId id="301" r:id="rId48"/>
    <p:sldId id="302" r:id="rId49"/>
    <p:sldId id="303" r:id="rId50"/>
    <p:sldId id="310" r:id="rId51"/>
    <p:sldId id="309" r:id="rId52"/>
    <p:sldId id="311" r:id="rId53"/>
    <p:sldId id="312" r:id="rId54"/>
    <p:sldId id="313" r:id="rId55"/>
    <p:sldId id="315" r:id="rId56"/>
    <p:sldId id="316" r:id="rId57"/>
    <p:sldId id="318" r:id="rId58"/>
    <p:sldId id="319" r:id="rId59"/>
    <p:sldId id="320" r:id="rId60"/>
    <p:sldId id="321" r:id="rId61"/>
    <p:sldId id="323" r:id="rId62"/>
    <p:sldId id="324" r:id="rId63"/>
    <p:sldId id="326" r:id="rId64"/>
    <p:sldId id="325" r:id="rId65"/>
    <p:sldId id="327" r:id="rId66"/>
    <p:sldId id="328" r:id="rId67"/>
    <p:sldId id="329" r:id="rId68"/>
    <p:sldId id="332" r:id="rId69"/>
    <p:sldId id="335" r:id="rId70"/>
    <p:sldId id="336" r:id="rId71"/>
    <p:sldId id="337" r:id="rId72"/>
    <p:sldId id="331" r:id="rId73"/>
    <p:sldId id="338" r:id="rId74"/>
    <p:sldId id="339" r:id="rId75"/>
    <p:sldId id="340" r:id="rId76"/>
    <p:sldId id="341" r:id="rId77"/>
    <p:sldId id="272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7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3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F579F675-DF32-4599-BCB0-10135FFC4AA1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27C93D6-2999-401D-A828-56FF278C3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 Arrays and </a:t>
            </a:r>
            <a:r>
              <a:rPr lang="en-US" altLang="zh-TW" dirty="0" smtClean="0"/>
              <a:t>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9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1-dimension</a:t>
            </a:r>
          </a:p>
          <a:p>
            <a:pPr lvl="1"/>
            <a:r>
              <a:rPr lang="en-US" altLang="zh-TW" dirty="0" smtClean="0"/>
              <a:t>1-dimension Array: A</a:t>
            </a:r>
            <a:r>
              <a:rPr lang="en-US" altLang="zh-TW" baseline="-25000" dirty="0" smtClean="0"/>
              <a:t>n</a:t>
            </a:r>
          </a:p>
          <a:p>
            <a:pPr lvl="1"/>
            <a:r>
              <a:rPr lang="en-US" altLang="zh-TW" dirty="0" smtClean="0"/>
              <a:t>Each item space: d</a:t>
            </a:r>
          </a:p>
          <a:p>
            <a:pPr lvl="1"/>
            <a:r>
              <a:rPr lang="en-US" altLang="zh-TW" dirty="0" smtClean="0"/>
              <a:t>Initial address: L</a:t>
            </a:r>
            <a:r>
              <a:rPr lang="en-US" altLang="zh-TW" baseline="-25000" dirty="0" smtClean="0"/>
              <a:t>0 </a:t>
            </a:r>
            <a:r>
              <a:rPr lang="en-US" altLang="zh-TW" dirty="0" smtClean="0"/>
              <a:t>=&gt; </a:t>
            </a:r>
            <a:r>
              <a:rPr lang="en-US" altLang="zh-TW" i="1" dirty="0" smtClean="0"/>
              <a:t>address</a:t>
            </a:r>
            <a:r>
              <a:rPr lang="en-US" altLang="zh-TW" dirty="0" smtClean="0"/>
              <a:t>(A[0]) = L</a:t>
            </a:r>
            <a:r>
              <a:rPr lang="en-US" altLang="zh-TW" baseline="-25000" dirty="0" smtClean="0"/>
              <a:t>0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(A[1]) = L</a:t>
            </a:r>
            <a:r>
              <a:rPr lang="en-US" altLang="zh-TW" baseline="-25000" dirty="0" smtClean="0"/>
              <a:t>0 </a:t>
            </a:r>
            <a:r>
              <a:rPr lang="en-US" altLang="zh-TW" dirty="0" smtClean="0"/>
              <a:t>+ 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(A[2])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2d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(A[n-1])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(n-1)d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-dimension</a:t>
            </a:r>
            <a:endParaRPr lang="en-US" altLang="zh-TW" dirty="0"/>
          </a:p>
          <a:p>
            <a:pPr lvl="1"/>
            <a:r>
              <a:rPr lang="en-US" altLang="zh-TW" dirty="0" smtClean="0"/>
              <a:t>2-dimension </a:t>
            </a:r>
            <a:r>
              <a:rPr lang="en-US" altLang="zh-TW" dirty="0"/>
              <a:t>Array: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m,n</a:t>
            </a:r>
            <a:endParaRPr lang="en-US" altLang="zh-TW" baseline="-25000" dirty="0"/>
          </a:p>
          <a:p>
            <a:pPr lvl="1"/>
            <a:r>
              <a:rPr lang="en-US" altLang="zh-TW" dirty="0"/>
              <a:t>Each item space: d</a:t>
            </a:r>
          </a:p>
          <a:p>
            <a:pPr lvl="1"/>
            <a:r>
              <a:rPr lang="en-US" altLang="zh-TW" dirty="0"/>
              <a:t>Initial address: L</a:t>
            </a:r>
            <a:r>
              <a:rPr lang="en-US" altLang="zh-TW" baseline="-25000" dirty="0"/>
              <a:t>0 </a:t>
            </a:r>
            <a:r>
              <a:rPr lang="en-US" altLang="zh-TW" dirty="0"/>
              <a:t>=&gt; </a:t>
            </a:r>
            <a:r>
              <a:rPr lang="en-US" altLang="zh-TW" i="1" dirty="0" smtClean="0"/>
              <a:t>address</a:t>
            </a:r>
            <a:r>
              <a:rPr lang="en-US" altLang="zh-TW" dirty="0" smtClean="0"/>
              <a:t>(A[0,0]) </a:t>
            </a:r>
            <a:r>
              <a:rPr lang="en-US" altLang="zh-TW" dirty="0"/>
              <a:t>=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0</a:t>
            </a:r>
          </a:p>
          <a:p>
            <a:pPr lvl="1"/>
            <a:r>
              <a:rPr lang="en-US" altLang="zh-TW" dirty="0" smtClean="0"/>
              <a:t>Row major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(A[0,2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+ 2d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(A[0,n-1])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(n-1)d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nd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(A[1,n-1])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+(n-1)d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ind</a:t>
            </a:r>
            <a:r>
              <a:rPr lang="en-US" altLang="zh-TW" dirty="0" smtClean="0"/>
              <a:t> +</a:t>
            </a:r>
            <a:r>
              <a:rPr lang="en-US" altLang="zh-TW" dirty="0" err="1" smtClean="0"/>
              <a:t>jd</a:t>
            </a:r>
            <a:endParaRPr lang="en-US" altLang="zh-TW" dirty="0" smtClean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(A[m-1,n-1])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(m-1)</a:t>
            </a:r>
            <a:r>
              <a:rPr lang="en-US" altLang="zh-TW" dirty="0" err="1" smtClean="0"/>
              <a:t>nd</a:t>
            </a:r>
            <a:r>
              <a:rPr lang="en-US" altLang="zh-TW" dirty="0" smtClean="0"/>
              <a:t> +(n-1)d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Address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46320" y="2914853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列優先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每列處理完後才換下一列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6123"/>
              </p:ext>
            </p:extLst>
          </p:nvPr>
        </p:nvGraphicFramePr>
        <p:xfrm>
          <a:off x="7171111" y="3994881"/>
          <a:ext cx="14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60999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7423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1051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17884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00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9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67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7315200" y="4156364"/>
            <a:ext cx="1529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844742" y="4164676"/>
            <a:ext cx="0" cy="283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7306887" y="4448508"/>
            <a:ext cx="153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315200" y="4448508"/>
            <a:ext cx="0" cy="14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315200" y="4592508"/>
            <a:ext cx="1306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469933" y="4592508"/>
            <a:ext cx="1374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315200" y="5074881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A</a:t>
            </a:r>
            <a:r>
              <a:rPr lang="en-US" altLang="zh-TW" baseline="-25000" dirty="0" smtClean="0"/>
              <a:t>3,4</a:t>
            </a:r>
            <a:endParaRPr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212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Row major</a:t>
                </a:r>
              </a:p>
              <a:p>
                <a:pPr lvl="1"/>
                <a:r>
                  <a:rPr lang="en-US" altLang="zh-TW" dirty="0"/>
                  <a:t>2-dimension Array: 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m,n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Each item space: </a:t>
                </a:r>
                <a:r>
                  <a:rPr lang="en-US" altLang="zh-TW" dirty="0" smtClean="0"/>
                  <a:t>d</a:t>
                </a:r>
              </a:p>
              <a:p>
                <a:pPr lvl="1"/>
                <a:r>
                  <a:rPr lang="en-US" altLang="zh-TW" dirty="0" smtClean="0"/>
                  <a:t>A(m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:m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, n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:n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/>
                  <a:t>Initial address: L</a:t>
                </a:r>
                <a:r>
                  <a:rPr lang="en-US" altLang="zh-TW" baseline="-25000" dirty="0"/>
                  <a:t>0 </a:t>
                </a:r>
                <a:r>
                  <a:rPr lang="en-US" altLang="zh-TW" dirty="0"/>
                  <a:t>=&gt; </a:t>
                </a:r>
                <a:r>
                  <a:rPr lang="en-US" altLang="zh-TW" i="1" dirty="0" smtClean="0"/>
                  <a:t>address</a:t>
                </a:r>
                <a:r>
                  <a:rPr lang="en-US" altLang="zh-TW" dirty="0" smtClean="0"/>
                  <a:t>(A[</a:t>
                </a:r>
                <a:r>
                  <a:rPr lang="en-US" altLang="zh-TW" dirty="0"/>
                  <a:t>m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 n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])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0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1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-dimension</a:t>
            </a:r>
            <a:endParaRPr lang="en-US" altLang="zh-TW" dirty="0"/>
          </a:p>
          <a:p>
            <a:pPr lvl="1"/>
            <a:r>
              <a:rPr lang="en-US" altLang="zh-TW" dirty="0" smtClean="0"/>
              <a:t>2-dimension </a:t>
            </a:r>
            <a:r>
              <a:rPr lang="en-US" altLang="zh-TW" dirty="0"/>
              <a:t>Array: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m,n</a:t>
            </a:r>
            <a:endParaRPr lang="en-US" altLang="zh-TW" baseline="-25000" dirty="0"/>
          </a:p>
          <a:p>
            <a:pPr lvl="1"/>
            <a:r>
              <a:rPr lang="en-US" altLang="zh-TW" dirty="0"/>
              <a:t>Each item space: d</a:t>
            </a:r>
          </a:p>
          <a:p>
            <a:pPr lvl="1"/>
            <a:r>
              <a:rPr lang="en-US" altLang="zh-TW" dirty="0"/>
              <a:t>Initial address: L</a:t>
            </a:r>
            <a:r>
              <a:rPr lang="en-US" altLang="zh-TW" baseline="-25000" dirty="0"/>
              <a:t>0 </a:t>
            </a:r>
            <a:r>
              <a:rPr lang="en-US" altLang="zh-TW" dirty="0"/>
              <a:t>=&gt; </a:t>
            </a:r>
            <a:r>
              <a:rPr lang="en-US" altLang="zh-TW" i="1" dirty="0" smtClean="0"/>
              <a:t>address</a:t>
            </a:r>
            <a:r>
              <a:rPr lang="en-US" altLang="zh-TW" dirty="0" smtClean="0"/>
              <a:t>(A[0,0]) </a:t>
            </a:r>
            <a:r>
              <a:rPr lang="en-US" altLang="zh-TW" dirty="0"/>
              <a:t>=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0</a:t>
            </a:r>
          </a:p>
          <a:p>
            <a:pPr lvl="1"/>
            <a:r>
              <a:rPr lang="en-US" altLang="zh-TW" dirty="0" smtClean="0"/>
              <a:t>Column major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(A[2,0])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+ 2d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(A[m-1,0])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(m-1)d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md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(A[m-1,1])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md +(m-1)d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>
                <a:solidFill>
                  <a:srgbClr val="FF0000"/>
                </a:solidFill>
              </a:rPr>
              <a:t>j</a:t>
            </a:r>
            <a:r>
              <a:rPr lang="en-US" altLang="zh-TW" dirty="0" err="1" smtClean="0"/>
              <a:t>md</a:t>
            </a:r>
            <a:r>
              <a:rPr lang="en-US" altLang="zh-TW" dirty="0" smtClean="0"/>
              <a:t> +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(A[m-1,n-1])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(n-1)</a:t>
            </a:r>
            <a:r>
              <a:rPr lang="en-US" altLang="zh-TW" dirty="0"/>
              <a:t>m</a:t>
            </a:r>
            <a:r>
              <a:rPr lang="en-US" altLang="zh-TW" dirty="0" smtClean="0"/>
              <a:t>d +(m-1)d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Address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46320" y="2914853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行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優先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每行處理完後才換下一行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35544"/>
              </p:ext>
            </p:extLst>
          </p:nvPr>
        </p:nvGraphicFramePr>
        <p:xfrm>
          <a:off x="7171111" y="3994881"/>
          <a:ext cx="144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60999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7423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1051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17884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00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9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67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7315200" y="4156364"/>
            <a:ext cx="0" cy="756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342474" y="4922334"/>
            <a:ext cx="2336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7576105" y="4137710"/>
            <a:ext cx="0" cy="775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315200" y="4448508"/>
            <a:ext cx="0" cy="14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576105" y="4160247"/>
            <a:ext cx="1306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706727" y="4156364"/>
            <a:ext cx="0" cy="91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06887" y="5182358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A</a:t>
            </a:r>
            <a:r>
              <a:rPr lang="en-US" altLang="zh-TW" baseline="-25000" dirty="0" smtClean="0"/>
              <a:t>3,4</a:t>
            </a:r>
            <a:endParaRPr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16393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Column major</a:t>
                </a:r>
              </a:p>
              <a:p>
                <a:pPr lvl="1"/>
                <a:r>
                  <a:rPr lang="en-US" altLang="zh-TW" dirty="0"/>
                  <a:t>2-dimension Array: 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m,n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Each item space: </a:t>
                </a:r>
                <a:r>
                  <a:rPr lang="en-US" altLang="zh-TW" dirty="0" smtClean="0"/>
                  <a:t>d</a:t>
                </a:r>
              </a:p>
              <a:p>
                <a:pPr lvl="1"/>
                <a:r>
                  <a:rPr lang="en-US" altLang="zh-TW" dirty="0" smtClean="0"/>
                  <a:t>A(m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:m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, n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:n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/>
                  <a:t>Initial address: L</a:t>
                </a:r>
                <a:r>
                  <a:rPr lang="en-US" altLang="zh-TW" baseline="-25000" dirty="0"/>
                  <a:t>0 </a:t>
                </a:r>
                <a:r>
                  <a:rPr lang="en-US" altLang="zh-TW" dirty="0"/>
                  <a:t>=&gt; </a:t>
                </a:r>
                <a:r>
                  <a:rPr lang="en-US" altLang="zh-TW" i="1" dirty="0" smtClean="0"/>
                  <a:t>address</a:t>
                </a:r>
                <a:r>
                  <a:rPr lang="en-US" altLang="zh-TW" dirty="0" smtClean="0"/>
                  <a:t>(A[</a:t>
                </a:r>
                <a:r>
                  <a:rPr lang="en-US" altLang="zh-TW" dirty="0"/>
                  <a:t>m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 n</a:t>
                </a:r>
                <a:r>
                  <a:rPr lang="en-US" altLang="zh-TW" baseline="-25000" dirty="0"/>
                  <a:t>1</a:t>
                </a:r>
                <a:r>
                  <a:rPr lang="en-US" altLang="zh-TW" dirty="0" smtClean="0"/>
                  <a:t>])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0</a:t>
                </a:r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1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(A[3,2]) </a:t>
            </a:r>
            <a:r>
              <a:rPr lang="en-US" altLang="zh-TW" dirty="0"/>
              <a:t>= </a:t>
            </a:r>
            <a:r>
              <a:rPr lang="en-US" altLang="zh-TW" dirty="0" smtClean="0"/>
              <a:t>1110</a:t>
            </a:r>
          </a:p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(A[2,3]) </a:t>
            </a:r>
            <a:r>
              <a:rPr lang="en-US" altLang="zh-TW" dirty="0"/>
              <a:t>= </a:t>
            </a:r>
            <a:r>
              <a:rPr lang="en-US" altLang="zh-TW" dirty="0" smtClean="0"/>
              <a:t>1115</a:t>
            </a:r>
          </a:p>
          <a:p>
            <a:r>
              <a:rPr lang="en-US" altLang="zh-TW" dirty="0"/>
              <a:t>item </a:t>
            </a:r>
            <a:r>
              <a:rPr lang="en-US" altLang="zh-TW" dirty="0" smtClean="0"/>
              <a:t>space d = 1</a:t>
            </a:r>
          </a:p>
          <a:p>
            <a:r>
              <a:rPr lang="en-US" altLang="zh-TW" dirty="0" smtClean="0"/>
              <a:t>A[1, 4] = ?</a:t>
            </a:r>
          </a:p>
          <a:p>
            <a:r>
              <a:rPr lang="en-US" altLang="zh-TW" dirty="0" smtClean="0"/>
              <a:t>A[5, 4] =?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88386" y="1718364"/>
                <a:ext cx="510793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Row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=1110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=111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1718364"/>
                <a:ext cx="5107937" cy="1754326"/>
              </a:xfrm>
              <a:prstGeom prst="rect">
                <a:avLst/>
              </a:prstGeom>
              <a:blipFill>
                <a:blip r:embed="rId2"/>
                <a:stretch>
                  <a:fillRect t="-24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57928" y="3329016"/>
                <a:ext cx="5168851" cy="258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Column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=1110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=111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=6,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=1095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4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=112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28" y="3329016"/>
                <a:ext cx="5168851" cy="2585323"/>
              </a:xfrm>
              <a:prstGeom prst="rect">
                <a:avLst/>
              </a:prstGeom>
              <a:blipFill>
                <a:blip r:embed="rId3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(A[7,8]) </a:t>
            </a:r>
            <a:r>
              <a:rPr lang="en-US" altLang="zh-TW" dirty="0"/>
              <a:t>= </a:t>
            </a:r>
            <a:r>
              <a:rPr lang="en-US" altLang="zh-TW" dirty="0" smtClean="0"/>
              <a:t>2732</a:t>
            </a:r>
          </a:p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(A[13,16]) </a:t>
            </a:r>
            <a:r>
              <a:rPr lang="en-US" altLang="zh-TW" dirty="0"/>
              <a:t>= </a:t>
            </a:r>
            <a:r>
              <a:rPr lang="en-US" altLang="zh-TW" dirty="0" smtClean="0"/>
              <a:t>3364</a:t>
            </a:r>
          </a:p>
          <a:p>
            <a:r>
              <a:rPr lang="en-US" altLang="zh-TW" dirty="0"/>
              <a:t>item </a:t>
            </a:r>
            <a:r>
              <a:rPr lang="en-US" altLang="zh-TW" dirty="0" smtClean="0"/>
              <a:t>space d = 4</a:t>
            </a:r>
          </a:p>
          <a:p>
            <a:r>
              <a:rPr lang="en-US" altLang="zh-TW" dirty="0" smtClean="0"/>
              <a:t>A[9, 6</a:t>
            </a:r>
            <a:r>
              <a:rPr lang="en-US" altLang="zh-TW" dirty="0"/>
              <a:t>]</a:t>
            </a:r>
            <a:r>
              <a:rPr lang="en-US" altLang="zh-TW" dirty="0" smtClean="0"/>
              <a:t> = 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88386" y="1718364"/>
                <a:ext cx="6412781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Row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=2732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3364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=2700−28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2924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1718364"/>
                <a:ext cx="6412781" cy="2308324"/>
              </a:xfrm>
              <a:prstGeom prst="rect">
                <a:avLst/>
              </a:prstGeom>
              <a:blipFill>
                <a:blip r:embed="rId2"/>
                <a:stretch>
                  <a:fillRect t="-1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88386" y="3944157"/>
                <a:ext cx="6473695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Column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=2732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364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=19,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2592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3944157"/>
                <a:ext cx="6473695" cy="2308324"/>
              </a:xfrm>
              <a:prstGeom prst="rect">
                <a:avLst/>
              </a:prstGeom>
              <a:blipFill>
                <a:blip r:embed="rId3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,j</a:t>
            </a:r>
            <a:r>
              <a:rPr lang="en-US" altLang="zh-TW" i="1" baseline="-25000" dirty="0"/>
              <a:t>1</a:t>
            </a:r>
            <a:r>
              <a:rPr lang="en-US" altLang="zh-TW" dirty="0" smtClean="0"/>
              <a:t>]) </a:t>
            </a:r>
            <a:r>
              <a:rPr lang="en-US" altLang="zh-TW" dirty="0"/>
              <a:t>= L</a:t>
            </a:r>
            <a:r>
              <a:rPr lang="en-US" altLang="zh-TW" baseline="-25000" dirty="0"/>
              <a:t>1</a:t>
            </a:r>
          </a:p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i="1" dirty="0" smtClean="0"/>
              <a:t>i</a:t>
            </a:r>
            <a:r>
              <a:rPr lang="en-US" altLang="zh-TW" i="1" baseline="-25000" dirty="0"/>
              <a:t>2</a:t>
            </a:r>
            <a:r>
              <a:rPr lang="en-US" altLang="zh-TW" i="1" dirty="0" smtClean="0"/>
              <a:t>,j</a:t>
            </a:r>
            <a:r>
              <a:rPr lang="en-US" altLang="zh-TW" i="1" baseline="-25000" dirty="0"/>
              <a:t>2</a:t>
            </a:r>
            <a:r>
              <a:rPr lang="en-US" altLang="zh-TW" dirty="0" smtClean="0"/>
              <a:t>]) </a:t>
            </a:r>
            <a:r>
              <a:rPr lang="en-US" altLang="zh-TW" dirty="0"/>
              <a:t>=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2</a:t>
            </a:r>
            <a:endParaRPr lang="en-US" altLang="zh-TW" baseline="-25000" dirty="0"/>
          </a:p>
          <a:p>
            <a:r>
              <a:rPr lang="en-US" altLang="zh-TW" dirty="0"/>
              <a:t>item space </a:t>
            </a:r>
            <a:r>
              <a:rPr lang="en-US" altLang="zh-TW" dirty="0" smtClean="0"/>
              <a:t>d</a:t>
            </a:r>
            <a:endParaRPr lang="en-US" altLang="zh-TW" dirty="0"/>
          </a:p>
          <a:p>
            <a:r>
              <a:rPr lang="en-US" altLang="zh-TW" dirty="0" smtClean="0"/>
              <a:t>A[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] </a:t>
            </a:r>
            <a:r>
              <a:rPr lang="en-US" altLang="zh-TW" dirty="0"/>
              <a:t>= ?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04517" y="579521"/>
                <a:ext cx="5432256" cy="2990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Row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17" y="579521"/>
                <a:ext cx="5432256" cy="2990049"/>
              </a:xfrm>
              <a:prstGeom prst="rect">
                <a:avLst/>
              </a:prstGeom>
              <a:blipFill>
                <a:blip r:embed="rId2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38015" y="3635475"/>
                <a:ext cx="5629298" cy="2990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Column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15" y="3635475"/>
                <a:ext cx="5629298" cy="2990049"/>
              </a:xfrm>
              <a:prstGeom prst="rect">
                <a:avLst/>
              </a:prstGeom>
              <a:blipFill>
                <a:blip r:embed="rId3"/>
                <a:stretch>
                  <a:fillRect t="-1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1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(A[7,8]) </a:t>
            </a:r>
            <a:r>
              <a:rPr lang="en-US" altLang="zh-TW" dirty="0"/>
              <a:t>= </a:t>
            </a:r>
            <a:r>
              <a:rPr lang="en-US" altLang="zh-TW" dirty="0" smtClean="0"/>
              <a:t>2732</a:t>
            </a:r>
          </a:p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(A[13,16]) </a:t>
            </a:r>
            <a:r>
              <a:rPr lang="en-US" altLang="zh-TW" dirty="0"/>
              <a:t>= </a:t>
            </a:r>
            <a:r>
              <a:rPr lang="en-US" altLang="zh-TW" dirty="0" smtClean="0"/>
              <a:t>3364</a:t>
            </a:r>
          </a:p>
          <a:p>
            <a:r>
              <a:rPr lang="en-US" altLang="zh-TW" dirty="0"/>
              <a:t>item </a:t>
            </a:r>
            <a:r>
              <a:rPr lang="en-US" altLang="zh-TW" dirty="0" smtClean="0"/>
              <a:t>space d = 4</a:t>
            </a:r>
          </a:p>
          <a:p>
            <a:r>
              <a:rPr lang="en-US" altLang="zh-TW" dirty="0" smtClean="0"/>
              <a:t>A[9, 6</a:t>
            </a:r>
            <a:r>
              <a:rPr lang="en-US" altLang="zh-TW" dirty="0"/>
              <a:t>]</a:t>
            </a:r>
            <a:r>
              <a:rPr lang="en-US" altLang="zh-TW" dirty="0" smtClean="0"/>
              <a:t> = 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29455" y="1600201"/>
                <a:ext cx="5432256" cy="4375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Row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13−7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×4+(16−8)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=3364−2732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×4+(6−8)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−2732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=2924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455" y="1600201"/>
                <a:ext cx="5432256" cy="4375044"/>
              </a:xfrm>
              <a:prstGeom prst="rect">
                <a:avLst/>
              </a:prstGeom>
              <a:blipFill>
                <a:blip r:embed="rId2"/>
                <a:stretch>
                  <a:fillRect t="-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(A[7,8]) </a:t>
            </a:r>
            <a:r>
              <a:rPr lang="en-US" altLang="zh-TW" dirty="0"/>
              <a:t>= </a:t>
            </a:r>
            <a:r>
              <a:rPr lang="en-US" altLang="zh-TW" dirty="0" smtClean="0"/>
              <a:t>2732</a:t>
            </a:r>
          </a:p>
          <a:p>
            <a:r>
              <a:rPr lang="en-US" altLang="zh-TW" i="1" dirty="0" smtClean="0"/>
              <a:t>address</a:t>
            </a:r>
            <a:r>
              <a:rPr lang="en-US" altLang="zh-TW" dirty="0" smtClean="0"/>
              <a:t>(A[13,16]) </a:t>
            </a:r>
            <a:r>
              <a:rPr lang="en-US" altLang="zh-TW" dirty="0"/>
              <a:t>= </a:t>
            </a:r>
            <a:r>
              <a:rPr lang="en-US" altLang="zh-TW" dirty="0" smtClean="0"/>
              <a:t>3364</a:t>
            </a:r>
          </a:p>
          <a:p>
            <a:r>
              <a:rPr lang="en-US" altLang="zh-TW" dirty="0"/>
              <a:t>item </a:t>
            </a:r>
            <a:r>
              <a:rPr lang="en-US" altLang="zh-TW" dirty="0" smtClean="0"/>
              <a:t>space d = 4</a:t>
            </a:r>
          </a:p>
          <a:p>
            <a:r>
              <a:rPr lang="en-US" altLang="zh-TW" dirty="0" smtClean="0"/>
              <a:t>A[9, 6</a:t>
            </a:r>
            <a:r>
              <a:rPr lang="en-US" altLang="zh-TW" dirty="0"/>
              <a:t>]</a:t>
            </a:r>
            <a:r>
              <a:rPr lang="en-US" altLang="zh-TW" dirty="0" smtClean="0"/>
              <a:t> = 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04516" y="1502465"/>
                <a:ext cx="5493170" cy="4098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TW" i="1" dirty="0" smtClean="0">
                    <a:latin typeface="Cambria Math" panose="02040503050406030204" pitchFamily="18" charset="0"/>
                  </a:rPr>
                  <a:t>Column – major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×4+(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×4=3364−2732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×4+(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−2732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=2592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16" y="1502465"/>
                <a:ext cx="5493170" cy="4098045"/>
              </a:xfrm>
              <a:prstGeom prst="rect">
                <a:avLst/>
              </a:prstGeom>
              <a:blipFill>
                <a:blip r:embed="rId2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9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2 Arrays and Structures</a:t>
            </a:r>
            <a:endParaRPr lang="zh-TW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2.1 Arrays</a:t>
            </a:r>
          </a:p>
          <a:p>
            <a:r>
              <a:rPr lang="en-US" altLang="zh-TW" dirty="0" smtClean="0"/>
              <a:t>2.2 Dynamically Allocated Arrays (option)</a:t>
            </a:r>
            <a:endParaRPr lang="en-US" altLang="zh-TW" dirty="0"/>
          </a:p>
          <a:p>
            <a:r>
              <a:rPr lang="en-US" altLang="zh-TW" dirty="0" smtClean="0"/>
              <a:t>2.3 Structures </a:t>
            </a:r>
            <a:r>
              <a:rPr lang="en-US" altLang="zh-TW" dirty="0"/>
              <a:t>and Unions</a:t>
            </a:r>
          </a:p>
          <a:p>
            <a:r>
              <a:rPr lang="en-US" altLang="zh-TW" dirty="0" smtClean="0"/>
              <a:t>2.4 Polynomial</a:t>
            </a:r>
            <a:endParaRPr lang="en-US" altLang="zh-TW" dirty="0"/>
          </a:p>
          <a:p>
            <a:r>
              <a:rPr lang="en-US" altLang="zh-TW" dirty="0" smtClean="0"/>
              <a:t>2.5 Sparse Matrices</a:t>
            </a:r>
            <a:endParaRPr lang="en-US" altLang="zh-TW" dirty="0"/>
          </a:p>
          <a:p>
            <a:r>
              <a:rPr lang="en-US" altLang="zh-TW" dirty="0" smtClean="0"/>
              <a:t>2.6 </a:t>
            </a:r>
            <a:r>
              <a:rPr lang="en-US" altLang="zh-TW" dirty="0"/>
              <a:t>Representation of Multidimensional </a:t>
            </a:r>
            <a:r>
              <a:rPr lang="en-US" altLang="zh-TW" dirty="0" smtClean="0"/>
              <a:t>Arrays</a:t>
            </a:r>
          </a:p>
          <a:p>
            <a:r>
              <a:rPr lang="en-US" altLang="zh-TW" dirty="0" smtClean="0"/>
              <a:t>2.7 Strings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14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2.3.1 </a:t>
            </a:r>
            <a:r>
              <a:rPr lang="en-US" altLang="zh-TW" dirty="0"/>
              <a:t>Structures (Records)</a:t>
            </a:r>
          </a:p>
          <a:p>
            <a:pPr lvl="1"/>
            <a:r>
              <a:rPr lang="en-US" altLang="zh-TW" dirty="0"/>
              <a:t>Arrays are collections of data of the same type. In C there is an alternate way of grouping data that permit the data to vary in type.</a:t>
            </a:r>
          </a:p>
          <a:p>
            <a:pPr lvl="2"/>
            <a:r>
              <a:rPr lang="en-US" altLang="zh-TW" sz="2000" dirty="0"/>
              <a:t>This mechanism is called the </a:t>
            </a:r>
            <a:r>
              <a:rPr lang="en-US" altLang="zh-TW" sz="2000" b="1" dirty="0" err="1">
                <a:solidFill>
                  <a:srgbClr val="FF0000"/>
                </a:solidFill>
              </a:rPr>
              <a:t>struct</a:t>
            </a:r>
            <a:r>
              <a:rPr lang="en-US" altLang="zh-TW" sz="2000" dirty="0"/>
              <a:t>, short for structure.</a:t>
            </a:r>
          </a:p>
          <a:p>
            <a:pPr lvl="1"/>
            <a:r>
              <a:rPr lang="en-US" altLang="zh-TW" dirty="0"/>
              <a:t>A structure is a collection of data items, where each item is identified as to its type and name.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61905" y="3683194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name[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age;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salary;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 person;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strcpy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(person.name,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james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person.age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person.salary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35000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 structure data type</a:t>
            </a:r>
          </a:p>
          <a:p>
            <a:pPr lvl="1"/>
            <a:r>
              <a:rPr lang="en-US" altLang="zh-TW" dirty="0"/>
              <a:t>We can create our own structure data types by using the </a:t>
            </a:r>
            <a:r>
              <a:rPr lang="en-US" altLang="zh-TW" b="1" dirty="0" err="1">
                <a:solidFill>
                  <a:srgbClr val="FF0000"/>
                </a:solidFill>
              </a:rPr>
              <a:t>typedef</a:t>
            </a:r>
            <a:r>
              <a:rPr lang="en-US" altLang="zh-TW" dirty="0"/>
              <a:t> statement as below: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sz="2000" dirty="0"/>
              <a:t>This says that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 is the name of the type defined by the structure definition, and we may follow this definition with declarations of variables such as: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altLang="zh-TW" sz="2000" i="1" dirty="0"/>
              <a:t>                   </a:t>
            </a:r>
            <a:r>
              <a:rPr lang="en-US" altLang="zh-TW" sz="2000" i="1" dirty="0" err="1"/>
              <a:t>human_being</a:t>
            </a:r>
            <a:r>
              <a:rPr lang="en-US" altLang="zh-TW" sz="2000" i="1" dirty="0"/>
              <a:t> person1, person2;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3600" y="2921377"/>
            <a:ext cx="425888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name[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age;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salary;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0880" y="2844433"/>
            <a:ext cx="323365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name[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age;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salary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can also embed a structure within a structure.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71949" y="2447384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month;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day;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year;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 date;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name[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age;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salary;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date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E.g</a:t>
            </a:r>
            <a:r>
              <a:rPr lang="en-US" altLang="zh-TW" dirty="0" smtClean="0"/>
              <a:t> : A </a:t>
            </a:r>
            <a:r>
              <a:rPr lang="en-US" altLang="zh-TW" dirty="0"/>
              <a:t>person born on February 11, 1994, would have </a:t>
            </a:r>
            <a:r>
              <a:rPr lang="en-US" altLang="zh-TW" dirty="0" smtClean="0"/>
              <a:t>values </a:t>
            </a:r>
            <a:r>
              <a:rPr lang="en-US" altLang="zh-TW" dirty="0"/>
              <a:t>for the </a:t>
            </a:r>
            <a:r>
              <a:rPr lang="en-US" altLang="zh-TW" i="1" dirty="0"/>
              <a:t>date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set as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790089"/>
            <a:ext cx="6096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person1, person2;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person1.dob.month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person1.dob.day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person1.dob.year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1944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2.3.2 Unions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union</a:t>
            </a:r>
            <a:r>
              <a:rPr lang="en-US" altLang="zh-TW" dirty="0"/>
              <a:t> declaration is similar to a structure.</a:t>
            </a:r>
          </a:p>
          <a:p>
            <a:pPr lvl="1"/>
            <a:r>
              <a:rPr lang="en-US" altLang="zh-TW" dirty="0"/>
              <a:t>The fields of a </a:t>
            </a:r>
            <a:r>
              <a:rPr lang="en-US" altLang="zh-TW" b="1" dirty="0"/>
              <a:t>union</a:t>
            </a:r>
            <a:r>
              <a:rPr lang="en-US" altLang="zh-TW" dirty="0"/>
              <a:t> must share their memory space.</a:t>
            </a:r>
          </a:p>
          <a:p>
            <a:pPr lvl="1"/>
            <a:r>
              <a:rPr lang="en-US" altLang="zh-TW" dirty="0"/>
              <a:t>Only one field of the </a:t>
            </a:r>
            <a:r>
              <a:rPr lang="en-US" altLang="zh-TW" b="1" dirty="0"/>
              <a:t>union</a:t>
            </a:r>
            <a:r>
              <a:rPr lang="en-US" altLang="zh-TW" dirty="0"/>
              <a:t> is “active” at any given time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3195459"/>
            <a:ext cx="4808420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sex_type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enum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tag_field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{female, male} sex;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union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600" b="1" kern="0" dirty="0" err="1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children;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6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beard;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 u;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name[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age;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salary;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date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dob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sex_type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sex_info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39264" y="4292691"/>
            <a:ext cx="2592388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BA0003"/>
                </a:solidFill>
              </a:rPr>
              <a:t>enum</a:t>
            </a:r>
            <a:r>
              <a:rPr lang="en-US" altLang="zh-TW" dirty="0">
                <a:solidFill>
                  <a:srgbClr val="BA0003"/>
                </a:solidFill>
              </a:rPr>
              <a:t> </a:t>
            </a:r>
            <a:r>
              <a:rPr lang="en-US" altLang="zh-TW" dirty="0" err="1">
                <a:solidFill>
                  <a:srgbClr val="BA0003"/>
                </a:solidFill>
              </a:rPr>
              <a:t>tag_field</a:t>
            </a:r>
            <a:endParaRPr lang="en-US" altLang="zh-TW" dirty="0">
              <a:solidFill>
                <a:srgbClr val="BA0003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49325" y="3488517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Memory Layout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39264" y="4724491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BA0003"/>
                </a:solidFill>
              </a:rPr>
              <a:t>int</a:t>
            </a:r>
            <a:r>
              <a:rPr lang="en-US" altLang="zh-TW" dirty="0">
                <a:solidFill>
                  <a:srgbClr val="BA0003"/>
                </a:solidFill>
              </a:rPr>
              <a:t> children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636252" y="4724491"/>
            <a:ext cx="129540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BA0003"/>
                </a:solidFill>
              </a:rPr>
              <a:t>int</a:t>
            </a:r>
            <a:r>
              <a:rPr lang="en-US" altLang="zh-TW" dirty="0">
                <a:solidFill>
                  <a:srgbClr val="BA0003"/>
                </a:solidFill>
              </a:rPr>
              <a:t> beard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9850" y="3828242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A00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BA0003"/>
                </a:solidFill>
              </a:rPr>
              <a:t>sex_type</a:t>
            </a:r>
            <a:endParaRPr lang="en-US" altLang="zh-TW" dirty="0">
              <a:solidFill>
                <a:srgbClr val="BA0003"/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-21098" y="472449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A00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BA0003"/>
                </a:solidFill>
              </a:rPr>
              <a:t>u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2499390" y="4613564"/>
            <a:ext cx="792450" cy="779"/>
          </a:xfrm>
          <a:prstGeom prst="line">
            <a:avLst/>
          </a:prstGeom>
          <a:noFill/>
          <a:ln w="76200">
            <a:solidFill>
              <a:srgbClr val="BA000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950315" y="3259933"/>
            <a:ext cx="42416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human_being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person1, person2;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person1.sex_info.sex = male;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person1.sex_info.u.beard = FALSE;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person2.sex_info.sex = female;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person2.sex_info.u.children = </a:t>
            </a:r>
            <a:r>
              <a:rPr lang="en-US" altLang="zh-TW" sz="16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2.3.3 </a:t>
            </a:r>
            <a:r>
              <a:rPr lang="en-US" altLang="zh-TW" dirty="0"/>
              <a:t>Internal implementation of structures</a:t>
            </a:r>
          </a:p>
          <a:p>
            <a:pPr lvl="1"/>
            <a:r>
              <a:rPr lang="en-US" altLang="zh-TW" dirty="0"/>
              <a:t>The fields of a structure in memory will be stored in the same way using increasing address locations in the order specified in the structure definition.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Holes or padding </a:t>
            </a:r>
            <a:r>
              <a:rPr lang="en-US" altLang="zh-TW" dirty="0"/>
              <a:t>may actually occur</a:t>
            </a:r>
          </a:p>
          <a:p>
            <a:pPr lvl="2"/>
            <a:r>
              <a:rPr lang="en-US" altLang="zh-TW" sz="2000" dirty="0"/>
              <a:t>Within a structure to permit two consecutive components to be properly aligned within memory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 of an object of a </a:t>
            </a:r>
            <a:r>
              <a:rPr lang="en-US" altLang="zh-TW" dirty="0" err="1">
                <a:solidFill>
                  <a:srgbClr val="FF0000"/>
                </a:solidFill>
              </a:rPr>
              <a:t>struct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union</a:t>
            </a:r>
            <a:r>
              <a:rPr lang="en-US" altLang="zh-TW" dirty="0"/>
              <a:t> type is the amount of </a:t>
            </a:r>
            <a:r>
              <a:rPr lang="en-US" altLang="zh-TW" dirty="0">
                <a:solidFill>
                  <a:srgbClr val="FF0000"/>
                </a:solidFill>
              </a:rPr>
              <a:t>storage</a:t>
            </a:r>
            <a:r>
              <a:rPr lang="en-US" altLang="zh-TW" dirty="0"/>
              <a:t> necessary to represent the largest component, </a:t>
            </a:r>
            <a:r>
              <a:rPr lang="en-US" altLang="zh-TW" dirty="0">
                <a:solidFill>
                  <a:srgbClr val="FF0000"/>
                </a:solidFill>
              </a:rPr>
              <a:t>including any padding that may be required.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2.3.4 </a:t>
            </a:r>
            <a:r>
              <a:rPr lang="en-US" altLang="zh-TW" dirty="0"/>
              <a:t>Self-Referential Structures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One or more of its components is a pointer to itself.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and Unions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5870" y="2826587"/>
            <a:ext cx="538387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list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list *link;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 item1, item2, item3;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item1.data=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'a'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item2.data=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'b'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item3.data=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'c'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item1.link=item2.link=item3.link=</a:t>
            </a:r>
            <a:r>
              <a:rPr lang="en-US" altLang="zh-TW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278409" y="2673413"/>
            <a:ext cx="1439862" cy="1052513"/>
            <a:chOff x="1519" y="1681"/>
            <a:chExt cx="907" cy="6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523" y="2341"/>
              <a:ext cx="903" cy="1"/>
            </a:xfrm>
            <a:custGeom>
              <a:avLst/>
              <a:gdLst>
                <a:gd name="T0" fmla="*/ 0 w 903"/>
                <a:gd name="T1" fmla="*/ 0 h 1"/>
                <a:gd name="T2" fmla="*/ 903 w 90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3" h="1">
                  <a:moveTo>
                    <a:pt x="0" y="0"/>
                  </a:moveTo>
                  <a:lnTo>
                    <a:pt x="903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426" y="1681"/>
              <a:ext cx="0" cy="66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78" y="1681"/>
              <a:ext cx="0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19" y="2296"/>
              <a:ext cx="0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 flipV="1">
            <a:off x="3001515" y="2638369"/>
            <a:ext cx="716756" cy="45719"/>
          </a:xfrm>
          <a:custGeom>
            <a:avLst/>
            <a:gdLst>
              <a:gd name="T0" fmla="*/ 0 w 903"/>
              <a:gd name="T1" fmla="*/ 0 h 1"/>
              <a:gd name="T2" fmla="*/ 903 w 90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3" h="1">
                <a:moveTo>
                  <a:pt x="0" y="0"/>
                </a:moveTo>
                <a:lnTo>
                  <a:pt x="903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89965" y="2911062"/>
            <a:ext cx="479921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Construct a list with three nodes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item1.link=&amp;item2;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item2.link=&amp;item3;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malloc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obtain a node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free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release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memory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82" y="4793368"/>
            <a:ext cx="336528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93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2.4.1 The </a:t>
            </a:r>
            <a:r>
              <a:rPr lang="en-US" altLang="zh-TW" dirty="0"/>
              <a:t>polynomial </a:t>
            </a:r>
            <a:r>
              <a:rPr lang="en-US" altLang="zh-TW" dirty="0" smtClean="0"/>
              <a:t>ADT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can use array to implement other ADT, for example: </a:t>
            </a:r>
            <a:r>
              <a:rPr lang="en-US" altLang="zh-TW" dirty="0">
                <a:solidFill>
                  <a:srgbClr val="FF0000"/>
                </a:solidFill>
              </a:rPr>
              <a:t>Ordered or Linear List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Ordered </a:t>
            </a:r>
            <a:r>
              <a:rPr lang="en-US" altLang="zh-TW" dirty="0">
                <a:solidFill>
                  <a:srgbClr val="FF0000"/>
                </a:solidFill>
              </a:rPr>
              <a:t>(linear) list</a:t>
            </a:r>
            <a:r>
              <a:rPr lang="en-US" altLang="zh-TW" dirty="0"/>
              <a:t>: (item</a:t>
            </a:r>
            <a:r>
              <a:rPr lang="en-US" altLang="zh-TW" baseline="-25000" dirty="0"/>
              <a:t>1</a:t>
            </a:r>
            <a:r>
              <a:rPr lang="en-US" altLang="zh-TW" dirty="0"/>
              <a:t>, item</a:t>
            </a:r>
            <a:r>
              <a:rPr lang="en-US" altLang="zh-TW" baseline="-25000" dirty="0"/>
              <a:t>2</a:t>
            </a:r>
            <a:r>
              <a:rPr lang="en-US" altLang="zh-TW" dirty="0"/>
              <a:t>, item</a:t>
            </a:r>
            <a:r>
              <a:rPr lang="en-US" altLang="zh-TW" baseline="-25000" dirty="0"/>
              <a:t>3</a:t>
            </a:r>
            <a:r>
              <a:rPr lang="en-US" altLang="zh-TW" dirty="0"/>
              <a:t>, …, </a:t>
            </a:r>
            <a:r>
              <a:rPr lang="en-US" altLang="zh-TW" dirty="0" err="1"/>
              <a:t>item</a:t>
            </a:r>
            <a:r>
              <a:rPr lang="en-US" altLang="zh-TW" baseline="-25000" dirty="0" err="1"/>
              <a:t>n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sz="2000" dirty="0"/>
              <a:t>(Sunday, Monday, Tuesday, Wednesday, Thursday, Friday, Saturday)</a:t>
            </a:r>
          </a:p>
          <a:p>
            <a:pPr lvl="2"/>
            <a:r>
              <a:rPr lang="en-US" altLang="zh-TW" sz="2000" dirty="0"/>
              <a:t>(Ace, 2, 3, 4, 5, 6, 7, 8, 9, 10, Jack, Queen, King)</a:t>
            </a:r>
          </a:p>
          <a:p>
            <a:pPr lvl="2"/>
            <a:r>
              <a:rPr lang="en-US" altLang="zh-TW" sz="2000" dirty="0" smtClean="0"/>
              <a:t>(</a:t>
            </a:r>
            <a:r>
              <a:rPr lang="en-US" altLang="zh-TW" sz="2000" dirty="0"/>
              <a:t>1941, 1942, 1943, 1944, 1945)</a:t>
            </a:r>
          </a:p>
          <a:p>
            <a:pPr lvl="2"/>
            <a:r>
              <a:rPr lang="en-US" altLang="zh-TW" sz="2000" dirty="0"/>
              <a:t>(a</a:t>
            </a:r>
            <a:r>
              <a:rPr lang="en-US" altLang="zh-TW" sz="1400" dirty="0"/>
              <a:t>1</a:t>
            </a:r>
            <a:r>
              <a:rPr lang="en-US" altLang="zh-TW" sz="2000" dirty="0"/>
              <a:t>, a</a:t>
            </a:r>
            <a:r>
              <a:rPr lang="en-US" altLang="zh-TW" sz="1400" dirty="0"/>
              <a:t>2</a:t>
            </a:r>
            <a:r>
              <a:rPr lang="en-US" altLang="zh-TW" sz="2000" dirty="0"/>
              <a:t>, a</a:t>
            </a:r>
            <a:r>
              <a:rPr lang="en-US" altLang="zh-TW" sz="1400" dirty="0"/>
              <a:t>3</a:t>
            </a:r>
            <a:r>
              <a:rPr lang="en-US" altLang="zh-TW" sz="2000" dirty="0"/>
              <a:t>, …, a</a:t>
            </a:r>
            <a:r>
              <a:rPr lang="en-US" altLang="zh-TW" sz="1400" dirty="0"/>
              <a:t>n-1</a:t>
            </a:r>
            <a:r>
              <a:rPr lang="en-US" altLang="zh-TW" sz="2000" dirty="0"/>
              <a:t>, a</a:t>
            </a:r>
            <a:r>
              <a:rPr lang="en-US" altLang="zh-TW" sz="1400" dirty="0"/>
              <a:t>n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Arrays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5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Operations on Ordered List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1. Finding </a:t>
            </a:r>
            <a:r>
              <a:rPr lang="en-US" altLang="zh-TW" dirty="0"/>
              <a:t>the length, </a:t>
            </a:r>
            <a:r>
              <a:rPr lang="en-US" altLang="zh-TW" i="1" dirty="0"/>
              <a:t>n</a:t>
            </a:r>
            <a:r>
              <a:rPr lang="en-US" altLang="zh-TW" dirty="0"/>
              <a:t> , of the list.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2. Reading </a:t>
            </a:r>
            <a:r>
              <a:rPr lang="en-US" altLang="zh-TW" dirty="0"/>
              <a:t>the items from left to right (or right to left).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3. Retrieving </a:t>
            </a:r>
            <a:r>
              <a:rPr lang="en-US" altLang="zh-TW" dirty="0"/>
              <a:t>the </a:t>
            </a:r>
            <a:r>
              <a:rPr lang="en-US" altLang="zh-TW" i="1" dirty="0" err="1"/>
              <a:t>i</a:t>
            </a:r>
            <a:r>
              <a:rPr lang="en-US" altLang="zh-TW" dirty="0" err="1"/>
              <a:t>’th</a:t>
            </a:r>
            <a:r>
              <a:rPr lang="en-US" altLang="zh-TW" dirty="0"/>
              <a:t> element.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4. Storing </a:t>
            </a:r>
            <a:r>
              <a:rPr lang="en-US" altLang="zh-TW" dirty="0"/>
              <a:t>a new value into the </a:t>
            </a:r>
            <a:r>
              <a:rPr lang="en-US" altLang="zh-TW" dirty="0" err="1"/>
              <a:t>i’th</a:t>
            </a:r>
            <a:r>
              <a:rPr lang="en-US" altLang="zh-TW" dirty="0"/>
              <a:t> position.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. Inserting </a:t>
            </a:r>
            <a:r>
              <a:rPr lang="en-US" altLang="zh-TW" dirty="0"/>
              <a:t>a new element at the position </a:t>
            </a:r>
            <a:r>
              <a:rPr lang="en-US" altLang="zh-TW" i="1" dirty="0" err="1"/>
              <a:t>i</a:t>
            </a:r>
            <a:r>
              <a:rPr lang="en-US" altLang="zh-TW" dirty="0"/>
              <a:t> , causing elements numbered 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i</a:t>
            </a:r>
            <a:r>
              <a:rPr lang="en-US" altLang="zh-TW" dirty="0"/>
              <a:t>+1, …, </a:t>
            </a:r>
            <a:r>
              <a:rPr lang="en-US" altLang="zh-TW" i="1" dirty="0"/>
              <a:t>n</a:t>
            </a:r>
            <a:r>
              <a:rPr lang="en-US" altLang="zh-TW" dirty="0"/>
              <a:t> to become numbered </a:t>
            </a:r>
            <a:r>
              <a:rPr lang="en-US" altLang="zh-TW" i="1" dirty="0"/>
              <a:t>i</a:t>
            </a:r>
            <a:r>
              <a:rPr lang="en-US" altLang="zh-TW" dirty="0"/>
              <a:t>+1, </a:t>
            </a:r>
            <a:r>
              <a:rPr lang="en-US" altLang="zh-TW" i="1" dirty="0"/>
              <a:t>i</a:t>
            </a:r>
            <a:r>
              <a:rPr lang="en-US" altLang="zh-TW" dirty="0"/>
              <a:t>+2, …, </a:t>
            </a:r>
            <a:r>
              <a:rPr lang="en-US" altLang="zh-TW" i="1" dirty="0"/>
              <a:t>n</a:t>
            </a:r>
            <a:r>
              <a:rPr lang="en-US" altLang="zh-TW" dirty="0"/>
              <a:t>+1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6. Deleting </a:t>
            </a:r>
            <a:r>
              <a:rPr lang="en-US" altLang="zh-TW" dirty="0"/>
              <a:t>the element at position </a:t>
            </a:r>
            <a:r>
              <a:rPr lang="en-US" altLang="zh-TW" i="1" dirty="0" err="1"/>
              <a:t>i</a:t>
            </a:r>
            <a:r>
              <a:rPr lang="en-US" altLang="zh-TW" dirty="0"/>
              <a:t> , causing elements numbered </a:t>
            </a:r>
            <a:r>
              <a:rPr lang="en-US" altLang="zh-TW" i="1" dirty="0"/>
              <a:t>i</a:t>
            </a:r>
            <a:r>
              <a:rPr lang="en-US" altLang="zh-TW" dirty="0"/>
              <a:t>+1, …, </a:t>
            </a:r>
            <a:r>
              <a:rPr lang="en-US" altLang="zh-TW" i="1" dirty="0"/>
              <a:t>n</a:t>
            </a:r>
            <a:r>
              <a:rPr lang="en-US" altLang="zh-TW" dirty="0"/>
              <a:t> to become numbered 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i</a:t>
            </a:r>
            <a:r>
              <a:rPr lang="en-US" altLang="zh-TW" dirty="0"/>
              <a:t>+1, …, </a:t>
            </a:r>
            <a:r>
              <a:rPr lang="en-US" altLang="zh-TW" i="1" dirty="0"/>
              <a:t>n</a:t>
            </a:r>
            <a:r>
              <a:rPr lang="en-US" altLang="zh-TW" dirty="0"/>
              <a:t>-1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sequential </a:t>
            </a:r>
            <a:r>
              <a:rPr lang="en-US" altLang="zh-TW" dirty="0" smtClean="0"/>
              <a:t>mapping: represent an ordered list as an array where we associate the list item, </a:t>
            </a:r>
            <a:r>
              <a:rPr lang="en-US" altLang="zh-TW" i="1" dirty="0" err="1" smtClean="0"/>
              <a:t>item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, with the index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1.~4. :</a:t>
            </a:r>
            <a:r>
              <a:rPr lang="en-US" altLang="zh-TW" dirty="0"/>
              <a:t> sequential mapping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5.~</a:t>
            </a:r>
            <a:r>
              <a:rPr lang="en-US" altLang="zh-TW" dirty="0" smtClean="0"/>
              <a:t>6. : non-sequential mapping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31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Polynomial examples: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Two example polynomials are:</a:t>
            </a:r>
          </a:p>
          <a:p>
            <a:pPr lvl="2">
              <a:lnSpc>
                <a:spcPct val="90000"/>
              </a:lnSpc>
            </a:pPr>
            <a:r>
              <a:rPr lang="en-US" altLang="zh-TW" i="1" dirty="0"/>
              <a:t>A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= 3</a:t>
            </a:r>
            <a:r>
              <a:rPr lang="en-US" altLang="zh-TW" i="1" dirty="0"/>
              <a:t>x</a:t>
            </a:r>
            <a:r>
              <a:rPr lang="en-US" altLang="zh-TW" baseline="30000" dirty="0"/>
              <a:t>20</a:t>
            </a:r>
            <a:r>
              <a:rPr lang="en-US" altLang="zh-TW" dirty="0"/>
              <a:t>+2</a:t>
            </a:r>
            <a:r>
              <a:rPr lang="en-US" altLang="zh-TW" i="1" dirty="0"/>
              <a:t>x</a:t>
            </a:r>
            <a:r>
              <a:rPr lang="en-US" altLang="zh-TW" baseline="30000" dirty="0"/>
              <a:t>5</a:t>
            </a:r>
            <a:r>
              <a:rPr lang="en-US" altLang="zh-TW" dirty="0"/>
              <a:t>+4 and 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= </a:t>
            </a:r>
            <a:r>
              <a:rPr lang="en-US" altLang="zh-TW" i="1" dirty="0"/>
              <a:t>x</a:t>
            </a:r>
            <a:r>
              <a:rPr lang="en-US" altLang="zh-TW" baseline="30000" dirty="0"/>
              <a:t>4</a:t>
            </a:r>
            <a:r>
              <a:rPr lang="en-US" altLang="zh-TW" dirty="0"/>
              <a:t>+10</a:t>
            </a:r>
            <a:r>
              <a:rPr lang="en-US" altLang="zh-TW" i="1" dirty="0"/>
              <a:t>x</a:t>
            </a:r>
            <a:r>
              <a:rPr lang="en-US" altLang="zh-TW" baseline="30000" dirty="0"/>
              <a:t>3</a:t>
            </a:r>
            <a:r>
              <a:rPr lang="en-US" altLang="zh-TW" dirty="0"/>
              <a:t>+3</a:t>
            </a:r>
            <a:r>
              <a:rPr lang="en-US" altLang="zh-TW" i="1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+1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Assume that we have two polynomials, </a:t>
            </a:r>
            <a:br>
              <a:rPr lang="en-US" altLang="zh-TW" dirty="0"/>
            </a:br>
            <a:r>
              <a:rPr lang="en-US" altLang="zh-TW" i="1" dirty="0"/>
              <a:t>A</a:t>
            </a:r>
            <a:r>
              <a:rPr lang="en-US" altLang="zh-TW" dirty="0"/>
              <a:t>(x) = </a:t>
            </a:r>
            <a:r>
              <a:rPr lang="en-US" altLang="zh-TW" dirty="0">
                <a:sym typeface="Symbol" panose="05050102010706020507" pitchFamily="18" charset="2"/>
              </a:rPr>
              <a:t>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TW" i="1" dirty="0" err="1">
                <a:sym typeface="Symbol" panose="05050102010706020507" pitchFamily="18" charset="2"/>
              </a:rPr>
              <a:t>x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</a:t>
            </a:r>
            <a:r>
              <a:rPr lang="en-US" altLang="zh-TW" i="1" dirty="0" err="1">
                <a:sym typeface="Symbol" panose="05050102010706020507" pitchFamily="18" charset="2"/>
              </a:rPr>
              <a:t>b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TW" i="1" dirty="0" err="1">
                <a:sym typeface="Symbol" panose="05050102010706020507" pitchFamily="18" charset="2"/>
              </a:rPr>
              <a:t>x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where </a:t>
            </a:r>
            <a:r>
              <a:rPr lang="en-US" altLang="zh-TW" i="1" dirty="0"/>
              <a:t>x</a:t>
            </a:r>
            <a:r>
              <a:rPr lang="en-US" altLang="zh-TW" dirty="0"/>
              <a:t> is the variable, </a:t>
            </a:r>
            <a:r>
              <a:rPr lang="en-US" altLang="zh-TW" i="1" dirty="0" err="1">
                <a:sym typeface="Symbol (AS)" pitchFamily="18" charset="2"/>
              </a:rPr>
              <a:t>a</a:t>
            </a:r>
            <a:r>
              <a:rPr lang="en-US" altLang="zh-TW" i="1" baseline="-25000" dirty="0" err="1">
                <a:sym typeface="Symbol (AS)" pitchFamily="18" charset="2"/>
              </a:rPr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is the coefficient, and </a:t>
            </a:r>
            <a:r>
              <a:rPr lang="en-US" altLang="zh-TW" i="1" dirty="0" err="1"/>
              <a:t>i</a:t>
            </a:r>
            <a:r>
              <a:rPr lang="en-US" altLang="zh-TW" dirty="0"/>
              <a:t> is the exponent,</a:t>
            </a:r>
            <a:r>
              <a:rPr lang="zh-TW" altLang="en-US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then:</a:t>
            </a:r>
          </a:p>
          <a:p>
            <a:pPr lvl="2">
              <a:lnSpc>
                <a:spcPct val="90000"/>
              </a:lnSpc>
            </a:pP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+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(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+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i="1" baseline="-25000" dirty="0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i="1" baseline="30000" dirty="0">
                <a:sym typeface="Symbol" panose="05050102010706020507" pitchFamily="18" charset="2"/>
              </a:rPr>
              <a:t>i</a:t>
            </a:r>
            <a:endParaRPr lang="en-US" altLang="zh-TW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TW" i="1" dirty="0"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· </a:t>
            </a:r>
            <a:r>
              <a:rPr lang="en-US" altLang="zh-TW" i="1" dirty="0"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) = (</a:t>
            </a:r>
            <a:r>
              <a:rPr lang="en-US" altLang="zh-TW" i="1" dirty="0" err="1">
                <a:sym typeface="Symbol" panose="05050102010706020507" pitchFamily="18" charset="2"/>
              </a:rPr>
              <a:t>a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TW" i="1" dirty="0" err="1">
                <a:sym typeface="Symbol" panose="05050102010706020507" pitchFamily="18" charset="2"/>
              </a:rPr>
              <a:t>x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 · (</a:t>
            </a:r>
            <a:r>
              <a:rPr lang="en-US" altLang="zh-TW" i="1" dirty="0" err="1">
                <a:sym typeface="Symbol" panose="05050102010706020507" pitchFamily="18" charset="2"/>
              </a:rPr>
              <a:t>b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j</a:t>
            </a:r>
            <a:r>
              <a:rPr lang="en-US" altLang="zh-TW" i="1" dirty="0" err="1">
                <a:sym typeface="Symbol" panose="05050102010706020507" pitchFamily="18" charset="2"/>
              </a:rPr>
              <a:t>x</a:t>
            </a:r>
            <a:r>
              <a:rPr lang="en-US" altLang="zh-TW" i="1" baseline="30000" dirty="0" err="1">
                <a:sym typeface="Symbol" panose="05050102010706020507" pitchFamily="18" charset="2"/>
              </a:rPr>
              <a:t>j</a:t>
            </a:r>
            <a:r>
              <a:rPr lang="en-US" altLang="zh-TW" dirty="0">
                <a:sym typeface="Symbol" panose="05050102010706020507" pitchFamily="18" charset="2"/>
              </a:rPr>
              <a:t>))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sym typeface="Symbol" panose="05050102010706020507" pitchFamily="18" charset="2"/>
              </a:rPr>
              <a:t>Similarly, we can define subtraction and division on polynomials, as well as many other operations.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54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ym typeface="Symbol" panose="05050102010706020507" pitchFamily="18" charset="2"/>
              </a:rPr>
              <a:t>An ADT definition </a:t>
            </a:r>
            <a:r>
              <a:rPr lang="en-US" altLang="zh-TW" dirty="0" smtClean="0">
                <a:sym typeface="Symbol" panose="05050102010706020507" pitchFamily="18" charset="2"/>
              </a:rPr>
              <a:t/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Symbol" panose="05050102010706020507" pitchFamily="18" charset="2"/>
              </a:rPr>
              <a:t>of </a:t>
            </a:r>
            <a:r>
              <a:rPr lang="en-US" altLang="zh-TW" dirty="0">
                <a:sym typeface="Symbol" panose="05050102010706020507" pitchFamily="18" charset="2"/>
              </a:rPr>
              <a:t>a polynomial</a:t>
            </a:r>
            <a:endParaRPr lang="zh-TW" altLang="en-US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pic>
        <p:nvPicPr>
          <p:cNvPr id="4" name="Picture 7" descr="structure2"/>
          <p:cNvPicPr>
            <a:picLocks noChangeAspect="1" noChangeArrowheads="1"/>
          </p:cNvPicPr>
          <p:nvPr/>
        </p:nvPicPr>
        <p:blipFill rotWithShape="1">
          <a:blip r:embed="rId2" cstate="print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"/>
          <a:stretch/>
        </p:blipFill>
        <p:spPr>
          <a:xfrm>
            <a:off x="4705004" y="127512"/>
            <a:ext cx="6960524" cy="6647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65171" y="515335"/>
            <a:ext cx="91403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係數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次方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7695" y="1502465"/>
            <a:ext cx="10422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51445" y="2120000"/>
            <a:ext cx="284244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判斷多項式是否為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51445" y="2552869"/>
            <a:ext cx="2619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回傳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expon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次方項的係數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51445" y="2951549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回傳多項式最大次方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748125" y="3384418"/>
            <a:ext cx="38338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回傳插入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coef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expon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項後的多項式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51445" y="4137756"/>
            <a:ext cx="3312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回傳刪除次方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expon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項的多項式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51445" y="4770903"/>
            <a:ext cx="2619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多項式乘上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expon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次方項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2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Polynomial </a:t>
            </a:r>
            <a:r>
              <a:rPr lang="en-US" altLang="zh-TW" dirty="0" smtClean="0"/>
              <a:t>Addition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8596" y="858624"/>
            <a:ext cx="975082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d =a + b, where a, b, and d are polynomials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 = Zero( 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(!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IsZero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 &amp;&amp; !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IsZero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COMPARE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 )</a:t>
            </a:r>
            <a:r>
              <a:rPr lang="en-US" altLang="zh-TW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Attach(d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 = Remove(b,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sum 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(a)) +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(sum)</a:t>
            </a:r>
            <a:r>
              <a:rPr lang="en-US" altLang="zh-TW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Attach(d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sum,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));}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Remove(a 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b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Remove(b 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));</a:t>
            </a:r>
            <a:endParaRPr lang="zh-TW" altLang="zh-TW" sz="28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Attach(d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a = Remove(a,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44369" y="1941022"/>
            <a:ext cx="60564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&lt;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移除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10518" y="4941115"/>
            <a:ext cx="63241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移除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85777" y="3085992"/>
            <a:ext cx="75392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係數為相加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移除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676593" y="5923648"/>
            <a:ext cx="4157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</a:rPr>
              <a:t>advantage: easy implementation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</a:rPr>
              <a:t>disadvantage: waste space when sparse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367020" y="444027"/>
            <a:ext cx="975082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d =a + b, where a, b, and d are polynomials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 = Zero( 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(!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IsZero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 &amp;&amp; !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IsZero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COMPARE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 )</a:t>
            </a:r>
            <a:r>
              <a:rPr lang="en-US" altLang="zh-TW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-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Attach(d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 = Remove(b,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sum 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(a)) +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b,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(sum)</a:t>
            </a:r>
            <a:r>
              <a:rPr lang="en-US" altLang="zh-TW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Attach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(d, sum,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));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Remove(a 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b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Remove(b 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endParaRPr lang="zh-TW" altLang="zh-TW" sz="2800" kern="1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d = Attach(d,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a = Remove(a,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Lead_Exp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6676967" y="636920"/>
            <a:ext cx="4539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EX: A(x) = 3x</a:t>
            </a:r>
            <a:r>
              <a:rPr lang="en-US" altLang="zh-TW" baseline="30000" dirty="0">
                <a:solidFill>
                  <a:srgbClr val="FF0000"/>
                </a:solidFill>
              </a:rPr>
              <a:t>20</a:t>
            </a:r>
            <a:r>
              <a:rPr lang="en-US" altLang="zh-TW" dirty="0">
                <a:solidFill>
                  <a:srgbClr val="FF0000"/>
                </a:solidFill>
              </a:rPr>
              <a:t>+2x</a:t>
            </a:r>
            <a:r>
              <a:rPr lang="en-US" altLang="zh-TW" baseline="30000" dirty="0">
                <a:solidFill>
                  <a:srgbClr val="FF0000"/>
                </a:solidFill>
              </a:rPr>
              <a:t>5</a:t>
            </a:r>
            <a:r>
              <a:rPr lang="en-US" altLang="zh-TW" dirty="0">
                <a:solidFill>
                  <a:srgbClr val="FF0000"/>
                </a:solidFill>
              </a:rPr>
              <a:t>+4 and B(x) = 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D(x) = A(x) + B(x)</a:t>
            </a:r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872910" y="1138788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1122087" y="1406162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20 &gt; Lead_Exp(b) = 4</a:t>
            </a:r>
            <a:r>
              <a:rPr lang="en-US" altLang="zh-TW"/>
              <a:t> </a:t>
            </a:r>
          </a:p>
        </p:txBody>
      </p:sp>
      <p:sp>
        <p:nvSpPr>
          <p:cNvPr id="148495" name="AutoShape 15"/>
          <p:cNvSpPr>
            <a:spLocks noChangeArrowheads="1"/>
          </p:cNvSpPr>
          <p:nvPr/>
        </p:nvSpPr>
        <p:spPr bwMode="auto">
          <a:xfrm>
            <a:off x="1861922" y="5255378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8497" name="AutoShape 17"/>
          <p:cNvSpPr>
            <a:spLocks noChangeArrowheads="1"/>
          </p:cNvSpPr>
          <p:nvPr/>
        </p:nvSpPr>
        <p:spPr bwMode="auto">
          <a:xfrm>
            <a:off x="1861922" y="5520403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5 &gt; Lead_Exp(b) = 4</a:t>
            </a:r>
            <a:r>
              <a:rPr lang="en-US" altLang="zh-TW"/>
              <a:t> 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 + </a:t>
            </a:r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20 + </a:t>
            </a:r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Lead_Exp(b)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!= 4</a:t>
            </a:r>
          </a:p>
        </p:txBody>
      </p:sp>
      <p:sp>
        <p:nvSpPr>
          <p:cNvPr id="148506" name="AutoShape 26"/>
          <p:cNvSpPr>
            <a:spLocks noChangeArrowheads="1"/>
          </p:cNvSpPr>
          <p:nvPr/>
        </p:nvSpPr>
        <p:spPr bwMode="auto">
          <a:xfrm>
            <a:off x="1365512" y="1890026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07" name="AutoShape 27"/>
          <p:cNvSpPr>
            <a:spLocks noChangeArrowheads="1"/>
          </p:cNvSpPr>
          <p:nvPr/>
        </p:nvSpPr>
        <p:spPr bwMode="auto">
          <a:xfrm>
            <a:off x="1365512" y="2204814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+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+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Lead_Exp(b) = 3 </a:t>
            </a:r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en-US" altLang="zh-TW" baseline="30000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</a:t>
            </a:r>
            <a:r>
              <a:rPr lang="en-US" altLang="zh-TW" baseline="30000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&lt;  Lead_Exp(b) = 2 </a:t>
            </a: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 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A(x) != ZERO B(x) != ZERO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Lead_Exp(a) = 0 == Lead_Exp(b) = 0 </a:t>
            </a:r>
          </a:p>
        </p:txBody>
      </p:sp>
      <p:sp>
        <p:nvSpPr>
          <p:cNvPr id="148520" name="AutoShape 40"/>
          <p:cNvSpPr>
            <a:spLocks noChangeArrowheads="1"/>
          </p:cNvSpPr>
          <p:nvPr/>
        </p:nvSpPr>
        <p:spPr bwMode="auto">
          <a:xfrm>
            <a:off x="1365512" y="2779867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Sum(x) = A(x) + B(x) = 4 + 1 = 5</a:t>
            </a:r>
          </a:p>
        </p:txBody>
      </p:sp>
      <p:sp>
        <p:nvSpPr>
          <p:cNvPr id="148522" name="AutoShape 42"/>
          <p:cNvSpPr>
            <a:spLocks noChangeArrowheads="1"/>
          </p:cNvSpPr>
          <p:nvPr/>
        </p:nvSpPr>
        <p:spPr bwMode="auto">
          <a:xfrm>
            <a:off x="1786059" y="3326451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3" name="Rectangle 43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4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+5</a:t>
            </a:r>
          </a:p>
        </p:txBody>
      </p:sp>
      <p:sp>
        <p:nvSpPr>
          <p:cNvPr id="148524" name="AutoShape 44"/>
          <p:cNvSpPr>
            <a:spLocks noChangeArrowheads="1"/>
          </p:cNvSpPr>
          <p:nvPr/>
        </p:nvSpPr>
        <p:spPr bwMode="auto">
          <a:xfrm>
            <a:off x="1825050" y="4031387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ZERO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ZERO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D(x) = 3x</a:t>
            </a:r>
            <a:r>
              <a:rPr lang="en-US" altLang="zh-TW" baseline="30000">
                <a:solidFill>
                  <a:srgbClr val="FF0000"/>
                </a:solidFill>
              </a:rPr>
              <a:t>20</a:t>
            </a:r>
            <a:r>
              <a:rPr lang="en-US" altLang="zh-TW">
                <a:solidFill>
                  <a:srgbClr val="FF0000"/>
                </a:solidFill>
              </a:rPr>
              <a:t>+2x</a:t>
            </a:r>
            <a:r>
              <a:rPr lang="en-US" altLang="zh-TW" baseline="30000">
                <a:solidFill>
                  <a:srgbClr val="FF0000"/>
                </a:solidFill>
              </a:rPr>
              <a:t>5</a:t>
            </a:r>
            <a:r>
              <a:rPr lang="en-US" altLang="zh-TW">
                <a:solidFill>
                  <a:srgbClr val="FF0000"/>
                </a:solidFill>
              </a:rPr>
              <a:t>+x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+5</a:t>
            </a:r>
          </a:p>
        </p:txBody>
      </p:sp>
      <p:sp>
        <p:nvSpPr>
          <p:cNvPr id="148526" name="Rectangle 46"/>
          <p:cNvSpPr>
            <a:spLocks noChangeArrowheads="1"/>
          </p:cNvSpPr>
          <p:nvPr/>
        </p:nvSpPr>
        <p:spPr bwMode="auto">
          <a:xfrm>
            <a:off x="2890838" y="5769769"/>
            <a:ext cx="6985000" cy="792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ZERO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ZERO</a:t>
            </a:r>
          </a:p>
        </p:txBody>
      </p:sp>
    </p:spTree>
    <p:extLst>
      <p:ext uri="{BB962C8B-B14F-4D97-AF65-F5344CB8AC3E}">
        <p14:creationId xmlns:p14="http://schemas.microsoft.com/office/powerpoint/2010/main" val="1940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/>
      <p:bldP spid="148491" grpId="0" animBg="1"/>
      <p:bldP spid="148494" grpId="0" animBg="1"/>
      <p:bldP spid="148496" grpId="0" animBg="1"/>
      <p:bldP spid="148498" grpId="0" animBg="1"/>
      <p:bldP spid="148499" grpId="0" animBg="1"/>
      <p:bldP spid="148501" grpId="0" animBg="1"/>
      <p:bldP spid="148502" grpId="0" animBg="1"/>
      <p:bldP spid="148503" grpId="0" animBg="1"/>
      <p:bldP spid="148504" grpId="0" animBg="1"/>
      <p:bldP spid="148505" grpId="0" animBg="1"/>
      <p:bldP spid="148508" grpId="0" animBg="1"/>
      <p:bldP spid="148509" grpId="0" animBg="1"/>
      <p:bldP spid="148510" grpId="0" animBg="1"/>
      <p:bldP spid="148511" grpId="0" animBg="1"/>
      <p:bldP spid="148512" grpId="0" animBg="1"/>
      <p:bldP spid="148513" grpId="0" animBg="1"/>
      <p:bldP spid="148514" grpId="0" animBg="1"/>
      <p:bldP spid="148515" grpId="0" animBg="1"/>
      <p:bldP spid="148516" grpId="0" animBg="1"/>
      <p:bldP spid="148517" grpId="0" animBg="1"/>
      <p:bldP spid="148518" grpId="0" animBg="1"/>
      <p:bldP spid="148519" grpId="0" animBg="1"/>
      <p:bldP spid="148521" grpId="0" animBg="1"/>
      <p:bldP spid="148523" grpId="0" animBg="1"/>
      <p:bldP spid="148525" grpId="0" animBg="1"/>
      <p:bldP spid="1485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two ways to create the type </a:t>
            </a:r>
            <a:br>
              <a:rPr lang="en-US" altLang="zh-TW" dirty="0"/>
            </a:br>
            <a:r>
              <a:rPr lang="en-US" altLang="zh-TW" i="1" dirty="0"/>
              <a:t>polynomial</a:t>
            </a:r>
            <a:r>
              <a:rPr lang="en-US" altLang="zh-TW" dirty="0"/>
              <a:t> in </a:t>
            </a:r>
            <a:r>
              <a:rPr lang="en-US" altLang="zh-TW" dirty="0" smtClean="0"/>
              <a:t>C</a:t>
            </a:r>
          </a:p>
          <a:p>
            <a:r>
              <a:rPr lang="en-US" altLang="zh-TW" dirty="0"/>
              <a:t>Representation I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0211" y="3261036"/>
            <a:ext cx="46440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#define </a:t>
            </a:r>
            <a:r>
              <a:rPr lang="en-US" altLang="zh-TW" b="1" kern="0" dirty="0" err="1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MAX_degree</a:t>
            </a: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101</a:t>
            </a: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/*MAX degree of polynomial+1*/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degree;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MAX_degree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 polynomial;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7794" y="5202834"/>
            <a:ext cx="2701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may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space.</a:t>
            </a:r>
          </a:p>
        </p:txBody>
      </p:sp>
    </p:spTree>
    <p:extLst>
      <p:ext uri="{BB962C8B-B14F-4D97-AF65-F5344CB8AC3E}">
        <p14:creationId xmlns:p14="http://schemas.microsoft.com/office/powerpoint/2010/main" val="2987978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 </a:t>
            </a:r>
            <a:r>
              <a:rPr lang="en-US" altLang="zh-TW" dirty="0" smtClean="0"/>
              <a:t>II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129" y="2214141"/>
            <a:ext cx="465789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#define MAX_TERMS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</a:t>
            </a: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/*size of terms array*/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expon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 polynomial;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polynomial terms [MAX_TERMS];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avail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62408" y="3771622"/>
            <a:ext cx="24545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</a:rPr>
              <a:t>A(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) = 2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baseline="30000" dirty="0">
                <a:latin typeface="Times New Roman" panose="02020603050405020304" pitchFamily="18" charset="0"/>
              </a:rPr>
              <a:t>1000</a:t>
            </a:r>
            <a:r>
              <a:rPr lang="en-US" altLang="zh-TW" sz="2000" dirty="0">
                <a:latin typeface="Times New Roman" panose="02020603050405020304" pitchFamily="18" charset="0"/>
              </a:rPr>
              <a:t>+1</a:t>
            </a:r>
          </a:p>
          <a:p>
            <a:r>
              <a:rPr lang="en-US" altLang="zh-TW" sz="2000" dirty="0">
                <a:latin typeface="Times New Roman" panose="02020603050405020304" pitchFamily="18" charset="0"/>
              </a:rPr>
              <a:t>B(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) =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baseline="30000" dirty="0">
                <a:latin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</a:rPr>
              <a:t>+10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baseline="30000" dirty="0">
                <a:latin typeface="Times New Roman" panose="02020603050405020304" pitchFamily="18" charset="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</a:rPr>
              <a:t>+3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</a:rPr>
              <a:t>+1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89423"/>
              </p:ext>
            </p:extLst>
          </p:nvPr>
        </p:nvGraphicFramePr>
        <p:xfrm>
          <a:off x="4226505" y="4844142"/>
          <a:ext cx="7656366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936745">
                  <a:extLst>
                    <a:ext uri="{9D8B030D-6E8A-4147-A177-3AD203B41FA5}">
                      <a16:colId xmlns:a16="http://schemas.microsoft.com/office/drawing/2014/main" val="3865760007"/>
                    </a:ext>
                  </a:extLst>
                </a:gridCol>
                <a:gridCol w="938678">
                  <a:extLst>
                    <a:ext uri="{9D8B030D-6E8A-4147-A177-3AD203B41FA5}">
                      <a16:colId xmlns:a16="http://schemas.microsoft.com/office/drawing/2014/main" val="3650528642"/>
                    </a:ext>
                  </a:extLst>
                </a:gridCol>
                <a:gridCol w="939645">
                  <a:extLst>
                    <a:ext uri="{9D8B030D-6E8A-4147-A177-3AD203B41FA5}">
                      <a16:colId xmlns:a16="http://schemas.microsoft.com/office/drawing/2014/main" val="3457876186"/>
                    </a:ext>
                  </a:extLst>
                </a:gridCol>
                <a:gridCol w="938678">
                  <a:extLst>
                    <a:ext uri="{9D8B030D-6E8A-4147-A177-3AD203B41FA5}">
                      <a16:colId xmlns:a16="http://schemas.microsoft.com/office/drawing/2014/main" val="3562916500"/>
                    </a:ext>
                  </a:extLst>
                </a:gridCol>
                <a:gridCol w="935778">
                  <a:extLst>
                    <a:ext uri="{9D8B030D-6E8A-4147-A177-3AD203B41FA5}">
                      <a16:colId xmlns:a16="http://schemas.microsoft.com/office/drawing/2014/main" val="2667809724"/>
                    </a:ext>
                  </a:extLst>
                </a:gridCol>
                <a:gridCol w="934811">
                  <a:extLst>
                    <a:ext uri="{9D8B030D-6E8A-4147-A177-3AD203B41FA5}">
                      <a16:colId xmlns:a16="http://schemas.microsoft.com/office/drawing/2014/main" val="3534278382"/>
                    </a:ext>
                  </a:extLst>
                </a:gridCol>
                <a:gridCol w="939645">
                  <a:extLst>
                    <a:ext uri="{9D8B030D-6E8A-4147-A177-3AD203B41FA5}">
                      <a16:colId xmlns:a16="http://schemas.microsoft.com/office/drawing/2014/main" val="3988835548"/>
                    </a:ext>
                  </a:extLst>
                </a:gridCol>
                <a:gridCol w="1092386">
                  <a:extLst>
                    <a:ext uri="{9D8B030D-6E8A-4147-A177-3AD203B41FA5}">
                      <a16:colId xmlns:a16="http://schemas.microsoft.com/office/drawing/2014/main" val="473608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startA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finishA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80695" algn="l"/>
                        </a:tabLst>
                      </a:pPr>
                      <a:r>
                        <a:rPr lang="pt-BR" sz="2000" kern="100">
                          <a:effectLst/>
                        </a:rPr>
                        <a:t>startB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80695" algn="l"/>
                        </a:tabLs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finishB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avail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173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6530" algn="l"/>
                        </a:tabLst>
                      </a:pPr>
                      <a:r>
                        <a:rPr lang="zh-TW" sz="2000" kern="100">
                          <a:effectLst/>
                        </a:rPr>
                        <a:t>↓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↓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↓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↓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↓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6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coef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2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10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56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exp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1000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4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3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2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9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 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80695" algn="l"/>
                        </a:tabLst>
                      </a:pPr>
                      <a:r>
                        <a:rPr lang="pt-BR" sz="2000" kern="100">
                          <a:effectLst/>
                        </a:rPr>
                        <a:t>0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6720" algn="l"/>
                        </a:tabLst>
                      </a:pPr>
                      <a:r>
                        <a:rPr lang="pt-BR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8310" algn="l"/>
                        </a:tabLst>
                      </a:pPr>
                      <a:r>
                        <a:rPr lang="pt-BR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5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6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738863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162205" y="4844142"/>
            <a:ext cx="1886988" cy="152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047454" y="4844142"/>
            <a:ext cx="3750779" cy="152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31868" y="63895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592303" y="63862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755996" y="1102896"/>
            <a:ext cx="37449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</a:rPr>
              <a:t>specification	representation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poly		&lt;start, finish&gt;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A		&lt;0,1&gt;</a:t>
            </a:r>
          </a:p>
          <a:p>
            <a:r>
              <a:rPr lang="en-US" altLang="zh-TW" sz="2000" dirty="0">
                <a:solidFill>
                  <a:schemeClr val="tx2"/>
                </a:solidFill>
              </a:rPr>
              <a:t>B		&lt;2,5&gt;	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777346" y="4007299"/>
            <a:ext cx="1580106" cy="159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616930" y="4062842"/>
            <a:ext cx="1367964" cy="146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223760" y="4297680"/>
            <a:ext cx="255957" cy="13604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734239" y="4337266"/>
            <a:ext cx="710335" cy="12688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272931" y="4310959"/>
            <a:ext cx="1092035" cy="12559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679456" y="4297680"/>
            <a:ext cx="1532851" cy="12692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50004" y="3270984"/>
            <a:ext cx="5989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storage requirements: start, finish, 2*(finish-start+1)</a:t>
            </a:r>
          </a:p>
        </p:txBody>
      </p:sp>
    </p:spTree>
    <p:extLst>
      <p:ext uri="{BB962C8B-B14F-4D97-AF65-F5344CB8AC3E}">
        <p14:creationId xmlns:p14="http://schemas.microsoft.com/office/powerpoint/2010/main" val="33766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02359"/>
            <a:ext cx="9501447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A(x) and B(x) to obtain D(x)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float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coefficient;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avail;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while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&amp;&amp;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switch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(COMPARE(terms[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expon,terms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equal exponents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coefficient =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(coefficient) attach (coefficient,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&gt;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 A(x)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B(x)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=avail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78240" y="1184565"/>
            <a:ext cx="3114502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 </a:t>
            </a:r>
            <a:r>
              <a:rPr lang="en-US" altLang="zh-TW" dirty="0"/>
              <a:t>function that adds two polynomials, </a:t>
            </a:r>
            <a:br>
              <a:rPr lang="en-US" altLang="zh-TW" dirty="0"/>
            </a:b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, represented as above to obtain </a:t>
            </a:r>
            <a:r>
              <a:rPr lang="en-US" altLang="zh-TW" i="1" dirty="0"/>
              <a:t>D</a:t>
            </a:r>
            <a:r>
              <a:rPr lang="en-US" altLang="zh-TW" dirty="0"/>
              <a:t> =  </a:t>
            </a:r>
            <a:r>
              <a:rPr lang="en-US" altLang="zh-TW" i="1" dirty="0"/>
              <a:t>A</a:t>
            </a:r>
            <a:r>
              <a:rPr lang="en-US" altLang="zh-TW" dirty="0"/>
              <a:t> + </a:t>
            </a:r>
            <a:r>
              <a:rPr lang="en-US" altLang="zh-TW" i="1" dirty="0"/>
              <a:t>B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</a:rPr>
              <a:t>To produce </a:t>
            </a:r>
            <a:r>
              <a:rPr lang="en-US" altLang="zh-TW" i="1" dirty="0">
                <a:latin typeface="Times New Roman" panose="02020603050405020304" pitchFamily="18" charset="0"/>
              </a:rPr>
              <a:t>D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en-US" altLang="zh-TW" i="1" dirty="0">
                <a:latin typeface="Times New Roman" panose="02020603050405020304" pitchFamily="18" charset="0"/>
              </a:rPr>
              <a:t>,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</a:rPr>
              <a:t>padd</a:t>
            </a:r>
            <a:r>
              <a:rPr lang="en-US" altLang="zh-TW" dirty="0">
                <a:latin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</a:rPr>
              <a:t>adds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 and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 term by term.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30216" y="2029951"/>
            <a:ext cx="565090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&lt;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移到下一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06358" y="4269708"/>
            <a:ext cx="56316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移到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下一項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06358" y="3140839"/>
            <a:ext cx="551785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多項式最大次方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b, d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插入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最高次方項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係數為相加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移到下一項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45252" y="5525862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補上後續剩餘的項目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007630" y="5428285"/>
            <a:ext cx="51106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</a:rPr>
              <a:t>Analysis: </a:t>
            </a:r>
            <a:r>
              <a:rPr lang="en-US" altLang="zh-TW" sz="2400" i="1" dirty="0">
                <a:solidFill>
                  <a:schemeClr val="tx2"/>
                </a:solidFill>
              </a:rPr>
              <a:t>O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</a:rPr>
              <a:t>n</a:t>
            </a:r>
            <a:r>
              <a:rPr lang="en-US" altLang="zh-TW" sz="2400" dirty="0" err="1">
                <a:solidFill>
                  <a:srgbClr val="FF0000"/>
                </a:solidFill>
              </a:rPr>
              <a:t>+</a:t>
            </a:r>
            <a:r>
              <a:rPr lang="en-US" altLang="zh-TW" sz="2400" i="1" dirty="0" err="1">
                <a:solidFill>
                  <a:srgbClr val="FF0000"/>
                </a:solidFill>
              </a:rPr>
              <a:t>m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tx2"/>
                </a:solidFill>
              </a:rPr>
              <a:t>where </a:t>
            </a:r>
            <a:r>
              <a:rPr lang="en-US" altLang="zh-TW" sz="2400" i="1" dirty="0">
                <a:solidFill>
                  <a:schemeClr val="tx2"/>
                </a:solidFill>
              </a:rPr>
              <a:t>n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smtClean="0">
                <a:solidFill>
                  <a:schemeClr val="tx2"/>
                </a:solidFill>
              </a:rPr>
              <a:t>is </a:t>
            </a:r>
            <a:r>
              <a:rPr lang="en-US" altLang="zh-TW" sz="2400" dirty="0">
                <a:solidFill>
                  <a:schemeClr val="tx2"/>
                </a:solidFill>
              </a:rPr>
              <a:t>the number </a:t>
            </a:r>
            <a:r>
              <a:rPr lang="en-US" altLang="zh-TW" sz="2400" dirty="0" smtClean="0">
                <a:solidFill>
                  <a:schemeClr val="tx2"/>
                </a:solidFill>
              </a:rPr>
              <a:t>of </a:t>
            </a:r>
            <a:r>
              <a:rPr lang="en-US" altLang="zh-TW" sz="2400" dirty="0" err="1">
                <a:solidFill>
                  <a:schemeClr val="tx2"/>
                </a:solidFill>
              </a:rPr>
              <a:t>nonzeros</a:t>
            </a:r>
            <a:r>
              <a:rPr lang="en-US" altLang="zh-TW" sz="2400" dirty="0">
                <a:solidFill>
                  <a:schemeClr val="tx2"/>
                </a:solidFill>
              </a:rPr>
              <a:t> in </a:t>
            </a:r>
            <a:r>
              <a:rPr lang="en-US" altLang="zh-TW" sz="2400" i="1" dirty="0" smtClean="0">
                <a:solidFill>
                  <a:schemeClr val="tx2"/>
                </a:solidFill>
              </a:rPr>
              <a:t>A, </a:t>
            </a:r>
            <a:r>
              <a:rPr lang="en-US" altLang="zh-TW" sz="2400" dirty="0" smtClean="0">
                <a:solidFill>
                  <a:schemeClr val="tx2"/>
                </a:solidFill>
              </a:rPr>
              <a:t>and</a:t>
            </a:r>
            <a:r>
              <a:rPr lang="en-US" altLang="zh-TW" sz="2400" i="1" dirty="0" smtClean="0">
                <a:solidFill>
                  <a:schemeClr val="tx2"/>
                </a:solidFill>
              </a:rPr>
              <a:t> m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</a:rPr>
              <a:t>is the number of </a:t>
            </a:r>
            <a:r>
              <a:rPr lang="en-US" altLang="zh-TW" sz="2400" dirty="0" err="1">
                <a:solidFill>
                  <a:schemeClr val="tx2"/>
                </a:solidFill>
              </a:rPr>
              <a:t>nonzeros</a:t>
            </a:r>
            <a:r>
              <a:rPr lang="en-US" altLang="zh-TW" sz="2400" dirty="0">
                <a:solidFill>
                  <a:schemeClr val="tx2"/>
                </a:solidFill>
              </a:rPr>
              <a:t> in </a:t>
            </a:r>
            <a:r>
              <a:rPr lang="en-US" altLang="zh-TW" sz="2400" i="1" dirty="0" smtClean="0">
                <a:solidFill>
                  <a:schemeClr val="tx2"/>
                </a:solidFill>
              </a:rPr>
              <a:t>B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02359"/>
            <a:ext cx="9501447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A(x) and B(x) to obtain D(x)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float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coefficient;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avail;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while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&amp;&amp;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switch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(COMPARE(terms[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expon,terms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equal exponents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coefficient =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(coefficient) attach (coefficient,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&gt;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 A(x)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B(x)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=avail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302359"/>
            <a:ext cx="9501447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padd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A(x) and B(x) to obtain D(x)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float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coefficient;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avail;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while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&amp;&amp;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switch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(COMPARE(terms[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expon,terms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equal exponents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coefficient =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(coefficient) attach (coefficient,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break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case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&gt; b </a:t>
            </a:r>
            <a:r>
              <a:rPr lang="en-US" altLang="zh-TW" sz="14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 A(x)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add in remaining terms of B(x)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 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attach(terms[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coef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terms[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expon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*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finishd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=avail 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77585" y="1234931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0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2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77585" y="1457914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term[</a:t>
            </a:r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1000 &gt;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49514" name="AutoShape 10"/>
          <p:cNvSpPr>
            <a:spLocks noChangeArrowheads="1"/>
          </p:cNvSpPr>
          <p:nvPr/>
        </p:nvSpPr>
        <p:spPr bwMode="auto">
          <a:xfrm>
            <a:off x="75999" y="4246771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++ ;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= 1;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10165383" y="2595841"/>
            <a:ext cx="6813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Term</a:t>
            </a:r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9919596" y="2996408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9919596" y="3355183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9919596" y="3715545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9919596" y="4075908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9919596" y="4436270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9919596" y="4796633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9919596" y="5155408"/>
            <a:ext cx="1366837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1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2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term[</a:t>
            </a:r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0 &gt;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]. 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3;</a:t>
            </a:r>
          </a:p>
        </p:txBody>
      </p:sp>
      <p:sp>
        <p:nvSpPr>
          <p:cNvPr id="149531" name="AutoShape 27"/>
          <p:cNvSpPr>
            <a:spLocks noChangeArrowheads="1"/>
          </p:cNvSpPr>
          <p:nvPr/>
        </p:nvSpPr>
        <p:spPr bwMode="auto">
          <a:xfrm>
            <a:off x="89378" y="1951832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9919596" y="5515770"/>
            <a:ext cx="1366837" cy="287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1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3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term[</a:t>
            </a:r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0 &lt;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]. 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++ ;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4;</a:t>
            </a:r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9919596" y="5804695"/>
            <a:ext cx="1366837" cy="287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9538" name="Rectangle 34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1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4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term[</a:t>
            </a:r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0 &lt;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]. 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149541" name="Rectangle 37"/>
          <p:cNvSpPr>
            <a:spLocks noChangeArrowheads="1"/>
          </p:cNvSpPr>
          <p:nvPr/>
        </p:nvSpPr>
        <p:spPr bwMode="auto">
          <a:xfrm>
            <a:off x="9919596" y="6092034"/>
            <a:ext cx="1366837" cy="287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10x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42" name="Rectangle 38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A(x) = 2x</a:t>
            </a:r>
            <a:r>
              <a:rPr lang="en-US" altLang="zh-TW" baseline="30000">
                <a:solidFill>
                  <a:srgbClr val="FF0000"/>
                </a:solidFill>
              </a:rPr>
              <a:t>1000</a:t>
            </a:r>
            <a:r>
              <a:rPr lang="en-US" altLang="zh-TW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B(x) = x</a:t>
            </a:r>
            <a:r>
              <a:rPr lang="en-US" altLang="zh-TW" baseline="30000">
                <a:solidFill>
                  <a:srgbClr val="FF0000"/>
                </a:solidFill>
              </a:rPr>
              <a:t>4</a:t>
            </a:r>
            <a:r>
              <a:rPr lang="en-US" altLang="zh-TW">
                <a:solidFill>
                  <a:srgbClr val="FF0000"/>
                </a:solidFill>
              </a:rPr>
              <a:t>+10x</a:t>
            </a:r>
            <a:r>
              <a:rPr lang="en-US" altLang="zh-TW" baseline="30000">
                <a:solidFill>
                  <a:srgbClr val="FF0000"/>
                </a:solidFill>
              </a:rPr>
              <a:t>3</a:t>
            </a:r>
            <a:r>
              <a:rPr lang="en-US" altLang="zh-TW">
                <a:solidFill>
                  <a:srgbClr val="FF0000"/>
                </a:solidFill>
              </a:rPr>
              <a:t>+3x</a:t>
            </a:r>
            <a:r>
              <a:rPr lang="en-US" altLang="zh-TW" baseline="30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startb++ ;</a:t>
            </a:r>
          </a:p>
          <a:p>
            <a:pPr algn="ctr"/>
            <a:r>
              <a:rPr lang="en-US" altLang="zh-TW">
                <a:solidFill>
                  <a:srgbClr val="FF0000"/>
                </a:solidFill>
              </a:rPr>
              <a:t>startb = 5;</a:t>
            </a:r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1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5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TRUE</a:t>
            </a:r>
          </a:p>
        </p:txBody>
      </p:sp>
      <p:sp>
        <p:nvSpPr>
          <p:cNvPr id="149544" name="Rectangle 40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term[</a:t>
            </a:r>
            <a:r>
              <a:rPr lang="en-US" altLang="zh-TW" dirty="0" err="1" smtClean="0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].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0 ==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]. </a:t>
            </a:r>
            <a:r>
              <a:rPr lang="en-US" altLang="zh-TW" dirty="0" err="1">
                <a:solidFill>
                  <a:srgbClr val="FF0000"/>
                </a:solidFill>
              </a:rPr>
              <a:t>expon</a:t>
            </a:r>
            <a:r>
              <a:rPr lang="en-US" altLang="zh-TW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49545" name="AutoShape 41"/>
          <p:cNvSpPr>
            <a:spLocks noChangeArrowheads="1"/>
          </p:cNvSpPr>
          <p:nvPr/>
        </p:nvSpPr>
        <p:spPr bwMode="auto">
          <a:xfrm>
            <a:off x="77586" y="2780507"/>
            <a:ext cx="395287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46" name="Rectangle 42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coeffieicent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term[</a:t>
            </a:r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] + term [</a:t>
            </a:r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] =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9547" name="AutoShape 43"/>
          <p:cNvSpPr>
            <a:spLocks noChangeArrowheads="1"/>
          </p:cNvSpPr>
          <p:nvPr/>
        </p:nvSpPr>
        <p:spPr bwMode="auto">
          <a:xfrm>
            <a:off x="76000" y="2996408"/>
            <a:ext cx="395287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48" name="Rectangle 44"/>
          <p:cNvSpPr>
            <a:spLocks noChangeArrowheads="1"/>
          </p:cNvSpPr>
          <p:nvPr/>
        </p:nvSpPr>
        <p:spPr bwMode="auto">
          <a:xfrm>
            <a:off x="9919596" y="6380959"/>
            <a:ext cx="1366837" cy="287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</a:rPr>
              <a:t>2</a:t>
            </a:r>
            <a:endParaRPr lang="en-US" altLang="zh-TW" baseline="30000">
              <a:solidFill>
                <a:srgbClr val="FF0000"/>
              </a:solidFill>
            </a:endParaRPr>
          </a:p>
        </p:txBody>
      </p:sp>
      <p:sp>
        <p:nvSpPr>
          <p:cNvPr id="149549" name="Rectangle 45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++ ;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++ ;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= 2; 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6;</a:t>
            </a:r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9059863" y="636331"/>
            <a:ext cx="3132137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A(x) = 2x</a:t>
            </a:r>
            <a:r>
              <a:rPr lang="en-US" altLang="zh-TW" baseline="30000" dirty="0">
                <a:solidFill>
                  <a:srgbClr val="FF0000"/>
                </a:solidFill>
              </a:rPr>
              <a:t>1000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B(x) =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4</a:t>
            </a:r>
            <a:r>
              <a:rPr lang="en-US" altLang="zh-TW" dirty="0">
                <a:solidFill>
                  <a:srgbClr val="FF0000"/>
                </a:solidFill>
              </a:rPr>
              <a:t>+10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3</a:t>
            </a:r>
            <a:r>
              <a:rPr lang="en-US" altLang="zh-TW" dirty="0">
                <a:solidFill>
                  <a:srgbClr val="FF0000"/>
                </a:solidFill>
              </a:rPr>
              <a:t>+3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+1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= 2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= 6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5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starta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finisha</a:t>
            </a:r>
            <a:r>
              <a:rPr lang="en-US" altLang="zh-TW" dirty="0">
                <a:solidFill>
                  <a:srgbClr val="FF0000"/>
                </a:solidFill>
              </a:rPr>
              <a:t> = FALSE</a:t>
            </a:r>
          </a:p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startb</a:t>
            </a:r>
            <a:r>
              <a:rPr lang="en-US" altLang="zh-TW" dirty="0">
                <a:solidFill>
                  <a:srgbClr val="FF0000"/>
                </a:solidFill>
              </a:rPr>
              <a:t> &lt;= </a:t>
            </a:r>
            <a:r>
              <a:rPr lang="en-US" altLang="zh-TW" dirty="0" err="1">
                <a:solidFill>
                  <a:srgbClr val="FF0000"/>
                </a:solidFill>
              </a:rPr>
              <a:t>finishb</a:t>
            </a:r>
            <a:r>
              <a:rPr lang="en-US" altLang="zh-TW" dirty="0">
                <a:solidFill>
                  <a:srgbClr val="FF0000"/>
                </a:solidFill>
              </a:rPr>
              <a:t> = FALSE</a:t>
            </a:r>
          </a:p>
        </p:txBody>
      </p:sp>
      <p:sp>
        <p:nvSpPr>
          <p:cNvPr id="149551" name="AutoShape 47"/>
          <p:cNvSpPr>
            <a:spLocks noChangeArrowheads="1"/>
          </p:cNvSpPr>
          <p:nvPr/>
        </p:nvSpPr>
        <p:spPr bwMode="auto">
          <a:xfrm>
            <a:off x="75998" y="5269723"/>
            <a:ext cx="395288" cy="144462"/>
          </a:xfrm>
          <a:prstGeom prst="rightArrow">
            <a:avLst>
              <a:gd name="adj1" fmla="val 50000"/>
              <a:gd name="adj2" fmla="val 68407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52" name="AutoShape 48"/>
          <p:cNvSpPr>
            <a:spLocks noChangeArrowheads="1"/>
          </p:cNvSpPr>
          <p:nvPr/>
        </p:nvSpPr>
        <p:spPr bwMode="auto">
          <a:xfrm>
            <a:off x="75998" y="5919398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9553" name="AutoShape 49"/>
          <p:cNvSpPr>
            <a:spLocks noChangeArrowheads="1"/>
          </p:cNvSpPr>
          <p:nvPr/>
        </p:nvSpPr>
        <p:spPr bwMode="auto">
          <a:xfrm>
            <a:off x="75998" y="6163470"/>
            <a:ext cx="395288" cy="144463"/>
          </a:xfrm>
          <a:prstGeom prst="rightArrow">
            <a:avLst>
              <a:gd name="adj1" fmla="val 50000"/>
              <a:gd name="adj2" fmla="val 6840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5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animBg="1"/>
      <p:bldP spid="149513" grpId="0" animBg="1"/>
      <p:bldP spid="149515" grpId="0" animBg="1"/>
      <p:bldP spid="149525" grpId="0" animBg="1"/>
      <p:bldP spid="149526" grpId="0" animBg="1"/>
      <p:bldP spid="149528" grpId="0" animBg="1"/>
      <p:bldP spid="149529" grpId="0" animBg="1"/>
      <p:bldP spid="149533" grpId="0" animBg="1"/>
      <p:bldP spid="149534" grpId="0" animBg="1"/>
      <p:bldP spid="149535" grpId="0" animBg="1"/>
      <p:bldP spid="149536" grpId="0" animBg="1"/>
      <p:bldP spid="149537" grpId="0" animBg="1"/>
      <p:bldP spid="149538" grpId="0" animBg="1"/>
      <p:bldP spid="149540" grpId="0" animBg="1"/>
      <p:bldP spid="149541" grpId="0" animBg="1"/>
      <p:bldP spid="149542" grpId="0" animBg="1"/>
      <p:bldP spid="149543" grpId="0" animBg="1"/>
      <p:bldP spid="149544" grpId="0" animBg="1"/>
      <p:bldP spid="149546" grpId="0" animBg="1"/>
      <p:bldP spid="149548" grpId="0" animBg="1"/>
      <p:bldP spid="149549" grpId="0" animBg="1"/>
      <p:bldP spid="1495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en-US" altLang="zh-TW" dirty="0" smtClean="0"/>
              <a:t>The Abstract Data Type</a:t>
            </a:r>
          </a:p>
          <a:p>
            <a:pPr lvl="1"/>
            <a:r>
              <a:rPr lang="en-US" altLang="zh-TW" dirty="0"/>
              <a:t>The array as an ADT </a:t>
            </a:r>
            <a:endParaRPr lang="en-US" altLang="zh-TW" dirty="0" smtClean="0"/>
          </a:p>
          <a:p>
            <a:pPr lvl="1"/>
            <a:r>
              <a:rPr lang="en-US" altLang="zh-TW" dirty="0"/>
              <a:t>Array: a set of pairs, &lt;</a:t>
            </a:r>
            <a:r>
              <a:rPr lang="en-US" altLang="zh-TW" dirty="0">
                <a:solidFill>
                  <a:srgbClr val="FF0000"/>
                </a:solidFill>
              </a:rPr>
              <a:t>index</a:t>
            </a:r>
            <a:r>
              <a:rPr lang="en-US" altLang="zh-TW" dirty="0">
                <a:solidFill>
                  <a:schemeClr val="tx2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data structure</a:t>
            </a:r>
          </a:p>
          <a:p>
            <a:pPr lvl="2"/>
            <a:r>
              <a:rPr lang="en-US" altLang="zh-TW" dirty="0"/>
              <a:t>For each index, there is a value associated with that index.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representation (possible)</a:t>
            </a:r>
          </a:p>
          <a:p>
            <a:pPr lvl="2"/>
            <a:r>
              <a:rPr lang="en-US" altLang="zh-TW" dirty="0"/>
              <a:t>Implemented by using consecutive memory.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Abstract Data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79912" y="2480665"/>
            <a:ext cx="876161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attach(</a:t>
            </a: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coefficient,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exponent)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add a new term to the polynomial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(avail &gt;= MAX_TERMS)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fprintf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stderr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"Too many terms in the polynomial</a:t>
            </a:r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\n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exit(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terms[avail].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coefficient;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terms[avail++].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expon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exponent;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09419" y="5291947"/>
            <a:ext cx="810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Problem:	Compaction is required</a:t>
            </a:r>
          </a:p>
          <a:p>
            <a:r>
              <a:rPr lang="en-US" altLang="zh-TW" sz="2400" dirty="0"/>
              <a:t>		when polynomials that are no longer needed.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>
                <a:solidFill>
                  <a:srgbClr val="FF3300"/>
                </a:solidFill>
              </a:rPr>
              <a:t>(data movement takes time.)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948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4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2.5.1 Introduction</a:t>
            </a:r>
            <a:endParaRPr lang="en-US" altLang="zh-TW" dirty="0"/>
          </a:p>
          <a:p>
            <a:pPr lvl="1"/>
            <a:r>
              <a:rPr lang="en-US" altLang="zh-TW" dirty="0"/>
              <a:t>In mathematics, a matrix contains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rows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columns</a:t>
            </a:r>
            <a:r>
              <a:rPr lang="en-US" altLang="zh-TW" dirty="0"/>
              <a:t> of elements, we write </a:t>
            </a:r>
            <a:r>
              <a:rPr lang="en-US" altLang="zh-TW" i="1" dirty="0" err="1">
                <a:solidFill>
                  <a:srgbClr val="FF0000"/>
                </a:solidFill>
              </a:rPr>
              <a:t>m</a:t>
            </a:r>
            <a:r>
              <a:rPr lang="en-US" altLang="zh-TW" dirty="0" err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TW" i="1" dirty="0" err="1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designate a matrix with </a:t>
            </a:r>
            <a:r>
              <a:rPr lang="en-US" altLang="zh-TW" i="1" dirty="0"/>
              <a:t>m</a:t>
            </a:r>
            <a:r>
              <a:rPr lang="en-US" altLang="zh-TW" dirty="0"/>
              <a:t> rows and </a:t>
            </a:r>
            <a:r>
              <a:rPr lang="en-US" altLang="zh-TW" i="1" dirty="0"/>
              <a:t>n</a:t>
            </a:r>
            <a:r>
              <a:rPr lang="en-US" altLang="zh-TW" dirty="0"/>
              <a:t> columns.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560903"/>
              </p:ext>
            </p:extLst>
          </p:nvPr>
        </p:nvGraphicFramePr>
        <p:xfrm>
          <a:off x="6096000" y="3078479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方程式" r:id="rId3" imgW="1815840" imgH="1371600" progId="Equation.3">
                  <p:embed/>
                </p:oleObj>
              </mc:Choice>
              <mc:Fallback>
                <p:oleObj name="方程式" r:id="rId3" imgW="1815840" imgH="1371600" progId="Equation.3">
                  <p:embed/>
                  <p:pic>
                    <p:nvPicPr>
                      <p:cNvPr id="6144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78479"/>
                        <a:ext cx="3200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66207" y="3484608"/>
                <a:ext cx="1830309" cy="1256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109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−64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07" y="3484608"/>
                <a:ext cx="1830309" cy="1256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33"/>
          <p:cNvSpPr txBox="1">
            <a:spLocks noChangeArrowheads="1"/>
          </p:cNvSpPr>
          <p:nvPr/>
        </p:nvSpPr>
        <p:spPr bwMode="auto">
          <a:xfrm>
            <a:off x="3652262" y="4469382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/>
              <a:t>5 x 3</a:t>
            </a:r>
            <a:endParaRPr lang="en-US" altLang="zh-TW" dirty="0"/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9179038" y="5224646"/>
            <a:ext cx="62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/>
              <a:t>6 x 6</a:t>
            </a:r>
            <a:endParaRPr lang="en-US" altLang="zh-TW" dirty="0"/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>
            <a:off x="7530802" y="5409312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8/36</a:t>
            </a:r>
          </a:p>
        </p:txBody>
      </p:sp>
      <p:sp>
        <p:nvSpPr>
          <p:cNvPr id="12" name="Text Box 1034"/>
          <p:cNvSpPr txBox="1">
            <a:spLocks noChangeArrowheads="1"/>
          </p:cNvSpPr>
          <p:nvPr/>
        </p:nvSpPr>
        <p:spPr bwMode="auto">
          <a:xfrm>
            <a:off x="2409552" y="474425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15/15</a:t>
            </a:r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8094057" y="5637912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006699"/>
                </a:solidFill>
              </a:rPr>
              <a:t>sparse matrix</a:t>
            </a:r>
          </a:p>
        </p:txBody>
      </p:sp>
      <p:sp>
        <p:nvSpPr>
          <p:cNvPr id="14" name="Text Box 1038"/>
          <p:cNvSpPr txBox="1">
            <a:spLocks noChangeArrowheads="1"/>
          </p:cNvSpPr>
          <p:nvPr/>
        </p:nvSpPr>
        <p:spPr bwMode="auto">
          <a:xfrm>
            <a:off x="8019445" y="5942712"/>
            <a:ext cx="196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3300"/>
                </a:solidFill>
              </a:rPr>
              <a:t>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1737722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1790" b="39487"/>
          <a:stretch/>
        </p:blipFill>
        <p:spPr>
          <a:xfrm>
            <a:off x="102524" y="2261062"/>
            <a:ext cx="5423842" cy="34913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42" y="2100002"/>
            <a:ext cx="5872182" cy="381346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6538" y="5752407"/>
            <a:ext cx="24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Term-document matrix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01695" y="5678515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adjacency matrix</a:t>
            </a:r>
          </a:p>
        </p:txBody>
      </p:sp>
      <p:sp>
        <p:nvSpPr>
          <p:cNvPr id="10" name="矩形 9"/>
          <p:cNvSpPr/>
          <p:nvPr/>
        </p:nvSpPr>
        <p:spPr>
          <a:xfrm>
            <a:off x="6036213" y="6178200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600" dirty="0"/>
              <a:t>https://www.researchgate.net/figure/a-A-directed-graph-and-b-its-adjacency-matrix_fig2_239491573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6148561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600" dirty="0"/>
              <a:t>https://www.chegg.com/homework-help/questions-and-answers/term-document-matrix-di-d2-d3-d4-d5-d6-d7-ds-dg-dio-d1-0-1-0-0-1-1-0-0-0-0-t2-00-0-1-0-0-0-q28620105</a:t>
            </a:r>
          </a:p>
        </p:txBody>
      </p:sp>
    </p:spTree>
    <p:extLst>
      <p:ext uri="{BB962C8B-B14F-4D97-AF65-F5344CB8AC3E}">
        <p14:creationId xmlns:p14="http://schemas.microsoft.com/office/powerpoint/2010/main" val="3481143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standard representation of a matrix is a two dimensional array defined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		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MAX_ROWS</a:t>
            </a:r>
            <a:r>
              <a:rPr lang="en-US" altLang="zh-TW" dirty="0"/>
              <a:t>][</a:t>
            </a:r>
            <a:r>
              <a:rPr lang="en-US" altLang="zh-TW" i="1" dirty="0"/>
              <a:t>MAX_COLS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We can locate quickly any element by writing </a:t>
            </a:r>
            <a:r>
              <a:rPr lang="en-US" altLang="zh-TW" i="1" dirty="0">
                <a:solidFill>
                  <a:srgbClr val="FF0000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i="1" dirty="0" err="1">
                <a:solidFill>
                  <a:srgbClr val="FF0000"/>
                </a:solidFill>
              </a:rPr>
              <a:t>i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][ </a:t>
            </a:r>
            <a:r>
              <a:rPr lang="en-US" altLang="zh-TW" i="1" dirty="0">
                <a:solidFill>
                  <a:srgbClr val="FF0000"/>
                </a:solidFill>
              </a:rPr>
              <a:t>j 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zh-TW" dirty="0"/>
              <a:t>Sparse matrix wastes space</a:t>
            </a:r>
          </a:p>
          <a:p>
            <a:pPr lvl="1"/>
            <a:r>
              <a:rPr lang="en-US" altLang="zh-TW" dirty="0"/>
              <a:t>We must consider alternate forms of representation.</a:t>
            </a:r>
          </a:p>
          <a:p>
            <a:pPr lvl="1"/>
            <a:r>
              <a:rPr lang="en-US" altLang="zh-TW" dirty="0"/>
              <a:t>Our representation of sparse matrices should store only nonzero elements.</a:t>
            </a:r>
          </a:p>
          <a:p>
            <a:pPr lvl="1"/>
            <a:r>
              <a:rPr lang="en-US" altLang="zh-TW" dirty="0"/>
              <a:t>Each element is characterized by</a:t>
            </a:r>
            <a:r>
              <a:rPr lang="en-US" altLang="zh-TW" dirty="0">
                <a:solidFill>
                  <a:schemeClr val="bg2"/>
                </a:solidFill>
              </a:rPr>
              <a:t> </a:t>
            </a:r>
            <a:r>
              <a:rPr lang="en-US" altLang="zh-TW" dirty="0">
                <a:solidFill>
                  <a:srgbClr val="D60E47"/>
                </a:solidFill>
              </a:rPr>
              <a:t>&lt;row, col, value&gt;.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838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minimal set of operations </a:t>
            </a:r>
          </a:p>
          <a:p>
            <a:pPr lvl="1"/>
            <a:r>
              <a:rPr lang="en-US" altLang="zh-TW" sz="2000" dirty="0"/>
              <a:t>Matrix creation</a:t>
            </a:r>
          </a:p>
          <a:p>
            <a:pPr lvl="1"/>
            <a:r>
              <a:rPr lang="en-US" altLang="zh-TW" sz="2000" dirty="0" smtClean="0"/>
              <a:t>Transpose</a:t>
            </a:r>
          </a:p>
          <a:p>
            <a:pPr lvl="1"/>
            <a:r>
              <a:rPr lang="en-US" altLang="zh-TW" sz="2000" dirty="0" smtClean="0"/>
              <a:t>Addition</a:t>
            </a:r>
            <a:endParaRPr lang="en-US" altLang="zh-TW" sz="2000" dirty="0"/>
          </a:p>
          <a:p>
            <a:pPr lvl="1"/>
            <a:r>
              <a:rPr lang="en-US" altLang="zh-TW" sz="2000" dirty="0"/>
              <a:t>Multiplication</a:t>
            </a:r>
          </a:p>
          <a:p>
            <a:pPr lvl="1"/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pic>
        <p:nvPicPr>
          <p:cNvPr id="4" name="Picture 7" descr="structure2"/>
          <p:cNvPicPr>
            <a:picLocks noChangeAspect="1" noChangeArrowheads="1"/>
          </p:cNvPicPr>
          <p:nvPr/>
        </p:nvPicPr>
        <p:blipFill>
          <a:blip r:embed="rId2" cstate="print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7237" y="930965"/>
            <a:ext cx="5629275" cy="573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52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Create</a:t>
            </a:r>
            <a:r>
              <a:rPr lang="en-US" altLang="zh-TW" dirty="0"/>
              <a:t> operation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99113" y="2570520"/>
            <a:ext cx="82822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Sparse_matrix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Create(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max_row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max_col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::=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#define MAX_TERMS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101</a:t>
            </a:r>
            <a:r>
              <a:rPr lang="en-US" altLang="zh-TW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maximum number of terms +1*/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typedef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struct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col;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 term;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term a[MAX_TERMS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7974676" y="3084022"/>
            <a:ext cx="1584960" cy="537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55464" y="3586653"/>
            <a:ext cx="26479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3300"/>
                </a:solidFill>
              </a:rPr>
              <a:t>第一筆紀錄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3300"/>
                </a:solidFill>
              </a:rPr>
              <a:t># </a:t>
            </a:r>
            <a:r>
              <a:rPr lang="en-US" altLang="zh-TW" dirty="0">
                <a:solidFill>
                  <a:srgbClr val="FF3300"/>
                </a:solidFill>
              </a:rPr>
              <a:t>of rows (columns)</a:t>
            </a:r>
          </a:p>
          <a:p>
            <a:pPr algn="ctr"/>
            <a:r>
              <a:rPr lang="en-US" altLang="zh-TW" dirty="0">
                <a:solidFill>
                  <a:srgbClr val="FF3300"/>
                </a:solidFill>
              </a:rPr>
              <a:t># of nonzero terms</a:t>
            </a:r>
          </a:p>
        </p:txBody>
      </p:sp>
    </p:spTree>
    <p:extLst>
      <p:ext uri="{BB962C8B-B14F-4D97-AF65-F5344CB8AC3E}">
        <p14:creationId xmlns:p14="http://schemas.microsoft.com/office/powerpoint/2010/main" val="1034361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3350822" cy="4525963"/>
          </a:xfrm>
        </p:spPr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Represented by a two-dimensional array.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Each element is characterized by &lt;row, col, value&gt;.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9213"/>
              </p:ext>
            </p:extLst>
          </p:nvPr>
        </p:nvGraphicFramePr>
        <p:xfrm>
          <a:off x="4217324" y="109696"/>
          <a:ext cx="2781747" cy="210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方程式" r:id="rId3" imgW="1815840" imgH="1371600" progId="Equation.3">
                  <p:embed/>
                </p:oleObj>
              </mc:Choice>
              <mc:Fallback>
                <p:oleObj name="方程式" r:id="rId3" imgW="1815840" imgH="1371600" progId="Equation.3">
                  <p:embed/>
                  <p:pic>
                    <p:nvPicPr>
                      <p:cNvPr id="6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324" y="109696"/>
                        <a:ext cx="2781747" cy="2101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2510" y="1892531"/>
            <a:ext cx="77422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</a:rPr>
              <a:t>                  row col value                            row col value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/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a[0]             6    6        8                   b[0]      	6   6       8 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[1]             0    0       15                    [1]      	0   0     15      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[2]             0    3       22                    [2]      	0   4     91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[3]             0    5     -15                     [3]     	1   1     11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[4]             1    1       11                    [4]      	2   1       3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[5]             1    2         3                    [5]      	2   5     28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[6]             2    3       -6                     [6]     	3    0    22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[7]             4    0       91                    [7]      	3   2     -6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[8]             5    2       28                    [8]      	5   0    -15 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838547" y="3414315"/>
            <a:ext cx="1183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3300"/>
                </a:solidFill>
              </a:rPr>
              <a:t># of </a:t>
            </a:r>
            <a:r>
              <a:rPr lang="en-US" altLang="zh-TW" sz="2000" dirty="0" smtClean="0">
                <a:solidFill>
                  <a:srgbClr val="FF3300"/>
                </a:solidFill>
              </a:rPr>
              <a:t>rows</a:t>
            </a:r>
            <a:endParaRPr lang="en-US" altLang="zh-TW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500458" y="3417550"/>
            <a:ext cx="209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3300"/>
                </a:solidFill>
              </a:rPr>
              <a:t># of nonzero terms</a:t>
            </a:r>
            <a:endParaRPr lang="en-US" altLang="zh-TW" sz="20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08197" y="2989699"/>
            <a:ext cx="1566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3300"/>
                </a:solidFill>
              </a:rPr>
              <a:t># of </a:t>
            </a:r>
            <a:r>
              <a:rPr lang="en-US" altLang="zh-TW" sz="2000" dirty="0" smtClean="0">
                <a:solidFill>
                  <a:srgbClr val="FF3300"/>
                </a:solidFill>
              </a:rPr>
              <a:t>columns</a:t>
            </a:r>
            <a:endParaRPr lang="en-US" altLang="zh-TW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438996" y="299258"/>
            <a:ext cx="2560075" cy="356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01199" y="5814555"/>
            <a:ext cx="2016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3300"/>
                </a:solidFill>
              </a:rPr>
              <a:t>row, column in </a:t>
            </a:r>
            <a:br>
              <a:rPr lang="en-US" altLang="zh-TW" sz="2000" dirty="0">
                <a:solidFill>
                  <a:srgbClr val="FF3300"/>
                </a:solidFill>
              </a:rPr>
            </a:br>
            <a:r>
              <a:rPr lang="en-US" altLang="zh-TW" sz="2000" dirty="0">
                <a:solidFill>
                  <a:srgbClr val="FF3300"/>
                </a:solidFill>
              </a:rPr>
              <a:t>ascending order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7429161" y="4754879"/>
            <a:ext cx="1113906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319472" y="4401427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transpose</a:t>
            </a:r>
          </a:p>
        </p:txBody>
      </p:sp>
      <p:sp>
        <p:nvSpPr>
          <p:cNvPr id="18" name="矩形 17"/>
          <p:cNvSpPr/>
          <p:nvPr/>
        </p:nvSpPr>
        <p:spPr>
          <a:xfrm>
            <a:off x="5608197" y="3283527"/>
            <a:ext cx="1638876" cy="3308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571986" y="4044570"/>
            <a:ext cx="1638876" cy="3198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465113" y="5476192"/>
            <a:ext cx="1638876" cy="3198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639891" y="4204491"/>
            <a:ext cx="3069374" cy="14316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2.5.2 </a:t>
            </a:r>
            <a:r>
              <a:rPr lang="en-US" altLang="zh-TW" dirty="0"/>
              <a:t>Transpose a Matrix</a:t>
            </a:r>
          </a:p>
          <a:p>
            <a:pPr lvl="1"/>
            <a:r>
              <a:rPr lang="en-US" altLang="zh-TW" dirty="0"/>
              <a:t>For each </a:t>
            </a:r>
            <a:r>
              <a:rPr lang="en-US" altLang="zh-TW" dirty="0">
                <a:solidFill>
                  <a:srgbClr val="FF3300"/>
                </a:solidFill>
              </a:rPr>
              <a:t>row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sz="2000" dirty="0"/>
              <a:t>take element &lt;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j, value&gt; and store it in element &lt;j,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value&gt; of the transpose.</a:t>
            </a:r>
          </a:p>
          <a:p>
            <a:pPr lvl="2"/>
            <a:r>
              <a:rPr lang="en-US" altLang="zh-TW" sz="2000" dirty="0"/>
              <a:t>difficulty: </a:t>
            </a:r>
            <a:r>
              <a:rPr lang="en-US" altLang="zh-TW" sz="2000" dirty="0">
                <a:solidFill>
                  <a:schemeClr val="tx2"/>
                </a:solidFill>
              </a:rPr>
              <a:t>where to put &lt;j, </a:t>
            </a:r>
            <a:r>
              <a:rPr lang="en-US" altLang="zh-TW" sz="2000" dirty="0" err="1">
                <a:solidFill>
                  <a:schemeClr val="tx2"/>
                </a:solidFill>
              </a:rPr>
              <a:t>i</a:t>
            </a:r>
            <a:r>
              <a:rPr lang="en-US" altLang="zh-TW" sz="2000" dirty="0">
                <a:solidFill>
                  <a:schemeClr val="tx2"/>
                </a:solidFill>
              </a:rPr>
              <a:t>, value&gt;</a:t>
            </a:r>
            <a:br>
              <a:rPr lang="en-US" altLang="zh-TW" sz="2000" dirty="0">
                <a:solidFill>
                  <a:schemeClr val="tx2"/>
                </a:solidFill>
              </a:rPr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15)  ====&gt;  (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15)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3</a:t>
            </a:r>
            <a:r>
              <a:rPr lang="en-US" altLang="zh-TW" sz="2000" dirty="0"/>
              <a:t>, 22)  ====&gt;  (</a:t>
            </a:r>
            <a:r>
              <a:rPr lang="en-US" altLang="zh-TW" sz="2000" dirty="0">
                <a:solidFill>
                  <a:srgbClr val="FF3300"/>
                </a:solidFill>
              </a:rPr>
              <a:t>3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22)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5</a:t>
            </a:r>
            <a:r>
              <a:rPr lang="en-US" altLang="zh-TW" sz="2000" dirty="0"/>
              <a:t>, -15) ====&gt;  (</a:t>
            </a:r>
            <a:r>
              <a:rPr lang="en-US" altLang="zh-TW" sz="2000" dirty="0">
                <a:solidFill>
                  <a:srgbClr val="FF3300"/>
                </a:solidFill>
              </a:rPr>
              <a:t>5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, -15)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3300"/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1</a:t>
            </a:r>
            <a:r>
              <a:rPr lang="en-US" altLang="zh-TW" sz="2000" dirty="0"/>
              <a:t>, 11)  ====&gt;  (</a:t>
            </a:r>
            <a:r>
              <a:rPr lang="en-US" altLang="zh-TW" sz="2000" dirty="0">
                <a:solidFill>
                  <a:srgbClr val="FF3300"/>
                </a:solidFill>
              </a:rPr>
              <a:t>1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3300"/>
                </a:solidFill>
              </a:rPr>
              <a:t>1</a:t>
            </a:r>
            <a:r>
              <a:rPr lang="en-US" altLang="zh-TW" sz="2000" dirty="0"/>
              <a:t>, 11)</a:t>
            </a:r>
            <a:br>
              <a:rPr lang="en-US" altLang="zh-TW" sz="2000" dirty="0"/>
            </a:br>
            <a:r>
              <a:rPr lang="en-US" altLang="zh-TW" sz="2000" dirty="0"/>
              <a:t>Move elements down very often.</a:t>
            </a:r>
          </a:p>
          <a:p>
            <a:pPr lvl="1"/>
            <a:r>
              <a:rPr lang="en-US" altLang="zh-TW" dirty="0"/>
              <a:t>For all elements in </a:t>
            </a:r>
            <a:r>
              <a:rPr lang="en-US" altLang="zh-TW" dirty="0">
                <a:solidFill>
                  <a:srgbClr val="FF3300"/>
                </a:solidFill>
              </a:rPr>
              <a:t>column</a:t>
            </a:r>
            <a:r>
              <a:rPr lang="en-US" altLang="zh-TW" dirty="0"/>
              <a:t> j, </a:t>
            </a:r>
          </a:p>
          <a:p>
            <a:pPr lvl="2"/>
            <a:r>
              <a:rPr lang="en-US" altLang="zh-TW" sz="2000" dirty="0"/>
              <a:t>place element </a:t>
            </a:r>
            <a:r>
              <a:rPr lang="en-US" altLang="zh-TW" sz="2000" dirty="0">
                <a:solidFill>
                  <a:srgbClr val="FF0000"/>
                </a:solidFill>
              </a:rPr>
              <a:t>&lt;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, j, value&gt;</a:t>
            </a:r>
            <a:r>
              <a:rPr lang="en-US" altLang="zh-TW" sz="2000" dirty="0"/>
              <a:t> in element </a:t>
            </a:r>
            <a:r>
              <a:rPr lang="en-US" altLang="zh-TW" sz="2000" dirty="0">
                <a:solidFill>
                  <a:srgbClr val="FF0000"/>
                </a:solidFill>
              </a:rPr>
              <a:t>&lt;j, 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, value&gt;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4123113" y="3399905"/>
            <a:ext cx="216131" cy="714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613564" y="3572686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來執行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=&gt;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不知新位置在哪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按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排序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97731" y="455635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來執行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=&gt; transpose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後變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可按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排序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3826" y="339217"/>
            <a:ext cx="10773294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transpose (term a[], term b[])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b is set to the transpose of a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n = a[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total number of elements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a[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rows in b = columns in a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/*columns in b = rows in a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n;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(n &gt;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{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/*non zero matrix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a[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transpose by columns in a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j =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j &lt;=  n;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find elements from the current column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(a[j].col ==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{  </a:t>
            </a:r>
            <a:endParaRPr lang="en-US" altLang="zh-TW" kern="0" dirty="0" smtClean="0">
              <a:solidFill>
                <a:srgbClr val="0000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	/*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is in current column, add it to b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a[j].col;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a[j].row;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a[j].value;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7993" y="5592316"/>
            <a:ext cx="50596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Assign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A[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][j] to B[j][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dirty="0"/>
              <a:t>place element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j, value&gt;</a:t>
            </a:r>
            <a:r>
              <a:rPr lang="en-US" altLang="zh-TW" dirty="0"/>
              <a:t> in element </a:t>
            </a:r>
            <a:r>
              <a:rPr lang="en-US" altLang="zh-TW" dirty="0">
                <a:solidFill>
                  <a:srgbClr val="FF0000"/>
                </a:solidFill>
              </a:rPr>
              <a:t>&lt;j,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, value&gt;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465" y="4788131"/>
            <a:ext cx="4588626" cy="876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084022" y="5271247"/>
            <a:ext cx="340496" cy="97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814291" y="3000946"/>
            <a:ext cx="208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4" charset="-120"/>
              </a:rPr>
              <a:t>For all columns </a:t>
            </a:r>
            <a:r>
              <a:rPr lang="en-US" altLang="zh-TW" sz="2000" dirty="0" err="1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4" charset="-120"/>
              </a:rPr>
              <a:t>i</a:t>
            </a:r>
            <a:endParaRPr lang="en-US" altLang="zh-TW" sz="2000" dirty="0">
              <a:solidFill>
                <a:srgbClr val="FF0000"/>
              </a:solidFill>
              <a:latin typeface="Comic Sans MS" panose="030F0702030302020204" pitchFamily="66" charset="0"/>
              <a:ea typeface="Arial Unicode MS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71518" y="362671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ea typeface="Arial Unicode MS" pitchFamily="34" charset="-120"/>
              </a:rPr>
              <a:t>For all elements in column j</a:t>
            </a:r>
          </a:p>
        </p:txBody>
      </p:sp>
      <p:sp>
        <p:nvSpPr>
          <p:cNvPr id="12" name="矩形 11"/>
          <p:cNvSpPr/>
          <p:nvPr/>
        </p:nvSpPr>
        <p:spPr>
          <a:xfrm>
            <a:off x="7847595" y="5781193"/>
            <a:ext cx="3437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</a:rPr>
              <a:t>Scan the array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</a:rPr>
              <a:t>columns” times.</a:t>
            </a:r>
          </a:p>
          <a:p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</a:rPr>
              <a:t>The array has 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</a:rPr>
              <a:t>elements” elements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==&gt; O(columns*elements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considering an ADT we are more concerned with the operations that can be performed on an array.</a:t>
            </a:r>
          </a:p>
          <a:p>
            <a:pPr lvl="1"/>
            <a:r>
              <a:rPr lang="en-US" altLang="zh-TW" dirty="0"/>
              <a:t>Aside from </a:t>
            </a:r>
            <a:r>
              <a:rPr lang="en-US" altLang="zh-TW" u="sng" dirty="0">
                <a:solidFill>
                  <a:srgbClr val="FF0000"/>
                </a:solidFill>
              </a:rPr>
              <a:t>creating</a:t>
            </a:r>
            <a:r>
              <a:rPr lang="en-US" altLang="zh-TW" dirty="0"/>
              <a:t> a new array, most languages provide only two standard operations for arrays, one that </a:t>
            </a:r>
            <a:r>
              <a:rPr lang="en-US" altLang="zh-TW" u="sng" dirty="0">
                <a:solidFill>
                  <a:srgbClr val="FF0000"/>
                </a:solidFill>
              </a:rPr>
              <a:t>retrieves</a:t>
            </a:r>
            <a:r>
              <a:rPr lang="en-US" altLang="zh-TW" dirty="0"/>
              <a:t> a value, and a second that </a:t>
            </a:r>
            <a:r>
              <a:rPr lang="en-US" altLang="zh-TW" u="sng" dirty="0">
                <a:solidFill>
                  <a:srgbClr val="FF0000"/>
                </a:solidFill>
              </a:rPr>
              <a:t>stores</a:t>
            </a:r>
            <a:r>
              <a:rPr lang="en-US" altLang="zh-TW" dirty="0"/>
              <a:t> a value.</a:t>
            </a:r>
          </a:p>
          <a:p>
            <a:pPr lvl="1"/>
            <a:r>
              <a:rPr lang="en-US" altLang="zh-TW" dirty="0"/>
              <a:t>What is the complexity of “</a:t>
            </a:r>
            <a:r>
              <a:rPr lang="en-US" altLang="zh-TW" dirty="0">
                <a:solidFill>
                  <a:srgbClr val="FF0000"/>
                </a:solidFill>
              </a:rPr>
              <a:t>retrieve</a:t>
            </a:r>
            <a:r>
              <a:rPr lang="en-US" altLang="zh-TW" dirty="0"/>
              <a:t>” in an array?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7030A0"/>
                </a:solidFill>
              </a:rPr>
              <a:t>Don’t have t0 search: O(1)</a:t>
            </a:r>
          </a:p>
          <a:p>
            <a:pPr lvl="2"/>
            <a:r>
              <a:rPr lang="en-US" altLang="zh-TW" dirty="0" smtClean="0"/>
              <a:t>Do have to search: O(n)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is the complexity of “</a:t>
            </a:r>
            <a:r>
              <a:rPr lang="en-US" altLang="zh-TW" dirty="0">
                <a:solidFill>
                  <a:srgbClr val="FF0000"/>
                </a:solidFill>
              </a:rPr>
              <a:t>store</a:t>
            </a:r>
            <a:r>
              <a:rPr lang="en-US" altLang="zh-TW" dirty="0"/>
              <a:t>” in an array</a:t>
            </a:r>
            <a:r>
              <a:rPr lang="en-US" altLang="zh-TW" dirty="0" smtClean="0"/>
              <a:t>?</a:t>
            </a:r>
          </a:p>
          <a:p>
            <a:pPr lvl="2"/>
            <a:r>
              <a:rPr lang="en-US" altLang="zh-TW" dirty="0" smtClean="0"/>
              <a:t>O(1)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What about </a:t>
            </a:r>
            <a:r>
              <a:rPr lang="en-US" altLang="zh-TW" dirty="0" smtClean="0">
                <a:solidFill>
                  <a:srgbClr val="FF0000"/>
                </a:solidFill>
              </a:rPr>
              <a:t>insertion/deletion</a:t>
            </a:r>
            <a:r>
              <a:rPr lang="en-US" altLang="zh-TW" dirty="0" smtClean="0"/>
              <a:t> </a:t>
            </a:r>
            <a:r>
              <a:rPr lang="en-US" altLang="zh-TW" dirty="0"/>
              <a:t>in an </a:t>
            </a:r>
            <a:r>
              <a:rPr lang="en-US" altLang="zh-TW" dirty="0" smtClean="0"/>
              <a:t>array?</a:t>
            </a:r>
          </a:p>
          <a:p>
            <a:pPr lvl="2"/>
            <a:r>
              <a:rPr lang="en-US" altLang="zh-TW" dirty="0" smtClean="0"/>
              <a:t>O(n)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Abstract Data 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170364" y="1387575"/>
            <a:ext cx="7791633" cy="5232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transpose (term a[], term b[])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b is set to the transpose of a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n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total number of elements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rows in b = columns in a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/*columns in b = rows in a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n;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(n &gt;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{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/*non zero matrix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transpose by columns in a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j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j &lt;=  n;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4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find elements from the current column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(a[j].col ==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{  </a:t>
            </a:r>
            <a:endParaRPr lang="en-US" altLang="zh-TW" sz="1400" kern="0" dirty="0" smtClean="0">
              <a:solidFill>
                <a:srgbClr val="0000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	/*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is in current column, add it to b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a[j].col;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a[j].row;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a[j].value;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1971676" y="207963"/>
            <a:ext cx="311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A[6][6] transpose to B[6][6]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8757585" y="2996407"/>
            <a:ext cx="2411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row &amp; column in B[6][6]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1919288" y="4221163"/>
            <a:ext cx="210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Row Col Value</a:t>
            </a:r>
            <a:r>
              <a:rPr lang="en-US" altLang="zh-TW"/>
              <a:t> 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1703388" y="4652963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0     6      6     8</a:t>
            </a:r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4912566" y="4065589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</p:txBody>
      </p:sp>
      <p:grpSp>
        <p:nvGrpSpPr>
          <p:cNvPr id="147493" name="Group 37"/>
          <p:cNvGrpSpPr>
            <a:grpSpLocks/>
          </p:cNvGrpSpPr>
          <p:nvPr/>
        </p:nvGrpSpPr>
        <p:grpSpPr bwMode="auto">
          <a:xfrm>
            <a:off x="6066305" y="4806157"/>
            <a:ext cx="195263" cy="792162"/>
            <a:chOff x="340" y="3067"/>
            <a:chExt cx="227" cy="499"/>
          </a:xfrm>
        </p:grpSpPr>
        <p:sp>
          <p:nvSpPr>
            <p:cNvPr id="147490" name="Line 34"/>
            <p:cNvSpPr>
              <a:spLocks noChangeShapeType="1"/>
            </p:cNvSpPr>
            <p:nvPr/>
          </p:nvSpPr>
          <p:spPr bwMode="auto">
            <a:xfrm>
              <a:off x="340" y="3067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91" name="Line 35"/>
            <p:cNvSpPr>
              <a:spLocks noChangeShapeType="1"/>
            </p:cNvSpPr>
            <p:nvPr/>
          </p:nvSpPr>
          <p:spPr bwMode="auto">
            <a:xfrm>
              <a:off x="340" y="3067"/>
              <a:ext cx="0" cy="49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492" name="Line 36"/>
            <p:cNvSpPr>
              <a:spLocks noChangeShapeType="1"/>
            </p:cNvSpPr>
            <p:nvPr/>
          </p:nvSpPr>
          <p:spPr bwMode="auto">
            <a:xfrm>
              <a:off x="340" y="3566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1689100" y="4921250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1     0      0     15</a:t>
            </a:r>
          </a:p>
        </p:txBody>
      </p:sp>
      <p:pic>
        <p:nvPicPr>
          <p:cNvPr id="14749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484314"/>
            <a:ext cx="2160588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1708150" y="5202238"/>
            <a:ext cx="151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2     0      4     91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1708150" y="5491163"/>
            <a:ext cx="1449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3     1      1     11</a:t>
            </a:r>
          </a:p>
        </p:txBody>
      </p:sp>
      <p:sp>
        <p:nvSpPr>
          <p:cNvPr id="147526" name="Text Box 70"/>
          <p:cNvSpPr txBox="1">
            <a:spLocks noChangeArrowheads="1"/>
          </p:cNvSpPr>
          <p:nvPr/>
        </p:nvSpPr>
        <p:spPr bwMode="auto">
          <a:xfrm>
            <a:off x="6724650" y="5611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7527" name="Text Box 71"/>
          <p:cNvSpPr txBox="1">
            <a:spLocks noChangeArrowheads="1"/>
          </p:cNvSpPr>
          <p:nvPr/>
        </p:nvSpPr>
        <p:spPr bwMode="auto">
          <a:xfrm>
            <a:off x="8472489" y="5949950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</a:p>
        </p:txBody>
      </p:sp>
      <p:sp>
        <p:nvSpPr>
          <p:cNvPr id="147528" name="Text Box 72"/>
          <p:cNvSpPr txBox="1">
            <a:spLocks noChangeArrowheads="1"/>
          </p:cNvSpPr>
          <p:nvPr/>
        </p:nvSpPr>
        <p:spPr bwMode="auto">
          <a:xfrm>
            <a:off x="1703389" y="836613"/>
            <a:ext cx="22320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grpSp>
        <p:nvGrpSpPr>
          <p:cNvPr id="147533" name="Group 77"/>
          <p:cNvGrpSpPr>
            <a:grpSpLocks/>
          </p:cNvGrpSpPr>
          <p:nvPr/>
        </p:nvGrpSpPr>
        <p:grpSpPr bwMode="auto">
          <a:xfrm>
            <a:off x="7243861" y="2344831"/>
            <a:ext cx="720725" cy="795245"/>
            <a:chOff x="3515" y="1253"/>
            <a:chExt cx="454" cy="544"/>
          </a:xfrm>
        </p:grpSpPr>
        <p:sp>
          <p:nvSpPr>
            <p:cNvPr id="147529" name="Line 73"/>
            <p:cNvSpPr>
              <a:spLocks noChangeShapeType="1"/>
            </p:cNvSpPr>
            <p:nvPr/>
          </p:nvSpPr>
          <p:spPr bwMode="auto">
            <a:xfrm>
              <a:off x="3515" y="1253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0" name="Line 74"/>
            <p:cNvSpPr>
              <a:spLocks noChangeShapeType="1"/>
            </p:cNvSpPr>
            <p:nvPr/>
          </p:nvSpPr>
          <p:spPr bwMode="auto">
            <a:xfrm>
              <a:off x="3560" y="1797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1" name="Line 75"/>
            <p:cNvSpPr>
              <a:spLocks noChangeShapeType="1"/>
            </p:cNvSpPr>
            <p:nvPr/>
          </p:nvSpPr>
          <p:spPr bwMode="auto">
            <a:xfrm>
              <a:off x="3742" y="1253"/>
              <a:ext cx="0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7532" name="Line 76"/>
            <p:cNvSpPr>
              <a:spLocks noChangeShapeType="1"/>
            </p:cNvSpPr>
            <p:nvPr/>
          </p:nvSpPr>
          <p:spPr bwMode="auto">
            <a:xfrm>
              <a:off x="3742" y="1525"/>
              <a:ext cx="22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7534" name="Line 78"/>
          <p:cNvSpPr>
            <a:spLocks noChangeShapeType="1"/>
          </p:cNvSpPr>
          <p:nvPr/>
        </p:nvSpPr>
        <p:spPr bwMode="auto">
          <a:xfrm>
            <a:off x="4191841" y="338053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536" name="Rectangle 80"/>
          <p:cNvSpPr>
            <a:spLocks noChangeArrowheads="1"/>
          </p:cNvSpPr>
          <p:nvPr/>
        </p:nvSpPr>
        <p:spPr bwMode="auto">
          <a:xfrm>
            <a:off x="2927351" y="1700214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2927351" y="19891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2927351" y="2276475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39" name="Rectangle 83"/>
          <p:cNvSpPr>
            <a:spLocks noChangeArrowheads="1"/>
          </p:cNvSpPr>
          <p:nvPr/>
        </p:nvSpPr>
        <p:spPr bwMode="auto">
          <a:xfrm>
            <a:off x="2927351" y="2565400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0" name="Rectangle 84"/>
          <p:cNvSpPr>
            <a:spLocks noChangeArrowheads="1"/>
          </p:cNvSpPr>
          <p:nvPr/>
        </p:nvSpPr>
        <p:spPr bwMode="auto">
          <a:xfrm>
            <a:off x="2927351" y="28527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1" name="Rectangle 85"/>
          <p:cNvSpPr>
            <a:spLocks noChangeArrowheads="1"/>
          </p:cNvSpPr>
          <p:nvPr/>
        </p:nvSpPr>
        <p:spPr bwMode="auto">
          <a:xfrm>
            <a:off x="2927351" y="3141664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2" name="Rectangle 86"/>
          <p:cNvSpPr>
            <a:spLocks noChangeArrowheads="1"/>
          </p:cNvSpPr>
          <p:nvPr/>
        </p:nvSpPr>
        <p:spPr bwMode="auto">
          <a:xfrm>
            <a:off x="2927351" y="3429000"/>
            <a:ext cx="2889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3" name="Rectangle 87"/>
          <p:cNvSpPr>
            <a:spLocks noChangeArrowheads="1"/>
          </p:cNvSpPr>
          <p:nvPr/>
        </p:nvSpPr>
        <p:spPr bwMode="auto">
          <a:xfrm>
            <a:off x="2927351" y="3716339"/>
            <a:ext cx="288925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44" name="Line 88"/>
          <p:cNvSpPr>
            <a:spLocks noChangeShapeType="1"/>
          </p:cNvSpPr>
          <p:nvPr/>
        </p:nvSpPr>
        <p:spPr bwMode="auto">
          <a:xfrm>
            <a:off x="4912567" y="4587875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7545" name="Rectangle 89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j=1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a[j]= 0 == i</a:t>
            </a:r>
          </a:p>
        </p:txBody>
      </p:sp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</p:txBody>
      </p:sp>
      <p:sp>
        <p:nvSpPr>
          <p:cNvPr id="147546" name="Rectangle 90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j=2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a[j]=3 != i</a:t>
            </a:r>
          </a:p>
        </p:txBody>
      </p:sp>
      <p:sp>
        <p:nvSpPr>
          <p:cNvPr id="147499" name="Rectangle 43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</p:txBody>
      </p:sp>
      <p:sp>
        <p:nvSpPr>
          <p:cNvPr id="147548" name="Rectangle 92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j=3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 = 5 != i</a:t>
            </a:r>
          </a:p>
        </p:txBody>
      </p:sp>
      <p:sp>
        <p:nvSpPr>
          <p:cNvPr id="147500" name="Rectangle 44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j=4</a:t>
            </a:r>
          </a:p>
        </p:txBody>
      </p:sp>
      <p:sp>
        <p:nvSpPr>
          <p:cNvPr id="147550" name="Rectangle 94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=0 j=4</a:t>
            </a:r>
            <a:endParaRPr lang="it-IT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it-IT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1  a[j].col != 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1" name="Rectangle 45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j=5</a:t>
            </a:r>
          </a:p>
        </p:txBody>
      </p:sp>
      <p:sp>
        <p:nvSpPr>
          <p:cNvPr id="147551" name="Rectangle 95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=0 j=5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2 a[j].col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2" name="Rectangle 46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j=6</a:t>
            </a:r>
          </a:p>
        </p:txBody>
      </p:sp>
      <p:sp>
        <p:nvSpPr>
          <p:cNvPr id="147552" name="Rectangle 96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=0 j=6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3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4" name="Rectangle 48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j=7</a:t>
            </a:r>
          </a:p>
        </p:txBody>
      </p:sp>
      <p:sp>
        <p:nvSpPr>
          <p:cNvPr id="147553" name="Rectangle 97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=0 j=7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0 ==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6" name="Rectangle 50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</p:txBody>
      </p:sp>
      <p:sp>
        <p:nvSpPr>
          <p:cNvPr id="147554" name="Rectangle 98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i=0 j=8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2 != i</a:t>
            </a:r>
          </a:p>
        </p:txBody>
      </p:sp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j=1</a:t>
            </a:r>
          </a:p>
        </p:txBody>
      </p:sp>
      <p:sp>
        <p:nvSpPr>
          <p:cNvPr id="147555" name="Rectangle 99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j=1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0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8" name="Rectangle 52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j=2</a:t>
            </a:r>
          </a:p>
        </p:txBody>
      </p:sp>
      <p:sp>
        <p:nvSpPr>
          <p:cNvPr id="147557" name="Rectangle 101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j=2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 3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09" name="Rectangle 53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</p:txBody>
      </p:sp>
      <p:sp>
        <p:nvSpPr>
          <p:cNvPr id="147558" name="Rectangle 102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j=3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a[j].col = 5 != i</a:t>
            </a:r>
          </a:p>
        </p:txBody>
      </p:sp>
      <p:sp>
        <p:nvSpPr>
          <p:cNvPr id="147510" name="Rectangle 54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j=4 </a:t>
            </a:r>
          </a:p>
        </p:txBody>
      </p:sp>
      <p:sp>
        <p:nvSpPr>
          <p:cNvPr id="147559" name="Rectangle 103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j=4 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1 ==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12" name="Rectangle 56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j=5</a:t>
            </a:r>
          </a:p>
        </p:txBody>
      </p:sp>
      <p:sp>
        <p:nvSpPr>
          <p:cNvPr id="147560" name="Rectangle 104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j=5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].col = 2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13" name="Rectangle 57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j=6</a:t>
            </a:r>
          </a:p>
        </p:txBody>
      </p:sp>
      <p:sp>
        <p:nvSpPr>
          <p:cNvPr id="147561" name="Rectangle 105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j=6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a[j].col = 3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14" name="Rectangle 58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j=7</a:t>
            </a:r>
          </a:p>
        </p:txBody>
      </p:sp>
      <p:sp>
        <p:nvSpPr>
          <p:cNvPr id="147562" name="Rectangle 106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j=7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a[j] = 0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563" name="Rectangle 107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i=1 j=8</a:t>
            </a:r>
          </a:p>
        </p:txBody>
      </p:sp>
      <p:sp>
        <p:nvSpPr>
          <p:cNvPr id="147564" name="Rectangle 108"/>
          <p:cNvSpPr>
            <a:spLocks noChangeArrowheads="1"/>
          </p:cNvSpPr>
          <p:nvPr/>
        </p:nvSpPr>
        <p:spPr bwMode="auto">
          <a:xfrm>
            <a:off x="8868569" y="130176"/>
            <a:ext cx="32400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=1 j=8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a[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].col = 2 != </a:t>
            </a:r>
            <a:r>
              <a:rPr lang="en-US" altLang="zh-TW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zh-TW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7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 nodeType="clickPar">
                      <p:stCondLst>
                        <p:cond delay="indefinite"/>
                      </p:stCondLst>
                      <p:childTnLst>
                        <p:par>
                          <p:cTn id="4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 nodeType="clickPar">
                      <p:stCondLst>
                        <p:cond delay="indefinite"/>
                      </p:stCondLst>
                      <p:childTnLst>
                        <p:par>
                          <p:cTn id="5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/>
      <p:bldP spid="147471" grpId="0"/>
      <p:bldP spid="147471" grpId="1"/>
      <p:bldP spid="147473" grpId="0"/>
      <p:bldP spid="147474" grpId="0"/>
      <p:bldP spid="147482" grpId="0" animBg="1"/>
      <p:bldP spid="147496" grpId="0"/>
      <p:bldP spid="147505" grpId="0"/>
      <p:bldP spid="147511" grpId="0"/>
      <p:bldP spid="147527" grpId="0"/>
      <p:bldP spid="147528" grpId="0"/>
      <p:bldP spid="147545" grpId="0" animBg="1"/>
      <p:bldP spid="147498" grpId="0" animBg="1"/>
      <p:bldP spid="147546" grpId="0" animBg="1"/>
      <p:bldP spid="147499" grpId="0" animBg="1"/>
      <p:bldP spid="147548" grpId="0" animBg="1"/>
      <p:bldP spid="147500" grpId="0" animBg="1"/>
      <p:bldP spid="147550" grpId="0" animBg="1"/>
      <p:bldP spid="147501" grpId="0" animBg="1"/>
      <p:bldP spid="147551" grpId="0" animBg="1"/>
      <p:bldP spid="147502" grpId="0" animBg="1"/>
      <p:bldP spid="147552" grpId="0" animBg="1"/>
      <p:bldP spid="147504" grpId="0" animBg="1"/>
      <p:bldP spid="147553" grpId="0" animBg="1"/>
      <p:bldP spid="147506" grpId="0" animBg="1"/>
      <p:bldP spid="147554" grpId="0" animBg="1"/>
      <p:bldP spid="147507" grpId="0" animBg="1"/>
      <p:bldP spid="147555" grpId="0" animBg="1"/>
      <p:bldP spid="147508" grpId="0" animBg="1"/>
      <p:bldP spid="147557" grpId="0" animBg="1"/>
      <p:bldP spid="147509" grpId="0" animBg="1"/>
      <p:bldP spid="147558" grpId="0" animBg="1"/>
      <p:bldP spid="147510" grpId="0" animBg="1"/>
      <p:bldP spid="147559" grpId="0" animBg="1"/>
      <p:bldP spid="147512" grpId="0" animBg="1"/>
      <p:bldP spid="147560" grpId="0" animBg="1"/>
      <p:bldP spid="147513" grpId="0" animBg="1"/>
      <p:bldP spid="147561" grpId="0" animBg="1"/>
      <p:bldP spid="147514" grpId="0" animBg="1"/>
      <p:bldP spid="147562" grpId="0" animBg="1"/>
      <p:bldP spid="147563" grpId="0" animBg="1"/>
      <p:bldP spid="1475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TW" dirty="0">
                <a:solidFill>
                  <a:schemeClr val="tx1"/>
                </a:solidFill>
              </a:rPr>
              <a:t>Discussion: compared with 2-D array representation</a:t>
            </a:r>
          </a:p>
          <a:p>
            <a:pPr marL="990600" lvl="1" indent="-533400"/>
            <a:r>
              <a:rPr lang="en-US" altLang="zh-TW" dirty="0">
                <a:solidFill>
                  <a:srgbClr val="FF0000"/>
                </a:solidFill>
              </a:rPr>
              <a:t>O(columns*elements) vs. O(columns*rows)</a:t>
            </a:r>
          </a:p>
          <a:p>
            <a:pPr marL="990600" lvl="1" indent="-533400"/>
            <a:r>
              <a:rPr lang="en-US" altLang="zh-TW" dirty="0">
                <a:solidFill>
                  <a:schemeClr val="tx1"/>
                </a:solidFill>
              </a:rPr>
              <a:t>elements --&gt; columns * rows when non-sparse,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O(columns</a:t>
            </a:r>
            <a:r>
              <a:rPr lang="en-US" altLang="zh-TW" baseline="30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*rows)</a:t>
            </a:r>
          </a:p>
          <a:p>
            <a:pPr marL="609600" indent="-609600"/>
            <a:r>
              <a:rPr lang="en-US" altLang="zh-TW" dirty="0">
                <a:solidFill>
                  <a:schemeClr val="tx1"/>
                </a:solidFill>
              </a:rPr>
              <a:t>Problem: Scan the array “columns” times.</a:t>
            </a:r>
          </a:p>
          <a:p>
            <a:pPr marL="990600" lvl="1" indent="-533400"/>
            <a:r>
              <a:rPr lang="en-US" altLang="zh-TW" dirty="0">
                <a:solidFill>
                  <a:schemeClr val="tx1"/>
                </a:solidFill>
              </a:rPr>
              <a:t>In fact, we can transpose a matrix represented as a sequence of triples in O(columns + elements) time.</a:t>
            </a:r>
            <a:endParaRPr lang="zh-TW" altLang="en-US" dirty="0">
              <a:solidFill>
                <a:schemeClr val="tx1"/>
              </a:solidFill>
            </a:endParaRPr>
          </a:p>
          <a:p>
            <a:pPr marL="609600" indent="-609600"/>
            <a:r>
              <a:rPr lang="en-US" altLang="zh-TW" dirty="0">
                <a:solidFill>
                  <a:schemeClr val="tx1"/>
                </a:solidFill>
              </a:rPr>
              <a:t>Solution:</a:t>
            </a:r>
          </a:p>
          <a:p>
            <a:pPr marL="990600" lvl="1" indent="-533400"/>
            <a:r>
              <a:rPr lang="en-US" altLang="zh-TW" dirty="0">
                <a:solidFill>
                  <a:schemeClr val="tx1"/>
                </a:solidFill>
              </a:rPr>
              <a:t>First, determine the number of elements </a:t>
            </a:r>
            <a:r>
              <a:rPr lang="en-US" altLang="zh-TW" dirty="0" smtClean="0">
                <a:solidFill>
                  <a:schemeClr val="tx1"/>
                </a:solidFill>
              </a:rPr>
              <a:t>in </a:t>
            </a:r>
            <a:r>
              <a:rPr lang="en-US" altLang="zh-TW" dirty="0">
                <a:solidFill>
                  <a:schemeClr val="tx1"/>
                </a:solidFill>
              </a:rPr>
              <a:t>each column of the original matrix. </a:t>
            </a:r>
          </a:p>
          <a:p>
            <a:pPr marL="990600" lvl="1" indent="-533400"/>
            <a:r>
              <a:rPr lang="en-US" altLang="zh-TW" dirty="0">
                <a:solidFill>
                  <a:schemeClr val="tx1"/>
                </a:solidFill>
              </a:rPr>
              <a:t>Second, determine the starting positions of each row </a:t>
            </a:r>
            <a:r>
              <a:rPr lang="en-US" altLang="zh-TW" dirty="0" smtClean="0">
                <a:solidFill>
                  <a:schemeClr val="tx1"/>
                </a:solidFill>
              </a:rPr>
              <a:t>in </a:t>
            </a:r>
            <a:r>
              <a:rPr lang="en-US" altLang="zh-TW" dirty="0">
                <a:solidFill>
                  <a:schemeClr val="tx1"/>
                </a:solidFill>
              </a:rPr>
              <a:t>the transpose matrix.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20987" y="5668964"/>
            <a:ext cx="455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先掃一遍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紀錄每行有幾個元素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=&gt;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可先計算轉置後的位置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482" y="359465"/>
            <a:ext cx="11196918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fastTranspose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(term a[ ], term b[ ])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the transpose of a is placed in b */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[MAX_COL],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[MAX_COL];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 smtClean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j,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a[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].col,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a[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&gt; 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){ </a:t>
            </a:r>
            <a:r>
              <a:rPr lang="en-US" altLang="zh-TW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/*nonzero matrix*/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		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= 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&lt;=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[a[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].col]++;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= 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		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]=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[i-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+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[i-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&lt;=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 {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j = 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[a[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].col]++;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b[j].row = a[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b[j].col = a[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zh-TW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b[j].value = a[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}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37882" y="2693894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columns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37882" y="3379694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3300"/>
                </a:solidFill>
              </a:rPr>
              <a:t>elements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37882" y="4244787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columns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3275" y="5130366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3300"/>
                </a:solidFill>
              </a:rPr>
              <a:t>elements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320117" y="3195028"/>
            <a:ext cx="45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先掃一遍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紀錄每行有幾個元素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73152" y="3875455"/>
            <a:ext cx="20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計算每列開始位置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47011" y="513036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原位置轉換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至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新位置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Compared with 2-D array representation</a:t>
            </a:r>
          </a:p>
          <a:p>
            <a:pPr marL="0" indent="0">
              <a:buNone/>
            </a:pPr>
            <a:r>
              <a:rPr lang="en-US" altLang="zh-TW" dirty="0" smtClean="0"/>
              <a:t>	O(</a:t>
            </a:r>
            <a:r>
              <a:rPr lang="en-US" altLang="zh-TW" dirty="0" err="1" smtClean="0"/>
              <a:t>columns+elements</a:t>
            </a:r>
            <a:r>
              <a:rPr lang="en-US" altLang="zh-TW" dirty="0"/>
              <a:t>) vs. O(columns*rows)</a:t>
            </a:r>
          </a:p>
          <a:p>
            <a:pPr marL="0" indent="0">
              <a:buNone/>
            </a:pPr>
            <a:r>
              <a:rPr lang="en-US" altLang="zh-TW" dirty="0" smtClean="0"/>
              <a:t>	elements </a:t>
            </a:r>
            <a:r>
              <a:rPr lang="en-US" altLang="zh-TW" dirty="0"/>
              <a:t>--&gt; columns * rows</a:t>
            </a:r>
          </a:p>
          <a:p>
            <a:pPr marL="0" indent="0">
              <a:buNone/>
            </a:pPr>
            <a:r>
              <a:rPr lang="en-US" altLang="zh-TW" dirty="0" smtClean="0"/>
              <a:t>	O(</a:t>
            </a:r>
            <a:r>
              <a:rPr lang="en-US" altLang="zh-TW" dirty="0" err="1" smtClean="0"/>
              <a:t>columns+elements</a:t>
            </a:r>
            <a:r>
              <a:rPr lang="en-US" altLang="zh-TW" dirty="0"/>
              <a:t>) --&gt; O(columns*rows)</a:t>
            </a:r>
          </a:p>
          <a:p>
            <a:endParaRPr lang="en-US" altLang="zh-TW" dirty="0"/>
          </a:p>
          <a:p>
            <a:r>
              <a:rPr lang="en-US" altLang="zh-TW" dirty="0"/>
              <a:t>Cost: Additional </a:t>
            </a:r>
            <a:r>
              <a:rPr lang="en-US" altLang="zh-TW" dirty="0" err="1" smtClean="0">
                <a:solidFill>
                  <a:schemeClr val="tx2"/>
                </a:solidFill>
              </a:rPr>
              <a:t>rowTerms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>
                <a:solidFill>
                  <a:schemeClr val="tx2"/>
                </a:solidFill>
              </a:rPr>
              <a:t>startingPos</a:t>
            </a:r>
            <a:r>
              <a:rPr lang="en-US" altLang="zh-TW" dirty="0" smtClean="0"/>
              <a:t> </a:t>
            </a:r>
            <a:r>
              <a:rPr lang="en-US" altLang="zh-TW" dirty="0"/>
              <a:t>arrays are required.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2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42510" y="1363613"/>
            <a:ext cx="774223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</a:rPr>
              <a:t>                  row col value                            row col value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/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a[0]             6    6        8                   b[0]      	6   6       8 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[1]             0    0       15                    [1]      	0   0     15      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[2]             0    3       22                    [2]      	0   4     91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[3]             0    5     -15                     [3]     	1   1     11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[4]             1    1       11                    [4]      	2   1       3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[5]             1    2         3                    [5]      	2   5     28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[6]             2    3       -6                     [6]     	3    0    22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[7]             4    0       91                    [7]      	3   2     -6 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[8]             5    2       28                    [8]      	5   0    -15 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81604" y="467390"/>
            <a:ext cx="44640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[0] [1] [2] [3] [4] [5]</a:t>
            </a:r>
            <a:b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rowTerms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 2    1    2    2    0   1</a:t>
            </a:r>
            <a:b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sz="24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startingPos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=  1    3    4    6    8   8</a:t>
            </a:r>
          </a:p>
        </p:txBody>
      </p:sp>
      <p:sp>
        <p:nvSpPr>
          <p:cNvPr id="6" name="矩形 5"/>
          <p:cNvSpPr/>
          <p:nvPr/>
        </p:nvSpPr>
        <p:spPr>
          <a:xfrm>
            <a:off x="7646894" y="1008633"/>
            <a:ext cx="295836" cy="271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169127"/>
            <a:ext cx="295836" cy="271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5365480"/>
            <a:ext cx="295836" cy="271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95129" y="1008633"/>
            <a:ext cx="295836" cy="271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96000" y="4267303"/>
            <a:ext cx="295836" cy="2711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6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4510089" y="1533624"/>
            <a:ext cx="7439306" cy="5232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fastTranspose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(term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a[ ], term b[ ])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the transpose of a is placed in b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[MAX_COL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[MAX_COL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){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/*nonzero matrix</a:t>
            </a:r>
            <a:r>
              <a:rPr lang="en-US" altLang="zh-TW" sz="14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*/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&lt;=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].col]++;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]=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[i-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[i-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 {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].col]++;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b[j].row = a[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b[j].col = a[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row;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b[j].value = 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00214"/>
            <a:ext cx="2160587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847851" y="1052513"/>
            <a:ext cx="22320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4289428" y="2341004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888163" y="260350"/>
            <a:ext cx="2701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[0]   [1]  </a:t>
            </a:r>
            <a:r>
              <a:rPr lang="en-US" altLang="zh-TW" dirty="0" smtClean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[2]   </a:t>
            </a:r>
            <a:r>
              <a:rPr lang="en-US" altLang="zh-TW" dirty="0" smtClean="0">
                <a:solidFill>
                  <a:srgbClr val="FF0000"/>
                </a:solidFill>
              </a:rPr>
              <a:t> [</a:t>
            </a:r>
            <a:r>
              <a:rPr lang="en-US" altLang="zh-TW" dirty="0">
                <a:solidFill>
                  <a:srgbClr val="FF0000"/>
                </a:solidFill>
              </a:rPr>
              <a:t>3] </a:t>
            </a:r>
            <a:r>
              <a:rPr lang="en-US" altLang="zh-TW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>
                <a:solidFill>
                  <a:srgbClr val="FF0000"/>
                </a:solidFill>
              </a:rPr>
              <a:t>[4</a:t>
            </a:r>
            <a:r>
              <a:rPr lang="en-US" altLang="zh-TW" dirty="0" smtClean="0">
                <a:solidFill>
                  <a:srgbClr val="FF0000"/>
                </a:solidFill>
              </a:rPr>
              <a:t>]    </a:t>
            </a:r>
            <a:r>
              <a:rPr lang="en-US" altLang="zh-TW" dirty="0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5591175" y="549276"/>
            <a:ext cx="1139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rowTerms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5448300" y="981076"/>
            <a:ext cx="1262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startingPos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9767888" y="62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9512300" y="549275"/>
            <a:ext cx="1155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#col = 6</a:t>
            </a:r>
          </a:p>
          <a:p>
            <a:r>
              <a:rPr lang="en-US" altLang="zh-TW"/>
              <a:t>#term = 6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4289428" y="3181258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>
            <a:off x="4799013" y="3357564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5220355" y="3609322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6959600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7391400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78247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82565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8759825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9191625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>
            <a:off x="4763995" y="3789642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5123331" y="4032437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3000375" y="191611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78" name="Rectangle 26"/>
          <p:cNvSpPr>
            <a:spLocks noChangeArrowheads="1"/>
          </p:cNvSpPr>
          <p:nvPr/>
        </p:nvSpPr>
        <p:spPr bwMode="auto">
          <a:xfrm>
            <a:off x="3000375" y="22050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79" name="Rectangle 27"/>
          <p:cNvSpPr>
            <a:spLocks noChangeArrowheads="1"/>
          </p:cNvSpPr>
          <p:nvPr/>
        </p:nvSpPr>
        <p:spPr bwMode="auto">
          <a:xfrm>
            <a:off x="3000375" y="249237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0" name="Rectangle 28"/>
          <p:cNvSpPr>
            <a:spLocks noChangeArrowheads="1"/>
          </p:cNvSpPr>
          <p:nvPr/>
        </p:nvSpPr>
        <p:spPr bwMode="auto">
          <a:xfrm>
            <a:off x="3000375" y="27813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1" name="Rectangle 29"/>
          <p:cNvSpPr>
            <a:spLocks noChangeArrowheads="1"/>
          </p:cNvSpPr>
          <p:nvPr/>
        </p:nvSpPr>
        <p:spPr bwMode="auto">
          <a:xfrm>
            <a:off x="3000375" y="30686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2" name="Rectangle 30"/>
          <p:cNvSpPr>
            <a:spLocks noChangeArrowheads="1"/>
          </p:cNvSpPr>
          <p:nvPr/>
        </p:nvSpPr>
        <p:spPr bwMode="auto">
          <a:xfrm>
            <a:off x="3000375" y="33575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3" name="Rectangle 31"/>
          <p:cNvSpPr>
            <a:spLocks noChangeArrowheads="1"/>
          </p:cNvSpPr>
          <p:nvPr/>
        </p:nvSpPr>
        <p:spPr bwMode="auto">
          <a:xfrm>
            <a:off x="3000375" y="36449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3000375" y="39338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6959600" y="5492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82565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9191625" y="5492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8" name="Text Box 36"/>
          <p:cNvSpPr txBox="1">
            <a:spLocks noChangeArrowheads="1"/>
          </p:cNvSpPr>
          <p:nvPr/>
        </p:nvSpPr>
        <p:spPr bwMode="auto">
          <a:xfrm>
            <a:off x="7391400" y="5492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89" name="Text Box 37"/>
          <p:cNvSpPr txBox="1">
            <a:spLocks noChangeArrowheads="1"/>
          </p:cNvSpPr>
          <p:nvPr/>
        </p:nvSpPr>
        <p:spPr bwMode="auto">
          <a:xfrm>
            <a:off x="7824788" y="5492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90" name="Text Box 38"/>
          <p:cNvSpPr txBox="1">
            <a:spLocks noChangeArrowheads="1"/>
          </p:cNvSpPr>
          <p:nvPr/>
        </p:nvSpPr>
        <p:spPr bwMode="auto">
          <a:xfrm>
            <a:off x="82565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1" name="Text Box 39"/>
          <p:cNvSpPr txBox="1">
            <a:spLocks noChangeArrowheads="1"/>
          </p:cNvSpPr>
          <p:nvPr/>
        </p:nvSpPr>
        <p:spPr bwMode="auto">
          <a:xfrm>
            <a:off x="6959600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2" name="Text Box 40"/>
          <p:cNvSpPr txBox="1">
            <a:spLocks noChangeArrowheads="1"/>
          </p:cNvSpPr>
          <p:nvPr/>
        </p:nvSpPr>
        <p:spPr bwMode="auto">
          <a:xfrm>
            <a:off x="7824788" y="5492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  <p:sp>
        <p:nvSpPr>
          <p:cNvPr id="151593" name="Line 41"/>
          <p:cNvSpPr>
            <a:spLocks noChangeShapeType="1"/>
          </p:cNvSpPr>
          <p:nvPr/>
        </p:nvSpPr>
        <p:spPr bwMode="auto">
          <a:xfrm>
            <a:off x="4845425" y="4239372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6959600" y="9810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151595" name="Line 43"/>
          <p:cNvSpPr>
            <a:spLocks noChangeShapeType="1"/>
          </p:cNvSpPr>
          <p:nvPr/>
        </p:nvSpPr>
        <p:spPr bwMode="auto">
          <a:xfrm>
            <a:off x="4845424" y="444425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6" name="Line 44"/>
          <p:cNvSpPr>
            <a:spLocks noChangeShapeType="1"/>
          </p:cNvSpPr>
          <p:nvPr/>
        </p:nvSpPr>
        <p:spPr bwMode="auto">
          <a:xfrm>
            <a:off x="4977188" y="4696759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1597" name="Text Box 45"/>
          <p:cNvSpPr txBox="1">
            <a:spLocks noChangeArrowheads="1"/>
          </p:cNvSpPr>
          <p:nvPr/>
        </p:nvSpPr>
        <p:spPr bwMode="auto">
          <a:xfrm>
            <a:off x="7391400" y="981075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151598" name="Text Box 46"/>
          <p:cNvSpPr txBox="1">
            <a:spLocks noChangeArrowheads="1"/>
          </p:cNvSpPr>
          <p:nvPr/>
        </p:nvSpPr>
        <p:spPr bwMode="auto">
          <a:xfrm>
            <a:off x="7824788" y="9810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151599" name="Text Box 47"/>
          <p:cNvSpPr txBox="1">
            <a:spLocks noChangeArrowheads="1"/>
          </p:cNvSpPr>
          <p:nvPr/>
        </p:nvSpPr>
        <p:spPr bwMode="auto">
          <a:xfrm>
            <a:off x="8256588" y="9810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151600" name="Text Box 48"/>
          <p:cNvSpPr txBox="1">
            <a:spLocks noChangeArrowheads="1"/>
          </p:cNvSpPr>
          <p:nvPr/>
        </p:nvSpPr>
        <p:spPr bwMode="auto">
          <a:xfrm>
            <a:off x="8759825" y="9747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</a:t>
            </a:r>
          </a:p>
        </p:txBody>
      </p:sp>
      <p:sp>
        <p:nvSpPr>
          <p:cNvPr id="151601" name="Text Box 49"/>
          <p:cNvSpPr txBox="1">
            <a:spLocks noChangeArrowheads="1"/>
          </p:cNvSpPr>
          <p:nvPr/>
        </p:nvSpPr>
        <p:spPr bwMode="auto">
          <a:xfrm>
            <a:off x="9191625" y="9747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45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1" grpId="0"/>
      <p:bldP spid="151562" grpId="0"/>
      <p:bldP spid="151563" grpId="0"/>
      <p:bldP spid="151565" grpId="0"/>
      <p:bldP spid="151569" grpId="0"/>
      <p:bldP spid="151569" grpId="1"/>
      <p:bldP spid="151570" grpId="0"/>
      <p:bldP spid="151570" grpId="1"/>
      <p:bldP spid="151571" grpId="0"/>
      <p:bldP spid="151571" grpId="1"/>
      <p:bldP spid="151572" grpId="0"/>
      <p:bldP spid="151572" grpId="1"/>
      <p:bldP spid="151573" grpId="0"/>
      <p:bldP spid="151574" grpId="0"/>
      <p:bldP spid="151574" grpId="1"/>
      <p:bldP spid="151585" grpId="0"/>
      <p:bldP spid="151585" grpId="1"/>
      <p:bldP spid="151586" grpId="0"/>
      <p:bldP spid="151586" grpId="1"/>
      <p:bldP spid="151587" grpId="0"/>
      <p:bldP spid="151588" grpId="0"/>
      <p:bldP spid="151589" grpId="0"/>
      <p:bldP spid="151589" grpId="1"/>
      <p:bldP spid="151590" grpId="0"/>
      <p:bldP spid="151591" grpId="0"/>
      <p:bldP spid="151592" grpId="0"/>
      <p:bldP spid="151594" grpId="0"/>
      <p:bldP spid="151597" grpId="0"/>
      <p:bldP spid="151598" grpId="0"/>
      <p:bldP spid="151599" grpId="0"/>
      <p:bldP spid="151600" grpId="0"/>
      <p:bldP spid="1516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03358" y="1555393"/>
            <a:ext cx="7439306" cy="5232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fastTranspose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(term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a[ ], term b[ ])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 the transpose of a is placed in b */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[MAX_COL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[MAX_COL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j,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].col,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].value;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].row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].col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].row;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].value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){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/*nonzero matrix</a:t>
            </a:r>
            <a:r>
              <a:rPr lang="en-US" altLang="zh-TW" sz="14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*/</a:t>
            </a:r>
            <a:endParaRPr lang="zh-TW" altLang="zh-TW" sz="20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&lt;=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 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].col]++;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numCols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	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]=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[i-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 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rowTerms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[i-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for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=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&lt;=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numTerms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++) {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j =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startingPos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[a[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].col]++;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b[j].row = a[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].col;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 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b[j].col = a[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row;</a:t>
            </a:r>
            <a:endParaRPr lang="zh-TW" altLang="zh-TW" sz="20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  	    b[j].value = a[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].value;</a:t>
            </a:r>
            <a:endParaRPr lang="zh-TW" altLang="zh-TW" sz="2000" kern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	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zh-TW" altLang="zh-TW" sz="20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8489" name="Group 9"/>
          <p:cNvGrpSpPr>
            <a:grpSpLocks/>
          </p:cNvGrpSpPr>
          <p:nvPr/>
        </p:nvGrpSpPr>
        <p:grpSpPr bwMode="auto">
          <a:xfrm>
            <a:off x="4583113" y="2205039"/>
            <a:ext cx="360362" cy="2447925"/>
            <a:chOff x="1927" y="1389"/>
            <a:chExt cx="227" cy="1542"/>
          </a:xfrm>
        </p:grpSpPr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>
              <a:off x="1927" y="1389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>
              <a:off x="1927" y="1389"/>
              <a:ext cx="0" cy="154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>
              <a:off x="1927" y="2931"/>
              <a:ext cx="22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2116138" y="4076701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Row Col Value</a:t>
            </a:r>
            <a:r>
              <a:rPr lang="en-US" altLang="zh-TW"/>
              <a:t> 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4903137" y="4941888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5263499" y="5137293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1774825" y="4686300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1     0      0     15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774825" y="4398963"/>
            <a:ext cx="1409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0     6      6     8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1    3    4    6    8   8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9651206" y="53657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3    4    6    8   8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3    4    7    8   8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1774826" y="5908675"/>
            <a:ext cx="1500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6     3      0     22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3    4    7    8   9</a:t>
            </a:r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1774825" y="6418263"/>
            <a:ext cx="15680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8     5      0     -15</a:t>
            </a:r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4    4    7    8   9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1774825" y="5192713"/>
            <a:ext cx="1449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3     1      1     11</a:t>
            </a: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4    5    7    8   9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1774825" y="5426075"/>
            <a:ext cx="1374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4     2      1     3</a:t>
            </a: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1774825" y="6165850"/>
            <a:ext cx="1449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7     3      2     -6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4    5    8    8   9</a:t>
            </a:r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3    4    5    8    8   9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1774825" y="4941888"/>
            <a:ext cx="151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2     0      4     91</a:t>
            </a:r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1774825" y="5670550"/>
            <a:ext cx="1505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5     2      5     28</a:t>
            </a:r>
          </a:p>
        </p:txBody>
      </p:sp>
      <p:sp>
        <p:nvSpPr>
          <p:cNvPr id="148523" name="Rectangle 43"/>
          <p:cNvSpPr>
            <a:spLocks noChangeArrowheads="1"/>
          </p:cNvSpPr>
          <p:nvPr/>
        </p:nvSpPr>
        <p:spPr bwMode="auto">
          <a:xfrm>
            <a:off x="7294562" y="0"/>
            <a:ext cx="4897438" cy="14398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     [0] [1] [2] [3] [4] [5]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rowTerms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2    1    2    2    0   1</a:t>
            </a:r>
            <a:b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TW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startingPos</a:t>
            </a:r>
            <a:r>
              <a:rPr lang="en-US" altLang="zh-TW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=  3    4    6    8    8   9</a:t>
            </a:r>
          </a:p>
        </p:txBody>
      </p:sp>
      <p:pic>
        <p:nvPicPr>
          <p:cNvPr id="148525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339851"/>
            <a:ext cx="2160588" cy="2581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1703389" y="692151"/>
            <a:ext cx="223202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Matrix A</a:t>
            </a:r>
            <a:r>
              <a:rPr lang="en-US" altLang="zh-TW"/>
              <a:t> </a:t>
            </a:r>
          </a:p>
          <a:p>
            <a:r>
              <a:rPr lang="en-US" altLang="zh-TW"/>
              <a:t>        </a:t>
            </a:r>
            <a:r>
              <a:rPr lang="en-US" altLang="zh-TW">
                <a:solidFill>
                  <a:srgbClr val="FF0000"/>
                </a:solidFill>
              </a:rPr>
              <a:t>Row Col Value</a:t>
            </a:r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>
            <a:off x="5263499" y="5377379"/>
            <a:ext cx="7207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28" name="Rectangle 48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1 </a:t>
            </a:r>
          </a:p>
        </p:txBody>
      </p:sp>
      <p:sp>
        <p:nvSpPr>
          <p:cNvPr id="148529" name="Rectangle 49"/>
          <p:cNvSpPr>
            <a:spLocks noChangeArrowheads="1"/>
          </p:cNvSpPr>
          <p:nvPr/>
        </p:nvSpPr>
        <p:spPr bwMode="auto">
          <a:xfrm>
            <a:off x="2855913" y="155733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2855913" y="18462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1" name="Rectangle 51"/>
          <p:cNvSpPr>
            <a:spLocks noChangeArrowheads="1"/>
          </p:cNvSpPr>
          <p:nvPr/>
        </p:nvSpPr>
        <p:spPr bwMode="auto">
          <a:xfrm>
            <a:off x="2855913" y="213360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2" name="Rectangle 52"/>
          <p:cNvSpPr>
            <a:spLocks noChangeArrowheads="1"/>
          </p:cNvSpPr>
          <p:nvPr/>
        </p:nvSpPr>
        <p:spPr bwMode="auto">
          <a:xfrm>
            <a:off x="2855913" y="24225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3" name="Rectangle 53"/>
          <p:cNvSpPr>
            <a:spLocks noChangeArrowheads="1"/>
          </p:cNvSpPr>
          <p:nvPr/>
        </p:nvSpPr>
        <p:spPr bwMode="auto">
          <a:xfrm>
            <a:off x="2855913" y="2709864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2855913" y="2998789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2855913" y="3286126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2855913" y="3575051"/>
            <a:ext cx="431800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2 </a:t>
            </a:r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3 </a:t>
            </a:r>
          </a:p>
        </p:txBody>
      </p:sp>
      <p:sp>
        <p:nvSpPr>
          <p:cNvPr id="148539" name="Rectangle 59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4 </a:t>
            </a:r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5 </a:t>
            </a:r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6 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Comic Sans MS" panose="030F0702030302020204" pitchFamily="66" charset="0"/>
              </a:rPr>
              <a:t>I = 7 </a:t>
            </a:r>
          </a:p>
        </p:txBody>
      </p:sp>
      <p:sp>
        <p:nvSpPr>
          <p:cNvPr id="148543" name="Rectangle 63"/>
          <p:cNvSpPr>
            <a:spLocks noChangeArrowheads="1"/>
          </p:cNvSpPr>
          <p:nvPr/>
        </p:nvSpPr>
        <p:spPr bwMode="auto">
          <a:xfrm>
            <a:off x="3342883" y="23815"/>
            <a:ext cx="2520950" cy="43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I = 8 </a:t>
            </a:r>
          </a:p>
        </p:txBody>
      </p:sp>
      <p:sp>
        <p:nvSpPr>
          <p:cNvPr id="148544" name="Rectangle 64"/>
          <p:cNvSpPr>
            <a:spLocks noChangeArrowheads="1"/>
          </p:cNvSpPr>
          <p:nvPr/>
        </p:nvSpPr>
        <p:spPr bwMode="auto">
          <a:xfrm>
            <a:off x="1703389" y="4437063"/>
            <a:ext cx="1944687" cy="2305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545" name="Line 65"/>
          <p:cNvSpPr>
            <a:spLocks noChangeShapeType="1"/>
          </p:cNvSpPr>
          <p:nvPr/>
        </p:nvSpPr>
        <p:spPr bwMode="auto">
          <a:xfrm>
            <a:off x="1703389" y="473075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6" name="Line 66"/>
          <p:cNvSpPr>
            <a:spLocks noChangeShapeType="1"/>
          </p:cNvSpPr>
          <p:nvPr/>
        </p:nvSpPr>
        <p:spPr bwMode="auto">
          <a:xfrm>
            <a:off x="1703389" y="50133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7" name="Line 67"/>
          <p:cNvSpPr>
            <a:spLocks noChangeShapeType="1"/>
          </p:cNvSpPr>
          <p:nvPr/>
        </p:nvSpPr>
        <p:spPr bwMode="auto">
          <a:xfrm>
            <a:off x="1703389" y="52482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8" name="Line 68"/>
          <p:cNvSpPr>
            <a:spLocks noChangeShapeType="1"/>
          </p:cNvSpPr>
          <p:nvPr/>
        </p:nvSpPr>
        <p:spPr bwMode="auto">
          <a:xfrm>
            <a:off x="1703389" y="54975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49" name="Line 69"/>
          <p:cNvSpPr>
            <a:spLocks noChangeShapeType="1"/>
          </p:cNvSpPr>
          <p:nvPr/>
        </p:nvSpPr>
        <p:spPr bwMode="auto">
          <a:xfrm>
            <a:off x="1703389" y="573405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0" name="Line 70"/>
          <p:cNvSpPr>
            <a:spLocks noChangeShapeType="1"/>
          </p:cNvSpPr>
          <p:nvPr/>
        </p:nvSpPr>
        <p:spPr bwMode="auto">
          <a:xfrm>
            <a:off x="1703389" y="59785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1" name="Line 71"/>
          <p:cNvSpPr>
            <a:spLocks noChangeShapeType="1"/>
          </p:cNvSpPr>
          <p:nvPr/>
        </p:nvSpPr>
        <p:spPr bwMode="auto">
          <a:xfrm>
            <a:off x="1703389" y="6237288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2" name="Line 72"/>
          <p:cNvSpPr>
            <a:spLocks noChangeShapeType="1"/>
          </p:cNvSpPr>
          <p:nvPr/>
        </p:nvSpPr>
        <p:spPr bwMode="auto">
          <a:xfrm>
            <a:off x="1703389" y="648176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553" name="Line 73"/>
          <p:cNvSpPr>
            <a:spLocks noChangeShapeType="1"/>
          </p:cNvSpPr>
          <p:nvPr/>
        </p:nvSpPr>
        <p:spPr bwMode="auto">
          <a:xfrm>
            <a:off x="2135188" y="4437063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2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/>
      <p:bldP spid="148502" grpId="0" animBg="1"/>
      <p:bldP spid="148504" grpId="0" animBg="1"/>
      <p:bldP spid="148505" grpId="0" animBg="1"/>
      <p:bldP spid="148506" grpId="0"/>
      <p:bldP spid="148508" grpId="0" animBg="1"/>
      <p:bldP spid="148509" grpId="0"/>
      <p:bldP spid="148511" grpId="0" animBg="1"/>
      <p:bldP spid="148512" grpId="0"/>
      <p:bldP spid="148514" grpId="0" animBg="1"/>
      <p:bldP spid="148515" grpId="0"/>
      <p:bldP spid="148518" grpId="0"/>
      <p:bldP spid="148517" grpId="0" animBg="1"/>
      <p:bldP spid="148520" grpId="0" animBg="1"/>
      <p:bldP spid="148521" grpId="0"/>
      <p:bldP spid="148524" grpId="0"/>
      <p:bldP spid="148523" grpId="0" animBg="1"/>
      <p:bldP spid="148526" grpId="0"/>
      <p:bldP spid="148528" grpId="0" animBg="1"/>
      <p:bldP spid="148537" grpId="0" animBg="1"/>
      <p:bldP spid="148538" grpId="0" animBg="1"/>
      <p:bldP spid="148539" grpId="0" animBg="1"/>
      <p:bldP spid="148540" grpId="0" animBg="1"/>
      <p:bldP spid="148541" grpId="0" animBg="1"/>
      <p:bldP spid="148542" grpId="0" animBg="1"/>
      <p:bldP spid="1485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2.5.3 </a:t>
                </a:r>
                <a:r>
                  <a:rPr lang="en-US" altLang="zh-TW" dirty="0"/>
                  <a:t>Matrix </a:t>
                </a:r>
                <a:r>
                  <a:rPr lang="en-US" altLang="zh-TW" dirty="0" smtClean="0"/>
                  <a:t>multiplication</a:t>
                </a:r>
              </a:p>
              <a:p>
                <a:pPr lvl="1"/>
                <a:r>
                  <a:rPr lang="en-US" altLang="zh-TW" dirty="0"/>
                  <a:t>Definition:</a:t>
                </a:r>
              </a:p>
              <a:p>
                <a:pPr lvl="2">
                  <a:buClr>
                    <a:schemeClr val="tx1"/>
                  </a:buClr>
                  <a:buFontTx/>
                  <a:buChar char=" "/>
                </a:pPr>
                <a:r>
                  <a:rPr lang="en-US" altLang="zh-TW" dirty="0"/>
                  <a:t>Given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B</a:t>
                </a:r>
                <a:r>
                  <a:rPr lang="en-US" altLang="zh-TW" dirty="0"/>
                  <a:t> where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 is </a:t>
                </a:r>
                <a:r>
                  <a:rPr lang="en-US" altLang="zh-TW" i="1" dirty="0" err="1">
                    <a:solidFill>
                      <a:srgbClr val="FF0000"/>
                    </a:solidFill>
                  </a:rPr>
                  <a:t>m</a:t>
                </a:r>
                <a:r>
                  <a:rPr lang="en-US" altLang="zh-TW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en-US" altLang="zh-TW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>
                    <a:sym typeface="Symbol" panose="05050102010706020507" pitchFamily="18" charset="2"/>
                  </a:rPr>
                  <a:t> and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B</a:t>
                </a:r>
                <a:r>
                  <a:rPr lang="en-US" altLang="zh-TW" dirty="0">
                    <a:sym typeface="Symbol" panose="05050102010706020507" pitchFamily="18" charset="2"/>
                  </a:rPr>
                  <a:t> is </a:t>
                </a:r>
                <a:r>
                  <a:rPr lang="en-US" altLang="zh-TW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TW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en-US" altLang="zh-TW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altLang="zh-TW" dirty="0">
                    <a:sym typeface="Symbol" panose="05050102010706020507" pitchFamily="18" charset="2"/>
                  </a:rPr>
                  <a:t>, the product matrix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D</a:t>
                </a:r>
                <a:r>
                  <a:rPr lang="en-US" altLang="zh-TW" dirty="0">
                    <a:sym typeface="Symbol" panose="05050102010706020507" pitchFamily="18" charset="2"/>
                  </a:rPr>
                  <a:t> has dimension </a:t>
                </a:r>
                <a:r>
                  <a:rPr lang="en-US" altLang="zh-TW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US" altLang="zh-TW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en-US" altLang="zh-TW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altLang="zh-TW" dirty="0">
                    <a:sym typeface="Symbol" panose="05050102010706020507" pitchFamily="18" charset="2"/>
                  </a:rPr>
                  <a:t>. Its &lt;</a:t>
                </a:r>
                <a:r>
                  <a:rPr lang="en-US" altLang="zh-TW" i="1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TW" dirty="0">
                    <a:sym typeface="Symbol" panose="05050102010706020507" pitchFamily="18" charset="2"/>
                  </a:rPr>
                  <a:t>, </a:t>
                </a:r>
                <a:r>
                  <a:rPr lang="en-US" altLang="zh-TW" i="1" dirty="0">
                    <a:sym typeface="Symbol" panose="05050102010706020507" pitchFamily="18" charset="2"/>
                  </a:rPr>
                  <a:t>j</a:t>
                </a:r>
                <a:r>
                  <a:rPr lang="en-US" altLang="zh-TW" dirty="0">
                    <a:sym typeface="Symbol" panose="05050102010706020507" pitchFamily="18" charset="2"/>
                  </a:rPr>
                  <a:t>&gt; element is </a:t>
                </a:r>
                <a:br>
                  <a:rPr lang="en-US" altLang="zh-TW" dirty="0">
                    <a:sym typeface="Symbol" panose="05050102010706020507" pitchFamily="18" charset="2"/>
                  </a:rPr>
                </a:b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:endParaRPr lang="en-US" altLang="zh-TW" dirty="0" smtClean="0">
                  <a:sym typeface="Symbol" panose="05050102010706020507" pitchFamily="18" charset="2"/>
                </a:endParaRPr>
              </a:p>
              <a:p>
                <a:pPr lvl="2">
                  <a:buClr>
                    <a:schemeClr val="tx1"/>
                  </a:buClr>
                  <a:buFontTx/>
                  <a:buChar char=" 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altLang="zh-TW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TW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628504" y="4202084"/>
                <a:ext cx="333206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04" y="4202084"/>
                <a:ext cx="3332066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</a:p>
          <a:p>
            <a:pPr lvl="1"/>
            <a:r>
              <a:rPr lang="en-US" altLang="zh-TW" dirty="0"/>
              <a:t>Definition: [</a:t>
            </a:r>
            <a:r>
              <a:rPr lang="en-US" altLang="zh-TW" i="1" dirty="0"/>
              <a:t>D</a:t>
            </a:r>
            <a:r>
              <a:rPr lang="en-US" altLang="zh-TW" dirty="0"/>
              <a:t>]</a:t>
            </a:r>
            <a:r>
              <a:rPr lang="en-US" altLang="zh-TW" i="1" baseline="-25000" dirty="0"/>
              <a:t>m*p</a:t>
            </a:r>
            <a:r>
              <a:rPr lang="en-US" altLang="zh-TW" dirty="0"/>
              <a:t>=[</a:t>
            </a:r>
            <a:r>
              <a:rPr lang="en-US" altLang="zh-TW" i="1" dirty="0"/>
              <a:t>A</a:t>
            </a:r>
            <a:r>
              <a:rPr lang="en-US" altLang="zh-TW" dirty="0"/>
              <a:t>]</a:t>
            </a:r>
            <a:r>
              <a:rPr lang="en-US" altLang="zh-TW" i="1" baseline="-25000" dirty="0"/>
              <a:t>m*n</a:t>
            </a:r>
            <a:r>
              <a:rPr lang="en-US" altLang="zh-TW" dirty="0"/>
              <a:t>* [</a:t>
            </a:r>
            <a:r>
              <a:rPr lang="en-US" altLang="zh-TW" i="1" dirty="0"/>
              <a:t>B</a:t>
            </a:r>
            <a:r>
              <a:rPr lang="en-US" altLang="zh-TW" dirty="0"/>
              <a:t>]</a:t>
            </a:r>
            <a:r>
              <a:rPr lang="en-US" altLang="zh-TW" i="1" baseline="-25000" dirty="0"/>
              <a:t>n*p</a:t>
            </a:r>
          </a:p>
          <a:p>
            <a:pPr lvl="1"/>
            <a:r>
              <a:rPr lang="en-US" altLang="zh-TW" dirty="0"/>
              <a:t>Procedure: Fix a row of A and find all elements </a:t>
            </a:r>
            <a:br>
              <a:rPr lang="en-US" altLang="zh-TW" dirty="0"/>
            </a:br>
            <a:r>
              <a:rPr lang="en-US" altLang="zh-TW" dirty="0"/>
              <a:t>in column</a:t>
            </a:r>
            <a:r>
              <a:rPr lang="en-US" altLang="zh-TW" i="1" dirty="0"/>
              <a:t> j</a:t>
            </a:r>
            <a:r>
              <a:rPr lang="en-US" altLang="zh-TW" dirty="0"/>
              <a:t> of </a:t>
            </a:r>
            <a:r>
              <a:rPr lang="en-US" altLang="zh-TW" i="1" dirty="0"/>
              <a:t>B</a:t>
            </a:r>
            <a:r>
              <a:rPr lang="en-US" altLang="zh-TW" dirty="0"/>
              <a:t> for </a:t>
            </a:r>
            <a:r>
              <a:rPr lang="en-US" altLang="zh-TW" i="1" dirty="0"/>
              <a:t>j</a:t>
            </a:r>
            <a:r>
              <a:rPr lang="en-US" altLang="zh-TW" dirty="0"/>
              <a:t>=0, 1, …, </a:t>
            </a:r>
            <a:r>
              <a:rPr lang="en-US" altLang="zh-TW" i="1" dirty="0"/>
              <a:t>p</a:t>
            </a:r>
            <a:r>
              <a:rPr lang="en-US" altLang="zh-TW" dirty="0"/>
              <a:t>-1.</a:t>
            </a:r>
          </a:p>
          <a:p>
            <a:pPr lvl="1"/>
            <a:r>
              <a:rPr lang="en-US" altLang="zh-TW" dirty="0"/>
              <a:t>Alternative 1.</a:t>
            </a:r>
            <a:br>
              <a:rPr lang="en-US" altLang="zh-TW" dirty="0"/>
            </a:br>
            <a:r>
              <a:rPr lang="en-US" altLang="zh-TW" dirty="0"/>
              <a:t>Scan all of </a:t>
            </a:r>
            <a:r>
              <a:rPr lang="en-US" altLang="zh-TW" i="1" dirty="0"/>
              <a:t>B</a:t>
            </a:r>
            <a:r>
              <a:rPr lang="en-US" altLang="zh-TW" dirty="0"/>
              <a:t> to find all elements in</a:t>
            </a:r>
            <a:r>
              <a:rPr lang="en-US" altLang="zh-TW" i="1" dirty="0"/>
              <a:t> j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Alternative 2.</a:t>
            </a:r>
            <a:br>
              <a:rPr lang="en-US" altLang="zh-TW" dirty="0"/>
            </a:br>
            <a:r>
              <a:rPr lang="en-US" altLang="zh-TW" dirty="0"/>
              <a:t>Compute the transpose of </a:t>
            </a:r>
            <a:r>
              <a:rPr lang="en-US" altLang="zh-TW" i="1" dirty="0"/>
              <a:t>B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(Put all column elements consecutively)</a:t>
            </a:r>
          </a:p>
          <a:p>
            <a:pPr lvl="2"/>
            <a:r>
              <a:rPr lang="en-US" altLang="zh-TW" sz="2000" dirty="0"/>
              <a:t>Once we have located the elements of row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and column </a:t>
            </a:r>
            <a:r>
              <a:rPr lang="en-US" altLang="zh-TW" sz="2000" i="1" dirty="0"/>
              <a:t>j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B</a:t>
            </a:r>
            <a:r>
              <a:rPr lang="en-US" altLang="zh-TW" sz="2000" dirty="0"/>
              <a:t> we just do a merge operation similar to that used in the polynomial addition of 2.2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0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General </a:t>
            </a:r>
            <a:r>
              <a:rPr lang="en-US" altLang="zh-TW" dirty="0" smtClean="0"/>
              <a:t>case:</a:t>
            </a:r>
          </a:p>
          <a:p>
            <a:pPr lvl="1"/>
            <a:r>
              <a:rPr lang="en-US" altLang="zh-TW" i="1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TW" i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TW" dirty="0" smtClean="0">
                <a:latin typeface="Times New Roman" panose="02020603050405020304" pitchFamily="18" charset="0"/>
              </a:rPr>
              <a:t>=</a:t>
            </a:r>
            <a:r>
              <a:rPr lang="en-US" altLang="zh-TW" i="1" dirty="0" smtClean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TW" dirty="0" smtClean="0">
                <a:latin typeface="Times New Roman" panose="02020603050405020304" pitchFamily="18" charset="0"/>
              </a:rPr>
              <a:t>*</a:t>
            </a:r>
            <a:r>
              <a:rPr lang="en-US" altLang="zh-TW" i="1" dirty="0" smtClean="0">
                <a:latin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TW" i="1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</a:rPr>
              <a:t>+</a:t>
            </a:r>
            <a:r>
              <a:rPr lang="en-US" altLang="zh-TW" i="1" dirty="0" smtClean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</a:rPr>
              <a:t>*</a:t>
            </a:r>
            <a:r>
              <a:rPr lang="en-US" altLang="zh-TW" i="1" dirty="0" smtClean="0">
                <a:latin typeface="Times New Roman" panose="02020603050405020304" pitchFamily="18" charset="0"/>
              </a:rPr>
              <a:t>b</a:t>
            </a:r>
            <a:r>
              <a:rPr lang="en-US" altLang="zh-TW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TW" i="1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+…+</a:t>
            </a:r>
            <a:r>
              <a:rPr lang="en-US" altLang="zh-TW" i="1" dirty="0" err="1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TW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-1)</a:t>
            </a:r>
            <a:r>
              <a:rPr lang="en-US" altLang="zh-TW" dirty="0">
                <a:latin typeface="Times New Roman" panose="02020603050405020304" pitchFamily="18" charset="0"/>
              </a:rPr>
              <a:t>*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baseline="-25000" dirty="0">
                <a:latin typeface="Times New Roman" panose="02020603050405020304" pitchFamily="18" charset="0"/>
              </a:rPr>
              <a:t>(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</a:rPr>
              <a:t>-1)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j</a:t>
            </a:r>
          </a:p>
          <a:p>
            <a:pPr lvl="1"/>
            <a:r>
              <a:rPr lang="en-US" altLang="zh-TW" dirty="0"/>
              <a:t>Array A is grouped by </a:t>
            </a:r>
            <a:r>
              <a:rPr lang="en-US" altLang="zh-TW" dirty="0" err="1"/>
              <a:t>i</a:t>
            </a:r>
            <a:r>
              <a:rPr lang="en-US" altLang="zh-TW" dirty="0"/>
              <a:t>, and after transpose, </a:t>
            </a:r>
            <a:r>
              <a:rPr lang="en-US" altLang="zh-TW" dirty="0" smtClean="0"/>
              <a:t>array </a:t>
            </a:r>
            <a:r>
              <a:rPr lang="en-US" altLang="zh-TW" dirty="0"/>
              <a:t>B is also grouped by j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2982" y="56227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The multiply operation generate entries: 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a*d , a*e , a*f , a*g , b*d , b*e , b*f ,  b*g , c*d , c*e , c*f , c*g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9286" y="3762404"/>
            <a:ext cx="5118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a	</a:t>
            </a:r>
            <a:r>
              <a:rPr lang="en-US" altLang="zh-TW" sz="2400" i="1"/>
              <a:t>a</a:t>
            </a:r>
            <a:r>
              <a:rPr lang="en-US" altLang="zh-TW" sz="2400" baseline="-25000"/>
              <a:t>0*</a:t>
            </a:r>
            <a:r>
              <a:rPr lang="en-US" altLang="zh-TW" sz="2400">
                <a:latin typeface="Times New Roman" panose="02020603050405020304" pitchFamily="18" charset="0"/>
              </a:rPr>
              <a:t>			d	</a:t>
            </a:r>
            <a:r>
              <a:rPr lang="en-US" altLang="zh-TW" sz="2400" i="1"/>
              <a:t>b</a:t>
            </a:r>
            <a:r>
              <a:rPr lang="en-US" altLang="zh-TW" sz="2400" baseline="-25000"/>
              <a:t>*0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b	</a:t>
            </a:r>
            <a:r>
              <a:rPr lang="en-US" altLang="zh-TW" sz="2400" i="1"/>
              <a:t>a</a:t>
            </a:r>
            <a:r>
              <a:rPr lang="en-US" altLang="zh-TW" sz="2400" baseline="-25000"/>
              <a:t>1*</a:t>
            </a:r>
            <a:r>
              <a:rPr lang="en-US" altLang="zh-TW" sz="2400"/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			e	</a:t>
            </a:r>
            <a:r>
              <a:rPr lang="en-US" altLang="zh-TW" sz="2400" i="1"/>
              <a:t>b</a:t>
            </a:r>
            <a:r>
              <a:rPr lang="en-US" altLang="zh-TW" sz="2400" baseline="-25000"/>
              <a:t>*1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c	</a:t>
            </a:r>
            <a:r>
              <a:rPr lang="en-US" altLang="zh-TW" sz="2400" i="1"/>
              <a:t>a</a:t>
            </a:r>
            <a:r>
              <a:rPr lang="en-US" altLang="zh-TW" sz="2400" baseline="-25000"/>
              <a:t>2*</a:t>
            </a:r>
            <a:r>
              <a:rPr lang="en-US" altLang="zh-TW" sz="2400"/>
              <a:t> </a:t>
            </a:r>
            <a:r>
              <a:rPr lang="en-US" altLang="zh-TW" sz="2400">
                <a:latin typeface="Times New Roman" panose="02020603050405020304" pitchFamily="18" charset="0"/>
              </a:rPr>
              <a:t>			f	</a:t>
            </a:r>
            <a:r>
              <a:rPr lang="en-US" altLang="zh-TW" sz="2400" i="1"/>
              <a:t>b</a:t>
            </a:r>
            <a:r>
              <a:rPr lang="en-US" altLang="zh-TW" sz="2400" baseline="-25000"/>
              <a:t>*2</a:t>
            </a:r>
          </a:p>
          <a:p>
            <a:r>
              <a:rPr lang="en-US" altLang="zh-TW" sz="2400">
                <a:latin typeface="Times New Roman" panose="02020603050405020304" pitchFamily="18" charset="0"/>
              </a:rPr>
              <a:t>				g	</a:t>
            </a:r>
            <a:r>
              <a:rPr lang="en-US" altLang="zh-TW" sz="2400" i="1"/>
              <a:t>b</a:t>
            </a:r>
            <a:r>
              <a:rPr lang="en-US" altLang="zh-TW" sz="2400" baseline="-25000"/>
              <a:t>*3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7836" y="3676679"/>
            <a:ext cx="2667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77836" y="4133879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77836" y="4514879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539836" y="367667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30436" y="3676679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3036" y="3724304"/>
            <a:ext cx="2819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283036" y="418150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283036" y="456250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283036" y="4943504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197436" y="372430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264236" y="3724304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216236" y="39052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216236" y="3905279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216236" y="3905279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216236" y="3905279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292436" y="3981479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292436" y="4362479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292436" y="4362479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292436" y="4362479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5292436" y="405767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5292436" y="4514879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216236" y="4819679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5216236" y="4819679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283036" y="1968428"/>
            <a:ext cx="3389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A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以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分群、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分群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(B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需要轉置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"/>
              <p:cNvSpPr txBox="1">
                <a:spLocks noChangeArrowheads="1"/>
              </p:cNvSpPr>
              <p:nvPr/>
            </p:nvSpPr>
            <p:spPr bwMode="auto">
              <a:xfrm>
                <a:off x="5683373" y="1550999"/>
                <a:ext cx="5098640" cy="497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3373" y="1550999"/>
                <a:ext cx="5098640" cy="497252"/>
              </a:xfrm>
              <a:prstGeom prst="rect">
                <a:avLst/>
              </a:prstGeom>
              <a:blipFill>
                <a:blip r:embed="rId2"/>
                <a:stretch>
                  <a:fillRect l="-358" t="-8537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2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Abstract Data Type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0889" y="1502465"/>
            <a:ext cx="6970222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dirty="0"/>
              <a:t>Structure </a:t>
            </a:r>
            <a:r>
              <a:rPr lang="en-US" altLang="zh-TW" i="1" dirty="0"/>
              <a:t>Array </a:t>
            </a:r>
            <a:r>
              <a:rPr lang="en-US" altLang="zh-TW" dirty="0"/>
              <a:t>is 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b="1" dirty="0"/>
              <a:t>objects: </a:t>
            </a:r>
            <a:r>
              <a:rPr lang="en-US" altLang="zh-TW" dirty="0"/>
              <a:t>A set of pairs &lt;</a:t>
            </a:r>
            <a:r>
              <a:rPr lang="en-US" altLang="zh-TW" i="1" dirty="0"/>
              <a:t>index, value</a:t>
            </a:r>
            <a:r>
              <a:rPr lang="en-US" altLang="zh-TW" dirty="0"/>
              <a:t>&gt; where for each value of </a:t>
            </a:r>
            <a:r>
              <a:rPr lang="en-US" altLang="zh-TW" i="1" dirty="0"/>
              <a:t>index</a:t>
            </a:r>
            <a:r>
              <a:rPr lang="en-US" altLang="zh-TW" dirty="0"/>
              <a:t>   </a:t>
            </a:r>
            <a:br>
              <a:rPr lang="en-US" altLang="zh-TW" dirty="0"/>
            </a:br>
            <a:r>
              <a:rPr lang="en-US" altLang="zh-TW" dirty="0"/>
              <a:t>    there is a value from the set </a:t>
            </a:r>
            <a:r>
              <a:rPr lang="en-US" altLang="zh-TW" i="1" dirty="0"/>
              <a:t>item</a:t>
            </a:r>
            <a:r>
              <a:rPr lang="en-US" altLang="zh-TW" dirty="0"/>
              <a:t>. </a:t>
            </a:r>
            <a:r>
              <a:rPr lang="en-US" altLang="zh-TW" i="1" dirty="0">
                <a:solidFill>
                  <a:srgbClr val="FF3300"/>
                </a:solidFill>
              </a:rPr>
              <a:t>Index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7030A0"/>
                </a:solidFill>
              </a:rPr>
              <a:t>finite ordered set </a:t>
            </a:r>
            <a:r>
              <a:rPr lang="en-US" altLang="zh-TW" dirty="0"/>
              <a:t>of one or  </a:t>
            </a:r>
            <a:br>
              <a:rPr lang="en-US" altLang="zh-TW" dirty="0"/>
            </a:br>
            <a:r>
              <a:rPr lang="en-US" altLang="zh-TW" dirty="0"/>
              <a:t>    more dimensions, for example, {0, … , n-1} for one dimension, </a:t>
            </a:r>
            <a:br>
              <a:rPr lang="en-US" altLang="zh-TW" dirty="0"/>
            </a:br>
            <a:r>
              <a:rPr lang="en-US" altLang="zh-TW" dirty="0"/>
              <a:t>   {(0,0),(0,1),(0,2),(1,0),(1,1),(1,2),(2,0),(2,1),(2,2)} for two dimensions,  </a:t>
            </a:r>
            <a:br>
              <a:rPr lang="en-US" altLang="zh-TW" dirty="0"/>
            </a:br>
            <a:r>
              <a:rPr lang="en-US" altLang="zh-TW" dirty="0"/>
              <a:t>   etc.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b="1" dirty="0"/>
              <a:t>Functions:</a:t>
            </a:r>
            <a:br>
              <a:rPr lang="en-US" altLang="zh-TW" b="1" dirty="0"/>
            </a:br>
            <a:r>
              <a:rPr lang="en-US" altLang="zh-TW" dirty="0"/>
              <a:t>   for all A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>
                <a:sym typeface="UniversalMath1 BT" pitchFamily="18" charset="2"/>
              </a:rPr>
              <a:t> Array,</a:t>
            </a:r>
            <a:r>
              <a:rPr lang="en-US" altLang="zh-TW" i="1" dirty="0">
                <a:sym typeface="UniversalMath1 BT" pitchFamily="18" charset="2"/>
              </a:rPr>
              <a:t> </a:t>
            </a:r>
            <a:r>
              <a:rPr lang="en-US" altLang="zh-TW" i="1" dirty="0" err="1">
                <a:sym typeface="UniversalMath1 BT" pitchFamily="18" charset="2"/>
              </a:rPr>
              <a:t>i</a:t>
            </a:r>
            <a:r>
              <a:rPr lang="en-US" altLang="zh-TW" i="1" dirty="0">
                <a:sym typeface="UniversalMath1 BT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i="1" dirty="0">
                <a:sym typeface="UniversalMath1 BT" pitchFamily="18" charset="2"/>
              </a:rPr>
              <a:t> index</a:t>
            </a:r>
            <a:r>
              <a:rPr lang="en-US" altLang="zh-TW" dirty="0">
                <a:sym typeface="UniversalMath1 BT" pitchFamily="18" charset="2"/>
              </a:rPr>
              <a:t>, x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>
                <a:sym typeface="UniversalMath1 BT" pitchFamily="18" charset="2"/>
              </a:rPr>
              <a:t> </a:t>
            </a:r>
            <a:r>
              <a:rPr lang="en-US" altLang="zh-TW" i="1" dirty="0">
                <a:sym typeface="UniversalMath1 BT" pitchFamily="18" charset="2"/>
              </a:rPr>
              <a:t>item, j, size</a:t>
            </a:r>
            <a:r>
              <a:rPr lang="en-US" altLang="zh-TW" dirty="0">
                <a:sym typeface="UniversalMath1 BT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>
                <a:sym typeface="UniversalMath1 BT" pitchFamily="18" charset="2"/>
              </a:rPr>
              <a:t> integer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 Array Create(j, list)   ::= </a:t>
            </a:r>
            <a:r>
              <a:rPr lang="en-US" altLang="zh-TW" b="1" dirty="0">
                <a:sym typeface="UniversalMath1 BT" pitchFamily="18" charset="2"/>
              </a:rPr>
              <a:t>return </a:t>
            </a:r>
            <a:r>
              <a:rPr lang="en-US" altLang="zh-TW" dirty="0">
                <a:sym typeface="UniversalMath1 BT" pitchFamily="18" charset="2"/>
              </a:rPr>
              <a:t>an array of </a:t>
            </a:r>
            <a:r>
              <a:rPr lang="en-US" altLang="zh-TW" i="1" dirty="0">
                <a:sym typeface="UniversalMath1 BT" pitchFamily="18" charset="2"/>
              </a:rPr>
              <a:t> </a:t>
            </a:r>
            <a:r>
              <a:rPr lang="en-US" altLang="zh-TW" i="1" dirty="0">
                <a:solidFill>
                  <a:srgbClr val="FF3300"/>
                </a:solidFill>
                <a:sym typeface="UniversalMath1 BT" pitchFamily="18" charset="2"/>
              </a:rPr>
              <a:t>j</a:t>
            </a:r>
            <a:r>
              <a:rPr lang="en-US" altLang="zh-TW" dirty="0">
                <a:solidFill>
                  <a:srgbClr val="FF3300"/>
                </a:solidFill>
                <a:sym typeface="UniversalMath1 BT" pitchFamily="18" charset="2"/>
              </a:rPr>
              <a:t> dimensions</a:t>
            </a:r>
            <a:r>
              <a:rPr lang="en-US" altLang="zh-TW" dirty="0">
                <a:sym typeface="UniversalMath1 BT" pitchFamily="18" charset="2"/>
              </a:rPr>
              <a:t> where </a:t>
            </a:r>
            <a:r>
              <a:rPr lang="en-US" altLang="zh-TW" dirty="0">
                <a:solidFill>
                  <a:srgbClr val="FF3300"/>
                </a:solidFill>
                <a:sym typeface="UniversalMath1 BT" pitchFamily="18" charset="2"/>
              </a:rPr>
              <a:t>list</a:t>
            </a:r>
            <a:r>
              <a:rPr lang="en-US" altLang="zh-TW" dirty="0">
                <a:sym typeface="UniversalMath1 BT" pitchFamily="18" charset="2"/>
              </a:rPr>
              <a:t> is a  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                                         </a:t>
            </a:r>
            <a:r>
              <a:rPr lang="en-US" altLang="zh-TW" dirty="0">
                <a:solidFill>
                  <a:srgbClr val="FF3300"/>
                </a:solidFill>
                <a:sym typeface="UniversalMath1 BT" pitchFamily="18" charset="2"/>
              </a:rPr>
              <a:t>j-tuple</a:t>
            </a:r>
            <a:r>
              <a:rPr lang="en-US" altLang="zh-TW" dirty="0">
                <a:sym typeface="UniversalMath1 BT" pitchFamily="18" charset="2"/>
              </a:rPr>
              <a:t> whose </a:t>
            </a:r>
            <a:r>
              <a:rPr lang="en-US" altLang="zh-TW" i="1" dirty="0" err="1">
                <a:solidFill>
                  <a:srgbClr val="FF3300"/>
                </a:solidFill>
                <a:sym typeface="UniversalMath1 BT" pitchFamily="18" charset="2"/>
              </a:rPr>
              <a:t>i</a:t>
            </a:r>
            <a:r>
              <a:rPr lang="en-US" altLang="zh-TW" dirty="0" err="1">
                <a:solidFill>
                  <a:srgbClr val="FF3300"/>
                </a:solidFill>
                <a:sym typeface="UniversalMath1 BT" pitchFamily="18" charset="2"/>
              </a:rPr>
              <a:t>th</a:t>
            </a:r>
            <a:r>
              <a:rPr lang="en-US" altLang="zh-TW" dirty="0">
                <a:solidFill>
                  <a:srgbClr val="FF3300"/>
                </a:solidFill>
                <a:sym typeface="UniversalMath1 BT" pitchFamily="18" charset="2"/>
              </a:rPr>
              <a:t> element</a:t>
            </a:r>
            <a:r>
              <a:rPr lang="en-US" altLang="zh-TW" dirty="0">
                <a:sym typeface="UniversalMath1 BT" pitchFamily="18" charset="2"/>
              </a:rPr>
              <a:t> is the </a:t>
            </a:r>
            <a:r>
              <a:rPr lang="en-US" altLang="zh-TW" dirty="0">
                <a:solidFill>
                  <a:srgbClr val="FF3300"/>
                </a:solidFill>
                <a:sym typeface="UniversalMath1 BT" pitchFamily="18" charset="2"/>
              </a:rPr>
              <a:t>size</a:t>
            </a:r>
            <a:r>
              <a:rPr lang="en-US" altLang="zh-TW" dirty="0">
                <a:sym typeface="UniversalMath1 BT" pitchFamily="18" charset="2"/>
              </a:rPr>
              <a:t> of the         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                                         </a:t>
            </a:r>
            <a:r>
              <a:rPr lang="en-US" altLang="zh-TW" i="1" dirty="0" err="1">
                <a:solidFill>
                  <a:srgbClr val="FF3300"/>
                </a:solidFill>
                <a:sym typeface="UniversalMath1 BT" pitchFamily="18" charset="2"/>
              </a:rPr>
              <a:t>i</a:t>
            </a:r>
            <a:r>
              <a:rPr lang="en-US" altLang="zh-TW" dirty="0" err="1">
                <a:solidFill>
                  <a:srgbClr val="FF3300"/>
                </a:solidFill>
                <a:sym typeface="UniversalMath1 BT" pitchFamily="18" charset="2"/>
              </a:rPr>
              <a:t>th</a:t>
            </a:r>
            <a:r>
              <a:rPr lang="en-US" altLang="zh-TW" dirty="0">
                <a:sym typeface="UniversalMath1 BT" pitchFamily="18" charset="2"/>
              </a:rPr>
              <a:t> dimension.</a:t>
            </a:r>
            <a:r>
              <a:rPr lang="en-US" altLang="zh-TW" i="1" dirty="0">
                <a:sym typeface="UniversalMath1 BT" pitchFamily="18" charset="2"/>
              </a:rPr>
              <a:t> Items </a:t>
            </a:r>
            <a:r>
              <a:rPr lang="en-US" altLang="zh-TW" dirty="0">
                <a:sym typeface="UniversalMath1 BT" pitchFamily="18" charset="2"/>
              </a:rPr>
              <a:t>are undefined.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i="1" dirty="0"/>
              <a:t>Item</a:t>
            </a:r>
            <a:r>
              <a:rPr lang="en-US" altLang="zh-TW" dirty="0"/>
              <a:t> Retrieve(A, </a:t>
            </a:r>
            <a:r>
              <a:rPr lang="en-US" altLang="zh-TW" i="1" dirty="0" err="1"/>
              <a:t>i</a:t>
            </a:r>
            <a:r>
              <a:rPr lang="en-US" altLang="zh-TW" dirty="0"/>
              <a:t>)    ::= </a:t>
            </a:r>
            <a:r>
              <a:rPr lang="en-US" altLang="zh-TW" b="1" dirty="0"/>
              <a:t>if</a:t>
            </a:r>
            <a:r>
              <a:rPr lang="en-US" altLang="zh-TW" dirty="0"/>
              <a:t> (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i="1" dirty="0">
                <a:sym typeface="UniversalMath1 BT" pitchFamily="18" charset="2"/>
              </a:rPr>
              <a:t> index</a:t>
            </a:r>
            <a:r>
              <a:rPr lang="en-US" altLang="zh-TW" dirty="0">
                <a:sym typeface="UniversalMath1 BT" pitchFamily="18" charset="2"/>
              </a:rPr>
              <a:t>) </a:t>
            </a:r>
            <a:r>
              <a:rPr lang="en-US" altLang="zh-TW" b="1" dirty="0">
                <a:sym typeface="UniversalMath1 BT" pitchFamily="18" charset="2"/>
              </a:rPr>
              <a:t>return </a:t>
            </a:r>
            <a:r>
              <a:rPr lang="en-US" altLang="zh-TW" dirty="0">
                <a:sym typeface="UniversalMath1 BT" pitchFamily="18" charset="2"/>
              </a:rPr>
              <a:t>the item associated with 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                                       index value </a:t>
            </a:r>
            <a:r>
              <a:rPr lang="en-US" altLang="zh-TW" i="1" dirty="0" err="1">
                <a:sym typeface="UniversalMath1 BT" pitchFamily="18" charset="2"/>
              </a:rPr>
              <a:t>i</a:t>
            </a:r>
            <a:r>
              <a:rPr lang="en-US" altLang="zh-TW" i="1" dirty="0">
                <a:sym typeface="UniversalMath1 BT" pitchFamily="18" charset="2"/>
              </a:rPr>
              <a:t> </a:t>
            </a:r>
            <a:r>
              <a:rPr lang="en-US" altLang="zh-TW" dirty="0">
                <a:sym typeface="UniversalMath1 BT" pitchFamily="18" charset="2"/>
              </a:rPr>
              <a:t>in array A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                                       </a:t>
            </a:r>
            <a:r>
              <a:rPr lang="en-US" altLang="zh-TW" b="1" dirty="0">
                <a:sym typeface="UniversalMath1 BT" pitchFamily="18" charset="2"/>
              </a:rPr>
              <a:t>else return </a:t>
            </a:r>
            <a:r>
              <a:rPr lang="en-US" altLang="zh-TW" dirty="0">
                <a:sym typeface="UniversalMath1 BT" pitchFamily="18" charset="2"/>
              </a:rPr>
              <a:t>error</a:t>
            </a:r>
            <a:br>
              <a:rPr lang="en-US" altLang="zh-TW" dirty="0">
                <a:sym typeface="UniversalMath1 BT" pitchFamily="18" charset="2"/>
              </a:rPr>
            </a:br>
            <a:r>
              <a:rPr lang="en-US" altLang="zh-TW" dirty="0">
                <a:sym typeface="UniversalMath1 BT" pitchFamily="18" charset="2"/>
              </a:rPr>
              <a:t>  </a:t>
            </a:r>
            <a:r>
              <a:rPr lang="en-US" altLang="zh-TW" i="1" dirty="0">
                <a:sym typeface="UniversalMath1 BT" pitchFamily="18" charset="2"/>
              </a:rPr>
              <a:t>Array Store</a:t>
            </a:r>
            <a:r>
              <a:rPr lang="en-US" altLang="zh-TW" dirty="0">
                <a:sym typeface="UniversalMath1 BT" pitchFamily="18" charset="2"/>
              </a:rPr>
              <a:t>(A, </a:t>
            </a:r>
            <a:r>
              <a:rPr lang="en-US" altLang="zh-TW" i="1" dirty="0" err="1">
                <a:sym typeface="UniversalMath1 BT" pitchFamily="18" charset="2"/>
              </a:rPr>
              <a:t>i</a:t>
            </a:r>
            <a:r>
              <a:rPr lang="en-US" altLang="zh-TW" i="1" dirty="0">
                <a:sym typeface="UniversalMath1 BT" pitchFamily="18" charset="2"/>
              </a:rPr>
              <a:t>, x</a:t>
            </a:r>
            <a:r>
              <a:rPr lang="en-US" altLang="zh-TW" dirty="0">
                <a:sym typeface="UniversalMath1 BT" pitchFamily="18" charset="2"/>
              </a:rPr>
              <a:t>)   ::= </a:t>
            </a:r>
            <a:r>
              <a:rPr lang="en-US" altLang="zh-TW" b="1" dirty="0">
                <a:sym typeface="UniversalMath1 BT" pitchFamily="18" charset="2"/>
              </a:rPr>
              <a:t>if (</a:t>
            </a:r>
            <a:r>
              <a:rPr lang="en-US" altLang="zh-TW" i="1" dirty="0" err="1">
                <a:sym typeface="UniversalMath1 BT" pitchFamily="18" charset="2"/>
              </a:rPr>
              <a:t>i</a:t>
            </a:r>
            <a:r>
              <a:rPr lang="en-US" altLang="zh-TW" i="1" dirty="0">
                <a:sym typeface="UniversalMath1 BT" pitchFamily="18" charset="2"/>
              </a:rPr>
              <a:t> </a:t>
            </a:r>
            <a:r>
              <a:rPr lang="en-US" altLang="zh-TW" dirty="0">
                <a:sym typeface="UniversalMath1 BT" pitchFamily="18" charset="2"/>
              </a:rPr>
              <a:t>in </a:t>
            </a:r>
            <a:r>
              <a:rPr lang="en-US" altLang="zh-TW" i="1" dirty="0">
                <a:sym typeface="UniversalMath1 BT" pitchFamily="18" charset="2"/>
              </a:rPr>
              <a:t>index</a:t>
            </a:r>
            <a:r>
              <a:rPr lang="en-US" altLang="zh-TW" dirty="0">
                <a:sym typeface="UniversalMath1 BT" pitchFamily="18" charset="2"/>
              </a:rPr>
              <a:t>)</a:t>
            </a:r>
            <a:r>
              <a:rPr lang="en-US" altLang="zh-TW" b="1" dirty="0">
                <a:sym typeface="UniversalMath1 BT" pitchFamily="18" charset="2"/>
              </a:rPr>
              <a:t/>
            </a:r>
            <a:br>
              <a:rPr lang="en-US" altLang="zh-TW" b="1" dirty="0">
                <a:sym typeface="UniversalMath1 BT" pitchFamily="18" charset="2"/>
              </a:rPr>
            </a:br>
            <a:r>
              <a:rPr lang="en-US" altLang="zh-TW" b="1" dirty="0">
                <a:sym typeface="UniversalMath1 BT" pitchFamily="18" charset="2"/>
              </a:rPr>
              <a:t>                                          return </a:t>
            </a:r>
            <a:r>
              <a:rPr lang="en-US" altLang="zh-TW" dirty="0">
                <a:sym typeface="UniversalMath1 BT" pitchFamily="18" charset="2"/>
              </a:rPr>
              <a:t>an array that is identical to array </a:t>
            </a:r>
            <a:r>
              <a:rPr lang="en-US" altLang="zh-TW" b="1" dirty="0">
                <a:sym typeface="UniversalMath1 BT" pitchFamily="18" charset="2"/>
              </a:rPr>
              <a:t/>
            </a:r>
            <a:br>
              <a:rPr lang="en-US" altLang="zh-TW" b="1" dirty="0">
                <a:sym typeface="UniversalMath1 BT" pitchFamily="18" charset="2"/>
              </a:rPr>
            </a:br>
            <a:r>
              <a:rPr lang="en-US" altLang="zh-TW" b="1" dirty="0">
                <a:sym typeface="UniversalMath1 BT" pitchFamily="18" charset="2"/>
              </a:rPr>
              <a:t>                                          </a:t>
            </a:r>
            <a:r>
              <a:rPr lang="en-US" altLang="zh-TW" dirty="0">
                <a:sym typeface="UniversalMath1 BT" pitchFamily="18" charset="2"/>
              </a:rPr>
              <a:t>A except the new pair &lt;</a:t>
            </a:r>
            <a:r>
              <a:rPr lang="en-US" altLang="zh-TW" i="1" dirty="0" err="1">
                <a:sym typeface="UniversalMath1 BT" pitchFamily="18" charset="2"/>
              </a:rPr>
              <a:t>i</a:t>
            </a:r>
            <a:r>
              <a:rPr lang="en-US" altLang="zh-TW" i="1" dirty="0">
                <a:sym typeface="UniversalMath1 BT" pitchFamily="18" charset="2"/>
              </a:rPr>
              <a:t>, x</a:t>
            </a:r>
            <a:r>
              <a:rPr lang="en-US" altLang="zh-TW" dirty="0">
                <a:sym typeface="UniversalMath1 BT" pitchFamily="18" charset="2"/>
              </a:rPr>
              <a:t>&gt; has been</a:t>
            </a:r>
            <a:r>
              <a:rPr lang="en-US" altLang="zh-TW" b="1" dirty="0">
                <a:sym typeface="UniversalMath1 BT" pitchFamily="18" charset="2"/>
              </a:rPr>
              <a:t> </a:t>
            </a:r>
            <a:br>
              <a:rPr lang="en-US" altLang="zh-TW" b="1" dirty="0">
                <a:sym typeface="UniversalMath1 BT" pitchFamily="18" charset="2"/>
              </a:rPr>
            </a:br>
            <a:r>
              <a:rPr lang="en-US" altLang="zh-TW" b="1" dirty="0">
                <a:sym typeface="UniversalMath1 BT" pitchFamily="18" charset="2"/>
              </a:rPr>
              <a:t>                                         </a:t>
            </a:r>
            <a:r>
              <a:rPr lang="en-US" altLang="zh-TW" dirty="0">
                <a:sym typeface="UniversalMath1 BT" pitchFamily="18" charset="2"/>
              </a:rPr>
              <a:t> inserted</a:t>
            </a:r>
            <a:r>
              <a:rPr lang="en-US" altLang="zh-TW" b="1" dirty="0">
                <a:sym typeface="UniversalMath1 BT" pitchFamily="18" charset="2"/>
              </a:rPr>
              <a:t>  else return</a:t>
            </a:r>
            <a:r>
              <a:rPr lang="en-US" altLang="zh-TW" dirty="0">
                <a:sym typeface="UniversalMath1 BT" pitchFamily="18" charset="2"/>
              </a:rPr>
              <a:t> error </a:t>
            </a:r>
            <a:r>
              <a:rPr lang="en-US" altLang="zh-TW" b="1" dirty="0">
                <a:sym typeface="UniversalMath1 BT" pitchFamily="18" charset="2"/>
              </a:rPr>
              <a:t> </a:t>
            </a:r>
            <a:br>
              <a:rPr lang="en-US" altLang="zh-TW" b="1" dirty="0">
                <a:sym typeface="UniversalMath1 BT" pitchFamily="18" charset="2"/>
              </a:rPr>
            </a:br>
            <a:r>
              <a:rPr lang="en-US" altLang="zh-TW" b="1" dirty="0">
                <a:sym typeface="UniversalMath1 BT" pitchFamily="18" charset="2"/>
              </a:rPr>
              <a:t>end </a:t>
            </a:r>
            <a:r>
              <a:rPr lang="en-US" altLang="zh-TW" dirty="0" smtClean="0">
                <a:sym typeface="UniversalMath1 BT" pitchFamily="18" charset="2"/>
              </a:rPr>
              <a:t>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0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0388" y="3299024"/>
            <a:ext cx="8675687" cy="44973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a[0]  2  3  5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[0] 3  3  4  b[0]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[1]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1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[1]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3  b[1]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[2]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2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[2]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-1  b[2]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[3]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-1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[3]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 2  b[3] </a:t>
            </a:r>
            <a:r>
              <a:rPr lang="en-US" altLang="zh-TW" sz="2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dirty="0">
                <a:latin typeface="Lucida Console" panose="020B0609040504020204" pitchFamily="49" charset="0"/>
              </a:rPr>
              <a:t>  </a:t>
            </a:r>
            <a:r>
              <a:rPr lang="en-US" altLang="zh-TW" sz="24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dirty="0"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[4]  1  1  4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b</a:t>
            </a:r>
            <a:r>
              <a:rPr lang="en-US" altLang="zh-TW" sz="2400" baseline="-25000" dirty="0" err="1">
                <a:latin typeface="Lucida Console" panose="020B0609040504020204" pitchFamily="49" charset="0"/>
              </a:rPr>
              <a:t>t</a:t>
            </a:r>
            <a:r>
              <a:rPr lang="en-US" altLang="zh-TW" sz="2400" dirty="0">
                <a:latin typeface="Lucida Console" panose="020B0609040504020204" pitchFamily="49" charset="0"/>
              </a:rPr>
              <a:t>[4] 2  2  5  b[4]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[5]  1  2  6</a:t>
            </a:r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 flipV="1">
            <a:off x="4420250" y="4287264"/>
            <a:ext cx="452580" cy="19462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>
            <a:off x="4430684" y="4305993"/>
            <a:ext cx="442145" cy="864333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2782889" y="3274465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5664201" y="32845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EED410"/>
                </a:solidFill>
              </a:rPr>
              <a:t>row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8258176" y="328453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3359152" y="3280815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6240464" y="32845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col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8832850" y="32845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3790951" y="3280815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6672263" y="3284538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9264651" y="3284538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2116787" y="3986858"/>
            <a:ext cx="2303463" cy="6460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4" name="Rectangle 46"/>
          <p:cNvSpPr>
            <a:spLocks noChangeArrowheads="1"/>
          </p:cNvSpPr>
          <p:nvPr/>
        </p:nvSpPr>
        <p:spPr bwMode="auto">
          <a:xfrm>
            <a:off x="2116787" y="4626595"/>
            <a:ext cx="2303463" cy="10426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4872830" y="4626595"/>
            <a:ext cx="2446337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6" name="Rectangle 48"/>
          <p:cNvSpPr>
            <a:spLocks noChangeArrowheads="1"/>
          </p:cNvSpPr>
          <p:nvPr/>
        </p:nvSpPr>
        <p:spPr bwMode="auto">
          <a:xfrm>
            <a:off x="4872831" y="3986858"/>
            <a:ext cx="2446337" cy="639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 flipV="1">
            <a:off x="4420248" y="5170325"/>
            <a:ext cx="419418" cy="319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 flipV="1">
            <a:off x="4420250" y="4305993"/>
            <a:ext cx="419416" cy="1184202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589324" y="2108242"/>
                <a:ext cx="168411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24" y="2108242"/>
                <a:ext cx="1684115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181583" y="1972884"/>
                <a:ext cx="182883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83" y="1972884"/>
                <a:ext cx="1828834" cy="732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29262" y="1972884"/>
                <a:ext cx="1577163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62" y="1972884"/>
                <a:ext cx="1577163" cy="732636"/>
              </a:xfrm>
              <a:prstGeom prst="rect">
                <a:avLst/>
              </a:prstGeom>
              <a:blipFill>
                <a:blip r:embed="rId4"/>
                <a:stretch>
                  <a:fillRect l="-88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4546904" y="588271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0070C0"/>
                </a:solidFill>
              </a:rPr>
              <a:t>d</a:t>
            </a:r>
            <a:r>
              <a:rPr lang="en-US" altLang="zh-TW" i="1" baseline="-25000" dirty="0" smtClean="0">
                <a:solidFill>
                  <a:srgbClr val="0070C0"/>
                </a:solidFill>
              </a:rPr>
              <a:t>00</a:t>
            </a:r>
            <a:endParaRPr lang="zh-TW" altLang="en-US" i="1" baseline="-25000" dirty="0">
              <a:solidFill>
                <a:srgbClr val="0070C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95064" y="5882719"/>
            <a:ext cx="45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TW" i="1" baseline="-25000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  <a:endParaRPr lang="zh-TW" altLang="en-US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431811" y="588271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00B050"/>
                </a:solidFill>
              </a:rPr>
              <a:t>d</a:t>
            </a:r>
            <a:r>
              <a:rPr lang="en-US" altLang="zh-TW" i="1" baseline="-25000" dirty="0" smtClean="0">
                <a:solidFill>
                  <a:srgbClr val="00B050"/>
                </a:solidFill>
              </a:rPr>
              <a:t>10</a:t>
            </a:r>
            <a:endParaRPr lang="zh-TW" altLang="en-US" i="1" baseline="-25000" dirty="0">
              <a:solidFill>
                <a:srgbClr val="00B05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865542" y="588271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7030A0"/>
                </a:solidFill>
              </a:rPr>
              <a:t>d</a:t>
            </a:r>
            <a:r>
              <a:rPr lang="en-US" altLang="zh-TW" i="1" baseline="-25000" dirty="0" smtClean="0">
                <a:solidFill>
                  <a:srgbClr val="7030A0"/>
                </a:solidFill>
              </a:rPr>
              <a:t>12</a:t>
            </a:r>
            <a:endParaRPr lang="zh-TW" altLang="en-US" i="1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007" y="2956359"/>
            <a:ext cx="8520545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mmult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(term a[ ], term b[ ], term d[ ] 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multiply two sparse matrices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j, column,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totalB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 b[].value,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col,totalA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rowBegin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row = a[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].row, sum =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[MAX_TERMS][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!= b[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].row){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fprintf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4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stderr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"Incompatible matrices</a:t>
            </a:r>
            <a:r>
              <a:rPr lang="en-US" altLang="zh-TW" sz="14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\n</a:t>
            </a:r>
            <a:r>
              <a:rPr lang="en-US" altLang="zh-TW" sz="14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exit (EXIT_FAIFURE);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fastTranspose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(b,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set boundary condition */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a[totalA+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rowsA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[totalB+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</a:t>
            </a:r>
            <a:r>
              <a:rPr lang="en-US" altLang="zh-TW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colsB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[totalB+</a:t>
            </a:r>
            <a:r>
              <a:rPr lang="en-US" altLang="zh-TW" sz="14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</a:t>
            </a:r>
            <a:r>
              <a:rPr lang="en-US" altLang="zh-TW" sz="14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4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0"/>
            <a:ext cx="8226425" cy="29098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a[0]  2  3  5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[0] 3  3  4  b[0]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[1]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1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[1]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3  b[1]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[2]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2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[2]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-1  b[2]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[3]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-1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[3]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 2  b[3] </a:t>
            </a:r>
            <a:r>
              <a:rPr lang="en-US" altLang="zh-TW" sz="240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>
                <a:latin typeface="Lucida Console" panose="020B0609040504020204" pitchFamily="49" charset="0"/>
              </a:rPr>
              <a:t>  </a:t>
            </a:r>
            <a:r>
              <a:rPr lang="en-US" altLang="zh-TW" sz="240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[4]  1  1  4  b</a:t>
            </a:r>
            <a:r>
              <a:rPr lang="en-US" altLang="zh-TW" sz="2400" baseline="-25000">
                <a:latin typeface="Lucida Console" panose="020B0609040504020204" pitchFamily="49" charset="0"/>
              </a:rPr>
              <a:t>t</a:t>
            </a:r>
            <a:r>
              <a:rPr lang="en-US" altLang="zh-TW" sz="2400">
                <a:latin typeface="Lucida Console" panose="020B0609040504020204" pitchFamily="49" charset="0"/>
              </a:rPr>
              <a:t>[4] 2  2  5  b[4]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latin typeface="Lucida Console" panose="020B0609040504020204" pitchFamily="49" charset="0"/>
              </a:rPr>
              <a:t> [5]  1  2  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3000376" y="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5664201" y="63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row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8258176" y="635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3576639" y="635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6240464" y="635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</a:rPr>
              <a:t>col</a:t>
            </a: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8832850" y="6351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EED410"/>
                </a:solidFill>
              </a:rPr>
              <a:t>col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4008438" y="6351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6672263" y="6351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9264651" y="6351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value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9561217" y="3598863"/>
            <a:ext cx="1204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4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9543754" y="3238500"/>
            <a:ext cx="12057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5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9543753" y="4319588"/>
            <a:ext cx="1223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rowsA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2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9543753" y="4678363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cols</a:t>
            </a:r>
            <a:r>
              <a:rPr lang="en-US" altLang="zh-TW" sz="2000" dirty="0" err="1"/>
              <a:t>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3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9543753" y="5038725"/>
            <a:ext cx="10999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colsB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3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9543753" y="5399088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rowBegin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1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9543754" y="5759450"/>
            <a:ext cx="1007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  = 0</a:t>
            </a:r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751680" y="3638610"/>
            <a:ext cx="6974378" cy="242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2983707" y="330995"/>
            <a:ext cx="1008063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9543754" y="3959225"/>
            <a:ext cx="1221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totalD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0</a:t>
            </a:r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751681" y="3881497"/>
            <a:ext cx="6974378" cy="2166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751680" y="4108467"/>
            <a:ext cx="4464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4073128" y="330995"/>
            <a:ext cx="503238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8832850" y="330995"/>
            <a:ext cx="503238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29" name="Rectangle 57"/>
          <p:cNvSpPr>
            <a:spLocks noChangeArrowheads="1"/>
          </p:cNvSpPr>
          <p:nvPr/>
        </p:nvSpPr>
        <p:spPr bwMode="auto">
          <a:xfrm>
            <a:off x="745565" y="4319588"/>
            <a:ext cx="45436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751680" y="5959505"/>
            <a:ext cx="3094179" cy="7517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734" name="Rectangle 62"/>
          <p:cNvSpPr>
            <a:spLocks noChangeArrowheads="1"/>
          </p:cNvSpPr>
          <p:nvPr/>
        </p:nvSpPr>
        <p:spPr bwMode="auto">
          <a:xfrm>
            <a:off x="1919289" y="2349500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 [6]  2</a:t>
            </a:r>
            <a:endParaRPr lang="zh-TW" altLang="en-US" sz="2400">
              <a:latin typeface="Lucida Console" panose="020B0609040504020204" pitchFamily="49" charset="0"/>
            </a:endParaRPr>
          </a:p>
        </p:txBody>
      </p:sp>
      <p:sp>
        <p:nvSpPr>
          <p:cNvPr id="156735" name="Rectangle 63"/>
          <p:cNvSpPr>
            <a:spLocks noChangeArrowheads="1"/>
          </p:cNvSpPr>
          <p:nvPr/>
        </p:nvSpPr>
        <p:spPr bwMode="auto">
          <a:xfrm>
            <a:off x="4800600" y="207019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 [5] 3  0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05309" y="5374729"/>
            <a:ext cx="34275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row: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目前在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的第幾列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rowBegin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目前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處理列的第一個元素位置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column: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目前在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的第幾行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totalD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: D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矩陣元素個數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newB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: B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的轉置矩陣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21795" y="5461403"/>
            <a:ext cx="174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colsB</a:t>
            </a:r>
            <a:r>
              <a:rPr lang="en-US" altLang="zh-TW" dirty="0" smtClean="0">
                <a:solidFill>
                  <a:srgbClr val="FF0000"/>
                </a:solidFill>
              </a:rPr>
              <a:t>+ </a:t>
            </a:r>
            <a:r>
              <a:rPr lang="en-US" altLang="zh-TW" dirty="0" err="1" smtClean="0">
                <a:solidFill>
                  <a:srgbClr val="FF0000"/>
                </a:solidFill>
              </a:rPr>
              <a:t>totalB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4" grpId="0"/>
      <p:bldP spid="156715" grpId="0"/>
      <p:bldP spid="156716" grpId="0"/>
      <p:bldP spid="156717" grpId="0"/>
      <p:bldP spid="156718" grpId="0"/>
      <p:bldP spid="156719" grpId="0"/>
      <p:bldP spid="156720" grpId="0"/>
      <p:bldP spid="156724" grpId="0"/>
      <p:bldP spid="156734" grpId="0"/>
      <p:bldP spid="1567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016" y="1040543"/>
            <a:ext cx="6072321" cy="58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) {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column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(j =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j &lt;= </a:t>
            </a: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totalB+</a:t>
            </a:r>
            <a:r>
              <a:rPr lang="en-US" altLang="zh-TW" sz="1100" kern="0" dirty="0" smtClean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;) {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</a:t>
            </a:r>
            <a:r>
              <a:rPr lang="en-US" altLang="zh-TW" sz="11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mutiply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of a by column of b 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(a[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!= row)  {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storeSum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(d, &amp;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row, column, &amp;sum);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rowBegin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(;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[j].row == column;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column =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[j].row;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}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sz="11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 !=column)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{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storeSum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(d,&amp;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row, column, &amp;sum);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rowBegin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column =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[j].row;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}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(COMPARE (a[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].col,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[j].col)) {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-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go to next term in a 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add terms, go to next term in a and b 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sum += (a[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++].value *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].value);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advance to next term in b*/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}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end of for j &lt;= </a:t>
            </a:r>
            <a:r>
              <a:rPr lang="en-US" altLang="zh-TW" sz="1100" kern="0" dirty="0" smtClean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totalB+1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(; a[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== row;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rowBegin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row = a[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} 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end of for </a:t>
            </a:r>
            <a:r>
              <a:rPr lang="en-US" altLang="zh-TW" sz="11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&lt;=</a:t>
            </a:r>
            <a:r>
              <a:rPr lang="en-US" altLang="zh-TW" sz="11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totalA</a:t>
            </a: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*/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d[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d[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colsB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d[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</a:t>
            </a:r>
            <a:r>
              <a:rPr lang="en-US" altLang="zh-TW" sz="11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1524001" y="260350"/>
            <a:ext cx="1226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4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1524001" y="0"/>
            <a:ext cx="12057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5</a:t>
            </a: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2782888" y="-26988"/>
            <a:ext cx="1223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rowsA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2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2782888" y="223838"/>
            <a:ext cx="11112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cols</a:t>
            </a:r>
            <a:r>
              <a:rPr lang="en-US" altLang="zh-TW" sz="2000" dirty="0" err="1"/>
              <a:t>A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3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2782888" y="511175"/>
            <a:ext cx="10999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colsB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3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4224338" y="79375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rowBegin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1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4224339" y="360363"/>
            <a:ext cx="1007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  = 0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1524001" y="549275"/>
            <a:ext cx="12218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totalD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0</a:t>
            </a:r>
          </a:p>
        </p:txBody>
      </p:sp>
      <p:sp>
        <p:nvSpPr>
          <p:cNvPr id="157741" name="Line 45"/>
          <p:cNvSpPr>
            <a:spLocks noChangeShapeType="1"/>
          </p:cNvSpPr>
          <p:nvPr/>
        </p:nvSpPr>
        <p:spPr bwMode="auto">
          <a:xfrm>
            <a:off x="336550" y="1165849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6888163" y="1125539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column</a:t>
            </a: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6959600" y="396875"/>
            <a:ext cx="2439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i</a:t>
            </a: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6815139" y="0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Variable </a:t>
            </a: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8112126" y="0"/>
            <a:ext cx="772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Value </a:t>
            </a: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8328025" y="395288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1</a:t>
            </a:r>
          </a:p>
        </p:txBody>
      </p:sp>
      <p:sp>
        <p:nvSpPr>
          <p:cNvPr id="15775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6816726" y="2924175"/>
            <a:ext cx="2016125" cy="21605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a[0]  2  3  5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[1]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[2]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1800" dirty="0">
                <a:latin typeface="Lucida Console" panose="020B0609040504020204" pitchFamily="49" charset="0"/>
              </a:rPr>
              <a:t>  2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[3]  </a:t>
            </a:r>
            <a:r>
              <a:rPr lang="en-US" altLang="zh-TW" sz="18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800" dirty="0">
                <a:latin typeface="Lucida Console" panose="020B0609040504020204" pitchFamily="49" charset="0"/>
              </a:rPr>
              <a:t>  </a:t>
            </a:r>
            <a:r>
              <a:rPr lang="en-US" altLang="zh-TW" sz="1800" dirty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800" dirty="0">
                <a:latin typeface="Lucida Console" panose="020B0609040504020204" pitchFamily="49" charset="0"/>
              </a:rPr>
              <a:t> -1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[4]  1  1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[5]  1  2  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dirty="0">
                <a:latin typeface="Lucida Console" panose="020B0609040504020204" pitchFamily="49" charset="0"/>
              </a:rPr>
              <a:t> [6]  2</a:t>
            </a:r>
          </a:p>
        </p:txBody>
      </p:sp>
      <p:sp>
        <p:nvSpPr>
          <p:cNvPr id="157753" name="Rectangle 57"/>
          <p:cNvSpPr>
            <a:spLocks noChangeArrowheads="1"/>
          </p:cNvSpPr>
          <p:nvPr/>
        </p:nvSpPr>
        <p:spPr bwMode="auto">
          <a:xfrm>
            <a:off x="6743701" y="5013326"/>
            <a:ext cx="20161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[0] 3  3  4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[1]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[2]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[3] </a:t>
            </a:r>
            <a:r>
              <a:rPr lang="en-US" altLang="zh-TW" sz="1800">
                <a:solidFill>
                  <a:srgbClr val="EED41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</a:t>
            </a:r>
            <a:r>
              <a:rPr lang="en-US" altLang="zh-TW" sz="1800"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effectLst/>
                <a:latin typeface="Lucida Console" panose="020B0609040504020204" pitchFamily="49" charset="0"/>
              </a:rPr>
              <a:t>b</a:t>
            </a:r>
            <a:r>
              <a:rPr lang="en-US" altLang="zh-TW" sz="1800" baseline="-25000">
                <a:effectLst/>
                <a:latin typeface="Lucida Console" panose="020B0609040504020204" pitchFamily="49" charset="0"/>
              </a:rPr>
              <a:t>t</a:t>
            </a:r>
            <a:r>
              <a:rPr lang="en-US" altLang="zh-TW" sz="1800">
                <a:effectLst/>
                <a:latin typeface="Lucida Console" panose="020B0609040504020204" pitchFamily="49" charset="0"/>
              </a:rPr>
              <a:t>[5] 3  0</a:t>
            </a:r>
          </a:p>
        </p:txBody>
      </p:sp>
      <p:sp>
        <p:nvSpPr>
          <p:cNvPr id="157754" name="Line 58"/>
          <p:cNvSpPr>
            <a:spLocks noChangeShapeType="1"/>
          </p:cNvSpPr>
          <p:nvPr/>
        </p:nvSpPr>
        <p:spPr bwMode="auto">
          <a:xfrm>
            <a:off x="623889" y="1341439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5" name="Text Box 59"/>
          <p:cNvSpPr txBox="1">
            <a:spLocks noChangeArrowheads="1"/>
          </p:cNvSpPr>
          <p:nvPr/>
        </p:nvSpPr>
        <p:spPr bwMode="auto">
          <a:xfrm>
            <a:off x="8329614" y="1096964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56" name="Rectangle 60"/>
          <p:cNvSpPr>
            <a:spLocks noChangeArrowheads="1"/>
          </p:cNvSpPr>
          <p:nvPr/>
        </p:nvSpPr>
        <p:spPr bwMode="auto">
          <a:xfrm>
            <a:off x="7535864" y="5300664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57" name="Text Box 61"/>
          <p:cNvSpPr txBox="1">
            <a:spLocks noChangeArrowheads="1"/>
          </p:cNvSpPr>
          <p:nvPr/>
        </p:nvSpPr>
        <p:spPr bwMode="auto">
          <a:xfrm>
            <a:off x="6959600" y="765175"/>
            <a:ext cx="247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j</a:t>
            </a:r>
          </a:p>
        </p:txBody>
      </p:sp>
      <p:sp>
        <p:nvSpPr>
          <p:cNvPr id="157758" name="Line 62"/>
          <p:cNvSpPr>
            <a:spLocks noChangeShapeType="1"/>
          </p:cNvSpPr>
          <p:nvPr/>
        </p:nvSpPr>
        <p:spPr bwMode="auto">
          <a:xfrm>
            <a:off x="731838" y="1522414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59" name="Text Box 63"/>
          <p:cNvSpPr txBox="1">
            <a:spLocks noChangeArrowheads="1"/>
          </p:cNvSpPr>
          <p:nvPr/>
        </p:nvSpPr>
        <p:spPr bwMode="auto">
          <a:xfrm>
            <a:off x="8328025" y="728663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60" name="Text Box 64"/>
          <p:cNvSpPr txBox="1">
            <a:spLocks noChangeArrowheads="1"/>
          </p:cNvSpPr>
          <p:nvPr/>
        </p:nvSpPr>
        <p:spPr bwMode="auto">
          <a:xfrm>
            <a:off x="6888164" y="1484314"/>
            <a:ext cx="59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row</a:t>
            </a:r>
          </a:p>
        </p:txBody>
      </p:sp>
      <p:sp>
        <p:nvSpPr>
          <p:cNvPr id="157761" name="Text Box 65"/>
          <p:cNvSpPr txBox="1">
            <a:spLocks noChangeArrowheads="1"/>
          </p:cNvSpPr>
          <p:nvPr/>
        </p:nvSpPr>
        <p:spPr bwMode="auto">
          <a:xfrm>
            <a:off x="8328025" y="14843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62" name="Line 66"/>
          <p:cNvSpPr>
            <a:spLocks noChangeShapeType="1"/>
          </p:cNvSpPr>
          <p:nvPr/>
        </p:nvSpPr>
        <p:spPr bwMode="auto">
          <a:xfrm>
            <a:off x="1128713" y="4058853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3" name="Rectangle 67"/>
          <p:cNvSpPr>
            <a:spLocks noChangeArrowheads="1"/>
          </p:cNvSpPr>
          <p:nvPr/>
        </p:nvSpPr>
        <p:spPr bwMode="auto">
          <a:xfrm>
            <a:off x="8112125" y="3213100"/>
            <a:ext cx="21405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64" name="Rectangle 68"/>
          <p:cNvSpPr>
            <a:spLocks noChangeArrowheads="1"/>
          </p:cNvSpPr>
          <p:nvPr/>
        </p:nvSpPr>
        <p:spPr bwMode="auto">
          <a:xfrm>
            <a:off x="7967664" y="5302250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65" name="Line 69"/>
          <p:cNvSpPr>
            <a:spLocks noChangeShapeType="1"/>
          </p:cNvSpPr>
          <p:nvPr/>
        </p:nvSpPr>
        <p:spPr bwMode="auto">
          <a:xfrm>
            <a:off x="1241567" y="4519449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6888163" y="1844675"/>
            <a:ext cx="635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sum</a:t>
            </a:r>
          </a:p>
        </p:txBody>
      </p:sp>
      <p:sp>
        <p:nvSpPr>
          <p:cNvPr id="157767" name="Text Box 71"/>
          <p:cNvSpPr txBox="1">
            <a:spLocks noChangeArrowheads="1"/>
          </p:cNvSpPr>
          <p:nvPr/>
        </p:nvSpPr>
        <p:spPr bwMode="auto">
          <a:xfrm>
            <a:off x="8328025" y="1844675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768" name="Text Box 72"/>
          <p:cNvSpPr txBox="1">
            <a:spLocks noChangeArrowheads="1"/>
          </p:cNvSpPr>
          <p:nvPr/>
        </p:nvSpPr>
        <p:spPr bwMode="auto">
          <a:xfrm>
            <a:off x="8328025" y="4048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2</a:t>
            </a:r>
          </a:p>
        </p:txBody>
      </p:sp>
      <p:sp>
        <p:nvSpPr>
          <p:cNvPr id="157769" name="Text Box 73"/>
          <p:cNvSpPr txBox="1">
            <a:spLocks noChangeArrowheads="1"/>
          </p:cNvSpPr>
          <p:nvPr/>
        </p:nvSpPr>
        <p:spPr bwMode="auto">
          <a:xfrm>
            <a:off x="8328025" y="73818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70" name="Text Box 74"/>
          <p:cNvSpPr txBox="1">
            <a:spLocks noChangeArrowheads="1"/>
          </p:cNvSpPr>
          <p:nvPr/>
        </p:nvSpPr>
        <p:spPr bwMode="auto">
          <a:xfrm>
            <a:off x="9074150" y="2852738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A[0][0]*B[0][0]</a:t>
            </a:r>
          </a:p>
        </p:txBody>
      </p:sp>
      <p:sp>
        <p:nvSpPr>
          <p:cNvPr id="157772" name="Rectangle 76"/>
          <p:cNvSpPr>
            <a:spLocks noChangeArrowheads="1"/>
          </p:cNvSpPr>
          <p:nvPr/>
        </p:nvSpPr>
        <p:spPr bwMode="auto">
          <a:xfrm>
            <a:off x="8112488" y="3463485"/>
            <a:ext cx="216000" cy="2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73" name="Rectangle 77"/>
          <p:cNvSpPr>
            <a:spLocks noChangeArrowheads="1"/>
          </p:cNvSpPr>
          <p:nvPr/>
        </p:nvSpPr>
        <p:spPr bwMode="auto">
          <a:xfrm>
            <a:off x="7967664" y="559117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>
            <a:off x="1265446" y="5036708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75" name="Text Box 79"/>
          <p:cNvSpPr txBox="1">
            <a:spLocks noChangeArrowheads="1"/>
          </p:cNvSpPr>
          <p:nvPr/>
        </p:nvSpPr>
        <p:spPr bwMode="auto">
          <a:xfrm>
            <a:off x="8328025" y="765175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776" name="Line 80"/>
          <p:cNvSpPr>
            <a:spLocks noChangeShapeType="1"/>
          </p:cNvSpPr>
          <p:nvPr/>
        </p:nvSpPr>
        <p:spPr bwMode="auto">
          <a:xfrm>
            <a:off x="1067802" y="301246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78" name="Text Box 82"/>
          <p:cNvSpPr txBox="1">
            <a:spLocks noChangeArrowheads="1"/>
          </p:cNvSpPr>
          <p:nvPr/>
        </p:nvSpPr>
        <p:spPr bwMode="auto">
          <a:xfrm>
            <a:off x="6888163" y="2168526"/>
            <a:ext cx="1200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rowBegin</a:t>
            </a:r>
            <a:endParaRPr lang="en-US" altLang="zh-TW" sz="2000" dirty="0"/>
          </a:p>
        </p:txBody>
      </p:sp>
      <p:sp>
        <p:nvSpPr>
          <p:cNvPr id="157779" name="Text Box 83"/>
          <p:cNvSpPr txBox="1">
            <a:spLocks noChangeArrowheads="1"/>
          </p:cNvSpPr>
          <p:nvPr/>
        </p:nvSpPr>
        <p:spPr bwMode="auto">
          <a:xfrm>
            <a:off x="8328025" y="2205038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80" name="Text Box 84"/>
          <p:cNvSpPr txBox="1">
            <a:spLocks noChangeArrowheads="1"/>
          </p:cNvSpPr>
          <p:nvPr/>
        </p:nvSpPr>
        <p:spPr bwMode="auto">
          <a:xfrm>
            <a:off x="9696450" y="0"/>
            <a:ext cx="3866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 </a:t>
            </a:r>
          </a:p>
        </p:txBody>
      </p:sp>
      <p:sp>
        <p:nvSpPr>
          <p:cNvPr id="157781" name="Text Box 85"/>
          <p:cNvSpPr txBox="1">
            <a:spLocks noChangeArrowheads="1"/>
          </p:cNvSpPr>
          <p:nvPr/>
        </p:nvSpPr>
        <p:spPr bwMode="auto">
          <a:xfrm>
            <a:off x="8975726" y="698501"/>
            <a:ext cx="156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Lucida Console" panose="020B0609040504020204" pitchFamily="49" charset="0"/>
              </a:rPr>
              <a:t>d[1] 0 0 3</a:t>
            </a:r>
          </a:p>
        </p:txBody>
      </p:sp>
      <p:sp>
        <p:nvSpPr>
          <p:cNvPr id="157783" name="Line 87"/>
          <p:cNvSpPr>
            <a:spLocks noChangeShapeType="1"/>
          </p:cNvSpPr>
          <p:nvPr/>
        </p:nvSpPr>
        <p:spPr bwMode="auto">
          <a:xfrm>
            <a:off x="1222221" y="3329477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84" name="Line 88"/>
          <p:cNvSpPr>
            <a:spLocks noChangeShapeType="1"/>
          </p:cNvSpPr>
          <p:nvPr/>
        </p:nvSpPr>
        <p:spPr bwMode="auto">
          <a:xfrm>
            <a:off x="1222221" y="3542778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85" name="Text Box 89"/>
          <p:cNvSpPr txBox="1">
            <a:spLocks noChangeArrowheads="1"/>
          </p:cNvSpPr>
          <p:nvPr/>
        </p:nvSpPr>
        <p:spPr bwMode="auto">
          <a:xfrm>
            <a:off x="8328025" y="404813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786" name="Text Box 90"/>
          <p:cNvSpPr txBox="1">
            <a:spLocks noChangeArrowheads="1"/>
          </p:cNvSpPr>
          <p:nvPr/>
        </p:nvSpPr>
        <p:spPr bwMode="auto">
          <a:xfrm>
            <a:off x="8328025" y="112553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87" name="Rectangle 91"/>
          <p:cNvSpPr>
            <a:spLocks noChangeArrowheads="1"/>
          </p:cNvSpPr>
          <p:nvPr/>
        </p:nvSpPr>
        <p:spPr bwMode="auto">
          <a:xfrm>
            <a:off x="7967664" y="5878514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88" name="Text Box 92"/>
          <p:cNvSpPr txBox="1">
            <a:spLocks noChangeArrowheads="1"/>
          </p:cNvSpPr>
          <p:nvPr/>
        </p:nvSpPr>
        <p:spPr bwMode="auto">
          <a:xfrm>
            <a:off x="8328025" y="184467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789" name="Text Box 93"/>
          <p:cNvSpPr txBox="1">
            <a:spLocks noChangeArrowheads="1"/>
          </p:cNvSpPr>
          <p:nvPr/>
        </p:nvSpPr>
        <p:spPr bwMode="auto">
          <a:xfrm>
            <a:off x="8328025" y="184467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2</a:t>
            </a:r>
          </a:p>
        </p:txBody>
      </p:sp>
      <p:sp>
        <p:nvSpPr>
          <p:cNvPr id="157790" name="Text Box 94"/>
          <p:cNvSpPr txBox="1">
            <a:spLocks noChangeArrowheads="1"/>
          </p:cNvSpPr>
          <p:nvPr/>
        </p:nvSpPr>
        <p:spPr bwMode="auto">
          <a:xfrm>
            <a:off x="8328025" y="4048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2</a:t>
            </a:r>
          </a:p>
        </p:txBody>
      </p:sp>
      <p:sp>
        <p:nvSpPr>
          <p:cNvPr id="157791" name="Text Box 95"/>
          <p:cNvSpPr txBox="1">
            <a:spLocks noChangeArrowheads="1"/>
          </p:cNvSpPr>
          <p:nvPr/>
        </p:nvSpPr>
        <p:spPr bwMode="auto">
          <a:xfrm>
            <a:off x="8328025" y="76517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4</a:t>
            </a:r>
          </a:p>
        </p:txBody>
      </p:sp>
      <p:sp>
        <p:nvSpPr>
          <p:cNvPr id="157792" name="Text Box 96"/>
          <p:cNvSpPr txBox="1">
            <a:spLocks noChangeArrowheads="1"/>
          </p:cNvSpPr>
          <p:nvPr/>
        </p:nvSpPr>
        <p:spPr bwMode="auto">
          <a:xfrm>
            <a:off x="9074150" y="3355975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A[0][0]*B[0][2]</a:t>
            </a:r>
          </a:p>
        </p:txBody>
      </p:sp>
      <p:sp>
        <p:nvSpPr>
          <p:cNvPr id="157793" name="Rectangle 97"/>
          <p:cNvSpPr>
            <a:spLocks noChangeArrowheads="1"/>
          </p:cNvSpPr>
          <p:nvPr/>
        </p:nvSpPr>
        <p:spPr bwMode="auto">
          <a:xfrm>
            <a:off x="7967664" y="623887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794" name="Text Box 98"/>
          <p:cNvSpPr txBox="1">
            <a:spLocks noChangeArrowheads="1"/>
          </p:cNvSpPr>
          <p:nvPr/>
        </p:nvSpPr>
        <p:spPr bwMode="auto">
          <a:xfrm>
            <a:off x="8256588" y="1844675"/>
            <a:ext cx="431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12</a:t>
            </a:r>
          </a:p>
        </p:txBody>
      </p:sp>
      <p:sp>
        <p:nvSpPr>
          <p:cNvPr id="157795" name="Text Box 99"/>
          <p:cNvSpPr txBox="1">
            <a:spLocks noChangeArrowheads="1"/>
          </p:cNvSpPr>
          <p:nvPr/>
        </p:nvSpPr>
        <p:spPr bwMode="auto">
          <a:xfrm>
            <a:off x="8328025" y="404813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3</a:t>
            </a:r>
          </a:p>
        </p:txBody>
      </p:sp>
      <p:sp>
        <p:nvSpPr>
          <p:cNvPr id="157796" name="Text Box 100"/>
          <p:cNvSpPr txBox="1">
            <a:spLocks noChangeArrowheads="1"/>
          </p:cNvSpPr>
          <p:nvPr/>
        </p:nvSpPr>
        <p:spPr bwMode="auto">
          <a:xfrm>
            <a:off x="8325770" y="724839"/>
            <a:ext cx="308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5</a:t>
            </a:r>
          </a:p>
        </p:txBody>
      </p:sp>
      <p:sp>
        <p:nvSpPr>
          <p:cNvPr id="157797" name="Text Box 101"/>
          <p:cNvSpPr txBox="1">
            <a:spLocks noChangeArrowheads="1"/>
          </p:cNvSpPr>
          <p:nvPr/>
        </p:nvSpPr>
        <p:spPr bwMode="auto">
          <a:xfrm>
            <a:off x="9110663" y="3709988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A[0][2]*B[2][2]</a:t>
            </a:r>
          </a:p>
        </p:txBody>
      </p:sp>
      <p:sp>
        <p:nvSpPr>
          <p:cNvPr id="157798" name="Line 102"/>
          <p:cNvSpPr>
            <a:spLocks noChangeShapeType="1"/>
          </p:cNvSpPr>
          <p:nvPr/>
        </p:nvSpPr>
        <p:spPr bwMode="auto">
          <a:xfrm>
            <a:off x="1067801" y="184467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799" name="Line 103"/>
          <p:cNvSpPr>
            <a:spLocks noChangeShapeType="1"/>
          </p:cNvSpPr>
          <p:nvPr/>
        </p:nvSpPr>
        <p:spPr bwMode="auto">
          <a:xfrm>
            <a:off x="1129531" y="2020918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8328025" y="184467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0</a:t>
            </a:r>
          </a:p>
        </p:txBody>
      </p:sp>
      <p:sp>
        <p:nvSpPr>
          <p:cNvPr id="157801" name="Text Box 105"/>
          <p:cNvSpPr txBox="1">
            <a:spLocks noChangeArrowheads="1"/>
          </p:cNvSpPr>
          <p:nvPr/>
        </p:nvSpPr>
        <p:spPr bwMode="auto">
          <a:xfrm>
            <a:off x="8975725" y="974726"/>
            <a:ext cx="170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Lucida Console" panose="020B0609040504020204" pitchFamily="49" charset="0"/>
              </a:rPr>
              <a:t>d[2] 0 2 12</a:t>
            </a:r>
          </a:p>
        </p:txBody>
      </p:sp>
      <p:sp>
        <p:nvSpPr>
          <p:cNvPr id="157802" name="Line 106"/>
          <p:cNvSpPr>
            <a:spLocks noChangeShapeType="1"/>
          </p:cNvSpPr>
          <p:nvPr/>
        </p:nvSpPr>
        <p:spPr bwMode="auto">
          <a:xfrm>
            <a:off x="1128714" y="2183437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3" name="Text Box 107"/>
          <p:cNvSpPr txBox="1">
            <a:spLocks noChangeArrowheads="1"/>
          </p:cNvSpPr>
          <p:nvPr/>
        </p:nvSpPr>
        <p:spPr bwMode="auto">
          <a:xfrm>
            <a:off x="8310814" y="381531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1</a:t>
            </a:r>
          </a:p>
        </p:txBody>
      </p:sp>
      <p:sp>
        <p:nvSpPr>
          <p:cNvPr id="157804" name="Line 108"/>
          <p:cNvSpPr>
            <a:spLocks noChangeShapeType="1"/>
          </p:cNvSpPr>
          <p:nvPr/>
        </p:nvSpPr>
        <p:spPr bwMode="auto">
          <a:xfrm>
            <a:off x="1128714" y="2346875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06" name="Rectangle 110"/>
          <p:cNvSpPr>
            <a:spLocks noChangeArrowheads="1"/>
          </p:cNvSpPr>
          <p:nvPr/>
        </p:nvSpPr>
        <p:spPr bwMode="auto">
          <a:xfrm>
            <a:off x="8328025" y="1557339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7" name="Rectangle 111"/>
          <p:cNvSpPr>
            <a:spLocks noChangeArrowheads="1"/>
          </p:cNvSpPr>
          <p:nvPr/>
        </p:nvSpPr>
        <p:spPr bwMode="auto">
          <a:xfrm>
            <a:off x="7699179" y="3463485"/>
            <a:ext cx="216000" cy="2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8" name="Rectangle 112"/>
          <p:cNvSpPr>
            <a:spLocks noChangeArrowheads="1"/>
          </p:cNvSpPr>
          <p:nvPr/>
        </p:nvSpPr>
        <p:spPr bwMode="auto">
          <a:xfrm>
            <a:off x="7696035" y="3213100"/>
            <a:ext cx="2160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09" name="Rectangle 113"/>
          <p:cNvSpPr>
            <a:spLocks noChangeArrowheads="1"/>
          </p:cNvSpPr>
          <p:nvPr/>
        </p:nvSpPr>
        <p:spPr bwMode="auto">
          <a:xfrm>
            <a:off x="7535864" y="566102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0" name="Rectangle 114"/>
          <p:cNvSpPr>
            <a:spLocks noChangeArrowheads="1"/>
          </p:cNvSpPr>
          <p:nvPr/>
        </p:nvSpPr>
        <p:spPr bwMode="auto">
          <a:xfrm>
            <a:off x="7535864" y="5949950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1" name="Rectangle 115"/>
          <p:cNvSpPr>
            <a:spLocks noChangeArrowheads="1"/>
          </p:cNvSpPr>
          <p:nvPr/>
        </p:nvSpPr>
        <p:spPr bwMode="auto">
          <a:xfrm>
            <a:off x="7535864" y="6237289"/>
            <a:ext cx="2873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2" name="Rectangle 116"/>
          <p:cNvSpPr>
            <a:spLocks noChangeArrowheads="1"/>
          </p:cNvSpPr>
          <p:nvPr/>
        </p:nvSpPr>
        <p:spPr bwMode="auto">
          <a:xfrm>
            <a:off x="7696035" y="3715242"/>
            <a:ext cx="216000" cy="2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3" name="Rectangle 117"/>
          <p:cNvSpPr>
            <a:spLocks noChangeArrowheads="1"/>
          </p:cNvSpPr>
          <p:nvPr/>
        </p:nvSpPr>
        <p:spPr bwMode="auto">
          <a:xfrm>
            <a:off x="7535864" y="6524625"/>
            <a:ext cx="287337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4" name="Rectangle 118"/>
          <p:cNvSpPr>
            <a:spLocks noChangeArrowheads="1"/>
          </p:cNvSpPr>
          <p:nvPr/>
        </p:nvSpPr>
        <p:spPr bwMode="auto">
          <a:xfrm>
            <a:off x="8326178" y="1179515"/>
            <a:ext cx="287338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7815" name="Text Box 119"/>
          <p:cNvSpPr txBox="1">
            <a:spLocks noChangeArrowheads="1"/>
          </p:cNvSpPr>
          <p:nvPr/>
        </p:nvSpPr>
        <p:spPr bwMode="auto">
          <a:xfrm>
            <a:off x="8300287" y="750947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6</a:t>
            </a:r>
          </a:p>
        </p:txBody>
      </p:sp>
      <p:sp>
        <p:nvSpPr>
          <p:cNvPr id="157816" name="Line 120"/>
          <p:cNvSpPr>
            <a:spLocks noChangeShapeType="1"/>
          </p:cNvSpPr>
          <p:nvPr/>
        </p:nvSpPr>
        <p:spPr bwMode="auto">
          <a:xfrm>
            <a:off x="623888" y="5675861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18" name="Text Box 122"/>
          <p:cNvSpPr txBox="1">
            <a:spLocks noChangeArrowheads="1"/>
          </p:cNvSpPr>
          <p:nvPr/>
        </p:nvSpPr>
        <p:spPr bwMode="auto">
          <a:xfrm>
            <a:off x="8344043" y="394777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2</a:t>
            </a:r>
          </a:p>
        </p:txBody>
      </p:sp>
      <p:sp>
        <p:nvSpPr>
          <p:cNvPr id="157819" name="Text Box 123"/>
          <p:cNvSpPr txBox="1">
            <a:spLocks noChangeArrowheads="1"/>
          </p:cNvSpPr>
          <p:nvPr/>
        </p:nvSpPr>
        <p:spPr bwMode="auto">
          <a:xfrm>
            <a:off x="8339901" y="369094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3</a:t>
            </a:r>
          </a:p>
        </p:txBody>
      </p:sp>
      <p:sp>
        <p:nvSpPr>
          <p:cNvPr id="157820" name="Line 124"/>
          <p:cNvSpPr>
            <a:spLocks noChangeShapeType="1"/>
          </p:cNvSpPr>
          <p:nvPr/>
        </p:nvSpPr>
        <p:spPr bwMode="auto">
          <a:xfrm>
            <a:off x="1067802" y="2682638"/>
            <a:ext cx="395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21" name="Text Box 125"/>
          <p:cNvSpPr txBox="1">
            <a:spLocks noChangeArrowheads="1"/>
          </p:cNvSpPr>
          <p:nvPr/>
        </p:nvSpPr>
        <p:spPr bwMode="auto">
          <a:xfrm>
            <a:off x="8338096" y="1098144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3</a:t>
            </a:r>
          </a:p>
        </p:txBody>
      </p:sp>
      <p:sp>
        <p:nvSpPr>
          <p:cNvPr id="157823" name="Text Box 127"/>
          <p:cNvSpPr txBox="1">
            <a:spLocks noChangeArrowheads="1"/>
          </p:cNvSpPr>
          <p:nvPr/>
        </p:nvSpPr>
        <p:spPr bwMode="auto">
          <a:xfrm>
            <a:off x="8282014" y="711448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7</a:t>
            </a:r>
          </a:p>
        </p:txBody>
      </p:sp>
      <p:sp>
        <p:nvSpPr>
          <p:cNvPr id="157824" name="Line 128"/>
          <p:cNvSpPr>
            <a:spLocks noChangeShapeType="1"/>
          </p:cNvSpPr>
          <p:nvPr/>
        </p:nvSpPr>
        <p:spPr bwMode="auto">
          <a:xfrm>
            <a:off x="623888" y="6030550"/>
            <a:ext cx="3952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825" name="Text Box 129"/>
          <p:cNvSpPr txBox="1">
            <a:spLocks noChangeArrowheads="1"/>
          </p:cNvSpPr>
          <p:nvPr/>
        </p:nvSpPr>
        <p:spPr bwMode="auto">
          <a:xfrm>
            <a:off x="8328025" y="2205038"/>
            <a:ext cx="301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3</a:t>
            </a:r>
          </a:p>
        </p:txBody>
      </p:sp>
      <p:sp>
        <p:nvSpPr>
          <p:cNvPr id="157826" name="Text Box 130"/>
          <p:cNvSpPr txBox="1">
            <a:spLocks noChangeArrowheads="1"/>
          </p:cNvSpPr>
          <p:nvPr/>
        </p:nvSpPr>
        <p:spPr bwMode="auto">
          <a:xfrm>
            <a:off x="8328025" y="1484313"/>
            <a:ext cx="3000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157827" name="Text Box 131"/>
          <p:cNvSpPr txBox="1">
            <a:spLocks noChangeArrowheads="1"/>
          </p:cNvSpPr>
          <p:nvPr/>
        </p:nvSpPr>
        <p:spPr bwMode="auto">
          <a:xfrm>
            <a:off x="8653463" y="6359526"/>
            <a:ext cx="182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9305727" y="4384215"/>
            <a:ext cx="24705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row: 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目前在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的第幾列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</a:rPr>
              <a:t>rowBegin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目前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處理列的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第一個元素位置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column: 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目前在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的第幾行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</a:rPr>
              <a:t>totalD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: D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矩陣元素個數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</a:rPr>
              <a:t>newB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: B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的轉置矩陣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i: 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</a:rPr>
              <a:t>紀錄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元素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紀錄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</a:rPr>
              <a:t>元素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751707" y="5481528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列的元素都做完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指到下一個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的元素位置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006300" y="2329518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行的元素都做完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指到下一個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的元素位置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</p:stCondLst>
                      <p:childTnLst>
                        <p:par>
                          <p:cTn id="5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 nodeType="clickPar">
                      <p:stCondLst>
                        <p:cond delay="indefinite"/>
                      </p:stCondLst>
                      <p:childTnLst>
                        <p:par>
                          <p:cTn id="5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 nodeType="clickPar">
                      <p:stCondLst>
                        <p:cond delay="indefinite"/>
                      </p:stCondLst>
                      <p:childTnLst>
                        <p:par>
                          <p:cTn id="5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 nodeType="clickPar">
                      <p:stCondLst>
                        <p:cond delay="indefinite"/>
                      </p:stCondLst>
                      <p:childTnLst>
                        <p:par>
                          <p:cTn id="5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 nodeType="clickPar">
                      <p:stCondLst>
                        <p:cond delay="indefinite"/>
                      </p:stCondLst>
                      <p:childTnLst>
                        <p:par>
                          <p:cTn id="5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 nodeType="clickPar">
                      <p:stCondLst>
                        <p:cond delay="indefinite"/>
                      </p:stCondLst>
                      <p:childTnLst>
                        <p:par>
                          <p:cTn id="5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 nodeType="clickPar">
                      <p:stCondLst>
                        <p:cond delay="indefinite"/>
                      </p:stCondLst>
                      <p:childTnLst>
                        <p:par>
                          <p:cTn id="5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8" grpId="0"/>
      <p:bldP spid="157748" grpId="1"/>
      <p:bldP spid="157755" grpId="0"/>
      <p:bldP spid="157755" grpId="1"/>
      <p:bldP spid="157759" grpId="0"/>
      <p:bldP spid="157759" grpId="1"/>
      <p:bldP spid="157761" grpId="0"/>
      <p:bldP spid="157767" grpId="0"/>
      <p:bldP spid="157767" grpId="1"/>
      <p:bldP spid="157768" grpId="0"/>
      <p:bldP spid="157768" grpId="1"/>
      <p:bldP spid="157769" grpId="0"/>
      <p:bldP spid="157770" grpId="0"/>
      <p:bldP spid="157775" grpId="0"/>
      <p:bldP spid="157779" grpId="0"/>
      <p:bldP spid="157781" grpId="0"/>
      <p:bldP spid="157785" grpId="0"/>
      <p:bldP spid="157785" grpId="1"/>
      <p:bldP spid="157786" grpId="0"/>
      <p:bldP spid="157786" grpId="1"/>
      <p:bldP spid="157788" grpId="0"/>
      <p:bldP spid="157788" grpId="1"/>
      <p:bldP spid="157789" grpId="0"/>
      <p:bldP spid="157789" grpId="1"/>
      <p:bldP spid="157790" grpId="0"/>
      <p:bldP spid="157790" grpId="1"/>
      <p:bldP spid="157791" grpId="0"/>
      <p:bldP spid="157792" grpId="0"/>
      <p:bldP spid="157794" grpId="0"/>
      <p:bldP spid="157794" grpId="1"/>
      <p:bldP spid="157795" grpId="0"/>
      <p:bldP spid="157796" grpId="0"/>
      <p:bldP spid="157797" grpId="0"/>
      <p:bldP spid="157800" grpId="0"/>
      <p:bldP spid="157801" grpId="0"/>
      <p:bldP spid="157803" grpId="0"/>
      <p:bldP spid="157803" grpId="1"/>
      <p:bldP spid="157815" grpId="0"/>
      <p:bldP spid="157815" grpId="1"/>
      <p:bldP spid="157818" grpId="0"/>
      <p:bldP spid="157818" grpId="1"/>
      <p:bldP spid="157819" grpId="0"/>
      <p:bldP spid="157821" grpId="0"/>
      <p:bldP spid="157823" grpId="0"/>
      <p:bldP spid="157825" grpId="0"/>
      <p:bldP spid="157826" grpId="0"/>
      <p:bldP spid="1578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6611" y="1878023"/>
            <a:ext cx="1194538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storeSum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(term d[ ],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column,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*sum)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if *sum != 0, then it along with its row and column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position is stored as the *totalD+1 entry in d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(*sum)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MAX_TERMS)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d[++*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].row = row;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d[*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].col = column;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d[*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totalD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].value = *sum;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fprintf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stderr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"Numbers of terms in product exceed </a:t>
            </a:r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%d\n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MAX_TERMS);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exit(</a:t>
            </a:r>
            <a:r>
              <a:rPr lang="en-US" altLang="zh-TW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EXIT_FAILURE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07724" y="5433255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儲存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的第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列第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為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sum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3247744" y="6016450"/>
                <a:ext cx="5098640" cy="497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TW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7744" y="6016450"/>
                <a:ext cx="5098640" cy="497252"/>
              </a:xfrm>
              <a:prstGeom prst="rect">
                <a:avLst/>
              </a:prstGeom>
              <a:blipFill>
                <a:blip r:embed="rId2"/>
                <a:stretch>
                  <a:fillRect l="-359" t="-8537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3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Analyzing the algorithm</a:t>
            </a:r>
          </a:p>
          <a:p>
            <a:pPr lvl="1"/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smtClean="0"/>
              <a:t>termsRow1 </a:t>
            </a:r>
            <a:r>
              <a:rPr lang="en-US" altLang="zh-TW" dirty="0"/>
              <a:t>+ </a:t>
            </a:r>
            <a:r>
              <a:rPr lang="en-US" altLang="zh-TW" dirty="0" err="1" smtClean="0"/>
              <a:t>totalB</a:t>
            </a:r>
            <a:r>
              <a:rPr lang="en-US" altLang="zh-TW" dirty="0" smtClean="0"/>
              <a:t> </a:t>
            </a:r>
            <a:r>
              <a:rPr lang="en-US" altLang="zh-TW" dirty="0"/>
              <a:t>+</a:t>
            </a:r>
            <a:br>
              <a:rPr lang="en-US" altLang="zh-TW" dirty="0"/>
            </a:br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smtClean="0"/>
              <a:t>termsRow2 </a:t>
            </a:r>
            <a:r>
              <a:rPr lang="en-US" altLang="zh-TW" dirty="0"/>
              <a:t>+ </a:t>
            </a:r>
            <a:r>
              <a:rPr lang="en-US" altLang="zh-TW" dirty="0" err="1" smtClean="0"/>
              <a:t>totalB</a:t>
            </a:r>
            <a:r>
              <a:rPr lang="en-US" altLang="zh-TW" dirty="0" smtClean="0"/>
              <a:t> </a:t>
            </a:r>
            <a:r>
              <a:rPr lang="en-US" altLang="zh-TW" dirty="0"/>
              <a:t>+</a:t>
            </a:r>
            <a:br>
              <a:rPr lang="en-US" altLang="zh-TW" dirty="0"/>
            </a:br>
            <a:r>
              <a:rPr lang="en-US" altLang="zh-TW" dirty="0"/>
              <a:t>… +</a:t>
            </a:r>
            <a:br>
              <a:rPr lang="en-US" altLang="zh-TW" dirty="0"/>
            </a:br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termsRowp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totalB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= </a:t>
            </a:r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>
                <a:solidFill>
                  <a:srgbClr val="7030A0"/>
                </a:solidFill>
              </a:rPr>
              <a:t>(termsrow1 + termsrow2 + … + </a:t>
            </a:r>
            <a:r>
              <a:rPr lang="en-US" altLang="zh-TW" dirty="0" err="1">
                <a:solidFill>
                  <a:srgbClr val="7030A0"/>
                </a:solidFill>
              </a:rPr>
              <a:t>termsrowp</a:t>
            </a:r>
            <a:r>
              <a:rPr lang="en-US" altLang="zh-TW" dirty="0" smtClean="0">
                <a:solidFill>
                  <a:srgbClr val="7030A0"/>
                </a:solidFill>
              </a:rPr>
              <a:t>)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totalB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= </a:t>
            </a:r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>
                <a:solidFill>
                  <a:srgbClr val="7030A0"/>
                </a:solidFill>
              </a:rPr>
              <a:t>totalaA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totalB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O(</a:t>
            </a:r>
            <a:r>
              <a:rPr lang="en-US" altLang="zh-TW" dirty="0" err="1" smtClean="0"/>
              <a:t>colsB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totalA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totalB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82235" y="1748117"/>
            <a:ext cx="550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</a:rPr>
              <a:t>的每一行要跟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的每一列的個數元素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termsRow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相乘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判斷下一行的元素位置至多執行</a:t>
            </a:r>
            <a:r>
              <a:rPr lang="en-US" altLang="zh-TW" dirty="0" err="1" smtClean="0">
                <a:solidFill>
                  <a:srgbClr val="FF0000"/>
                </a:solidFill>
              </a:rPr>
              <a:t>totalB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(; </a:t>
            </a:r>
            <a:r>
              <a:rPr lang="en-US" altLang="zh-TW" kern="0" dirty="0" err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newB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[j].row == column; </a:t>
            </a:r>
            <a:r>
              <a:rPr lang="en-US" altLang="zh-TW" kern="0" dirty="0" err="1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j++</a:t>
            </a:r>
            <a:r>
              <a:rPr lang="en-US" altLang="zh-TW" kern="0" dirty="0">
                <a:solidFill>
                  <a:srgbClr val="FF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82235" y="4876813"/>
            <a:ext cx="5807541" cy="174810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TW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zh-TW" sz="2800">
                <a:latin typeface="+mn-lt"/>
              </a:defRPr>
            </a:lvl1pPr>
            <a:lvl2pPr marL="742950" indent="-285750" eaLnBrk="1" hangingPunct="1">
              <a:buChar char="–"/>
              <a:defRPr lang="zh-TW" sz="2400">
                <a:latin typeface="+mn-lt"/>
              </a:defRPr>
            </a:lvl2pPr>
            <a:lvl3pPr marL="1143000" indent="-228600" eaLnBrk="1" hangingPunct="1">
              <a:buChar char="•"/>
              <a:defRPr lang="zh-TW" sz="2400">
                <a:latin typeface="+mn-lt"/>
              </a:defRPr>
            </a:lvl3pPr>
            <a:lvl4pPr marL="1600200" indent="-228600" eaLnBrk="1" hangingPunct="1">
              <a:buChar char="–"/>
              <a:defRPr lang="zh-TW" sz="2000">
                <a:latin typeface="+mn-lt"/>
              </a:defRPr>
            </a:lvl4pPr>
            <a:lvl5pPr marL="2057400" indent="-228600" eaLnBrk="1" hangingPunct="1">
              <a:buChar char="»"/>
              <a:defRPr lang="zh-TW" sz="2000">
                <a:latin typeface="+mn-lt"/>
              </a:defRPr>
            </a:lvl5pPr>
            <a:lvl6pPr marL="2514600" indent="-228600" eaLnBrk="1" hangingPunct="1">
              <a:buChar char="•"/>
              <a:defRPr lang="zh-TW" sz="2000"/>
            </a:lvl6pPr>
            <a:lvl7pPr marL="2971800" indent="-228600" eaLnBrk="1" hangingPunct="1">
              <a:buChar char="•"/>
              <a:defRPr lang="zh-TW" sz="2000"/>
            </a:lvl7pPr>
            <a:lvl8pPr marL="3429000" indent="-228600" eaLnBrk="1" hangingPunct="1">
              <a:buChar char="•"/>
              <a:defRPr lang="zh-TW" sz="2000"/>
            </a:lvl8pPr>
            <a:lvl9pPr marL="3886200" indent="-228600" eaLnBrk="1" hangingPunct="1">
              <a:buChar char="•"/>
              <a:defRPr lang="zh-TW" sz="2000"/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600" kern="0" dirty="0" smtClean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a[0]  2  3  5   </a:t>
            </a:r>
            <a:r>
              <a:rPr lang="en-US" altLang="zh-TW" sz="1600" kern="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600" kern="0" baseline="-2500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[0] 3  3  4  b[0] 3  3 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[1]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1   </a:t>
            </a:r>
            <a:r>
              <a:rPr lang="en-US" altLang="zh-TW" sz="1600" kern="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600" kern="0" baseline="-2500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[1]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3  b[1]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[2]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2   </a:t>
            </a:r>
            <a:r>
              <a:rPr lang="en-US" altLang="zh-TW" sz="1600" kern="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600" kern="0" baseline="-2500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[2]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-1  b[2]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[3]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-1   </a:t>
            </a:r>
            <a:r>
              <a:rPr lang="en-US" altLang="zh-TW" sz="1600" kern="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600" kern="0" baseline="-2500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[3]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2  b[3] </a:t>
            </a:r>
            <a:r>
              <a:rPr lang="en-US" altLang="zh-TW" sz="1600" kern="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1600" kern="0" dirty="0" smtClean="0">
                <a:solidFill>
                  <a:srgbClr val="EED41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-1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[4]  1  1  4   </a:t>
            </a:r>
            <a:r>
              <a:rPr lang="en-US" altLang="zh-TW" sz="1600" kern="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1600" kern="0" baseline="-25000" dirty="0" err="1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[4] 2  2  5  b[4] 2  2 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kern="0" dirty="0" smtClean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[5]  1  2  6</a:t>
            </a:r>
            <a:endParaRPr lang="en-US" altLang="zh-TW" sz="1600" kern="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5997388" y="5313634"/>
            <a:ext cx="1550895" cy="4417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997388" y="5750865"/>
            <a:ext cx="1550895" cy="7037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7763437" y="5313634"/>
            <a:ext cx="1640540" cy="4372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7763436" y="5777709"/>
            <a:ext cx="1640539" cy="4372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Compared with matrix multiplication using array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=0;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  <a:br>
              <a:rPr lang="en-US" altLang="zh-TW" dirty="0"/>
            </a:br>
            <a:r>
              <a:rPr lang="en-US" altLang="zh-TW" dirty="0"/>
              <a:t>    for (j=0; j &lt; </a:t>
            </a:r>
            <a:r>
              <a:rPr lang="en-US" altLang="zh-TW" dirty="0" err="1" smtClean="0"/>
              <a:t>colsB</a:t>
            </a:r>
            <a:r>
              <a:rPr lang="en-US" altLang="zh-TW" dirty="0" smtClean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  <a:br>
              <a:rPr lang="en-US" altLang="zh-TW" dirty="0"/>
            </a:br>
            <a:r>
              <a:rPr lang="en-US" altLang="zh-TW" dirty="0"/>
              <a:t>       sum =0;</a:t>
            </a:r>
            <a:br>
              <a:rPr lang="en-US" altLang="zh-TW" dirty="0"/>
            </a:br>
            <a:r>
              <a:rPr lang="en-US" altLang="zh-TW" dirty="0"/>
              <a:t>       for (k=0; k &lt; </a:t>
            </a:r>
            <a:r>
              <a:rPr lang="en-US" altLang="zh-TW" dirty="0" err="1" smtClean="0"/>
              <a:t>colsA</a:t>
            </a:r>
            <a:r>
              <a:rPr lang="en-US" altLang="zh-TW" dirty="0" smtClean="0"/>
              <a:t>; </a:t>
            </a:r>
            <a:r>
              <a:rPr lang="en-US" altLang="zh-TW" dirty="0"/>
              <a:t>k++)</a:t>
            </a:r>
            <a:br>
              <a:rPr lang="en-US" altLang="zh-TW" dirty="0"/>
            </a:br>
            <a:r>
              <a:rPr lang="en-US" altLang="zh-TW" dirty="0"/>
              <a:t>            sum += (a[</a:t>
            </a:r>
            <a:r>
              <a:rPr lang="en-US" altLang="zh-TW" dirty="0" err="1"/>
              <a:t>i</a:t>
            </a:r>
            <a:r>
              <a:rPr lang="en-US" altLang="zh-TW" dirty="0"/>
              <a:t>][k] *b[k][j]);</a:t>
            </a:r>
            <a:br>
              <a:rPr lang="en-US" altLang="zh-TW" dirty="0"/>
            </a:br>
            <a:r>
              <a:rPr lang="en-US" altLang="zh-TW" dirty="0"/>
              <a:t>       d[</a:t>
            </a:r>
            <a:r>
              <a:rPr lang="en-US" altLang="zh-TW" dirty="0" err="1"/>
              <a:t>i</a:t>
            </a:r>
            <a:r>
              <a:rPr lang="en-US" altLang="zh-TW" dirty="0"/>
              <a:t>][j] =sum; </a:t>
            </a:r>
            <a:br>
              <a:rPr lang="en-US" altLang="zh-TW" dirty="0"/>
            </a:br>
            <a:r>
              <a:rPr lang="en-US" altLang="zh-TW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3300"/>
                </a:solidFill>
              </a:rPr>
              <a:t>O(</a:t>
            </a:r>
            <a:r>
              <a:rPr lang="en-US" altLang="zh-TW" dirty="0" err="1" smtClean="0">
                <a:solidFill>
                  <a:srgbClr val="FF3300"/>
                </a:solidFill>
              </a:rPr>
              <a:t>rowsA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* </a:t>
            </a:r>
            <a:r>
              <a:rPr lang="en-US" altLang="zh-TW" dirty="0" err="1" smtClean="0">
                <a:solidFill>
                  <a:srgbClr val="FF3300"/>
                </a:solidFill>
              </a:rPr>
              <a:t>colsA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* </a:t>
            </a:r>
            <a:r>
              <a:rPr lang="en-US" altLang="zh-TW" dirty="0" err="1" smtClean="0">
                <a:solidFill>
                  <a:srgbClr val="FF3300"/>
                </a:solidFill>
              </a:rPr>
              <a:t>colsB</a:t>
            </a:r>
            <a:r>
              <a:rPr lang="en-US" altLang="zh-TW" dirty="0" smtClean="0">
                <a:solidFill>
                  <a:srgbClr val="FF3300"/>
                </a:solidFill>
              </a:rPr>
              <a:t>)  </a:t>
            </a:r>
            <a:r>
              <a:rPr lang="en-US" altLang="zh-TW" dirty="0"/>
              <a:t>vs. </a:t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3300"/>
                </a:solidFill>
              </a:rPr>
              <a:t>O(</a:t>
            </a:r>
            <a:r>
              <a:rPr lang="en-US" altLang="zh-TW" dirty="0" err="1" smtClean="0">
                <a:solidFill>
                  <a:srgbClr val="FF3300"/>
                </a:solidFill>
              </a:rPr>
              <a:t>colsB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* </a:t>
            </a:r>
            <a:r>
              <a:rPr lang="en-US" altLang="zh-TW" dirty="0" err="1" smtClean="0">
                <a:solidFill>
                  <a:srgbClr val="FF3300"/>
                </a:solidFill>
              </a:rPr>
              <a:t>totalA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+ </a:t>
            </a:r>
            <a:r>
              <a:rPr lang="en-US" altLang="zh-TW" dirty="0" err="1" smtClean="0">
                <a:solidFill>
                  <a:srgbClr val="FF3300"/>
                </a:solidFill>
              </a:rPr>
              <a:t>rowsA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* </a:t>
            </a:r>
            <a:r>
              <a:rPr lang="en-US" altLang="zh-TW" dirty="0" err="1" smtClean="0">
                <a:solidFill>
                  <a:srgbClr val="FF3300"/>
                </a:solidFill>
              </a:rPr>
              <a:t>totalB</a:t>
            </a:r>
            <a:r>
              <a:rPr lang="en-US" altLang="zh-TW" dirty="0" smtClean="0">
                <a:solidFill>
                  <a:srgbClr val="FF3300"/>
                </a:solidFill>
              </a:rPr>
              <a:t>)</a:t>
            </a:r>
            <a:endParaRPr lang="en-US" altLang="zh-TW" dirty="0">
              <a:solidFill>
                <a:srgbClr val="FF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dirty="0"/>
              <a:t>optimal case:</a:t>
            </a:r>
            <a:br>
              <a:rPr lang="en-US" altLang="zh-TW" dirty="0"/>
            </a:br>
            <a:r>
              <a:rPr lang="en-US" altLang="zh-TW" dirty="0" err="1" smtClean="0"/>
              <a:t>totalA</a:t>
            </a:r>
            <a:r>
              <a:rPr lang="en-US" altLang="zh-TW" dirty="0" smtClean="0"/>
              <a:t> </a:t>
            </a:r>
            <a:r>
              <a:rPr lang="en-US" altLang="zh-TW" dirty="0"/>
              <a:t>&lt;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colsA</a:t>
            </a:r>
            <a:r>
              <a:rPr lang="en-US" altLang="zh-TW" dirty="0" smtClean="0"/>
              <a:t>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totalB</a:t>
            </a:r>
            <a:r>
              <a:rPr lang="en-US" altLang="zh-TW" dirty="0" smtClean="0"/>
              <a:t> </a:t>
            </a:r>
            <a:r>
              <a:rPr lang="en-US" altLang="zh-TW" dirty="0"/>
              <a:t>&lt; </a:t>
            </a:r>
            <a:r>
              <a:rPr lang="en-US" altLang="zh-TW" dirty="0" err="1" smtClean="0"/>
              <a:t>colsA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colsB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worse case:</a:t>
            </a:r>
            <a:br>
              <a:rPr lang="en-US" altLang="zh-TW" dirty="0"/>
            </a:br>
            <a:r>
              <a:rPr lang="en-US" altLang="zh-TW" dirty="0" err="1" smtClean="0"/>
              <a:t>totalA</a:t>
            </a:r>
            <a:r>
              <a:rPr lang="en-US" altLang="zh-TW" dirty="0" smtClean="0"/>
              <a:t> </a:t>
            </a:r>
            <a:r>
              <a:rPr lang="en-US" altLang="zh-TW" dirty="0"/>
              <a:t>--&gt; </a:t>
            </a:r>
            <a:r>
              <a:rPr lang="en-US" altLang="zh-TW" dirty="0" err="1" smtClean="0"/>
              <a:t>rowsA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colsA</a:t>
            </a:r>
            <a:r>
              <a:rPr lang="en-US" altLang="zh-TW" dirty="0" smtClean="0"/>
              <a:t>, </a:t>
            </a:r>
            <a:r>
              <a:rPr lang="en-US" altLang="zh-TW" dirty="0"/>
              <a:t>or </a:t>
            </a:r>
            <a:br>
              <a:rPr lang="en-US" altLang="zh-TW" dirty="0"/>
            </a:br>
            <a:r>
              <a:rPr lang="en-US" altLang="zh-TW" dirty="0" err="1" smtClean="0"/>
              <a:t>totalB</a:t>
            </a:r>
            <a:r>
              <a:rPr lang="en-US" altLang="zh-TW" dirty="0" smtClean="0"/>
              <a:t> </a:t>
            </a:r>
            <a:r>
              <a:rPr lang="en-US" altLang="zh-TW" dirty="0"/>
              <a:t>--&gt; </a:t>
            </a:r>
            <a:r>
              <a:rPr lang="en-US" altLang="zh-TW" dirty="0" err="1" smtClean="0"/>
              <a:t>colsA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cols</a:t>
            </a:r>
            <a:r>
              <a:rPr lang="en-US" altLang="zh-TW" dirty="0" err="1"/>
              <a:t>B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95777" y="475538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colsA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rowsB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88856" y="553531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colsA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rowsB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Representation </a:t>
            </a:r>
            <a:r>
              <a:rPr lang="en-US" altLang="zh-TW" dirty="0"/>
              <a:t>of multidimensional array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internal representation of multidimensional arrays requires more complex addressing formula.</a:t>
            </a:r>
          </a:p>
          <a:p>
            <a:pPr lvl="1"/>
            <a:r>
              <a:rPr lang="en-US" altLang="zh-TW" dirty="0"/>
              <a:t>If an array is declared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upper</a:t>
            </a:r>
            <a:r>
              <a:rPr lang="en-US" altLang="zh-TW" i="1" baseline="-25000" dirty="0"/>
              <a:t>0</a:t>
            </a:r>
            <a:r>
              <a:rPr lang="en-US" altLang="zh-TW" dirty="0"/>
              <a:t>][</a:t>
            </a:r>
            <a:r>
              <a:rPr lang="en-US" altLang="zh-TW" i="1" dirty="0"/>
              <a:t>upper</a:t>
            </a:r>
            <a:r>
              <a:rPr lang="en-US" altLang="zh-TW" i="1" baseline="-25000" dirty="0"/>
              <a:t>1</a:t>
            </a:r>
            <a:r>
              <a:rPr lang="en-US" altLang="zh-TW" dirty="0"/>
              <a:t>]…[</a:t>
            </a:r>
            <a:r>
              <a:rPr lang="en-US" altLang="zh-TW" i="1" dirty="0" err="1"/>
              <a:t>upper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], then it is easy to see that the number of elements in the array is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Example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sz="2000" dirty="0"/>
              <a:t>If we declare </a:t>
            </a:r>
            <a:r>
              <a:rPr lang="en-US" altLang="zh-TW" sz="2000" i="1" dirty="0"/>
              <a:t>a</a:t>
            </a:r>
            <a:r>
              <a:rPr lang="en-US" altLang="zh-TW" sz="2000" dirty="0"/>
              <a:t> as </a:t>
            </a:r>
            <a:r>
              <a:rPr lang="en-US" altLang="zh-TW" sz="2000" i="1" dirty="0"/>
              <a:t>a</a:t>
            </a:r>
            <a:r>
              <a:rPr lang="en-US" altLang="zh-TW" sz="2000" dirty="0"/>
              <a:t>[10][10][10], then we require 10*10*10 = 1000 units of storage to hold the array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Representation </a:t>
            </a:r>
            <a:r>
              <a:rPr lang="en-US" altLang="zh-TW" dirty="0"/>
              <a:t>of multidimensional array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818965" y="3264058"/>
                <a:ext cx="471763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𝑢𝑝𝑝𝑒𝑟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here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zh-TW" i="1" dirty="0" smtClean="0"/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product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i="1" dirty="0">
                              <a:sym typeface="Symbol" panose="05050102010706020507" pitchFamily="18" charset="2"/>
                            </a:rPr>
                            <m:t>upper</m:t>
                          </m:r>
                          <m:r>
                            <m:rPr>
                              <m:nor/>
                            </m:rPr>
                            <a:rPr lang="en-US" altLang="zh-TW" i="1" baseline="-25000" dirty="0">
                              <a:sym typeface="Symbol" panose="05050102010706020507" pitchFamily="18" charset="2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’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ym typeface="Symbol" panose="05050102010706020507" pitchFamily="18" charset="2"/>
                            </a:rPr>
                            <m:t>s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65" y="3264058"/>
                <a:ext cx="4717638" cy="77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3-dimension</a:t>
            </a:r>
            <a:endParaRPr lang="en-US" altLang="zh-TW" dirty="0"/>
          </a:p>
          <a:p>
            <a:pPr lvl="1"/>
            <a:r>
              <a:rPr lang="en-US" altLang="zh-TW" dirty="0" smtClean="0"/>
              <a:t>3-dimension </a:t>
            </a:r>
            <a:r>
              <a:rPr lang="en-US" altLang="zh-TW" dirty="0"/>
              <a:t>Array: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x,y,z</a:t>
            </a:r>
            <a:endParaRPr lang="en-US" altLang="zh-TW" baseline="-25000" dirty="0"/>
          </a:p>
          <a:p>
            <a:pPr lvl="1"/>
            <a:r>
              <a:rPr lang="en-US" altLang="zh-TW" dirty="0"/>
              <a:t>Each item space: d</a:t>
            </a:r>
          </a:p>
          <a:p>
            <a:pPr lvl="1"/>
            <a:r>
              <a:rPr lang="en-US" altLang="zh-TW" dirty="0"/>
              <a:t>Initial address: L</a:t>
            </a:r>
            <a:r>
              <a:rPr lang="en-US" altLang="zh-TW" baseline="-25000" dirty="0"/>
              <a:t>0 </a:t>
            </a:r>
            <a:r>
              <a:rPr lang="en-US" altLang="zh-TW" dirty="0"/>
              <a:t>=&gt; </a:t>
            </a:r>
            <a:r>
              <a:rPr lang="en-US" altLang="zh-TW" i="1" dirty="0" smtClean="0"/>
              <a:t>address</a:t>
            </a:r>
            <a:r>
              <a:rPr lang="en-US" altLang="zh-TW" dirty="0" smtClean="0"/>
              <a:t>(A[0,0,0]) </a:t>
            </a:r>
            <a:r>
              <a:rPr lang="en-US" altLang="zh-TW" dirty="0"/>
              <a:t>= L</a:t>
            </a:r>
            <a:r>
              <a:rPr lang="en-US" altLang="zh-TW" baseline="-25000" dirty="0"/>
              <a:t>0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Row </a:t>
            </a:r>
            <a:r>
              <a:rPr lang="en-US" altLang="zh-TW" dirty="0" smtClean="0">
                <a:solidFill>
                  <a:srgbClr val="FF0000"/>
                </a:solidFill>
              </a:rPr>
              <a:t>major (z -&gt; y -&gt; x)</a:t>
            </a:r>
          </a:p>
          <a:p>
            <a:pPr lvl="2"/>
            <a:r>
              <a:rPr lang="en-US" altLang="zh-TW" dirty="0">
                <a:sym typeface="Symbol" panose="05050102010706020507" pitchFamily="18" charset="2"/>
              </a:rPr>
              <a:t>as 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dirty="0">
                <a:sym typeface="Symbol" panose="05050102010706020507" pitchFamily="18" charset="2"/>
              </a:rPr>
              <a:t> two-dimensional arrays of dimension </a:t>
            </a:r>
            <a:r>
              <a:rPr lang="en-US" altLang="zh-TW" i="1" dirty="0" err="1">
                <a:sym typeface="Symbol" panose="05050102010706020507" pitchFamily="18" charset="2"/>
              </a:rPr>
              <a:t>y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>
                <a:sym typeface="Symbol" panose="05050102010706020507" pitchFamily="18" charset="2"/>
              </a:rPr>
              <a:t>z</a:t>
            </a:r>
            <a:endParaRPr lang="en-US" altLang="zh-TW" i="1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(A[0,0,1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(A[0,0,2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+ 2d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(A[0,0,z-1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(z-1)d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(A[0,1,0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zd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(A[0,1,z-1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zd</a:t>
            </a:r>
            <a:r>
              <a:rPr lang="en-US" altLang="zh-TW" dirty="0" smtClean="0"/>
              <a:t> +(z-1)d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(A[0,y-1,z-1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(y-1)</a:t>
            </a:r>
            <a:r>
              <a:rPr lang="en-US" altLang="zh-TW" dirty="0" err="1" smtClean="0"/>
              <a:t>zd</a:t>
            </a:r>
            <a:r>
              <a:rPr lang="en-US" altLang="zh-TW" dirty="0" smtClean="0"/>
              <a:t> </a:t>
            </a:r>
            <a:r>
              <a:rPr lang="en-US" altLang="zh-TW" dirty="0"/>
              <a:t>+(</a:t>
            </a:r>
            <a:r>
              <a:rPr lang="en-US" altLang="zh-TW" dirty="0" smtClean="0"/>
              <a:t>z-1)d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(A[1,0,0])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(y-1)</a:t>
            </a:r>
            <a:r>
              <a:rPr lang="en-US" altLang="zh-TW" dirty="0" err="1"/>
              <a:t>zd</a:t>
            </a:r>
            <a:r>
              <a:rPr lang="en-US" altLang="zh-TW" dirty="0"/>
              <a:t> +(</a:t>
            </a:r>
            <a:r>
              <a:rPr lang="en-US" altLang="zh-TW" dirty="0" smtClean="0"/>
              <a:t>z-1)</a:t>
            </a:r>
            <a:r>
              <a:rPr lang="en-US" altLang="zh-TW" dirty="0" err="1" smtClean="0"/>
              <a:t>d+d</a:t>
            </a:r>
            <a:r>
              <a:rPr lang="en-US" altLang="zh-TW" dirty="0" smtClean="0"/>
              <a:t> = L</a:t>
            </a:r>
            <a:r>
              <a:rPr lang="en-US" altLang="zh-TW" baseline="-25000" dirty="0" smtClean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yzd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dirty="0" err="1" smtClean="0"/>
              <a:t>i,j,k</a:t>
            </a:r>
            <a:r>
              <a:rPr lang="en-US" altLang="zh-TW" dirty="0" smtClean="0"/>
              <a:t>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iyzd</a:t>
            </a:r>
            <a:r>
              <a:rPr lang="en-US" altLang="zh-TW" dirty="0" smtClean="0"/>
              <a:t> +</a:t>
            </a:r>
            <a:r>
              <a:rPr lang="en-US" altLang="zh-TW" dirty="0" err="1" smtClean="0"/>
              <a:t>jzd+kd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(A[x-1,y-1,z-1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(x-1)</a:t>
            </a:r>
            <a:r>
              <a:rPr lang="en-US" altLang="zh-TW" dirty="0" err="1" smtClean="0"/>
              <a:t>yzd</a:t>
            </a:r>
            <a:r>
              <a:rPr lang="en-US" altLang="zh-TW" dirty="0" smtClean="0"/>
              <a:t> +(y-1)</a:t>
            </a:r>
            <a:r>
              <a:rPr lang="en-US" altLang="zh-TW" dirty="0" err="1" smtClean="0"/>
              <a:t>zd</a:t>
            </a:r>
            <a:r>
              <a:rPr lang="en-US" altLang="zh-TW" dirty="0" smtClean="0"/>
              <a:t>+(z-1)d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1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Row major</a:t>
                </a:r>
              </a:p>
              <a:p>
                <a:pPr lvl="1"/>
                <a:r>
                  <a:rPr lang="en-US" altLang="zh-TW" dirty="0"/>
                  <a:t>3-dimension Array: 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x,y,z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Each item space: d</a:t>
                </a:r>
              </a:p>
              <a:p>
                <a:pPr lvl="1"/>
                <a:r>
                  <a:rPr lang="en-US" altLang="zh-TW" dirty="0" smtClean="0"/>
                  <a:t>A(x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, y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:y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/>
                  <a:t> , </a:t>
                </a:r>
                <a:r>
                  <a:rPr lang="en-US" altLang="zh-TW" dirty="0" smtClean="0"/>
                  <a:t>z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:z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/>
                  <a:t>Initial address: L</a:t>
                </a:r>
                <a:r>
                  <a:rPr lang="en-US" altLang="zh-TW" baseline="-25000" dirty="0"/>
                  <a:t>0 </a:t>
                </a:r>
                <a:r>
                  <a:rPr lang="en-US" altLang="zh-TW" dirty="0"/>
                  <a:t>=&gt; </a:t>
                </a:r>
                <a:r>
                  <a:rPr lang="en-US" altLang="zh-TW" i="1" dirty="0" smtClean="0"/>
                  <a:t>address</a:t>
                </a:r>
                <a:r>
                  <a:rPr lang="en-US" altLang="zh-TW" dirty="0" smtClean="0"/>
                  <a:t>(A[</a:t>
                </a:r>
                <a:r>
                  <a:rPr lang="en-US" altLang="zh-TW" dirty="0"/>
                  <a:t>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y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z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])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0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𝑦𝑧𝑑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5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Array in C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089417"/>
            <a:ext cx="609600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list[5], *</a:t>
            </a:r>
            <a:r>
              <a:rPr lang="en-US" altLang="zh-TW" dirty="0" err="1"/>
              <a:t>plist</a:t>
            </a:r>
            <a:r>
              <a:rPr lang="en-US" altLang="zh-TW" dirty="0"/>
              <a:t>[5];</a:t>
            </a:r>
          </a:p>
          <a:p>
            <a:endParaRPr lang="en-US" altLang="zh-TW" dirty="0"/>
          </a:p>
          <a:p>
            <a:r>
              <a:rPr lang="en-US" altLang="zh-TW" dirty="0"/>
              <a:t>list[5]: 	five integers</a:t>
            </a:r>
          </a:p>
          <a:p>
            <a:r>
              <a:rPr lang="en-US" altLang="zh-TW" dirty="0"/>
              <a:t>           	list[0], list[1], list[2], list[3], list[4]</a:t>
            </a:r>
          </a:p>
          <a:p>
            <a:r>
              <a:rPr lang="en-US" altLang="zh-TW" dirty="0"/>
              <a:t>*</a:t>
            </a:r>
            <a:r>
              <a:rPr lang="en-US" altLang="zh-TW" dirty="0" err="1"/>
              <a:t>plist</a:t>
            </a:r>
            <a:r>
              <a:rPr lang="en-US" altLang="zh-TW" dirty="0"/>
              <a:t>[5]: five pointers to integers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plist</a:t>
            </a:r>
            <a:r>
              <a:rPr lang="en-US" altLang="zh-TW" dirty="0"/>
              <a:t>[0], </a:t>
            </a:r>
            <a:r>
              <a:rPr lang="en-US" altLang="zh-TW" dirty="0" err="1"/>
              <a:t>plist</a:t>
            </a:r>
            <a:r>
              <a:rPr lang="en-US" altLang="zh-TW" dirty="0"/>
              <a:t>[1], </a:t>
            </a:r>
            <a:r>
              <a:rPr lang="en-US" altLang="zh-TW" dirty="0" err="1"/>
              <a:t>plist</a:t>
            </a:r>
            <a:r>
              <a:rPr lang="en-US" altLang="zh-TW" dirty="0"/>
              <a:t>[2], </a:t>
            </a:r>
            <a:r>
              <a:rPr lang="en-US" altLang="zh-TW" dirty="0" err="1"/>
              <a:t>plist</a:t>
            </a:r>
            <a:r>
              <a:rPr lang="en-US" altLang="zh-TW" dirty="0"/>
              <a:t>[3], </a:t>
            </a:r>
            <a:r>
              <a:rPr lang="en-US" altLang="zh-TW" dirty="0" err="1"/>
              <a:t>plist</a:t>
            </a:r>
            <a:r>
              <a:rPr lang="en-US" altLang="zh-TW" dirty="0"/>
              <a:t>[4]</a:t>
            </a:r>
          </a:p>
          <a:p>
            <a:endParaRPr lang="en-US" altLang="zh-TW" dirty="0"/>
          </a:p>
          <a:p>
            <a:r>
              <a:rPr lang="en-US" altLang="zh-TW" b="1" dirty="0"/>
              <a:t>implementation of 1-D array</a:t>
            </a:r>
            <a:endParaRPr lang="en-US" altLang="zh-TW" dirty="0"/>
          </a:p>
          <a:p>
            <a:r>
              <a:rPr lang="en-US" altLang="zh-TW" dirty="0"/>
              <a:t>	list[0]		base address = </a:t>
            </a:r>
            <a:r>
              <a:rPr lang="en-US" altLang="zh-TW" dirty="0">
                <a:sym typeface="Symbol" panose="05050102010706020507" pitchFamily="18" charset="2"/>
              </a:rPr>
              <a:t>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	list[1]	 	 + </a:t>
            </a:r>
            <a:r>
              <a:rPr lang="en-US" altLang="zh-TW" dirty="0" err="1">
                <a:sym typeface="Symbol" panose="05050102010706020507" pitchFamily="18" charset="2"/>
              </a:rPr>
              <a:t>sizeof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dirty="0" err="1">
                <a:sym typeface="Symbol" panose="05050102010706020507" pitchFamily="18" charset="2"/>
              </a:rPr>
              <a:t>int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	list[2]	 	 + 2*</a:t>
            </a:r>
            <a:r>
              <a:rPr lang="en-US" altLang="zh-TW" dirty="0" err="1">
                <a:sym typeface="Symbol" panose="05050102010706020507" pitchFamily="18" charset="2"/>
              </a:rPr>
              <a:t>sizeof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dirty="0" err="1">
                <a:sym typeface="Symbol" panose="05050102010706020507" pitchFamily="18" charset="2"/>
              </a:rPr>
              <a:t>int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	list[3]	 	 + 3*</a:t>
            </a:r>
            <a:r>
              <a:rPr lang="en-US" altLang="zh-TW" dirty="0" err="1">
                <a:sym typeface="Symbol" panose="05050102010706020507" pitchFamily="18" charset="2"/>
              </a:rPr>
              <a:t>sizeof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dirty="0" err="1">
                <a:sym typeface="Symbol" panose="05050102010706020507" pitchFamily="18" charset="2"/>
              </a:rPr>
              <a:t>int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	list[4]	 	 + 4*size(</a:t>
            </a:r>
            <a:r>
              <a:rPr lang="en-US" altLang="zh-TW" dirty="0" err="1">
                <a:sym typeface="Symbol" panose="05050102010706020507" pitchFamily="18" charset="2"/>
              </a:rPr>
              <a:t>int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3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3-dimension</a:t>
            </a:r>
            <a:endParaRPr lang="en-US" altLang="zh-TW" dirty="0"/>
          </a:p>
          <a:p>
            <a:pPr lvl="1"/>
            <a:r>
              <a:rPr lang="en-US" altLang="zh-TW" dirty="0" smtClean="0"/>
              <a:t>3-dimension </a:t>
            </a:r>
            <a:r>
              <a:rPr lang="en-US" altLang="zh-TW" dirty="0"/>
              <a:t>Array: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x,y,z</a:t>
            </a:r>
            <a:endParaRPr lang="en-US" altLang="zh-TW" baseline="-25000" dirty="0"/>
          </a:p>
          <a:p>
            <a:pPr lvl="1"/>
            <a:r>
              <a:rPr lang="en-US" altLang="zh-TW" dirty="0"/>
              <a:t>Each item space: d</a:t>
            </a:r>
          </a:p>
          <a:p>
            <a:pPr lvl="1"/>
            <a:r>
              <a:rPr lang="en-US" altLang="zh-TW" dirty="0"/>
              <a:t>Initial address: L</a:t>
            </a:r>
            <a:r>
              <a:rPr lang="en-US" altLang="zh-TW" baseline="-25000" dirty="0"/>
              <a:t>0 </a:t>
            </a:r>
            <a:r>
              <a:rPr lang="en-US" altLang="zh-TW" dirty="0"/>
              <a:t>=&gt; </a:t>
            </a:r>
            <a:r>
              <a:rPr lang="en-US" altLang="zh-TW" i="1" dirty="0" smtClean="0"/>
              <a:t>address</a:t>
            </a:r>
            <a:r>
              <a:rPr lang="en-US" altLang="zh-TW" dirty="0" smtClean="0"/>
              <a:t>(A[0,0,0]) </a:t>
            </a:r>
            <a:r>
              <a:rPr lang="en-US" altLang="zh-TW" dirty="0"/>
              <a:t>= L</a:t>
            </a:r>
            <a:r>
              <a:rPr lang="en-US" altLang="zh-TW" baseline="-25000" dirty="0"/>
              <a:t>0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Column major (x -&gt; y -&gt; z)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(A[1,0,0])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(A[2,0,0])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+ 2d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(A[x-1,0,0])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(x-1)d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(A[0,1,0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d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(A[x-1,1,0])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xd</a:t>
            </a:r>
            <a:r>
              <a:rPr lang="en-US" altLang="zh-TW" dirty="0" smtClean="0"/>
              <a:t> +(x-1)d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(A[x-1,y-1,0])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(y-1)</a:t>
            </a:r>
            <a:r>
              <a:rPr lang="en-US" altLang="zh-TW" dirty="0" err="1" smtClean="0"/>
              <a:t>xd</a:t>
            </a:r>
            <a:r>
              <a:rPr lang="en-US" altLang="zh-TW" dirty="0" smtClean="0"/>
              <a:t> +(x-1)d</a:t>
            </a:r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(A[0,0,1])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(</a:t>
            </a:r>
            <a:r>
              <a:rPr lang="en-US" altLang="zh-TW" dirty="0" smtClean="0"/>
              <a:t>y-1)</a:t>
            </a:r>
            <a:r>
              <a:rPr lang="en-US" altLang="zh-TW" dirty="0" err="1" smtClean="0"/>
              <a:t>xd</a:t>
            </a:r>
            <a:r>
              <a:rPr lang="en-US" altLang="zh-TW" dirty="0" smtClean="0"/>
              <a:t> +(x-1)</a:t>
            </a:r>
            <a:r>
              <a:rPr lang="en-US" altLang="zh-TW" dirty="0" err="1" smtClean="0"/>
              <a:t>d+d</a:t>
            </a:r>
            <a:r>
              <a:rPr lang="en-US" altLang="zh-TW" dirty="0" smtClean="0"/>
              <a:t> = L</a:t>
            </a:r>
            <a:r>
              <a:rPr lang="en-US" altLang="zh-TW" baseline="-25000" dirty="0" smtClean="0"/>
              <a:t>0 </a:t>
            </a:r>
            <a:r>
              <a:rPr lang="en-US" altLang="zh-TW" dirty="0"/>
              <a:t>+ </a:t>
            </a:r>
            <a:r>
              <a:rPr lang="en-US" altLang="zh-TW" dirty="0" err="1" smtClean="0"/>
              <a:t>xyd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</a:t>
            </a:r>
            <a:r>
              <a:rPr lang="en-US" altLang="zh-TW" dirty="0" err="1" smtClean="0"/>
              <a:t>i,j,k</a:t>
            </a:r>
            <a:r>
              <a:rPr lang="en-US" altLang="zh-TW" dirty="0" smtClean="0"/>
              <a:t>]) </a:t>
            </a:r>
            <a:r>
              <a:rPr lang="en-US" altLang="zh-TW" dirty="0"/>
              <a:t>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err="1">
                <a:solidFill>
                  <a:srgbClr val="FF0000"/>
                </a:solidFill>
              </a:rPr>
              <a:t>k</a:t>
            </a:r>
            <a:r>
              <a:rPr lang="en-US" altLang="zh-TW" dirty="0" err="1" smtClean="0"/>
              <a:t>xyd</a:t>
            </a:r>
            <a:r>
              <a:rPr lang="en-US" altLang="zh-TW" dirty="0" smtClean="0"/>
              <a:t> +</a:t>
            </a:r>
            <a:r>
              <a:rPr lang="en-US" altLang="zh-TW" dirty="0" err="1" smtClean="0">
                <a:solidFill>
                  <a:srgbClr val="FF0000"/>
                </a:solidFill>
              </a:rPr>
              <a:t>j</a:t>
            </a:r>
            <a:r>
              <a:rPr lang="en-US" altLang="zh-TW" dirty="0" err="1" smtClean="0"/>
              <a:t>xd+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err="1" smtClean="0"/>
              <a:t>d</a:t>
            </a:r>
            <a:endParaRPr lang="en-US" altLang="zh-TW" dirty="0"/>
          </a:p>
          <a:p>
            <a:pPr lvl="2"/>
            <a:r>
              <a:rPr lang="en-US" altLang="zh-TW" i="1" dirty="0" smtClean="0"/>
              <a:t>address</a:t>
            </a:r>
            <a:r>
              <a:rPr lang="en-US" altLang="zh-TW" dirty="0" smtClean="0"/>
              <a:t>(A[x-1,y-1,z-1</a:t>
            </a:r>
            <a:r>
              <a:rPr lang="en-US" altLang="zh-TW" dirty="0"/>
              <a:t>]) = L</a:t>
            </a:r>
            <a:r>
              <a:rPr lang="en-US" altLang="zh-TW" baseline="-25000" dirty="0"/>
              <a:t>0 </a:t>
            </a:r>
            <a:r>
              <a:rPr lang="en-US" altLang="zh-TW" dirty="0"/>
              <a:t>+ </a:t>
            </a:r>
            <a:r>
              <a:rPr lang="en-US" altLang="zh-TW" dirty="0" smtClean="0"/>
              <a:t>(z-1)</a:t>
            </a:r>
            <a:r>
              <a:rPr lang="en-US" altLang="zh-TW" dirty="0" err="1" smtClean="0"/>
              <a:t>xyd</a:t>
            </a:r>
            <a:r>
              <a:rPr lang="en-US" altLang="zh-TW" dirty="0" smtClean="0"/>
              <a:t> +(y-1)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d</a:t>
            </a:r>
            <a:r>
              <a:rPr lang="en-US" altLang="zh-TW" dirty="0" smtClean="0"/>
              <a:t>+(x-1)d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1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Column major</a:t>
                </a:r>
              </a:p>
              <a:p>
                <a:pPr lvl="1"/>
                <a:r>
                  <a:rPr lang="en-US" altLang="zh-TW" dirty="0" smtClean="0"/>
                  <a:t>3-dimension </a:t>
                </a:r>
                <a:r>
                  <a:rPr lang="en-US" altLang="zh-TW" dirty="0"/>
                  <a:t>Array: 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x,y,z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Each item space: d</a:t>
                </a:r>
              </a:p>
              <a:p>
                <a:pPr lvl="1"/>
                <a:r>
                  <a:rPr lang="en-US" altLang="zh-TW" dirty="0" smtClean="0"/>
                  <a:t>A(x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, y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:y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/>
                  <a:t> , </a:t>
                </a:r>
                <a:r>
                  <a:rPr lang="en-US" altLang="zh-TW" dirty="0" smtClean="0"/>
                  <a:t>z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:z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/>
                  <a:t>Initial address: L</a:t>
                </a:r>
                <a:r>
                  <a:rPr lang="en-US" altLang="zh-TW" baseline="-25000" dirty="0"/>
                  <a:t>0 </a:t>
                </a:r>
                <a:r>
                  <a:rPr lang="en-US" altLang="zh-TW" dirty="0"/>
                  <a:t>=&gt; </a:t>
                </a:r>
                <a:r>
                  <a:rPr lang="en-US" altLang="zh-TW" i="1" dirty="0" smtClean="0"/>
                  <a:t>address</a:t>
                </a:r>
                <a:r>
                  <a:rPr lang="en-US" altLang="zh-TW" dirty="0" smtClean="0"/>
                  <a:t>(A[</a:t>
                </a:r>
                <a:r>
                  <a:rPr lang="en-US" altLang="zh-TW" dirty="0"/>
                  <a:t>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y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z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]) </a:t>
                </a:r>
                <a:r>
                  <a:rPr lang="en-US" altLang="zh-TW" dirty="0"/>
                  <a:t>= </a:t>
                </a:r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0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𝑥𝑦𝑑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0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ym typeface="Symbol" panose="05050102010706020507" pitchFamily="18" charset="2"/>
              </a:rPr>
              <a:t>N- dimension</a:t>
            </a:r>
          </a:p>
          <a:p>
            <a:pPr lvl="1"/>
            <a:r>
              <a:rPr lang="en-US" altLang="zh-TW" i="1" dirty="0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[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…, 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n-1</a:t>
            </a:r>
            <a:r>
              <a:rPr lang="en-US" altLang="zh-TW" dirty="0">
                <a:sym typeface="Symbol" panose="05050102010706020507" pitchFamily="18" charset="2"/>
              </a:rPr>
              <a:t>] </a:t>
            </a:r>
            <a:r>
              <a:rPr lang="en-US" altLang="zh-TW" dirty="0" smtClean="0">
                <a:sym typeface="Symbol" panose="05050102010706020507" pitchFamily="18" charset="2"/>
              </a:rPr>
              <a:t>is </a:t>
            </a:r>
            <a:r>
              <a:rPr lang="en-US" altLang="zh-TW" dirty="0">
                <a:sym typeface="Symbol" panose="05050102010706020507" pitchFamily="18" charset="2"/>
              </a:rPr>
              <a:t>an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-dimensional array 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Row </a:t>
            </a:r>
            <a:r>
              <a:rPr lang="en-US" altLang="zh-TW" dirty="0" smtClean="0">
                <a:solidFill>
                  <a:srgbClr val="FF0000"/>
                </a:solidFill>
              </a:rPr>
              <a:t>major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>
                <a:sym typeface="Symbol" panose="05050102010706020507" pitchFamily="18" charset="2"/>
              </a:rPr>
              <a:t>The </a:t>
            </a:r>
            <a:r>
              <a:rPr lang="en-US" altLang="zh-TW" dirty="0">
                <a:sym typeface="Symbol" panose="05050102010706020507" pitchFamily="18" charset="2"/>
              </a:rPr>
              <a:t>address for </a:t>
            </a:r>
            <a:r>
              <a:rPr lang="en-US" altLang="zh-TW" i="1" dirty="0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[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, … ,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n-1</a:t>
            </a:r>
            <a:r>
              <a:rPr lang="en-US" altLang="zh-TW" dirty="0">
                <a:sym typeface="Symbol" panose="05050102010706020507" pitchFamily="18" charset="2"/>
              </a:rPr>
              <a:t>] is:</a:t>
            </a:r>
            <a:endParaRPr lang="zh-TW" altLang="en-US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4628" y="3243817"/>
                <a:ext cx="9474260" cy="69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8" y="3243817"/>
                <a:ext cx="9474260" cy="693523"/>
              </a:xfrm>
              <a:prstGeom prst="rect">
                <a:avLst/>
              </a:prstGeom>
              <a:blipFill>
                <a:blip r:embed="rId2"/>
                <a:stretch>
                  <a:fillRect t="-21930" b="-938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3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ym typeface="Symbol" panose="05050102010706020507" pitchFamily="18" charset="2"/>
              </a:rPr>
              <a:t>N- dimension</a:t>
            </a:r>
          </a:p>
          <a:p>
            <a:pPr lvl="1"/>
            <a:r>
              <a:rPr lang="en-US" altLang="zh-TW" i="1" dirty="0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[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…, </a:t>
            </a:r>
            <a:r>
              <a:rPr lang="en-US" altLang="zh-TW" i="1" dirty="0" smtClean="0">
                <a:sym typeface="Symbol" panose="05050102010706020507" pitchFamily="18" charset="2"/>
              </a:rPr>
              <a:t>u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n-1</a:t>
            </a:r>
            <a:r>
              <a:rPr lang="en-US" altLang="zh-TW" dirty="0">
                <a:sym typeface="Symbol" panose="05050102010706020507" pitchFamily="18" charset="2"/>
              </a:rPr>
              <a:t>] </a:t>
            </a:r>
            <a:r>
              <a:rPr lang="en-US" altLang="zh-TW" dirty="0" smtClean="0">
                <a:sym typeface="Symbol" panose="05050102010706020507" pitchFamily="18" charset="2"/>
              </a:rPr>
              <a:t>is </a:t>
            </a:r>
            <a:r>
              <a:rPr lang="en-US" altLang="zh-TW" dirty="0">
                <a:sym typeface="Symbol" panose="05050102010706020507" pitchFamily="18" charset="2"/>
              </a:rPr>
              <a:t>an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-dimensional array 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Column major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>
                <a:sym typeface="Symbol" panose="05050102010706020507" pitchFamily="18" charset="2"/>
              </a:rPr>
              <a:t>The </a:t>
            </a:r>
            <a:r>
              <a:rPr lang="en-US" altLang="zh-TW" dirty="0">
                <a:sym typeface="Symbol" panose="05050102010706020507" pitchFamily="18" charset="2"/>
              </a:rPr>
              <a:t>address for </a:t>
            </a:r>
            <a:r>
              <a:rPr lang="en-US" altLang="zh-TW" i="1" dirty="0" smtClean="0"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sym typeface="Symbol" panose="05050102010706020507" pitchFamily="18" charset="2"/>
              </a:rPr>
              <a:t>[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sym typeface="Symbol" panose="05050102010706020507" pitchFamily="18" charset="2"/>
              </a:rPr>
              <a:t>, … ,</a:t>
            </a:r>
            <a:r>
              <a:rPr lang="en-US" altLang="zh-TW" i="1" dirty="0" smtClean="0">
                <a:sym typeface="Symbol" panose="05050102010706020507" pitchFamily="18" charset="2"/>
              </a:rPr>
              <a:t>i</a:t>
            </a:r>
            <a:r>
              <a:rPr lang="en-US" altLang="zh-TW" i="1" baseline="-25000" dirty="0" smtClean="0">
                <a:sym typeface="Symbol" panose="05050102010706020507" pitchFamily="18" charset="2"/>
              </a:rPr>
              <a:t>n-1</a:t>
            </a:r>
            <a:r>
              <a:rPr lang="en-US" altLang="zh-TW" dirty="0">
                <a:sym typeface="Symbol" panose="05050102010706020507" pitchFamily="18" charset="2"/>
              </a:rPr>
              <a:t>] is:</a:t>
            </a:r>
            <a:endParaRPr lang="zh-TW" altLang="en-US" dirty="0"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of multidimensional array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4628" y="3243817"/>
                <a:ext cx="9936374" cy="728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8" y="3243817"/>
                <a:ext cx="9936374" cy="728469"/>
              </a:xfrm>
              <a:prstGeom prst="rect">
                <a:avLst/>
              </a:prstGeom>
              <a:blipFill>
                <a:blip r:embed="rId2"/>
                <a:stretch>
                  <a:fillRect t="-15833" b="-89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Lower triangular matrix (left </a:t>
            </a:r>
            <a:r>
              <a:rPr lang="en-US" altLang="zh-TW" dirty="0"/>
              <a:t>triangular matrix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Upper </a:t>
            </a:r>
            <a:r>
              <a:rPr lang="en-US" altLang="zh-TW" dirty="0"/>
              <a:t>triangular matrix or right triangular matrix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Matrix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0214"/>
          <a:stretch/>
        </p:blipFill>
        <p:spPr>
          <a:xfrm>
            <a:off x="2581275" y="2271713"/>
            <a:ext cx="3058933" cy="17175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912659"/>
            <a:ext cx="3163347" cy="1607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68537" y="3337397"/>
                <a:ext cx="288553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𝑛𝑜𝑛𝑧𝑒𝑟𝑜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𝑡𝑒𝑟𝑚𝑠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537" y="3337397"/>
                <a:ext cx="2885534" cy="525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069539" y="6520141"/>
            <a:ext cx="21868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https://en.wikipedia.org/wiki/Triangular_matrix</a:t>
            </a:r>
          </a:p>
        </p:txBody>
      </p:sp>
    </p:spTree>
    <p:extLst>
      <p:ext uri="{BB962C8B-B14F-4D97-AF65-F5344CB8AC3E}">
        <p14:creationId xmlns:p14="http://schemas.microsoft.com/office/powerpoint/2010/main" val="27692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1-dimension Array: </a:t>
                </a:r>
                <a:r>
                  <a:rPr lang="en-US" altLang="zh-TW" i="1" dirty="0" err="1" smtClean="0"/>
                  <a:t>B</a:t>
                </a:r>
                <a:r>
                  <a:rPr lang="en-US" altLang="zh-TW" i="1" baseline="-25000" dirty="0" err="1" smtClean="0"/>
                  <a:t>m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a[0,0] being stored in b[0]</a:t>
                </a:r>
              </a:p>
              <a:p>
                <a:r>
                  <a:rPr lang="en-US" altLang="zh-TW" dirty="0" smtClean="0"/>
                  <a:t>Row major</a:t>
                </a:r>
              </a:p>
              <a:p>
                <a:pPr lvl="1"/>
                <a:r>
                  <a:rPr lang="en-US" altLang="zh-TW" dirty="0"/>
                  <a:t>Lower triangular </a:t>
                </a:r>
                <a:r>
                  <a:rPr lang="en-US" altLang="zh-TW" dirty="0" smtClean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Upper triangular </a:t>
                </a:r>
                <a:r>
                  <a:rPr lang="en-US" altLang="zh-TW" dirty="0" smtClean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Column </a:t>
                </a:r>
                <a:r>
                  <a:rPr lang="en-US" altLang="zh-TW" dirty="0"/>
                  <a:t>major</a:t>
                </a:r>
              </a:p>
              <a:p>
                <a:pPr lvl="1"/>
                <a:r>
                  <a:rPr lang="en-US" altLang="zh-TW" dirty="0"/>
                  <a:t>Lower triangular matrix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TW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Upper triangular matrix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89" t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Matrix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8446"/>
              </p:ext>
            </p:extLst>
          </p:nvPr>
        </p:nvGraphicFramePr>
        <p:xfrm>
          <a:off x="7646241" y="171784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60999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74233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1051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17884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00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9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7682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49435" y="1600200"/>
            <a:ext cx="699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oo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1o</a:t>
            </a:r>
            <a:r>
              <a:rPr lang="en-US" altLang="zh-TW" dirty="0" smtClean="0"/>
              <a:t>=1</a:t>
            </a:r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11</a:t>
            </a:r>
            <a:r>
              <a:rPr lang="en-US" altLang="zh-TW" dirty="0" smtClean="0"/>
              <a:t>=2</a:t>
            </a:r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2o</a:t>
            </a:r>
            <a:r>
              <a:rPr lang="en-US" altLang="zh-TW" dirty="0" smtClean="0"/>
              <a:t>=3</a:t>
            </a:r>
          </a:p>
          <a:p>
            <a:r>
              <a:rPr lang="en-US" altLang="zh-TW" baseline="-25000" dirty="0" smtClean="0"/>
              <a:t>…</a:t>
            </a:r>
            <a:endParaRPr lang="zh-TW" altLang="en-US" baseline="-25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3168"/>
              </p:ext>
            </p:extLst>
          </p:nvPr>
        </p:nvGraphicFramePr>
        <p:xfrm>
          <a:off x="7646241" y="3683182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582227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3776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1123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30867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371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52139"/>
              </p:ext>
            </p:extLst>
          </p:nvPr>
        </p:nvGraphicFramePr>
        <p:xfrm>
          <a:off x="9553544" y="3683182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582227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30867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371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212994" y="3218816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aseline="-25000" dirty="0" smtClean="0"/>
              <a:t>…</a:t>
            </a:r>
            <a:endParaRPr lang="zh-TW" altLang="en-US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66645" y="368318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aseline="-25000" dirty="0" smtClean="0"/>
              <a:t>…</a:t>
            </a:r>
            <a:endParaRPr lang="zh-TW" altLang="en-US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68473" y="37331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6413" y="1709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0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36413" y="20493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28271" y="2406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28271" y="27431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783210" y="1811531"/>
            <a:ext cx="1700740" cy="1777968"/>
          </a:xfrm>
          <a:prstGeom prst="triangle">
            <a:avLst>
              <a:gd name="adj" fmla="val 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46241" y="3960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0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60406" y="39833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1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416068" y="3983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2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789548" y="39755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3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975475" y="404318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j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853712" y="4363431"/>
                <a:ext cx="5871672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1+2+…+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12" y="4363431"/>
                <a:ext cx="5871672" cy="61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7368473" y="4442617"/>
            <a:ext cx="1421075" cy="4500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468958" y="491035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前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i-1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列個數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01878" y="42804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列第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個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525847" y="48154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從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開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始</a:t>
            </a:r>
          </a:p>
        </p:txBody>
      </p:sp>
    </p:spTree>
    <p:extLst>
      <p:ext uri="{BB962C8B-B14F-4D97-AF65-F5344CB8AC3E}">
        <p14:creationId xmlns:p14="http://schemas.microsoft.com/office/powerpoint/2010/main" val="11395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Band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67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Matrix</a:t>
            </a:r>
            <a:endParaRPr lang="zh-TW" altLang="en-US" dirty="0"/>
          </a:p>
        </p:txBody>
      </p:sp>
      <p:pic>
        <p:nvPicPr>
          <p:cNvPr id="18434" name="Picture 2" descr="General Band Matrix Graph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13734"/>
          <a:stretch/>
        </p:blipFill>
        <p:spPr bwMode="auto">
          <a:xfrm>
            <a:off x="7838646" y="2888562"/>
            <a:ext cx="3245224" cy="27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034052" y="5783752"/>
            <a:ext cx="331694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" dirty="0"/>
              <a:t>https://www.ibm.com/support/knowledgecenter/SSFHY8_6.1/reference/am5gr_bandma.html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7757964" y="2966893"/>
            <a:ext cx="0" cy="1425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000010" y="2746003"/>
            <a:ext cx="173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716340" y="23278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p</a:t>
            </a:r>
            <a:endParaRPr lang="zh-TW" altLang="en-US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59484" y="349492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q</a:t>
            </a:r>
            <a:endParaRPr lang="zh-TW" altLang="en-US" i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23" y="2768268"/>
            <a:ext cx="3124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1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Array in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/>
              <a:t>Compare </a:t>
            </a:r>
            <a:r>
              <a:rPr lang="en-US" altLang="zh-TW" dirty="0" err="1">
                <a:solidFill>
                  <a:srgbClr val="FF3300"/>
                </a:solidFill>
                <a:ea typeface=""/>
              </a:rPr>
              <a:t>int</a:t>
            </a:r>
            <a:r>
              <a:rPr lang="en-US" altLang="zh-TW" dirty="0">
                <a:solidFill>
                  <a:srgbClr val="FF3300"/>
                </a:solidFill>
                <a:ea typeface=""/>
              </a:rPr>
              <a:t> *list1</a:t>
            </a:r>
            <a:r>
              <a:rPr lang="en-US" altLang="zh-TW" dirty="0"/>
              <a:t> and </a:t>
            </a:r>
            <a:r>
              <a:rPr lang="en-US" altLang="zh-TW" dirty="0" err="1">
                <a:solidFill>
                  <a:srgbClr val="FF3300"/>
                </a:solidFill>
              </a:rPr>
              <a:t>int</a:t>
            </a:r>
            <a:r>
              <a:rPr lang="en-US" altLang="zh-TW" dirty="0">
                <a:solidFill>
                  <a:srgbClr val="FF3300"/>
                </a:solidFill>
              </a:rPr>
              <a:t> list2[5]</a:t>
            </a:r>
            <a:r>
              <a:rPr lang="en-US" altLang="zh-TW" dirty="0"/>
              <a:t> in C.</a:t>
            </a:r>
          </a:p>
          <a:p>
            <a:endParaRPr lang="en-US" altLang="zh-TW" dirty="0"/>
          </a:p>
          <a:p>
            <a:r>
              <a:rPr lang="en-US" altLang="zh-TW" dirty="0"/>
              <a:t>	Same:	list1 and list2 are </a:t>
            </a:r>
            <a:r>
              <a:rPr lang="en-US" altLang="zh-TW" dirty="0">
                <a:solidFill>
                  <a:schemeClr val="accent2"/>
                </a:solidFill>
              </a:rPr>
              <a:t>pointers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	Difference:	list2 reserves </a:t>
            </a:r>
            <a:r>
              <a:rPr lang="en-US" altLang="zh-TW" dirty="0">
                <a:solidFill>
                  <a:schemeClr val="accent2"/>
                </a:solidFill>
              </a:rPr>
              <a:t>five locations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Notations:</a:t>
            </a:r>
          </a:p>
          <a:p>
            <a:r>
              <a:rPr lang="en-US" altLang="zh-TW" dirty="0"/>
              <a:t>	list2 - a pointer to list2[0]</a:t>
            </a:r>
          </a:p>
          <a:p>
            <a:r>
              <a:rPr lang="en-US" altLang="zh-TW" dirty="0"/>
              <a:t>	(list2 + </a:t>
            </a:r>
            <a:r>
              <a:rPr lang="en-US" altLang="zh-TW" dirty="0" err="1"/>
              <a:t>i</a:t>
            </a:r>
            <a:r>
              <a:rPr lang="en-US" altLang="zh-TW" dirty="0"/>
              <a:t>) - a pointer to list2[</a:t>
            </a:r>
            <a:r>
              <a:rPr lang="en-US" altLang="zh-TW" dirty="0" err="1"/>
              <a:t>i</a:t>
            </a:r>
            <a:r>
              <a:rPr lang="en-US" altLang="zh-TW" dirty="0"/>
              <a:t>]	</a:t>
            </a:r>
            <a:r>
              <a:rPr lang="en-US" altLang="zh-TW" dirty="0">
                <a:solidFill>
                  <a:schemeClr val="accent2"/>
                </a:solidFill>
              </a:rPr>
              <a:t>(&amp;list2[</a:t>
            </a:r>
            <a:r>
              <a:rPr lang="en-US" altLang="zh-TW" dirty="0" err="1">
                <a:solidFill>
                  <a:schemeClr val="accent2"/>
                </a:solidFill>
              </a:rPr>
              <a:t>i</a:t>
            </a:r>
            <a:r>
              <a:rPr lang="en-US" altLang="zh-TW" dirty="0">
                <a:solidFill>
                  <a:schemeClr val="accent2"/>
                </a:solidFill>
              </a:rPr>
              <a:t>])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	</a:t>
            </a:r>
            <a:r>
              <a:rPr lang="en-US" altLang="zh-TW" dirty="0"/>
              <a:t>*(list2 + </a:t>
            </a:r>
            <a:r>
              <a:rPr lang="en-US" altLang="zh-TW" dirty="0" err="1"/>
              <a:t>i</a:t>
            </a:r>
            <a:r>
              <a:rPr lang="en-US" altLang="zh-TW" dirty="0"/>
              <a:t>) - </a:t>
            </a:r>
            <a:r>
              <a:rPr lang="en-US" altLang="zh-TW" dirty="0">
                <a:solidFill>
                  <a:schemeClr val="accent2"/>
                </a:solidFill>
              </a:rPr>
              <a:t>list2[</a:t>
            </a:r>
            <a:r>
              <a:rPr lang="en-US" altLang="zh-TW" dirty="0" err="1">
                <a:solidFill>
                  <a:schemeClr val="accent2"/>
                </a:solidFill>
              </a:rPr>
              <a:t>i</a:t>
            </a:r>
            <a:r>
              <a:rPr lang="en-US" altLang="zh-TW" dirty="0">
                <a:solidFill>
                  <a:schemeClr val="accent2"/>
                </a:solidFill>
              </a:rPr>
              <a:t>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81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in C</a:t>
            </a:r>
            <a:endParaRPr lang="zh-TW" altLang="en-US" dirty="0"/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90949"/>
              </p:ext>
            </p:extLst>
          </p:nvPr>
        </p:nvGraphicFramePr>
        <p:xfrm>
          <a:off x="8662531" y="2836381"/>
          <a:ext cx="3281472" cy="227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Document" r:id="rId3" imgW="6149584" imgH="4270863" progId="Word.Document.8">
                  <p:embed/>
                </p:oleObj>
              </mc:Choice>
              <mc:Fallback>
                <p:oleObj name="Document" r:id="rId3" imgW="6149584" imgH="4270863" progId="Word.Document.8">
                  <p:embed/>
                  <p:pic>
                    <p:nvPicPr>
                      <p:cNvPr id="10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531" y="2836381"/>
                        <a:ext cx="3281472" cy="227652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6255" y="1973588"/>
            <a:ext cx="826285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one[] = {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//Goal: print out address and value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void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print1(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*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ptr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rows)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/* print out a one-dimensional array using a pointer */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"Address Contents</a:t>
            </a:r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\n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rows;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%8u%5d\n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ptr+i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*(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ptr+i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printf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\n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Basic Concepts (Ex).v1</Template>
  <TotalTime>3682</TotalTime>
  <Words>6099</Words>
  <Application>Microsoft Office PowerPoint</Application>
  <PresentationFormat>寬螢幕</PresentationFormat>
  <Paragraphs>1505</Paragraphs>
  <Slides>77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77</vt:i4>
      </vt:variant>
    </vt:vector>
  </HeadingPairs>
  <TitlesOfParts>
    <vt:vector size="95" baseType="lpstr">
      <vt:lpstr>Arial Unicode MS</vt:lpstr>
      <vt:lpstr>Symbol (AS)</vt:lpstr>
      <vt:lpstr>UniversalMath1 BT</vt:lpstr>
      <vt:lpstr>細明體</vt:lpstr>
      <vt:lpstr>新細明體</vt:lpstr>
      <vt:lpstr>標楷體</vt:lpstr>
      <vt:lpstr>Calibri</vt:lpstr>
      <vt:lpstr>Cambria Math</vt:lpstr>
      <vt:lpstr>Comic Sans MS</vt:lpstr>
      <vt:lpstr>Corbel</vt:lpstr>
      <vt:lpstr>Courier New</vt:lpstr>
      <vt:lpstr>Lucida Console</vt:lpstr>
      <vt:lpstr>Symbol</vt:lpstr>
      <vt:lpstr>Times New Roman</vt:lpstr>
      <vt:lpstr>Wingdings</vt:lpstr>
      <vt:lpstr>Custom Theme</vt:lpstr>
      <vt:lpstr>Document</vt:lpstr>
      <vt:lpstr>方程式</vt:lpstr>
      <vt:lpstr>Chapter 2 Arrays and Structures</vt:lpstr>
      <vt:lpstr>Chapter 2 Arrays and Structures</vt:lpstr>
      <vt:lpstr>Arrays</vt:lpstr>
      <vt:lpstr>The Abstract Data Type</vt:lpstr>
      <vt:lpstr>The Abstract Data Type</vt:lpstr>
      <vt:lpstr>The Abstract Data Type</vt:lpstr>
      <vt:lpstr>Array in C</vt:lpstr>
      <vt:lpstr>Array in C</vt:lpstr>
      <vt:lpstr>Array in C</vt:lpstr>
      <vt:lpstr>Array Address</vt:lpstr>
      <vt:lpstr>Array Address</vt:lpstr>
      <vt:lpstr>Array Address</vt:lpstr>
      <vt:lpstr>Array Address</vt:lpstr>
      <vt:lpstr>Array Address</vt:lpstr>
      <vt:lpstr>Example</vt:lpstr>
      <vt:lpstr>Example</vt:lpstr>
      <vt:lpstr>Note</vt:lpstr>
      <vt:lpstr>Example</vt:lpstr>
      <vt:lpstr>Example</vt:lpstr>
      <vt:lpstr>Structures and Unions</vt:lpstr>
      <vt:lpstr>Structures and Unions</vt:lpstr>
      <vt:lpstr>Structures and Unions</vt:lpstr>
      <vt:lpstr>Structures and Unions</vt:lpstr>
      <vt:lpstr>Structures and Unions</vt:lpstr>
      <vt:lpstr>Structures and Unions</vt:lpstr>
      <vt:lpstr>Structures and Unions</vt:lpstr>
      <vt:lpstr>Structures and Unions</vt:lpstr>
      <vt:lpstr>Polynomial</vt:lpstr>
      <vt:lpstr>Polynomial</vt:lpstr>
      <vt:lpstr>Polynomial</vt:lpstr>
      <vt:lpstr>Polynomial</vt:lpstr>
      <vt:lpstr>Polynomial</vt:lpstr>
      <vt:lpstr>Polynomial Addition</vt:lpstr>
      <vt:lpstr>PowerPoint 簡報</vt:lpstr>
      <vt:lpstr>Polynomial</vt:lpstr>
      <vt:lpstr>Polynomial</vt:lpstr>
      <vt:lpstr>Polynomial</vt:lpstr>
      <vt:lpstr>PowerPoint 簡報</vt:lpstr>
      <vt:lpstr>PowerPoint 簡報</vt:lpstr>
      <vt:lpstr>polynomial</vt:lpstr>
      <vt:lpstr>Sparse Matrices</vt:lpstr>
      <vt:lpstr>Sparse Matrices</vt:lpstr>
      <vt:lpstr>Example</vt:lpstr>
      <vt:lpstr>Sparse Matrices</vt:lpstr>
      <vt:lpstr>Sparse Matrices</vt:lpstr>
      <vt:lpstr>Sparse Matrices</vt:lpstr>
      <vt:lpstr>Sparse Matrices</vt:lpstr>
      <vt:lpstr>Sparse Matrices</vt:lpstr>
      <vt:lpstr>PowerPoint 簡報</vt:lpstr>
      <vt:lpstr>PowerPoint 簡報</vt:lpstr>
      <vt:lpstr>Sparse Matrices</vt:lpstr>
      <vt:lpstr>Sparse Matrices</vt:lpstr>
      <vt:lpstr>Sparse Matrices</vt:lpstr>
      <vt:lpstr>Sparse Matrices</vt:lpstr>
      <vt:lpstr>PowerPoint 簡報</vt:lpstr>
      <vt:lpstr>PowerPoint 簡報</vt:lpstr>
      <vt:lpstr>Sparse Matrices</vt:lpstr>
      <vt:lpstr>Sparse Matrices</vt:lpstr>
      <vt:lpstr>Sparse Matrices</vt:lpstr>
      <vt:lpstr>Sparse Matrices</vt:lpstr>
      <vt:lpstr>PowerPoint 簡報</vt:lpstr>
      <vt:lpstr>PowerPoint 簡報</vt:lpstr>
      <vt:lpstr>Sparse Matrices</vt:lpstr>
      <vt:lpstr>Sparse Matrices</vt:lpstr>
      <vt:lpstr>Sparse Matrices</vt:lpstr>
      <vt:lpstr>Representation of multidimensional array </vt:lpstr>
      <vt:lpstr>Representation of multidimensional array </vt:lpstr>
      <vt:lpstr>Representation of multidimensional array </vt:lpstr>
      <vt:lpstr>Representation of multidimensional array </vt:lpstr>
      <vt:lpstr>Representation of multidimensional array </vt:lpstr>
      <vt:lpstr>Representation of multidimensional array </vt:lpstr>
      <vt:lpstr>Representation of multidimensional array </vt:lpstr>
      <vt:lpstr>Representation of multidimensional array </vt:lpstr>
      <vt:lpstr>Special Matrix</vt:lpstr>
      <vt:lpstr>Special Matrix</vt:lpstr>
      <vt:lpstr>Special Matrix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Arrays and Structures</dc:title>
  <dc:creator>Windows 使用者</dc:creator>
  <cp:lastModifiedBy>Windows 使用者</cp:lastModifiedBy>
  <cp:revision>258</cp:revision>
  <dcterms:created xsi:type="dcterms:W3CDTF">2020-09-22T04:53:07Z</dcterms:created>
  <dcterms:modified xsi:type="dcterms:W3CDTF">2020-10-08T07:06:11Z</dcterms:modified>
</cp:coreProperties>
</file>