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4" r:id="rId8"/>
    <p:sldId id="263" r:id="rId9"/>
    <p:sldId id="265" r:id="rId10"/>
    <p:sldId id="266" r:id="rId11"/>
    <p:sldId id="267" r:id="rId12"/>
    <p:sldId id="261" r:id="rId1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6" name="image1.jpg"/>
          <p:cNvPicPr>
            <a:picLocks noChangeAspect="1"/>
          </p:cNvPicPr>
          <p:nvPr/>
        </p:nvPicPr>
        <p:blipFill>
          <a:blip r:embed="rId2" cstate="print">
            <a:duotone>
              <a:schemeClr val="accent1"/>
              <a:srgbClr val="FFFFFF"/>
            </a:duotone>
          </a:blip>
          <a:stretch>
            <a:fillRect/>
          </a:stretch>
        </p:blipFill>
        <p:spPr>
          <a:xfrm>
            <a:off x="0" y="0"/>
            <a:ext cx="12192000" cy="6858000"/>
          </a:xfrm>
          <a:prstGeom prst="rect">
            <a:avLst/>
          </a:prstGeom>
          <a:noFill/>
          <a:ln>
            <a:noFill/>
          </a:ln>
        </p:spPr>
      </p:pic>
      <p:pic>
        <p:nvPicPr>
          <p:cNvPr id="7" name="image2.png"/>
          <p:cNvPicPr>
            <a:picLocks noChangeAspect="1"/>
          </p:cNvPicPr>
          <p:nvPr/>
        </p:nvPicPr>
        <p:blipFill>
          <a:blip r:embed="rId3" cstate="print">
            <a:duotone>
              <a:schemeClr val="accent1"/>
              <a:srgbClr val="FFFFFF"/>
            </a:duotone>
          </a:blip>
          <a:stretch>
            <a:fillRect/>
          </a:stretch>
        </p:blipFill>
        <p:spPr>
          <a:xfrm>
            <a:off x="762" y="429"/>
            <a:ext cx="12190477" cy="6857143"/>
          </a:xfrm>
          <a:prstGeom prst="rect">
            <a:avLst/>
          </a:prstGeom>
          <a:noFill/>
          <a:ln>
            <a:noFill/>
          </a:ln>
        </p:spPr>
      </p:pic>
      <p:pic>
        <p:nvPicPr>
          <p:cNvPr id="8" name="image3.png"/>
          <p:cNvPicPr>
            <a:picLocks noChangeAspect="1"/>
          </p:cNvPicPr>
          <p:nvPr/>
        </p:nvPicPr>
        <p:blipFill>
          <a:blip r:embed="rId4" cstate="print">
            <a:duotone>
              <a:schemeClr val="accent1"/>
              <a:srgbClr val="FFFFFF"/>
            </a:duotone>
          </a:blip>
          <a:stretch>
            <a:fillRect/>
          </a:stretch>
        </p:blipFill>
        <p:spPr>
          <a:xfrm>
            <a:off x="762" y="429"/>
            <a:ext cx="12190477" cy="6857143"/>
          </a:xfrm>
          <a:prstGeom prst="rect">
            <a:avLst/>
          </a:prstGeom>
          <a:noFill/>
          <a:ln>
            <a:noFill/>
          </a:ln>
        </p:spPr>
      </p:pic>
      <p:pic>
        <p:nvPicPr>
          <p:cNvPr id="9" name="image4.png"/>
          <p:cNvPicPr>
            <a:picLocks noChangeAspect="1"/>
          </p:cNvPicPr>
          <p:nvPr/>
        </p:nvPicPr>
        <p:blipFill>
          <a:blip r:embed="rId5" cstate="print"/>
          <a:stretch>
            <a:fillRect/>
          </a:stretch>
        </p:blipFill>
        <p:spPr>
          <a:xfrm>
            <a:off x="762" y="429"/>
            <a:ext cx="12190477" cy="6857143"/>
          </a:xfrm>
          <a:prstGeom prst="rect">
            <a:avLst/>
          </a:prstGeom>
          <a:noFill/>
          <a:ln>
            <a:noFill/>
          </a:ln>
        </p:spPr>
      </p:pic>
      <p:sp>
        <p:nvSpPr>
          <p:cNvPr id="31" name="Rectangle 31"/>
          <p:cNvSpPr>
            <a:spLocks noGrp="1"/>
          </p:cNvSpPr>
          <p:nvPr>
            <p:ph type="subTitle" idx="1"/>
          </p:nvPr>
        </p:nvSpPr>
        <p:spPr>
          <a:xfrm>
            <a:off x="3323645" y="5094578"/>
            <a:ext cx="8258755" cy="925223"/>
          </a:xfrm>
        </p:spPr>
        <p:txBody>
          <a:bodyPr/>
          <a:lstStyle>
            <a:lvl1pPr marL="0" indent="0" algn="r" latinLnBrk="0">
              <a:buNone/>
              <a:defRPr lang="zh-TW" sz="28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smtClean="0"/>
              <a:t>按一下以編輯母片副標題樣式</a:t>
            </a:r>
            <a:endParaRPr lang="zh-TW"/>
          </a:p>
        </p:txBody>
      </p:sp>
      <p:sp>
        <p:nvSpPr>
          <p:cNvPr id="5" name="Rectangle 5"/>
          <p:cNvSpPr>
            <a:spLocks noGrp="1"/>
          </p:cNvSpPr>
          <p:nvPr>
            <p:ph type="ctrTitle"/>
          </p:nvPr>
        </p:nvSpPr>
        <p:spPr>
          <a:xfrm>
            <a:off x="1478648" y="3606801"/>
            <a:ext cx="10103752" cy="1470025"/>
          </a:xfrm>
        </p:spPr>
        <p:txBody>
          <a:bodyPr anchor="b" anchorCtr="0"/>
          <a:lstStyle>
            <a:lvl1pPr algn="r" latinLnBrk="0">
              <a:defRPr lang="zh-TW" sz="4000"/>
            </a:lvl1pPr>
          </a:lstStyle>
          <a:p>
            <a:r>
              <a:rPr lang="zh-TW" altLang="en-US" smtClean="0"/>
              <a:t>按一下以編輯母片標題樣式</a:t>
            </a:r>
            <a:endParaRPr lang="zh-TW"/>
          </a:p>
        </p:txBody>
      </p:sp>
      <p:sp>
        <p:nvSpPr>
          <p:cNvPr id="10" name="Date Placeholder 9"/>
          <p:cNvSpPr>
            <a:spLocks noGrp="1"/>
          </p:cNvSpPr>
          <p:nvPr>
            <p:ph type="dt" sz="half" idx="10"/>
          </p:nvPr>
        </p:nvSpPr>
        <p:spPr/>
        <p:txBody>
          <a:bodyPr/>
          <a:lstStyle/>
          <a:p>
            <a:fld id="{901B4418-B547-4C8B-A20B-A5931DC13718}" type="datetimeFigureOut">
              <a:rPr lang="zh-TW" altLang="en-US" smtClean="0"/>
              <a:t>2020/11/17</a:t>
            </a:fld>
            <a:endParaRPr lang="zh-TW" altLang="en-US"/>
          </a:p>
        </p:txBody>
      </p:sp>
      <p:sp>
        <p:nvSpPr>
          <p:cNvPr id="11" name="Slide Number Placeholder 10"/>
          <p:cNvSpPr>
            <a:spLocks noGrp="1"/>
          </p:cNvSpPr>
          <p:nvPr>
            <p:ph type="sldNum" sz="quarter" idx="11"/>
          </p:nvPr>
        </p:nvSpPr>
        <p:spPr/>
        <p:txBody>
          <a:bodyPr/>
          <a:lstStyle/>
          <a:p>
            <a:fld id="{12DAEA16-12D4-4D2B-80CC-7E8ABF2D41A6}" type="slidenum">
              <a:rPr lang="zh-TW" altLang="en-US" smtClean="0"/>
              <a:t>‹#›</a:t>
            </a:fld>
            <a:endParaRPr lang="zh-TW" altLang="en-US"/>
          </a:p>
        </p:txBody>
      </p:sp>
      <p:sp>
        <p:nvSpPr>
          <p:cNvPr id="12" name="Footer Placeholder 11"/>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1332852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文字">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9" name="Rectangle 8"/>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8" name="Date Placeholder 7"/>
          <p:cNvSpPr>
            <a:spLocks noGrp="1"/>
          </p:cNvSpPr>
          <p:nvPr>
            <p:ph type="dt" sz="half" idx="10"/>
          </p:nvPr>
        </p:nvSpPr>
        <p:spPr/>
        <p:txBody>
          <a:bodyPr/>
          <a:lstStyle/>
          <a:p>
            <a:fld id="{901B4418-B547-4C8B-A20B-A5931DC13718}" type="datetimeFigureOut">
              <a:rPr lang="zh-TW" altLang="en-US" smtClean="0"/>
              <a:t>2020/11/17</a:t>
            </a:fld>
            <a:endParaRPr lang="zh-TW" altLang="en-US"/>
          </a:p>
        </p:txBody>
      </p:sp>
      <p:sp>
        <p:nvSpPr>
          <p:cNvPr id="10" name="Slide Number Placeholder 9"/>
          <p:cNvSpPr>
            <a:spLocks noGrp="1"/>
          </p:cNvSpPr>
          <p:nvPr>
            <p:ph type="sldNum" sz="quarter" idx="11"/>
          </p:nvPr>
        </p:nvSpPr>
        <p:spPr/>
        <p:txBody>
          <a:bodyPr/>
          <a:lstStyle/>
          <a:p>
            <a:fld id="{12DAEA16-12D4-4D2B-80CC-7E8ABF2D41A6}" type="slidenum">
              <a:rPr lang="zh-TW" altLang="en-US" smtClean="0"/>
              <a:t>‹#›</a:t>
            </a:fld>
            <a:endParaRPr lang="zh-TW" altLang="en-US"/>
          </a:p>
        </p:txBody>
      </p:sp>
      <p:sp>
        <p:nvSpPr>
          <p:cNvPr id="11" name="Footer Placeholder 10"/>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509904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6" name="Rectangle 5"/>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7" name="Date Placeholder 6"/>
          <p:cNvSpPr>
            <a:spLocks noGrp="1"/>
          </p:cNvSpPr>
          <p:nvPr>
            <p:ph type="dt" sz="half" idx="10"/>
          </p:nvPr>
        </p:nvSpPr>
        <p:spPr/>
        <p:txBody>
          <a:bodyPr/>
          <a:lstStyle/>
          <a:p>
            <a:fld id="{901B4418-B547-4C8B-A20B-A5931DC13718}" type="datetimeFigureOut">
              <a:rPr lang="zh-TW" altLang="en-US" smtClean="0"/>
              <a:t>2020/11/17</a:t>
            </a:fld>
            <a:endParaRPr lang="zh-TW" altLang="en-US"/>
          </a:p>
        </p:txBody>
      </p:sp>
      <p:sp>
        <p:nvSpPr>
          <p:cNvPr id="8" name="Slide Number Placeholder 7"/>
          <p:cNvSpPr>
            <a:spLocks noGrp="1"/>
          </p:cNvSpPr>
          <p:nvPr>
            <p:ph type="sldNum" sz="quarter" idx="11"/>
          </p:nvPr>
        </p:nvSpPr>
        <p:spPr/>
        <p:txBody>
          <a:bodyPr/>
          <a:lstStyle/>
          <a:p>
            <a:fld id="{12DAEA16-12D4-4D2B-80CC-7E8ABF2D41A6}" type="slidenum">
              <a:rPr lang="zh-TW" altLang="en-US" smtClean="0"/>
              <a:t>‹#›</a:t>
            </a:fld>
            <a:endParaRPr lang="zh-TW" altLang="en-US"/>
          </a:p>
        </p:txBody>
      </p:sp>
      <p:sp>
        <p:nvSpPr>
          <p:cNvPr id="9" name="Footer Placeholder 8"/>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090606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01B4418-B547-4C8B-A20B-A5931DC13718}" type="datetimeFigureOut">
              <a:rPr lang="zh-TW" altLang="en-US" smtClean="0"/>
              <a:t>2020/11/17</a:t>
            </a:fld>
            <a:endParaRPr lang="zh-TW" altLang="en-US"/>
          </a:p>
        </p:txBody>
      </p:sp>
      <p:sp>
        <p:nvSpPr>
          <p:cNvPr id="6" name="Slide Number Placeholder 5"/>
          <p:cNvSpPr>
            <a:spLocks noGrp="1"/>
          </p:cNvSpPr>
          <p:nvPr>
            <p:ph type="sldNum" sz="quarter" idx="11"/>
          </p:nvPr>
        </p:nvSpPr>
        <p:spPr/>
        <p:txBody>
          <a:bodyPr/>
          <a:lstStyle/>
          <a:p>
            <a:fld id="{12DAEA16-12D4-4D2B-80CC-7E8ABF2D41A6}" type="slidenum">
              <a:rPr lang="zh-TW" altLang="en-US" smtClean="0"/>
              <a:t>‹#›</a:t>
            </a:fld>
            <a:endParaRPr lang="zh-TW" altLang="en-US"/>
          </a:p>
        </p:txBody>
      </p:sp>
      <p:sp>
        <p:nvSpPr>
          <p:cNvPr id="8" name="Footer Placeholder 7"/>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1598158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標題及兩欄文字">
    <p:spTree>
      <p:nvGrpSpPr>
        <p:cNvPr id="1" name=""/>
        <p:cNvGrpSpPr/>
        <p:nvPr/>
      </p:nvGrpSpPr>
      <p:grpSpPr>
        <a:xfrm>
          <a:off x="0" y="0"/>
          <a:ext cx="0" cy="0"/>
          <a:chOff x="0" y="0"/>
          <a:chExt cx="0" cy="0"/>
        </a:xfrm>
      </p:grpSpPr>
      <p:sp>
        <p:nvSpPr>
          <p:cNvPr id="4" name="Rectangle 4"/>
          <p:cNvSpPr>
            <a:spLocks noGrp="1"/>
          </p:cNvSpPr>
          <p:nvPr>
            <p:ph type="body" sz="half" idx="1"/>
          </p:nvPr>
        </p:nvSpPr>
        <p:spPr>
          <a:xfrm>
            <a:off x="609600" y="1600201"/>
            <a:ext cx="5384800" cy="452596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11" name="Rectangle 11"/>
          <p:cNvSpPr>
            <a:spLocks noGrp="1"/>
          </p:cNvSpPr>
          <p:nvPr>
            <p:ph type="body" sz="half" idx="2"/>
          </p:nvPr>
        </p:nvSpPr>
        <p:spPr>
          <a:xfrm>
            <a:off x="6197600" y="1600201"/>
            <a:ext cx="5384800" cy="452596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8" name="Rectangle 7"/>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10" name="Date Placeholder 9"/>
          <p:cNvSpPr>
            <a:spLocks noGrp="1"/>
          </p:cNvSpPr>
          <p:nvPr>
            <p:ph type="dt" sz="half" idx="10"/>
          </p:nvPr>
        </p:nvSpPr>
        <p:spPr/>
        <p:txBody>
          <a:bodyPr/>
          <a:lstStyle/>
          <a:p>
            <a:fld id="{901B4418-B547-4C8B-A20B-A5931DC13718}" type="datetimeFigureOut">
              <a:rPr lang="zh-TW" altLang="en-US" smtClean="0"/>
              <a:t>2020/11/17</a:t>
            </a:fld>
            <a:endParaRPr lang="zh-TW" altLang="en-US"/>
          </a:p>
        </p:txBody>
      </p:sp>
      <p:sp>
        <p:nvSpPr>
          <p:cNvPr id="12" name="Slide Number Placeholder 11"/>
          <p:cNvSpPr>
            <a:spLocks noGrp="1"/>
          </p:cNvSpPr>
          <p:nvPr>
            <p:ph type="sldNum" sz="quarter" idx="11"/>
          </p:nvPr>
        </p:nvSpPr>
        <p:spPr/>
        <p:txBody>
          <a:bodyPr/>
          <a:lstStyle/>
          <a:p>
            <a:fld id="{12DAEA16-12D4-4D2B-80CC-7E8ABF2D41A6}" type="slidenum">
              <a:rPr lang="zh-TW" altLang="en-US" smtClean="0"/>
              <a:t>‹#›</a:t>
            </a:fld>
            <a:endParaRPr lang="zh-TW" altLang="en-US"/>
          </a:p>
        </p:txBody>
      </p:sp>
      <p:sp>
        <p:nvSpPr>
          <p:cNvPr id="13" name="Footer Placeholder 12"/>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3311207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標題及物件">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Rectangle 6"/>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8" name="Date Placeholder 7"/>
          <p:cNvSpPr>
            <a:spLocks noGrp="1"/>
          </p:cNvSpPr>
          <p:nvPr>
            <p:ph type="dt" sz="half" idx="10"/>
          </p:nvPr>
        </p:nvSpPr>
        <p:spPr/>
        <p:txBody>
          <a:bodyPr/>
          <a:lstStyle/>
          <a:p>
            <a:fld id="{901B4418-B547-4C8B-A20B-A5931DC13718}" type="datetimeFigureOut">
              <a:rPr lang="zh-TW" altLang="en-US" smtClean="0"/>
              <a:t>2020/11/17</a:t>
            </a:fld>
            <a:endParaRPr lang="zh-TW" altLang="en-US"/>
          </a:p>
        </p:txBody>
      </p:sp>
      <p:sp>
        <p:nvSpPr>
          <p:cNvPr id="9" name="Slide Number Placeholder 8"/>
          <p:cNvSpPr>
            <a:spLocks noGrp="1"/>
          </p:cNvSpPr>
          <p:nvPr>
            <p:ph type="sldNum" sz="quarter" idx="11"/>
          </p:nvPr>
        </p:nvSpPr>
        <p:spPr/>
        <p:txBody>
          <a:bodyPr/>
          <a:lstStyle/>
          <a:p>
            <a:fld id="{12DAEA16-12D4-4D2B-80CC-7E8ABF2D41A6}" type="slidenum">
              <a:rPr lang="zh-TW" altLang="en-US" smtClean="0"/>
              <a:t>‹#›</a:t>
            </a:fld>
            <a:endParaRPr lang="zh-TW" altLang="en-US"/>
          </a:p>
        </p:txBody>
      </p:sp>
      <p:sp>
        <p:nvSpPr>
          <p:cNvPr id="10" name="Footer Placeholder 9"/>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806037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標題及兩項物件">
    <p:spTree>
      <p:nvGrpSpPr>
        <p:cNvPr id="1" name=""/>
        <p:cNvGrpSpPr/>
        <p:nvPr/>
      </p:nvGrpSpPr>
      <p:grpSpPr>
        <a:xfrm>
          <a:off x="0" y="0"/>
          <a:ext cx="0" cy="0"/>
          <a:chOff x="0" y="0"/>
          <a:chExt cx="0" cy="0"/>
        </a:xfrm>
      </p:grpSpPr>
      <p:sp>
        <p:nvSpPr>
          <p:cNvPr id="30" name="Rectangle 30"/>
          <p:cNvSpPr>
            <a:spLocks noGrp="1"/>
          </p:cNvSpPr>
          <p:nvPr>
            <p:ph sz="half" idx="1"/>
          </p:nvPr>
        </p:nvSpPr>
        <p:spPr>
          <a:xfrm>
            <a:off x="609600" y="1600201"/>
            <a:ext cx="5384800" cy="452596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17" name="Rectangle 17"/>
          <p:cNvSpPr>
            <a:spLocks noGrp="1"/>
          </p:cNvSpPr>
          <p:nvPr>
            <p:ph sz="half" idx="2"/>
          </p:nvPr>
        </p:nvSpPr>
        <p:spPr>
          <a:xfrm>
            <a:off x="6197600" y="1600201"/>
            <a:ext cx="5384800" cy="452596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8" name="Rectangle 7"/>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9" name="Date Placeholder 8"/>
          <p:cNvSpPr>
            <a:spLocks noGrp="1"/>
          </p:cNvSpPr>
          <p:nvPr>
            <p:ph type="dt" sz="half" idx="10"/>
          </p:nvPr>
        </p:nvSpPr>
        <p:spPr/>
        <p:txBody>
          <a:bodyPr/>
          <a:lstStyle/>
          <a:p>
            <a:fld id="{901B4418-B547-4C8B-A20B-A5931DC13718}" type="datetimeFigureOut">
              <a:rPr lang="zh-TW" altLang="en-US" smtClean="0"/>
              <a:t>2020/11/17</a:t>
            </a:fld>
            <a:endParaRPr lang="zh-TW" altLang="en-US"/>
          </a:p>
        </p:txBody>
      </p:sp>
      <p:sp>
        <p:nvSpPr>
          <p:cNvPr id="10" name="Slide Number Placeholder 9"/>
          <p:cNvSpPr>
            <a:spLocks noGrp="1"/>
          </p:cNvSpPr>
          <p:nvPr>
            <p:ph type="sldNum" sz="quarter" idx="11"/>
          </p:nvPr>
        </p:nvSpPr>
        <p:spPr/>
        <p:txBody>
          <a:bodyPr/>
          <a:lstStyle/>
          <a:p>
            <a:fld id="{12DAEA16-12D4-4D2B-80CC-7E8ABF2D41A6}" type="slidenum">
              <a:rPr lang="zh-TW" altLang="en-US" smtClean="0"/>
              <a:t>‹#›</a:t>
            </a:fld>
            <a:endParaRPr lang="zh-TW" altLang="en-US"/>
          </a:p>
        </p:txBody>
      </p:sp>
      <p:sp>
        <p:nvSpPr>
          <p:cNvPr id="11" name="Footer Placeholder 10"/>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571871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hade val="85000"/>
          </a:schemeClr>
        </a:solidFill>
        <a:effectLst/>
      </p:bgPr>
    </p:bg>
    <p:spTree>
      <p:nvGrpSpPr>
        <p:cNvPr id="1" name=""/>
        <p:cNvGrpSpPr/>
        <p:nvPr/>
      </p:nvGrpSpPr>
      <p:grpSpPr>
        <a:xfrm>
          <a:off x="0" y="0"/>
          <a:ext cx="0" cy="0"/>
          <a:chOff x="0" y="0"/>
          <a:chExt cx="0" cy="0"/>
        </a:xfrm>
      </p:grpSpPr>
      <p:pic>
        <p:nvPicPr>
          <p:cNvPr id="8" name="image5.png"/>
          <p:cNvPicPr>
            <a:picLocks noChangeAspect="1"/>
          </p:cNvPicPr>
          <p:nvPr/>
        </p:nvPicPr>
        <p:blipFill>
          <a:blip r:embed="rId9" cstate="print">
            <a:duotone>
              <a:schemeClr val="accent1"/>
              <a:srgbClr val="FFFFFF"/>
            </a:duotone>
          </a:blip>
          <a:stretch>
            <a:fillRect/>
          </a:stretch>
        </p:blipFill>
        <p:spPr>
          <a:xfrm>
            <a:off x="762" y="429"/>
            <a:ext cx="12190477" cy="6857143"/>
          </a:xfrm>
          <a:prstGeom prst="rect">
            <a:avLst/>
          </a:prstGeom>
          <a:noFill/>
          <a:ln>
            <a:noFill/>
          </a:ln>
        </p:spPr>
      </p:pic>
      <p:pic>
        <p:nvPicPr>
          <p:cNvPr id="9" name="image6.png"/>
          <p:cNvPicPr>
            <a:picLocks noChangeAspect="1"/>
          </p:cNvPicPr>
          <p:nvPr/>
        </p:nvPicPr>
        <p:blipFill>
          <a:blip r:embed="rId10" cstate="print"/>
          <a:stretch>
            <a:fillRect/>
          </a:stretch>
        </p:blipFill>
        <p:spPr>
          <a:xfrm>
            <a:off x="762" y="429"/>
            <a:ext cx="12190477" cy="6857143"/>
          </a:xfrm>
          <a:prstGeom prst="rect">
            <a:avLst/>
          </a:prstGeom>
          <a:noFill/>
          <a:ln>
            <a:noFill/>
          </a:ln>
        </p:spPr>
      </p:pic>
      <p:sp>
        <p:nvSpPr>
          <p:cNvPr id="30" name="Rectangle 30"/>
          <p:cNvSpPr>
            <a:spLocks noGrp="1"/>
          </p:cNvSpPr>
          <p:nvPr>
            <p:ph type="title"/>
          </p:nvPr>
        </p:nvSpPr>
        <p:spPr>
          <a:xfrm>
            <a:off x="609600" y="359465"/>
            <a:ext cx="10972800" cy="1143000"/>
          </a:xfrm>
          <a:prstGeom prst="rect">
            <a:avLst/>
          </a:prstGeom>
        </p:spPr>
        <p:txBody>
          <a:bodyPr anchor="b" anchorCtr="0">
            <a:normAutofit/>
          </a:bodyPr>
          <a:lstStyle/>
          <a:p>
            <a:pPr algn="l"/>
            <a:r>
              <a:rPr lang="zh-TW"/>
              <a:t>按一下以編輯母片標題樣式</a:t>
            </a:r>
          </a:p>
        </p:txBody>
      </p:sp>
      <p:sp>
        <p:nvSpPr>
          <p:cNvPr id="12" name="Rectangle 12"/>
          <p:cNvSpPr>
            <a:spLocks noGrp="1"/>
          </p:cNvSpPr>
          <p:nvPr>
            <p:ph type="body" idx="1"/>
          </p:nvPr>
        </p:nvSpPr>
        <p:spPr>
          <a:xfrm>
            <a:off x="609600" y="1600201"/>
            <a:ext cx="10972800" cy="4525963"/>
          </a:xfrm>
          <a:prstGeom prst="rect">
            <a:avLst/>
          </a:prstGeom>
        </p:spPr>
        <p:txBody>
          <a:bodyPr>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Rectangle 6"/>
          <p:cNvSpPr>
            <a:spLocks noGrp="1"/>
          </p:cNvSpPr>
          <p:nvPr>
            <p:ph type="dt" sz="half" idx="2"/>
          </p:nvPr>
        </p:nvSpPr>
        <p:spPr>
          <a:xfrm>
            <a:off x="609600" y="6245225"/>
            <a:ext cx="2844800" cy="476250"/>
          </a:xfrm>
          <a:prstGeom prst="rect">
            <a:avLst/>
          </a:prstGeom>
        </p:spPr>
        <p:txBody>
          <a:bodyPr/>
          <a:lstStyle>
            <a:lvl1pPr latinLnBrk="0">
              <a:defRPr lang="zh-TW" sz="1000">
                <a:latin typeface="+mn-lt"/>
              </a:defRPr>
            </a:lvl1pPr>
          </a:lstStyle>
          <a:p>
            <a:fld id="{901B4418-B547-4C8B-A20B-A5931DC13718}" type="datetimeFigureOut">
              <a:rPr lang="zh-TW" altLang="en-US" smtClean="0"/>
              <a:t>2020/11/17</a:t>
            </a:fld>
            <a:endParaRPr lang="zh-TW" altLang="en-US"/>
          </a:p>
        </p:txBody>
      </p:sp>
      <p:sp>
        <p:nvSpPr>
          <p:cNvPr id="20" name="Rectangle 20"/>
          <p:cNvSpPr>
            <a:spLocks noGrp="1"/>
          </p:cNvSpPr>
          <p:nvPr>
            <p:ph type="ftr" sz="quarter" idx="3"/>
          </p:nvPr>
        </p:nvSpPr>
        <p:spPr>
          <a:xfrm>
            <a:off x="4165600" y="6245225"/>
            <a:ext cx="3860800" cy="476250"/>
          </a:xfrm>
          <a:prstGeom prst="rect">
            <a:avLst/>
          </a:prstGeom>
        </p:spPr>
        <p:txBody>
          <a:bodyPr/>
          <a:lstStyle>
            <a:lvl1pPr algn="ctr" latinLnBrk="0">
              <a:defRPr lang="zh-TW" sz="1000">
                <a:latin typeface="+mn-lt"/>
              </a:defRPr>
            </a:lvl1pPr>
          </a:lstStyle>
          <a:p>
            <a:endParaRPr lang="zh-TW" altLang="en-US"/>
          </a:p>
        </p:txBody>
      </p:sp>
      <p:sp>
        <p:nvSpPr>
          <p:cNvPr id="21" name="Rectangle 21"/>
          <p:cNvSpPr>
            <a:spLocks noGrp="1"/>
          </p:cNvSpPr>
          <p:nvPr>
            <p:ph type="sldNum" sz="quarter" idx="4"/>
          </p:nvPr>
        </p:nvSpPr>
        <p:spPr>
          <a:xfrm>
            <a:off x="8737600" y="6245225"/>
            <a:ext cx="2844800" cy="476250"/>
          </a:xfrm>
          <a:prstGeom prst="rect">
            <a:avLst/>
          </a:prstGeom>
        </p:spPr>
        <p:txBody>
          <a:bodyPr/>
          <a:lstStyle>
            <a:lvl1pPr latinLnBrk="0">
              <a:defRPr lang="zh-TW" sz="1000">
                <a:latin typeface="+mn-lt"/>
              </a:defRPr>
            </a:lvl1pPr>
          </a:lstStyle>
          <a:p>
            <a:fld id="{12DAEA16-12D4-4D2B-80CC-7E8ABF2D41A6}" type="slidenum">
              <a:rPr lang="zh-TW" altLang="en-US" smtClean="0"/>
              <a:t>‹#›</a:t>
            </a:fld>
            <a:endParaRPr lang="zh-TW" altLang="en-US"/>
          </a:p>
        </p:txBody>
      </p:sp>
    </p:spTree>
    <p:extLst>
      <p:ext uri="{BB962C8B-B14F-4D97-AF65-F5344CB8AC3E}">
        <p14:creationId xmlns:p14="http://schemas.microsoft.com/office/powerpoint/2010/main" val="23528507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defPPr>
        <a:defRPr lang="zh-TW" sz="4400">
          <a:solidFill>
            <a:schemeClr val="tx1"/>
          </a:solidFill>
          <a:latin typeface="+mj-lt"/>
          <a:ea typeface="+mj-ea"/>
          <a:cs typeface="+mj-cs"/>
        </a:defRPr>
      </a:defPPr>
      <a:lvl1pPr algn="l" eaLnBrk="1" latinLnBrk="0" hangingPunct="1">
        <a:buNone/>
        <a:defRPr lang="zh-TW" sz="3600">
          <a:solidFill>
            <a:schemeClr val="tx1">
              <a:alpha val="100000"/>
            </a:schemeClr>
          </a:solidFill>
          <a:latin typeface="+mj-lt"/>
        </a:defRPr>
      </a:lvl1pPr>
    </p:titleStyle>
    <p:bodyStyle>
      <a:defPPr>
        <a:defRPr lang="zh-TW">
          <a:solidFill>
            <a:schemeClr val="tx1"/>
          </a:solidFill>
          <a:latin typeface="+mn-lt"/>
          <a:ea typeface="+mn-ea"/>
          <a:cs typeface="+mn-cs"/>
        </a:defRPr>
      </a:defPPr>
      <a:lvl1pPr marL="342900" indent="-342900" eaLnBrk="1" latinLnBrk="0" hangingPunct="1">
        <a:buChar char="•"/>
        <a:defRPr lang="zh-TW" sz="2800">
          <a:latin typeface="+mn-lt"/>
        </a:defRPr>
      </a:lvl1pPr>
      <a:lvl2pPr marL="742950" indent="-285750" eaLnBrk="1" hangingPunct="1">
        <a:buChar char="–"/>
        <a:defRPr lang="zh-TW" sz="2400">
          <a:latin typeface="+mn-lt"/>
        </a:defRPr>
      </a:lvl2pPr>
      <a:lvl3pPr marL="1143000" indent="-228600" eaLnBrk="1" hangingPunct="1">
        <a:buChar char="•"/>
        <a:defRPr lang="zh-TW" sz="2400">
          <a:latin typeface="+mn-lt"/>
        </a:defRPr>
      </a:lvl3pPr>
      <a:lvl4pPr marL="1600200" indent="-228600" eaLnBrk="1" hangingPunct="1">
        <a:buChar char="–"/>
        <a:defRPr lang="zh-TW" sz="2000">
          <a:latin typeface="+mn-lt"/>
        </a:defRPr>
      </a:lvl4pPr>
      <a:lvl5pPr marL="2057400" indent="-228600" eaLnBrk="1" hangingPunct="1">
        <a:buChar char="»"/>
        <a:defRPr lang="zh-TW" sz="2000">
          <a:latin typeface="+mn-lt"/>
        </a:defRPr>
      </a:lvl5pPr>
      <a:lvl6pPr marL="2514600" indent="-228600" eaLnBrk="1" hangingPunct="1">
        <a:buChar char="•"/>
        <a:defRPr lang="zh-TW" sz="2000"/>
      </a:lvl6pPr>
      <a:lvl7pPr marL="2971800" indent="-228600" eaLnBrk="1" hangingPunct="1">
        <a:buChar char="•"/>
        <a:defRPr lang="zh-TW" sz="2000"/>
      </a:lvl7pPr>
      <a:lvl8pPr marL="3429000" indent="-228600" eaLnBrk="1" hangingPunct="1">
        <a:buChar char="•"/>
        <a:defRPr lang="zh-TW" sz="2000"/>
      </a:lvl8pPr>
      <a:lvl9pPr marL="3886200" indent="-228600" eaLnBrk="1" hangingPunct="1">
        <a:buChar char="•"/>
        <a:defRPr lang="zh-TW" sz="2000"/>
      </a:lvl9pPr>
    </p:bodyStyle>
    <p:otherStyle>
      <a:defPPr>
        <a:defRPr lang="zh-TW">
          <a:solidFill>
            <a:schemeClr val="tx1"/>
          </a:solidFill>
          <a:latin typeface="+mn-lt"/>
          <a:ea typeface="+mn-ea"/>
          <a:cs typeface="+mn-cs"/>
        </a:defRPr>
      </a:defPPr>
      <a:lvl1pPr marL="0" eaLnBrk="1" latinLnBrk="0" hangingPunct="1">
        <a:defRPr/>
      </a:lvl1pPr>
      <a:lvl2pPr marL="457200" eaLnBrk="1" hangingPunct="1">
        <a:defRPr/>
      </a:lvl2pPr>
      <a:lvl3pPr marL="914400" eaLnBrk="1" hangingPunct="1">
        <a:defRPr/>
      </a:lvl3pPr>
      <a:lvl4pPr marL="1371600" eaLnBrk="1" hangingPunct="1">
        <a:defRPr/>
      </a:lvl4pPr>
      <a:lvl5pPr marL="1828800" eaLnBrk="1" hangingPunct="1">
        <a:defRPr/>
      </a:lvl5pPr>
      <a:lvl6pPr marL="2286000" eaLnBrk="1" hangingPunct="1">
        <a:defRPr/>
      </a:lvl6pPr>
      <a:lvl7pPr marL="2743200" eaLnBrk="1" hangingPunct="1">
        <a:defRPr/>
      </a:lvl7pPr>
      <a:lvl8pPr marL="3200400" eaLnBrk="1" hangingPunct="1">
        <a:defRPr/>
      </a:lvl8pPr>
      <a:lvl9pPr marL="3657600" eaLnBrk="1" hangingPunct="1">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lstStyle/>
          <a:p>
            <a:endParaRPr lang="zh-TW" altLang="en-US"/>
          </a:p>
        </p:txBody>
      </p:sp>
      <p:sp>
        <p:nvSpPr>
          <p:cNvPr id="2" name="標題 1"/>
          <p:cNvSpPr>
            <a:spLocks noGrp="1"/>
          </p:cNvSpPr>
          <p:nvPr>
            <p:ph type="ctrTitle"/>
          </p:nvPr>
        </p:nvSpPr>
        <p:spPr/>
        <p:txBody>
          <a:bodyPr/>
          <a:lstStyle/>
          <a:p>
            <a:endParaRPr lang="zh-TW" altLang="en-US"/>
          </a:p>
        </p:txBody>
      </p:sp>
    </p:spTree>
    <p:extLst>
      <p:ext uri="{BB962C8B-B14F-4D97-AF65-F5344CB8AC3E}">
        <p14:creationId xmlns:p14="http://schemas.microsoft.com/office/powerpoint/2010/main" val="2316938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smtClean="0"/>
              <a:t>A</a:t>
            </a:r>
            <a:r>
              <a:rPr lang="zh-TW" altLang="en-US" dirty="0" smtClean="0"/>
              <a:t> </a:t>
            </a:r>
            <a:r>
              <a:rPr lang="en-US" altLang="zh-TW" dirty="0" smtClean="0"/>
              <a:t>typical node in a </a:t>
            </a:r>
            <a:r>
              <a:rPr lang="en-US" altLang="zh-TW" dirty="0"/>
              <a:t>d</a:t>
            </a:r>
            <a:r>
              <a:rPr lang="en-US" altLang="zh-TW" dirty="0" smtClean="0"/>
              <a:t>oubly linked list has three fields: a data filed, a left link field, and a right link field. To improve space efficiency, we may implement a doubly linked list using only two fields per node: a data field and a link field that is derived from the left and right links using the bitwise XOR operation.</a:t>
            </a:r>
            <a:r>
              <a:rPr lang="zh-TW" altLang="en-US" dirty="0" smtClean="0"/>
              <a:t> </a:t>
            </a:r>
            <a:r>
              <a:rPr lang="en-US" altLang="zh-TW" dirty="0" smtClean="0"/>
              <a:t>Support the list {HAT, CAT, EAT, BAT} is stored as a doubly linked list by the following three-field representation:</a:t>
            </a:r>
          </a:p>
          <a:p>
            <a:endParaRPr lang="en-US" altLang="zh-TW" dirty="0" smtClean="0"/>
          </a:p>
          <a:p>
            <a:endParaRPr lang="en-US" altLang="zh-TW" dirty="0"/>
          </a:p>
          <a:p>
            <a:pPr marL="0" indent="0">
              <a:buNone/>
            </a:pPr>
            <a:endParaRPr lang="en-US" altLang="zh-TW" dirty="0" smtClean="0"/>
          </a:p>
          <a:p>
            <a:endParaRPr lang="en-US" altLang="zh-TW" dirty="0" smtClean="0"/>
          </a:p>
        </p:txBody>
      </p:sp>
      <p:sp>
        <p:nvSpPr>
          <p:cNvPr id="3" name="標題 2"/>
          <p:cNvSpPr>
            <a:spLocks noGrp="1"/>
          </p:cNvSpPr>
          <p:nvPr>
            <p:ph type="title"/>
          </p:nvPr>
        </p:nvSpPr>
        <p:spPr/>
        <p:txBody>
          <a:bodyPr/>
          <a:lstStyle/>
          <a:p>
            <a:r>
              <a:rPr lang="en-US" altLang="zh-TW" dirty="0" smtClean="0"/>
              <a:t>97 </a:t>
            </a:r>
            <a:r>
              <a:rPr lang="zh-TW" altLang="en-US" dirty="0" smtClean="0"/>
              <a:t>清大資工</a:t>
            </a:r>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662773197"/>
              </p:ext>
            </p:extLst>
          </p:nvPr>
        </p:nvGraphicFramePr>
        <p:xfrm>
          <a:off x="2032000" y="4487333"/>
          <a:ext cx="8128000" cy="1483360"/>
        </p:xfrm>
        <a:graphic>
          <a:graphicData uri="http://schemas.openxmlformats.org/drawingml/2006/table">
            <a:tbl>
              <a:tblPr firstRow="1" bandRow="1">
                <a:tableStyleId>{2D5ABB26-0587-4C30-8999-92F81FD0307C}</a:tableStyleId>
              </a:tblPr>
              <a:tblGrid>
                <a:gridCol w="1625600">
                  <a:extLst>
                    <a:ext uri="{9D8B030D-6E8A-4147-A177-3AD203B41FA5}">
                      <a16:colId xmlns:a16="http://schemas.microsoft.com/office/drawing/2014/main" val="337459266"/>
                    </a:ext>
                  </a:extLst>
                </a:gridCol>
                <a:gridCol w="1625600">
                  <a:extLst>
                    <a:ext uri="{9D8B030D-6E8A-4147-A177-3AD203B41FA5}">
                      <a16:colId xmlns:a16="http://schemas.microsoft.com/office/drawing/2014/main" val="2169633368"/>
                    </a:ext>
                  </a:extLst>
                </a:gridCol>
                <a:gridCol w="1625600">
                  <a:extLst>
                    <a:ext uri="{9D8B030D-6E8A-4147-A177-3AD203B41FA5}">
                      <a16:colId xmlns:a16="http://schemas.microsoft.com/office/drawing/2014/main" val="3366543387"/>
                    </a:ext>
                  </a:extLst>
                </a:gridCol>
                <a:gridCol w="1625600">
                  <a:extLst>
                    <a:ext uri="{9D8B030D-6E8A-4147-A177-3AD203B41FA5}">
                      <a16:colId xmlns:a16="http://schemas.microsoft.com/office/drawing/2014/main" val="614444792"/>
                    </a:ext>
                  </a:extLst>
                </a:gridCol>
                <a:gridCol w="1625600">
                  <a:extLst>
                    <a:ext uri="{9D8B030D-6E8A-4147-A177-3AD203B41FA5}">
                      <a16:colId xmlns:a16="http://schemas.microsoft.com/office/drawing/2014/main" val="1531228977"/>
                    </a:ext>
                  </a:extLst>
                </a:gridCol>
              </a:tblGrid>
              <a:tr h="370840">
                <a:tc>
                  <a:txBody>
                    <a:bodyPr/>
                    <a:lstStyle/>
                    <a:p>
                      <a:pPr algn="r"/>
                      <a:r>
                        <a:rPr lang="en-US" altLang="zh-TW" dirty="0" smtClean="0"/>
                        <a:t>Index</a:t>
                      </a:r>
                      <a:endParaRPr lang="zh-TW" altLang="en-US" dirty="0"/>
                    </a:p>
                  </a:txBody>
                  <a:tcPr/>
                </a:tc>
                <a:tc>
                  <a:txBody>
                    <a:bodyPr/>
                    <a:lstStyle/>
                    <a:p>
                      <a:pPr algn="ctr"/>
                      <a:r>
                        <a:rPr lang="en-US" altLang="zh-TW" dirty="0" smtClean="0"/>
                        <a:t>1</a:t>
                      </a:r>
                      <a:endParaRPr lang="zh-TW" altLang="en-US" dirty="0"/>
                    </a:p>
                  </a:txBody>
                  <a:tcPr>
                    <a:lnB w="12700" cap="flat" cmpd="sng" algn="ctr">
                      <a:solidFill>
                        <a:schemeClr val="tx1"/>
                      </a:solidFill>
                      <a:prstDash val="solid"/>
                      <a:round/>
                      <a:headEnd type="none" w="med" len="med"/>
                      <a:tailEnd type="none" w="med" len="med"/>
                    </a:lnB>
                  </a:tcPr>
                </a:tc>
                <a:tc>
                  <a:txBody>
                    <a:bodyPr/>
                    <a:lstStyle/>
                    <a:p>
                      <a:pPr algn="ctr"/>
                      <a:r>
                        <a:rPr lang="en-US" altLang="zh-TW" dirty="0" smtClean="0"/>
                        <a:t>2</a:t>
                      </a:r>
                      <a:endParaRPr lang="zh-TW" altLang="en-US" dirty="0"/>
                    </a:p>
                  </a:txBody>
                  <a:tcPr>
                    <a:lnB w="12700" cap="flat" cmpd="sng" algn="ctr">
                      <a:solidFill>
                        <a:schemeClr val="tx1"/>
                      </a:solidFill>
                      <a:prstDash val="solid"/>
                      <a:round/>
                      <a:headEnd type="none" w="med" len="med"/>
                      <a:tailEnd type="none" w="med" len="med"/>
                    </a:lnB>
                  </a:tcPr>
                </a:tc>
                <a:tc>
                  <a:txBody>
                    <a:bodyPr/>
                    <a:lstStyle/>
                    <a:p>
                      <a:pPr algn="ctr"/>
                      <a:r>
                        <a:rPr lang="en-US" altLang="zh-TW" dirty="0" smtClean="0"/>
                        <a:t>3</a:t>
                      </a:r>
                      <a:endParaRPr lang="zh-TW" altLang="en-US" dirty="0"/>
                    </a:p>
                  </a:txBody>
                  <a:tcPr>
                    <a:lnB w="12700" cap="flat" cmpd="sng" algn="ctr">
                      <a:solidFill>
                        <a:schemeClr val="tx1"/>
                      </a:solidFill>
                      <a:prstDash val="solid"/>
                      <a:round/>
                      <a:headEnd type="none" w="med" len="med"/>
                      <a:tailEnd type="none" w="med" len="med"/>
                    </a:lnB>
                  </a:tcPr>
                </a:tc>
                <a:tc>
                  <a:txBody>
                    <a:bodyPr/>
                    <a:lstStyle/>
                    <a:p>
                      <a:pPr algn="ctr"/>
                      <a:r>
                        <a:rPr lang="en-US" altLang="zh-TW" dirty="0" smtClean="0"/>
                        <a:t>4</a:t>
                      </a:r>
                      <a:endParaRPr lang="zh-TW"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0763773"/>
                  </a:ext>
                </a:extLst>
              </a:tr>
              <a:tr h="370840">
                <a:tc>
                  <a:txBody>
                    <a:bodyPr/>
                    <a:lstStyle/>
                    <a:p>
                      <a:pPr algn="r"/>
                      <a:r>
                        <a:rPr lang="en-US" altLang="zh-TW" dirty="0" smtClean="0"/>
                        <a:t>Data</a:t>
                      </a:r>
                      <a:endParaRPr lang="zh-TW" altLang="en-US" dirty="0"/>
                    </a:p>
                  </a:txBody>
                  <a:tcPr>
                    <a:lnR w="12700" cap="flat" cmpd="sng" algn="ctr">
                      <a:solidFill>
                        <a:schemeClr val="tx1"/>
                      </a:solidFill>
                      <a:prstDash val="solid"/>
                      <a:round/>
                      <a:headEnd type="none" w="med" len="med"/>
                      <a:tailEnd type="none" w="med" len="med"/>
                    </a:lnR>
                  </a:tcPr>
                </a:tc>
                <a:tc>
                  <a:txBody>
                    <a:bodyPr/>
                    <a:lstStyle/>
                    <a:p>
                      <a:pPr algn="ctr"/>
                      <a:r>
                        <a:rPr lang="en-US" altLang="zh-TW" dirty="0" smtClean="0"/>
                        <a:t>HAT</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CAT</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EAT</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BAT</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9987461"/>
                  </a:ext>
                </a:extLst>
              </a:tr>
              <a:tr h="370840">
                <a:tc>
                  <a:txBody>
                    <a:bodyPr/>
                    <a:lstStyle/>
                    <a:p>
                      <a:pPr algn="r"/>
                      <a:r>
                        <a:rPr lang="en-US" altLang="zh-TW" dirty="0" smtClean="0"/>
                        <a:t>Left link</a:t>
                      </a:r>
                      <a:endParaRPr lang="zh-TW" altLang="en-US" dirty="0"/>
                    </a:p>
                  </a:txBody>
                  <a:tcPr>
                    <a:lnR w="12700" cap="flat" cmpd="sng" algn="ctr">
                      <a:solidFill>
                        <a:schemeClr val="tx1"/>
                      </a:solidFill>
                      <a:prstDash val="solid"/>
                      <a:round/>
                      <a:headEnd type="none" w="med" len="med"/>
                      <a:tailEnd type="none" w="med" len="med"/>
                    </a:lnR>
                  </a:tcPr>
                </a:tc>
                <a:tc>
                  <a:txBody>
                    <a:bodyPr/>
                    <a:lstStyle/>
                    <a:p>
                      <a:pPr algn="ctr"/>
                      <a:r>
                        <a:rPr lang="en-US" altLang="zh-TW" dirty="0" smtClean="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2</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0968720"/>
                  </a:ext>
                </a:extLst>
              </a:tr>
              <a:tr h="370840">
                <a:tc>
                  <a:txBody>
                    <a:bodyPr/>
                    <a:lstStyle/>
                    <a:p>
                      <a:pPr algn="r"/>
                      <a:r>
                        <a:rPr lang="en-US" altLang="zh-TW" dirty="0" smtClean="0"/>
                        <a:t>Right link</a:t>
                      </a:r>
                      <a:endParaRPr lang="zh-TW" altLang="en-US" dirty="0"/>
                    </a:p>
                  </a:txBody>
                  <a:tcPr>
                    <a:lnR w="12700" cap="flat" cmpd="sng" algn="ctr">
                      <a:solidFill>
                        <a:schemeClr val="tx1"/>
                      </a:solidFill>
                      <a:prstDash val="solid"/>
                      <a:round/>
                      <a:headEnd type="none" w="med" len="med"/>
                      <a:tailEnd type="none" w="med" len="med"/>
                    </a:lnR>
                  </a:tcPr>
                </a:tc>
                <a:tc>
                  <a:txBody>
                    <a:bodyPr/>
                    <a:lstStyle/>
                    <a:p>
                      <a:pPr algn="ctr"/>
                      <a:r>
                        <a:rPr lang="en-US" altLang="zh-TW" dirty="0" smtClean="0"/>
                        <a:t>2</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4</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5528901"/>
                  </a:ext>
                </a:extLst>
              </a:tr>
            </a:tbl>
          </a:graphicData>
        </a:graphic>
      </p:graphicFrame>
    </p:spTree>
    <p:extLst>
      <p:ext uri="{BB962C8B-B14F-4D97-AF65-F5344CB8AC3E}">
        <p14:creationId xmlns:p14="http://schemas.microsoft.com/office/powerpoint/2010/main" val="2248940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smtClean="0"/>
              <a:t>What are </a:t>
            </a:r>
            <a:r>
              <a:rPr lang="en-US" altLang="zh-TW" dirty="0"/>
              <a:t>t</a:t>
            </a:r>
            <a:r>
              <a:rPr lang="en-US" altLang="zh-TW" dirty="0" smtClean="0"/>
              <a:t>he values of (a)-(d) for the corresponding two-field representation?</a:t>
            </a:r>
          </a:p>
          <a:p>
            <a:endParaRPr lang="en-US" altLang="zh-TW" dirty="0"/>
          </a:p>
          <a:p>
            <a:endParaRPr lang="en-US" altLang="zh-TW" dirty="0" smtClean="0"/>
          </a:p>
          <a:p>
            <a:endParaRPr lang="en-US" altLang="zh-TW" dirty="0"/>
          </a:p>
          <a:p>
            <a:endParaRPr lang="en-US" altLang="zh-TW" dirty="0" smtClean="0"/>
          </a:p>
          <a:p>
            <a:r>
              <a:rPr lang="en-US" altLang="zh-TW" dirty="0" smtClean="0"/>
              <a:t>Explain how to traverse a two-filed doubly linked list from left to right and from right to left</a:t>
            </a:r>
          </a:p>
          <a:p>
            <a:pPr lvl="1"/>
            <a:r>
              <a:rPr lang="zh-TW" altLang="en-US" dirty="0" smtClean="0"/>
              <a:t>需有連續</a:t>
            </a:r>
            <a:r>
              <a:rPr lang="en-US" altLang="zh-TW" dirty="0" smtClean="0"/>
              <a:t>2</a:t>
            </a:r>
            <a:r>
              <a:rPr lang="zh-TW" altLang="en-US" dirty="0" smtClean="0"/>
              <a:t>個</a:t>
            </a:r>
            <a:r>
              <a:rPr lang="en-US" altLang="zh-TW" dirty="0" smtClean="0"/>
              <a:t>node</a:t>
            </a:r>
            <a:r>
              <a:rPr lang="zh-TW" altLang="en-US" dirty="0" smtClean="0"/>
              <a:t>資訊</a:t>
            </a:r>
            <a:endParaRPr lang="en-US" altLang="zh-TW" dirty="0" smtClean="0"/>
          </a:p>
          <a:p>
            <a:pPr lvl="1"/>
            <a:r>
              <a:rPr lang="zh-TW" altLang="en-US" dirty="0" smtClean="0"/>
              <a:t>利用前一個</a:t>
            </a:r>
            <a:r>
              <a:rPr lang="en-US" altLang="zh-TW" dirty="0" smtClean="0"/>
              <a:t>node</a:t>
            </a:r>
            <a:r>
              <a:rPr lang="zh-TW" altLang="en-US" dirty="0" smtClean="0"/>
              <a:t>的</a:t>
            </a:r>
            <a:r>
              <a:rPr lang="en-US" altLang="zh-TW" dirty="0" smtClean="0"/>
              <a:t>index</a:t>
            </a:r>
            <a:r>
              <a:rPr lang="zh-TW" altLang="en-US" dirty="0" smtClean="0"/>
              <a:t>和</a:t>
            </a:r>
            <a:r>
              <a:rPr lang="en-US" altLang="zh-TW" dirty="0" smtClean="0"/>
              <a:t>link</a:t>
            </a:r>
            <a:r>
              <a:rPr lang="zh-TW" altLang="en-US" dirty="0" smtClean="0"/>
              <a:t>做</a:t>
            </a:r>
            <a:r>
              <a:rPr lang="en-US" altLang="zh-TW" dirty="0" smtClean="0"/>
              <a:t>XOR</a:t>
            </a:r>
            <a:r>
              <a:rPr lang="zh-TW" altLang="en-US" dirty="0" smtClean="0"/>
              <a:t>可得到下一個</a:t>
            </a:r>
            <a:r>
              <a:rPr lang="en-US" altLang="zh-TW" dirty="0" smtClean="0"/>
              <a:t>node</a:t>
            </a:r>
            <a:r>
              <a:rPr lang="zh-TW" altLang="en-US" smtClean="0"/>
              <a:t>位置</a:t>
            </a:r>
            <a:endParaRPr lang="zh-TW" altLang="en-US" dirty="0"/>
          </a:p>
        </p:txBody>
      </p:sp>
      <p:sp>
        <p:nvSpPr>
          <p:cNvPr id="3" name="標題 2"/>
          <p:cNvSpPr>
            <a:spLocks noGrp="1"/>
          </p:cNvSpPr>
          <p:nvPr>
            <p:ph type="title"/>
          </p:nvPr>
        </p:nvSpPr>
        <p:spPr/>
        <p:txBody>
          <a:bodyPr/>
          <a:lstStyle/>
          <a:p>
            <a:r>
              <a:rPr lang="en-US" altLang="zh-TW" dirty="0"/>
              <a:t>97 </a:t>
            </a:r>
            <a:r>
              <a:rPr lang="zh-TW" altLang="en-US" dirty="0"/>
              <a:t>清大資工</a:t>
            </a:r>
          </a:p>
        </p:txBody>
      </p:sp>
      <p:graphicFrame>
        <p:nvGraphicFramePr>
          <p:cNvPr id="5" name="表格 4"/>
          <p:cNvGraphicFramePr>
            <a:graphicFrameLocks noGrp="1"/>
          </p:cNvGraphicFramePr>
          <p:nvPr>
            <p:extLst>
              <p:ext uri="{D42A27DB-BD31-4B8C-83A1-F6EECF244321}">
                <p14:modId xmlns:p14="http://schemas.microsoft.com/office/powerpoint/2010/main" val="1790759151"/>
              </p:ext>
            </p:extLst>
          </p:nvPr>
        </p:nvGraphicFramePr>
        <p:xfrm>
          <a:off x="1849121" y="2517216"/>
          <a:ext cx="8128000" cy="1112520"/>
        </p:xfrm>
        <a:graphic>
          <a:graphicData uri="http://schemas.openxmlformats.org/drawingml/2006/table">
            <a:tbl>
              <a:tblPr firstRow="1" bandRow="1">
                <a:tableStyleId>{2D5ABB26-0587-4C30-8999-92F81FD0307C}</a:tableStyleId>
              </a:tblPr>
              <a:tblGrid>
                <a:gridCol w="1625600">
                  <a:extLst>
                    <a:ext uri="{9D8B030D-6E8A-4147-A177-3AD203B41FA5}">
                      <a16:colId xmlns:a16="http://schemas.microsoft.com/office/drawing/2014/main" val="337459266"/>
                    </a:ext>
                  </a:extLst>
                </a:gridCol>
                <a:gridCol w="1625600">
                  <a:extLst>
                    <a:ext uri="{9D8B030D-6E8A-4147-A177-3AD203B41FA5}">
                      <a16:colId xmlns:a16="http://schemas.microsoft.com/office/drawing/2014/main" val="2169633368"/>
                    </a:ext>
                  </a:extLst>
                </a:gridCol>
                <a:gridCol w="1625600">
                  <a:extLst>
                    <a:ext uri="{9D8B030D-6E8A-4147-A177-3AD203B41FA5}">
                      <a16:colId xmlns:a16="http://schemas.microsoft.com/office/drawing/2014/main" val="3366543387"/>
                    </a:ext>
                  </a:extLst>
                </a:gridCol>
                <a:gridCol w="1625600">
                  <a:extLst>
                    <a:ext uri="{9D8B030D-6E8A-4147-A177-3AD203B41FA5}">
                      <a16:colId xmlns:a16="http://schemas.microsoft.com/office/drawing/2014/main" val="614444792"/>
                    </a:ext>
                  </a:extLst>
                </a:gridCol>
                <a:gridCol w="1625600">
                  <a:extLst>
                    <a:ext uri="{9D8B030D-6E8A-4147-A177-3AD203B41FA5}">
                      <a16:colId xmlns:a16="http://schemas.microsoft.com/office/drawing/2014/main" val="1531228977"/>
                    </a:ext>
                  </a:extLst>
                </a:gridCol>
              </a:tblGrid>
              <a:tr h="370840">
                <a:tc>
                  <a:txBody>
                    <a:bodyPr/>
                    <a:lstStyle/>
                    <a:p>
                      <a:pPr algn="r"/>
                      <a:r>
                        <a:rPr lang="en-US" altLang="zh-TW" dirty="0" smtClean="0"/>
                        <a:t>Index</a:t>
                      </a:r>
                      <a:endParaRPr lang="zh-TW" altLang="en-US" dirty="0"/>
                    </a:p>
                  </a:txBody>
                  <a:tcPr/>
                </a:tc>
                <a:tc>
                  <a:txBody>
                    <a:bodyPr/>
                    <a:lstStyle/>
                    <a:p>
                      <a:pPr algn="ctr"/>
                      <a:r>
                        <a:rPr lang="en-US" altLang="zh-TW" dirty="0" smtClean="0"/>
                        <a:t>1</a:t>
                      </a:r>
                      <a:endParaRPr lang="zh-TW" altLang="en-US" dirty="0"/>
                    </a:p>
                  </a:txBody>
                  <a:tcPr>
                    <a:lnB w="12700" cap="flat" cmpd="sng" algn="ctr">
                      <a:solidFill>
                        <a:schemeClr val="tx1"/>
                      </a:solidFill>
                      <a:prstDash val="solid"/>
                      <a:round/>
                      <a:headEnd type="none" w="med" len="med"/>
                      <a:tailEnd type="none" w="med" len="med"/>
                    </a:lnB>
                  </a:tcPr>
                </a:tc>
                <a:tc>
                  <a:txBody>
                    <a:bodyPr/>
                    <a:lstStyle/>
                    <a:p>
                      <a:pPr algn="ctr"/>
                      <a:r>
                        <a:rPr lang="en-US" altLang="zh-TW" dirty="0" smtClean="0"/>
                        <a:t>2</a:t>
                      </a:r>
                      <a:endParaRPr lang="zh-TW" altLang="en-US" dirty="0"/>
                    </a:p>
                  </a:txBody>
                  <a:tcPr>
                    <a:lnB w="12700" cap="flat" cmpd="sng" algn="ctr">
                      <a:solidFill>
                        <a:schemeClr val="tx1"/>
                      </a:solidFill>
                      <a:prstDash val="solid"/>
                      <a:round/>
                      <a:headEnd type="none" w="med" len="med"/>
                      <a:tailEnd type="none" w="med" len="med"/>
                    </a:lnB>
                  </a:tcPr>
                </a:tc>
                <a:tc>
                  <a:txBody>
                    <a:bodyPr/>
                    <a:lstStyle/>
                    <a:p>
                      <a:pPr algn="ctr"/>
                      <a:r>
                        <a:rPr lang="en-US" altLang="zh-TW" dirty="0" smtClean="0"/>
                        <a:t>3</a:t>
                      </a:r>
                      <a:endParaRPr lang="zh-TW" altLang="en-US" dirty="0"/>
                    </a:p>
                  </a:txBody>
                  <a:tcPr>
                    <a:lnB w="12700" cap="flat" cmpd="sng" algn="ctr">
                      <a:solidFill>
                        <a:schemeClr val="tx1"/>
                      </a:solidFill>
                      <a:prstDash val="solid"/>
                      <a:round/>
                      <a:headEnd type="none" w="med" len="med"/>
                      <a:tailEnd type="none" w="med" len="med"/>
                    </a:lnB>
                  </a:tcPr>
                </a:tc>
                <a:tc>
                  <a:txBody>
                    <a:bodyPr/>
                    <a:lstStyle/>
                    <a:p>
                      <a:pPr algn="ctr"/>
                      <a:r>
                        <a:rPr lang="en-US" altLang="zh-TW" dirty="0" smtClean="0"/>
                        <a:t>4</a:t>
                      </a:r>
                      <a:endParaRPr lang="zh-TW"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0763773"/>
                  </a:ext>
                </a:extLst>
              </a:tr>
              <a:tr h="370840">
                <a:tc>
                  <a:txBody>
                    <a:bodyPr/>
                    <a:lstStyle/>
                    <a:p>
                      <a:pPr algn="r"/>
                      <a:r>
                        <a:rPr lang="en-US" altLang="zh-TW" dirty="0" smtClean="0"/>
                        <a:t>Data</a:t>
                      </a:r>
                      <a:endParaRPr lang="zh-TW" altLang="en-US" dirty="0"/>
                    </a:p>
                  </a:txBody>
                  <a:tcPr>
                    <a:lnR w="12700" cap="flat" cmpd="sng" algn="ctr">
                      <a:solidFill>
                        <a:schemeClr val="tx1"/>
                      </a:solidFill>
                      <a:prstDash val="solid"/>
                      <a:round/>
                      <a:headEnd type="none" w="med" len="med"/>
                      <a:tailEnd type="none" w="med" len="med"/>
                    </a:lnR>
                  </a:tcPr>
                </a:tc>
                <a:tc>
                  <a:txBody>
                    <a:bodyPr/>
                    <a:lstStyle/>
                    <a:p>
                      <a:pPr algn="ctr"/>
                      <a:r>
                        <a:rPr lang="en-US" altLang="zh-TW" dirty="0" smtClean="0"/>
                        <a:t>HAT</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CAT</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EAT</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BAT</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9987461"/>
                  </a:ext>
                </a:extLst>
              </a:tr>
              <a:tr h="370840">
                <a:tc>
                  <a:txBody>
                    <a:bodyPr/>
                    <a:lstStyle/>
                    <a:p>
                      <a:pPr algn="r"/>
                      <a:r>
                        <a:rPr lang="en-US" altLang="zh-TW" dirty="0" smtClean="0"/>
                        <a:t>Link</a:t>
                      </a:r>
                      <a:endParaRPr lang="zh-TW" altLang="en-US" dirty="0"/>
                    </a:p>
                  </a:txBody>
                  <a:tcPr>
                    <a:lnR w="12700" cap="flat" cmpd="sng" algn="ctr">
                      <a:solidFill>
                        <a:schemeClr val="tx1"/>
                      </a:solidFill>
                      <a:prstDash val="solid"/>
                      <a:round/>
                      <a:headEnd type="none" w="med" len="med"/>
                      <a:tailEnd type="none" w="med" len="med"/>
                    </a:lnR>
                  </a:tcPr>
                </a:tc>
                <a:tc>
                  <a:txBody>
                    <a:bodyPr/>
                    <a:lstStyle/>
                    <a:p>
                      <a:pPr algn="ctr"/>
                      <a:r>
                        <a:rPr lang="en-US" altLang="zh-TW" dirty="0" smtClean="0"/>
                        <a:t>(a)</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(b)</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(c)</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(d)</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0968720"/>
                  </a:ext>
                </a:extLst>
              </a:tr>
            </a:tbl>
          </a:graphicData>
        </a:graphic>
      </p:graphicFrame>
    </p:spTree>
    <p:extLst>
      <p:ext uri="{BB962C8B-B14F-4D97-AF65-F5344CB8AC3E}">
        <p14:creationId xmlns:p14="http://schemas.microsoft.com/office/powerpoint/2010/main" val="3599010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p:cNvSpPr>
            <a:spLocks noGrp="1"/>
          </p:cNvSpPr>
          <p:nvPr>
            <p:ph type="subTitle" idx="1"/>
          </p:nvPr>
        </p:nvSpPr>
        <p:spPr/>
        <p:txBody>
          <a:bodyPr/>
          <a:lstStyle/>
          <a:p>
            <a:endParaRPr lang="zh-TW" altLang="en-US"/>
          </a:p>
        </p:txBody>
      </p:sp>
      <p:sp>
        <p:nvSpPr>
          <p:cNvPr id="4" name="標題 3"/>
          <p:cNvSpPr>
            <a:spLocks noGrp="1"/>
          </p:cNvSpPr>
          <p:nvPr>
            <p:ph type="ctrTitle"/>
          </p:nvPr>
        </p:nvSpPr>
        <p:spPr/>
        <p:txBody>
          <a:bodyPr/>
          <a:lstStyle/>
          <a:p>
            <a:pPr algn="ctr"/>
            <a:r>
              <a:rPr lang="en-US" altLang="zh-TW" smtClean="0"/>
              <a:t>Q&amp;A</a:t>
            </a:r>
            <a:endParaRPr lang="zh-TW" altLang="en-US"/>
          </a:p>
        </p:txBody>
      </p:sp>
    </p:spTree>
    <p:extLst>
      <p:ext uri="{BB962C8B-B14F-4D97-AF65-F5344CB8AC3E}">
        <p14:creationId xmlns:p14="http://schemas.microsoft.com/office/powerpoint/2010/main" val="5623959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algn="just"/>
            <a:r>
              <a:rPr lang="en-US" altLang="zh-TW" dirty="0" smtClean="0"/>
              <a:t>Suppose we have implemented a list for storing integers as the diagram shown in Figure 1, in which three integers 70, 15, and 25 have been stored. In the diagram, integers are stored in an array of eight elements, indexed from 0 to 7. Each element in the array may contain one integer and a pointer. A pointer is the index of the next element the current element is linked to. In the implementation, the elements with stored integers form a link, called the data link, and the rest elements form the other link, called the availability link. The variable “count” contains the number of integers currently stored in the array. </a:t>
            </a:r>
            <a:endParaRPr lang="zh-TW" altLang="en-US" dirty="0"/>
          </a:p>
        </p:txBody>
      </p:sp>
      <p:sp>
        <p:nvSpPr>
          <p:cNvPr id="2" name="標題 1"/>
          <p:cNvSpPr>
            <a:spLocks noGrp="1"/>
          </p:cNvSpPr>
          <p:nvPr>
            <p:ph type="title"/>
          </p:nvPr>
        </p:nvSpPr>
        <p:spPr/>
        <p:txBody>
          <a:bodyPr/>
          <a:lstStyle/>
          <a:p>
            <a:r>
              <a:rPr lang="en-US" altLang="zh-TW" dirty="0"/>
              <a:t>96 </a:t>
            </a:r>
            <a:r>
              <a:rPr lang="zh-TW" altLang="en-US" dirty="0"/>
              <a:t>中山電機</a:t>
            </a:r>
          </a:p>
        </p:txBody>
      </p:sp>
    </p:spTree>
    <p:extLst>
      <p:ext uri="{BB962C8B-B14F-4D97-AF65-F5344CB8AC3E}">
        <p14:creationId xmlns:p14="http://schemas.microsoft.com/office/powerpoint/2010/main" val="3861816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lnSpcReduction="10000"/>
          </a:bodyPr>
          <a:lstStyle/>
          <a:p>
            <a:pPr algn="just"/>
            <a:r>
              <a:rPr lang="en-US" altLang="zh-TW" dirty="0"/>
              <a:t>The variable “data” contains the index of the first element of the data link, and contains -1 if the data link is empty. The variable “available is the index of the first element in the availability link, and contain -1 if the availability link is empty. The pointer field of the last element in the data link contains -1, and so does in the availability link. When an input integer is inserted, the first element in the availability link is used for storing the integer and the available variable points to the successor of the element. When a stored integer is deleted, the corresponding element becomes available for storing new integers and is added to the availability link as the first element of the link. Draw the resulting diagram for each of the following operations:</a:t>
            </a:r>
            <a:endParaRPr lang="zh-TW" altLang="en-US" dirty="0"/>
          </a:p>
          <a:p>
            <a:pPr algn="just"/>
            <a:endParaRPr lang="zh-TW" altLang="en-US" dirty="0"/>
          </a:p>
        </p:txBody>
      </p:sp>
      <p:sp>
        <p:nvSpPr>
          <p:cNvPr id="3" name="標題 2"/>
          <p:cNvSpPr>
            <a:spLocks noGrp="1"/>
          </p:cNvSpPr>
          <p:nvPr>
            <p:ph type="title"/>
          </p:nvPr>
        </p:nvSpPr>
        <p:spPr/>
        <p:txBody>
          <a:bodyPr/>
          <a:lstStyle/>
          <a:p>
            <a:r>
              <a:rPr lang="en-US" altLang="zh-TW" dirty="0"/>
              <a:t>96 </a:t>
            </a:r>
            <a:r>
              <a:rPr lang="zh-TW" altLang="en-US" dirty="0"/>
              <a:t>中山電機</a:t>
            </a:r>
          </a:p>
        </p:txBody>
      </p:sp>
    </p:spTree>
    <p:extLst>
      <p:ext uri="{BB962C8B-B14F-4D97-AF65-F5344CB8AC3E}">
        <p14:creationId xmlns:p14="http://schemas.microsoft.com/office/powerpoint/2010/main" val="9977646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smtClean="0"/>
              <a:t>a</a:t>
            </a:r>
            <a:r>
              <a:rPr lang="en-US" altLang="zh-TW" dirty="0"/>
              <a:t>.[4%].Insert 20 as the third element in the data link.   </a:t>
            </a:r>
            <a:endParaRPr lang="en-US" altLang="zh-TW" dirty="0" smtClean="0"/>
          </a:p>
          <a:p>
            <a:r>
              <a:rPr lang="en-US" altLang="zh-TW" dirty="0" smtClean="0"/>
              <a:t>b</a:t>
            </a:r>
            <a:r>
              <a:rPr lang="en-US" altLang="zh-TW" dirty="0"/>
              <a:t>.[4%].Then delete 25.  </a:t>
            </a:r>
            <a:endParaRPr lang="en-US" altLang="zh-TW" dirty="0" smtClean="0"/>
          </a:p>
          <a:p>
            <a:r>
              <a:rPr lang="en-US" altLang="zh-TW" dirty="0" smtClean="0"/>
              <a:t>c</a:t>
            </a:r>
            <a:r>
              <a:rPr lang="en-US" altLang="zh-TW" dirty="0"/>
              <a:t>.[4%].Then insert 50 as the first element in the data link.  </a:t>
            </a:r>
            <a:endParaRPr lang="en-US" altLang="zh-TW" dirty="0" smtClean="0"/>
          </a:p>
          <a:p>
            <a:r>
              <a:rPr lang="en-US" altLang="zh-TW" dirty="0" smtClean="0"/>
              <a:t>d</a:t>
            </a:r>
            <a:r>
              <a:rPr lang="en-US" altLang="zh-TW" dirty="0"/>
              <a:t>.[4%].Then delete the second element in the data link</a:t>
            </a:r>
            <a:endParaRPr lang="zh-TW" altLang="en-US" dirty="0"/>
          </a:p>
        </p:txBody>
      </p:sp>
      <p:sp>
        <p:nvSpPr>
          <p:cNvPr id="3" name="標題 2"/>
          <p:cNvSpPr>
            <a:spLocks noGrp="1"/>
          </p:cNvSpPr>
          <p:nvPr>
            <p:ph type="title"/>
          </p:nvPr>
        </p:nvSpPr>
        <p:spPr/>
        <p:txBody>
          <a:bodyPr/>
          <a:lstStyle/>
          <a:p>
            <a:r>
              <a:rPr lang="en-US" altLang="zh-TW" dirty="0" smtClean="0"/>
              <a:t>96 </a:t>
            </a:r>
            <a:r>
              <a:rPr lang="zh-TW" altLang="en-US" dirty="0" smtClean="0"/>
              <a:t>中山電機</a:t>
            </a:r>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2919323362"/>
              </p:ext>
            </p:extLst>
          </p:nvPr>
        </p:nvGraphicFramePr>
        <p:xfrm>
          <a:off x="7262400" y="4668212"/>
          <a:ext cx="4320000" cy="108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3483231996"/>
                    </a:ext>
                  </a:extLst>
                </a:gridCol>
                <a:gridCol w="540000">
                  <a:extLst>
                    <a:ext uri="{9D8B030D-6E8A-4147-A177-3AD203B41FA5}">
                      <a16:colId xmlns:a16="http://schemas.microsoft.com/office/drawing/2014/main" val="3878024977"/>
                    </a:ext>
                  </a:extLst>
                </a:gridCol>
                <a:gridCol w="540000">
                  <a:extLst>
                    <a:ext uri="{9D8B030D-6E8A-4147-A177-3AD203B41FA5}">
                      <a16:colId xmlns:a16="http://schemas.microsoft.com/office/drawing/2014/main" val="2139290"/>
                    </a:ext>
                  </a:extLst>
                </a:gridCol>
                <a:gridCol w="540000">
                  <a:extLst>
                    <a:ext uri="{9D8B030D-6E8A-4147-A177-3AD203B41FA5}">
                      <a16:colId xmlns:a16="http://schemas.microsoft.com/office/drawing/2014/main" val="1367435264"/>
                    </a:ext>
                  </a:extLst>
                </a:gridCol>
                <a:gridCol w="540000">
                  <a:extLst>
                    <a:ext uri="{9D8B030D-6E8A-4147-A177-3AD203B41FA5}">
                      <a16:colId xmlns:a16="http://schemas.microsoft.com/office/drawing/2014/main" val="3688423346"/>
                    </a:ext>
                  </a:extLst>
                </a:gridCol>
                <a:gridCol w="540000">
                  <a:extLst>
                    <a:ext uri="{9D8B030D-6E8A-4147-A177-3AD203B41FA5}">
                      <a16:colId xmlns:a16="http://schemas.microsoft.com/office/drawing/2014/main" val="570155850"/>
                    </a:ext>
                  </a:extLst>
                </a:gridCol>
                <a:gridCol w="540000">
                  <a:extLst>
                    <a:ext uri="{9D8B030D-6E8A-4147-A177-3AD203B41FA5}">
                      <a16:colId xmlns:a16="http://schemas.microsoft.com/office/drawing/2014/main" val="2462807211"/>
                    </a:ext>
                  </a:extLst>
                </a:gridCol>
                <a:gridCol w="540000">
                  <a:extLst>
                    <a:ext uri="{9D8B030D-6E8A-4147-A177-3AD203B41FA5}">
                      <a16:colId xmlns:a16="http://schemas.microsoft.com/office/drawing/2014/main" val="546365485"/>
                    </a:ext>
                  </a:extLst>
                </a:gridCol>
              </a:tblGrid>
              <a:tr h="540000">
                <a:tc>
                  <a:txBody>
                    <a:bodyPr/>
                    <a:lstStyle/>
                    <a:p>
                      <a:endParaRPr lang="zh-TW" altLang="en-US" dirty="0"/>
                    </a:p>
                  </a:txBody>
                  <a:tcPr/>
                </a:tc>
                <a:tc>
                  <a:txBody>
                    <a:bodyPr/>
                    <a:lstStyle/>
                    <a:p>
                      <a:r>
                        <a:rPr lang="en-US" altLang="zh-TW" dirty="0" smtClean="0"/>
                        <a:t>70</a:t>
                      </a:r>
                      <a:endParaRPr lang="zh-TW" altLang="en-US" dirty="0"/>
                    </a:p>
                  </a:txBody>
                  <a:tcPr/>
                </a:tc>
                <a:tc>
                  <a:txBody>
                    <a:bodyPr/>
                    <a:lstStyle/>
                    <a:p>
                      <a:endParaRPr lang="zh-TW" altLang="en-US"/>
                    </a:p>
                  </a:txBody>
                  <a:tcPr/>
                </a:tc>
                <a:tc>
                  <a:txBody>
                    <a:bodyPr/>
                    <a:lstStyle/>
                    <a:p>
                      <a:endParaRPr lang="zh-TW" altLang="en-US" dirty="0"/>
                    </a:p>
                  </a:txBody>
                  <a:tcPr/>
                </a:tc>
                <a:tc>
                  <a:txBody>
                    <a:bodyPr/>
                    <a:lstStyle/>
                    <a:p>
                      <a:r>
                        <a:rPr lang="en-US" altLang="zh-TW" dirty="0" smtClean="0"/>
                        <a:t>15</a:t>
                      </a:r>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r>
                        <a:rPr lang="en-US" altLang="zh-TW" dirty="0" smtClean="0"/>
                        <a:t>25</a:t>
                      </a:r>
                      <a:endParaRPr lang="zh-TW" altLang="en-US" dirty="0"/>
                    </a:p>
                  </a:txBody>
                  <a:tcPr/>
                </a:tc>
                <a:extLst>
                  <a:ext uri="{0D108BD9-81ED-4DB2-BD59-A6C34878D82A}">
                    <a16:rowId xmlns:a16="http://schemas.microsoft.com/office/drawing/2014/main" val="4187255785"/>
                  </a:ext>
                </a:extLst>
              </a:tr>
              <a:tr h="540000">
                <a:tc>
                  <a:txBody>
                    <a:bodyPr/>
                    <a:lstStyle/>
                    <a:p>
                      <a:r>
                        <a:rPr lang="en-US" altLang="zh-TW" dirty="0" smtClean="0"/>
                        <a:t>6</a:t>
                      </a:r>
                      <a:endParaRPr lang="zh-TW" altLang="en-US" dirty="0"/>
                    </a:p>
                  </a:txBody>
                  <a:tcPr/>
                </a:tc>
                <a:tc>
                  <a:txBody>
                    <a:bodyPr/>
                    <a:lstStyle/>
                    <a:p>
                      <a:r>
                        <a:rPr lang="en-US" altLang="zh-TW" dirty="0" smtClean="0"/>
                        <a:t>7</a:t>
                      </a:r>
                      <a:endParaRPr lang="zh-TW" altLang="en-US" dirty="0"/>
                    </a:p>
                  </a:txBody>
                  <a:tcPr/>
                </a:tc>
                <a:tc>
                  <a:txBody>
                    <a:bodyPr/>
                    <a:lstStyle/>
                    <a:p>
                      <a:r>
                        <a:rPr lang="en-US" altLang="zh-TW" dirty="0" smtClean="0"/>
                        <a:t>-1</a:t>
                      </a:r>
                      <a:endParaRPr lang="zh-TW" altLang="en-US" dirty="0"/>
                    </a:p>
                  </a:txBody>
                  <a:tcPr/>
                </a:tc>
                <a:tc>
                  <a:txBody>
                    <a:bodyPr/>
                    <a:lstStyle/>
                    <a:p>
                      <a:r>
                        <a:rPr lang="en-US" altLang="zh-TW" dirty="0" smtClean="0"/>
                        <a:t>5</a:t>
                      </a:r>
                      <a:endParaRPr lang="zh-TW" altLang="en-US" dirty="0"/>
                    </a:p>
                  </a:txBody>
                  <a:tcPr/>
                </a:tc>
                <a:tc>
                  <a:txBody>
                    <a:bodyPr/>
                    <a:lstStyle/>
                    <a:p>
                      <a:r>
                        <a:rPr lang="en-US" altLang="zh-TW" dirty="0" smtClean="0"/>
                        <a:t>1</a:t>
                      </a:r>
                      <a:endParaRPr lang="zh-TW" altLang="en-US" dirty="0"/>
                    </a:p>
                  </a:txBody>
                  <a:tcPr/>
                </a:tc>
                <a:tc>
                  <a:txBody>
                    <a:bodyPr/>
                    <a:lstStyle/>
                    <a:p>
                      <a:r>
                        <a:rPr lang="en-US" altLang="zh-TW" dirty="0" smtClean="0"/>
                        <a:t>2</a:t>
                      </a:r>
                      <a:endParaRPr lang="zh-TW" altLang="en-US" dirty="0"/>
                    </a:p>
                  </a:txBody>
                  <a:tcPr/>
                </a:tc>
                <a:tc>
                  <a:txBody>
                    <a:bodyPr/>
                    <a:lstStyle/>
                    <a:p>
                      <a:r>
                        <a:rPr lang="en-US" altLang="zh-TW" dirty="0" smtClean="0"/>
                        <a:t>3</a:t>
                      </a:r>
                      <a:endParaRPr lang="zh-TW" altLang="en-US" dirty="0"/>
                    </a:p>
                  </a:txBody>
                  <a:tcPr/>
                </a:tc>
                <a:tc>
                  <a:txBody>
                    <a:bodyPr/>
                    <a:lstStyle/>
                    <a:p>
                      <a:r>
                        <a:rPr lang="en-US" altLang="zh-TW" dirty="0" smtClean="0"/>
                        <a:t>-1</a:t>
                      </a:r>
                      <a:endParaRPr lang="zh-TW" altLang="en-US" dirty="0"/>
                    </a:p>
                  </a:txBody>
                  <a:tcPr/>
                </a:tc>
                <a:extLst>
                  <a:ext uri="{0D108BD9-81ED-4DB2-BD59-A6C34878D82A}">
                    <a16:rowId xmlns:a16="http://schemas.microsoft.com/office/drawing/2014/main" val="563821019"/>
                  </a:ext>
                </a:extLst>
              </a:tr>
            </a:tbl>
          </a:graphicData>
        </a:graphic>
      </p:graphicFrame>
      <p:sp>
        <p:nvSpPr>
          <p:cNvPr id="6" name="文字方塊 5"/>
          <p:cNvSpPr txBox="1"/>
          <p:nvPr/>
        </p:nvSpPr>
        <p:spPr>
          <a:xfrm>
            <a:off x="7346989" y="4250012"/>
            <a:ext cx="4150821" cy="369332"/>
          </a:xfrm>
          <a:prstGeom prst="rect">
            <a:avLst/>
          </a:prstGeom>
          <a:noFill/>
        </p:spPr>
        <p:txBody>
          <a:bodyPr wrap="square" rtlCol="0">
            <a:spAutoFit/>
          </a:bodyPr>
          <a:lstStyle/>
          <a:p>
            <a:r>
              <a:rPr lang="en-US" altLang="zh-TW" dirty="0" smtClean="0"/>
              <a:t>0         1          2         3          4        5         6          7</a:t>
            </a:r>
            <a:endParaRPr lang="zh-TW" altLang="en-US" dirty="0"/>
          </a:p>
        </p:txBody>
      </p:sp>
      <p:sp>
        <p:nvSpPr>
          <p:cNvPr id="7" name="文字方塊 6"/>
          <p:cNvSpPr txBox="1"/>
          <p:nvPr/>
        </p:nvSpPr>
        <p:spPr>
          <a:xfrm>
            <a:off x="3916172" y="4668212"/>
            <a:ext cx="540000" cy="540000"/>
          </a:xfrm>
          <a:prstGeom prst="rect">
            <a:avLst/>
          </a:prstGeom>
          <a:noFill/>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altLang="zh-TW" dirty="0" smtClean="0"/>
              <a:t>3</a:t>
            </a:r>
            <a:endParaRPr lang="zh-TW" altLang="en-US" dirty="0"/>
          </a:p>
        </p:txBody>
      </p:sp>
      <p:sp>
        <p:nvSpPr>
          <p:cNvPr id="8" name="文字方塊 7"/>
          <p:cNvSpPr txBox="1"/>
          <p:nvPr/>
        </p:nvSpPr>
        <p:spPr>
          <a:xfrm>
            <a:off x="4803591" y="4672984"/>
            <a:ext cx="540000" cy="540000"/>
          </a:xfrm>
          <a:prstGeom prst="rect">
            <a:avLst/>
          </a:prstGeom>
          <a:noFill/>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altLang="zh-TW" dirty="0" smtClean="0"/>
              <a:t>4</a:t>
            </a:r>
            <a:endParaRPr lang="zh-TW" altLang="en-US" dirty="0"/>
          </a:p>
        </p:txBody>
      </p:sp>
      <p:sp>
        <p:nvSpPr>
          <p:cNvPr id="9" name="文字方塊 8"/>
          <p:cNvSpPr txBox="1"/>
          <p:nvPr/>
        </p:nvSpPr>
        <p:spPr>
          <a:xfrm>
            <a:off x="5691010" y="4668212"/>
            <a:ext cx="540000" cy="540000"/>
          </a:xfrm>
          <a:prstGeom prst="rect">
            <a:avLst/>
          </a:prstGeom>
          <a:noFill/>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altLang="zh-TW" dirty="0"/>
              <a:t>0</a:t>
            </a:r>
            <a:endParaRPr lang="zh-TW" altLang="en-US" dirty="0"/>
          </a:p>
        </p:txBody>
      </p:sp>
      <p:sp>
        <p:nvSpPr>
          <p:cNvPr id="10" name="文字方塊 9"/>
          <p:cNvSpPr txBox="1"/>
          <p:nvPr/>
        </p:nvSpPr>
        <p:spPr>
          <a:xfrm>
            <a:off x="3859894" y="4304660"/>
            <a:ext cx="731290" cy="369332"/>
          </a:xfrm>
          <a:prstGeom prst="rect">
            <a:avLst/>
          </a:prstGeom>
          <a:noFill/>
        </p:spPr>
        <p:txBody>
          <a:bodyPr wrap="none" rtlCol="0">
            <a:spAutoFit/>
          </a:bodyPr>
          <a:lstStyle/>
          <a:p>
            <a:r>
              <a:rPr lang="en-US" altLang="zh-TW" dirty="0" smtClean="0"/>
              <a:t>count</a:t>
            </a:r>
            <a:endParaRPr lang="zh-TW" altLang="en-US" dirty="0"/>
          </a:p>
        </p:txBody>
      </p:sp>
      <p:sp>
        <p:nvSpPr>
          <p:cNvPr id="11" name="文字方塊 10"/>
          <p:cNvSpPr txBox="1"/>
          <p:nvPr/>
        </p:nvSpPr>
        <p:spPr>
          <a:xfrm>
            <a:off x="4758252" y="4298880"/>
            <a:ext cx="615874" cy="369332"/>
          </a:xfrm>
          <a:prstGeom prst="rect">
            <a:avLst/>
          </a:prstGeom>
          <a:noFill/>
        </p:spPr>
        <p:txBody>
          <a:bodyPr wrap="none" rtlCol="0">
            <a:spAutoFit/>
          </a:bodyPr>
          <a:lstStyle/>
          <a:p>
            <a:r>
              <a:rPr lang="en-US" altLang="zh-TW" dirty="0" smtClean="0"/>
              <a:t>data</a:t>
            </a:r>
            <a:endParaRPr lang="zh-TW" altLang="en-US" dirty="0"/>
          </a:p>
        </p:txBody>
      </p:sp>
      <p:sp>
        <p:nvSpPr>
          <p:cNvPr id="12" name="文字方塊 11"/>
          <p:cNvSpPr txBox="1"/>
          <p:nvPr/>
        </p:nvSpPr>
        <p:spPr>
          <a:xfrm>
            <a:off x="5453561" y="4298880"/>
            <a:ext cx="1031051" cy="369332"/>
          </a:xfrm>
          <a:prstGeom prst="rect">
            <a:avLst/>
          </a:prstGeom>
          <a:noFill/>
        </p:spPr>
        <p:txBody>
          <a:bodyPr wrap="none" rtlCol="0">
            <a:spAutoFit/>
          </a:bodyPr>
          <a:lstStyle/>
          <a:p>
            <a:r>
              <a:rPr lang="en-US" altLang="zh-TW" dirty="0" smtClean="0"/>
              <a:t>available</a:t>
            </a:r>
            <a:endParaRPr lang="zh-TW" altLang="en-US" dirty="0"/>
          </a:p>
        </p:txBody>
      </p:sp>
    </p:spTree>
    <p:extLst>
      <p:ext uri="{BB962C8B-B14F-4D97-AF65-F5344CB8AC3E}">
        <p14:creationId xmlns:p14="http://schemas.microsoft.com/office/powerpoint/2010/main" val="15107925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smtClean="0"/>
              <a:t>Given a circular single link list.</a:t>
            </a:r>
          </a:p>
          <a:p>
            <a:pPr marL="0" indent="0">
              <a:buNone/>
            </a:pPr>
            <a:r>
              <a:rPr lang="en-US" altLang="zh-TW" dirty="0" smtClean="0"/>
              <a:t>(1) Design procedure INS(L, x, Y) to insert a list “Y” after “x” (10%)</a:t>
            </a:r>
          </a:p>
          <a:p>
            <a:pPr marL="0" indent="0">
              <a:buNone/>
            </a:pPr>
            <a:r>
              <a:rPr lang="en-US" altLang="zh-TW" dirty="0" smtClean="0"/>
              <a:t>(2) </a:t>
            </a:r>
            <a:r>
              <a:rPr lang="en-US" altLang="zh-TW" dirty="0"/>
              <a:t>Design procedure </a:t>
            </a:r>
            <a:r>
              <a:rPr lang="en-US" altLang="zh-TW" dirty="0" smtClean="0"/>
              <a:t>DEL(L</a:t>
            </a:r>
            <a:r>
              <a:rPr lang="en-US" altLang="zh-TW" dirty="0"/>
              <a:t>, </a:t>
            </a:r>
            <a:r>
              <a:rPr lang="en-US" altLang="zh-TW" dirty="0" smtClean="0"/>
              <a:t>x) </a:t>
            </a:r>
            <a:r>
              <a:rPr lang="en-US" altLang="zh-TW" dirty="0"/>
              <a:t>to </a:t>
            </a:r>
            <a:r>
              <a:rPr lang="en-US" altLang="zh-TW" dirty="0" smtClean="0"/>
              <a:t>delete and free the node on </a:t>
            </a:r>
            <a:r>
              <a:rPr lang="en-US" altLang="zh-TW" dirty="0"/>
              <a:t>“x</a:t>
            </a:r>
            <a:r>
              <a:rPr lang="en-US" altLang="zh-TW" dirty="0" smtClean="0"/>
              <a:t>” (5%)</a:t>
            </a:r>
            <a:endParaRPr lang="en-US" altLang="zh-TW" dirty="0"/>
          </a:p>
          <a:p>
            <a:endParaRPr lang="zh-TW" altLang="en-US" dirty="0"/>
          </a:p>
        </p:txBody>
      </p:sp>
      <p:sp>
        <p:nvSpPr>
          <p:cNvPr id="3" name="標題 2"/>
          <p:cNvSpPr>
            <a:spLocks noGrp="1"/>
          </p:cNvSpPr>
          <p:nvPr>
            <p:ph type="title"/>
          </p:nvPr>
        </p:nvSpPr>
        <p:spPr/>
        <p:txBody>
          <a:bodyPr/>
          <a:lstStyle/>
          <a:p>
            <a:r>
              <a:rPr lang="en-US" altLang="zh-TW" dirty="0" smtClean="0"/>
              <a:t>94 </a:t>
            </a:r>
            <a:r>
              <a:rPr lang="zh-TW" altLang="en-US" dirty="0" smtClean="0"/>
              <a:t>台大工科</a:t>
            </a:r>
            <a:endParaRPr lang="zh-TW" altLang="en-US" dirty="0"/>
          </a:p>
        </p:txBody>
      </p:sp>
      <p:sp>
        <p:nvSpPr>
          <p:cNvPr id="4" name="Line 8"/>
          <p:cNvSpPr>
            <a:spLocks noChangeShapeType="1"/>
          </p:cNvSpPr>
          <p:nvPr/>
        </p:nvSpPr>
        <p:spPr bwMode="auto">
          <a:xfrm>
            <a:off x="4216119" y="4044016"/>
            <a:ext cx="503238" cy="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 name="Rectangle 9"/>
          <p:cNvSpPr>
            <a:spLocks noChangeArrowheads="1"/>
          </p:cNvSpPr>
          <p:nvPr/>
        </p:nvSpPr>
        <p:spPr bwMode="auto">
          <a:xfrm>
            <a:off x="4774919" y="3864629"/>
            <a:ext cx="1589088" cy="322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 name="Text Box 10"/>
          <p:cNvSpPr txBox="1">
            <a:spLocks noChangeArrowheads="1"/>
          </p:cNvSpPr>
          <p:nvPr/>
        </p:nvSpPr>
        <p:spPr bwMode="auto">
          <a:xfrm>
            <a:off x="5949669" y="3842404"/>
            <a:ext cx="300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a:latin typeface="Times New Roman" panose="02020603050405020304" pitchFamily="18" charset="0"/>
                <a:sym typeface="Wingdings" panose="05000000000000000000" pitchFamily="2" charset="2"/>
              </a:rPr>
              <a:t></a:t>
            </a:r>
            <a:endParaRPr lang="en-US" altLang="zh-TW" sz="2400" u="sng">
              <a:latin typeface="Times New Roman" panose="02020603050405020304" pitchFamily="18" charset="0"/>
            </a:endParaRPr>
          </a:p>
        </p:txBody>
      </p:sp>
      <p:sp>
        <p:nvSpPr>
          <p:cNvPr id="7" name="Line 11"/>
          <p:cNvSpPr>
            <a:spLocks noChangeShapeType="1"/>
          </p:cNvSpPr>
          <p:nvPr/>
        </p:nvSpPr>
        <p:spPr bwMode="auto">
          <a:xfrm>
            <a:off x="6092544" y="4044016"/>
            <a:ext cx="503238"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 name="Rectangle 12"/>
          <p:cNvSpPr>
            <a:spLocks noChangeArrowheads="1"/>
          </p:cNvSpPr>
          <p:nvPr/>
        </p:nvSpPr>
        <p:spPr bwMode="auto">
          <a:xfrm>
            <a:off x="8318219" y="3872566"/>
            <a:ext cx="1589088" cy="322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 name="Text Box 13"/>
          <p:cNvSpPr txBox="1">
            <a:spLocks noChangeArrowheads="1"/>
          </p:cNvSpPr>
          <p:nvPr/>
        </p:nvSpPr>
        <p:spPr bwMode="auto">
          <a:xfrm>
            <a:off x="9240557" y="3829704"/>
            <a:ext cx="4905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a:latin typeface="Times New Roman" panose="02020603050405020304" pitchFamily="18" charset="0"/>
                <a:sym typeface="Wingdings" panose="05000000000000000000" pitchFamily="2" charset="2"/>
              </a:rPr>
              <a:t>   </a:t>
            </a:r>
            <a:endParaRPr lang="en-US" altLang="zh-TW" sz="2000">
              <a:latin typeface="Times New Roman" panose="02020603050405020304" pitchFamily="18" charset="0"/>
            </a:endParaRPr>
          </a:p>
        </p:txBody>
      </p:sp>
      <p:sp>
        <p:nvSpPr>
          <p:cNvPr id="10" name="Line 14"/>
          <p:cNvSpPr>
            <a:spLocks noChangeShapeType="1"/>
          </p:cNvSpPr>
          <p:nvPr/>
        </p:nvSpPr>
        <p:spPr bwMode="auto">
          <a:xfrm>
            <a:off x="7867369" y="4032904"/>
            <a:ext cx="3873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 name="Text Box 15"/>
          <p:cNvSpPr txBox="1">
            <a:spLocks noChangeArrowheads="1"/>
          </p:cNvSpPr>
          <p:nvPr/>
        </p:nvSpPr>
        <p:spPr bwMode="auto">
          <a:xfrm>
            <a:off x="6876769" y="3883679"/>
            <a:ext cx="9128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a:latin typeface="Times New Roman" panose="02020603050405020304" pitchFamily="18" charset="0"/>
                <a:sym typeface="Wingdings" panose="05000000000000000000" pitchFamily="2" charset="2"/>
              </a:rPr>
              <a:t>      </a:t>
            </a:r>
            <a:endParaRPr lang="en-US" altLang="zh-TW" sz="2000">
              <a:latin typeface="Times New Roman" panose="02020603050405020304" pitchFamily="18" charset="0"/>
            </a:endParaRPr>
          </a:p>
        </p:txBody>
      </p:sp>
      <p:sp>
        <p:nvSpPr>
          <p:cNvPr id="12" name="Line 16"/>
          <p:cNvSpPr>
            <a:spLocks noChangeShapeType="1"/>
          </p:cNvSpPr>
          <p:nvPr/>
        </p:nvSpPr>
        <p:spPr bwMode="auto">
          <a:xfrm>
            <a:off x="9578694" y="4032904"/>
            <a:ext cx="476250" cy="0"/>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3" name="Line 17"/>
          <p:cNvSpPr>
            <a:spLocks noChangeShapeType="1"/>
          </p:cNvSpPr>
          <p:nvPr/>
        </p:nvSpPr>
        <p:spPr bwMode="auto">
          <a:xfrm flipH="1" flipV="1">
            <a:off x="10045419" y="3584131"/>
            <a:ext cx="9525" cy="448772"/>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 name="Line 18"/>
          <p:cNvSpPr>
            <a:spLocks noChangeShapeType="1"/>
          </p:cNvSpPr>
          <p:nvPr/>
        </p:nvSpPr>
        <p:spPr bwMode="auto">
          <a:xfrm flipH="1">
            <a:off x="2628619" y="3584132"/>
            <a:ext cx="7408863"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5" name="Line 19"/>
          <p:cNvSpPr>
            <a:spLocks noChangeShapeType="1"/>
          </p:cNvSpPr>
          <p:nvPr/>
        </p:nvSpPr>
        <p:spPr bwMode="auto">
          <a:xfrm flipH="1">
            <a:off x="2627032" y="3580957"/>
            <a:ext cx="0" cy="436072"/>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6" name="Line 20"/>
          <p:cNvSpPr>
            <a:spLocks noChangeShapeType="1"/>
          </p:cNvSpPr>
          <p:nvPr/>
        </p:nvSpPr>
        <p:spPr bwMode="auto">
          <a:xfrm>
            <a:off x="2646082" y="3997979"/>
            <a:ext cx="211137" cy="0"/>
          </a:xfrm>
          <a:prstGeom prst="line">
            <a:avLst/>
          </a:prstGeom>
          <a:noFill/>
          <a:ln w="952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7" name="Rectangle 5"/>
          <p:cNvSpPr>
            <a:spLocks noChangeArrowheads="1"/>
          </p:cNvSpPr>
          <p:nvPr/>
        </p:nvSpPr>
        <p:spPr bwMode="auto">
          <a:xfrm>
            <a:off x="2903257" y="3853516"/>
            <a:ext cx="1589087" cy="322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 name="Line 6"/>
          <p:cNvSpPr>
            <a:spLocks noChangeShapeType="1"/>
          </p:cNvSpPr>
          <p:nvPr/>
        </p:nvSpPr>
        <p:spPr bwMode="auto">
          <a:xfrm>
            <a:off x="3716057" y="3853516"/>
            <a:ext cx="0" cy="322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 name="Text Box 7"/>
          <p:cNvSpPr txBox="1">
            <a:spLocks noChangeArrowheads="1"/>
          </p:cNvSpPr>
          <p:nvPr/>
        </p:nvSpPr>
        <p:spPr bwMode="auto">
          <a:xfrm>
            <a:off x="4078007" y="3831291"/>
            <a:ext cx="3000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a:latin typeface="Times New Roman" panose="02020603050405020304" pitchFamily="18" charset="0"/>
                <a:sym typeface="Wingdings" panose="05000000000000000000" pitchFamily="2" charset="2"/>
              </a:rPr>
              <a:t></a:t>
            </a:r>
            <a:endParaRPr lang="en-US" altLang="zh-TW" sz="2400" u="sng">
              <a:latin typeface="Times New Roman" panose="02020603050405020304" pitchFamily="18" charset="0"/>
            </a:endParaRPr>
          </a:p>
        </p:txBody>
      </p:sp>
      <p:sp>
        <p:nvSpPr>
          <p:cNvPr id="20" name="Line 21"/>
          <p:cNvSpPr>
            <a:spLocks noChangeShapeType="1"/>
          </p:cNvSpPr>
          <p:nvPr/>
        </p:nvSpPr>
        <p:spPr bwMode="auto">
          <a:xfrm>
            <a:off x="2631794" y="4121804"/>
            <a:ext cx="2111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1" name="Line 22"/>
          <p:cNvSpPr>
            <a:spLocks noChangeShapeType="1"/>
          </p:cNvSpPr>
          <p:nvPr/>
        </p:nvSpPr>
        <p:spPr bwMode="auto">
          <a:xfrm flipV="1">
            <a:off x="5238469" y="4261504"/>
            <a:ext cx="0" cy="3524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2" name="Text Box 25"/>
          <p:cNvSpPr txBox="1">
            <a:spLocks noChangeArrowheads="1"/>
          </p:cNvSpPr>
          <p:nvPr/>
        </p:nvSpPr>
        <p:spPr bwMode="auto">
          <a:xfrm>
            <a:off x="5082016" y="4607256"/>
            <a:ext cx="3129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dirty="0" smtClean="0">
                <a:latin typeface="Times New Roman" panose="02020603050405020304" pitchFamily="18" charset="0"/>
              </a:rPr>
              <a:t>x</a:t>
            </a:r>
            <a:endParaRPr lang="en-US" altLang="zh-TW" sz="2000" dirty="0">
              <a:latin typeface="Times New Roman" panose="02020603050405020304" pitchFamily="18" charset="0"/>
            </a:endParaRPr>
          </a:p>
        </p:txBody>
      </p:sp>
      <p:sp>
        <p:nvSpPr>
          <p:cNvPr id="23" name="Text Box 26"/>
          <p:cNvSpPr txBox="1">
            <a:spLocks noChangeArrowheads="1"/>
          </p:cNvSpPr>
          <p:nvPr/>
        </p:nvSpPr>
        <p:spPr bwMode="auto">
          <a:xfrm>
            <a:off x="2066644" y="3924954"/>
            <a:ext cx="3417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dirty="0" smtClean="0">
                <a:latin typeface="Times New Roman" panose="02020603050405020304" pitchFamily="18" charset="0"/>
              </a:rPr>
              <a:t>L</a:t>
            </a:r>
            <a:endParaRPr lang="en-US" altLang="zh-TW" sz="2000" dirty="0">
              <a:latin typeface="Times New Roman" panose="02020603050405020304" pitchFamily="18" charset="0"/>
            </a:endParaRPr>
          </a:p>
        </p:txBody>
      </p:sp>
      <p:sp>
        <p:nvSpPr>
          <p:cNvPr id="24" name="Line 44"/>
          <p:cNvSpPr>
            <a:spLocks noChangeShapeType="1"/>
          </p:cNvSpPr>
          <p:nvPr/>
        </p:nvSpPr>
        <p:spPr bwMode="auto">
          <a:xfrm>
            <a:off x="7867369" y="4031316"/>
            <a:ext cx="369888"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 name="Line 48"/>
          <p:cNvSpPr>
            <a:spLocks noChangeShapeType="1"/>
          </p:cNvSpPr>
          <p:nvPr/>
        </p:nvSpPr>
        <p:spPr bwMode="auto">
          <a:xfrm>
            <a:off x="5521044" y="3866216"/>
            <a:ext cx="0" cy="323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 name="Line 49"/>
          <p:cNvSpPr>
            <a:spLocks noChangeShapeType="1"/>
          </p:cNvSpPr>
          <p:nvPr/>
        </p:nvSpPr>
        <p:spPr bwMode="auto">
          <a:xfrm>
            <a:off x="9102444" y="3866216"/>
            <a:ext cx="0" cy="323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 name="Line 8"/>
          <p:cNvSpPr>
            <a:spLocks noChangeShapeType="1"/>
          </p:cNvSpPr>
          <p:nvPr/>
        </p:nvSpPr>
        <p:spPr bwMode="auto">
          <a:xfrm>
            <a:off x="4234375" y="5711764"/>
            <a:ext cx="503238" cy="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8" name="Rectangle 9"/>
          <p:cNvSpPr>
            <a:spLocks noChangeArrowheads="1"/>
          </p:cNvSpPr>
          <p:nvPr/>
        </p:nvSpPr>
        <p:spPr bwMode="auto">
          <a:xfrm>
            <a:off x="4793175" y="5532377"/>
            <a:ext cx="1589088" cy="322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 name="Text Box 10"/>
          <p:cNvSpPr txBox="1">
            <a:spLocks noChangeArrowheads="1"/>
          </p:cNvSpPr>
          <p:nvPr/>
        </p:nvSpPr>
        <p:spPr bwMode="auto">
          <a:xfrm>
            <a:off x="5967925" y="5510152"/>
            <a:ext cx="300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a:latin typeface="Times New Roman" panose="02020603050405020304" pitchFamily="18" charset="0"/>
                <a:sym typeface="Wingdings" panose="05000000000000000000" pitchFamily="2" charset="2"/>
              </a:rPr>
              <a:t></a:t>
            </a:r>
            <a:endParaRPr lang="en-US" altLang="zh-TW" sz="2400" u="sng">
              <a:latin typeface="Times New Roman" panose="02020603050405020304" pitchFamily="18" charset="0"/>
            </a:endParaRPr>
          </a:p>
        </p:txBody>
      </p:sp>
      <p:sp>
        <p:nvSpPr>
          <p:cNvPr id="30" name="Line 11"/>
          <p:cNvSpPr>
            <a:spLocks noChangeShapeType="1"/>
          </p:cNvSpPr>
          <p:nvPr/>
        </p:nvSpPr>
        <p:spPr bwMode="auto">
          <a:xfrm>
            <a:off x="6110800" y="5711764"/>
            <a:ext cx="503238"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1" name="Rectangle 12"/>
          <p:cNvSpPr>
            <a:spLocks noChangeArrowheads="1"/>
          </p:cNvSpPr>
          <p:nvPr/>
        </p:nvSpPr>
        <p:spPr bwMode="auto">
          <a:xfrm>
            <a:off x="8336475" y="5540314"/>
            <a:ext cx="1589088" cy="322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 name="Text Box 13"/>
          <p:cNvSpPr txBox="1">
            <a:spLocks noChangeArrowheads="1"/>
          </p:cNvSpPr>
          <p:nvPr/>
        </p:nvSpPr>
        <p:spPr bwMode="auto">
          <a:xfrm>
            <a:off x="9258813" y="5497452"/>
            <a:ext cx="4905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a:latin typeface="Times New Roman" panose="02020603050405020304" pitchFamily="18" charset="0"/>
                <a:sym typeface="Wingdings" panose="05000000000000000000" pitchFamily="2" charset="2"/>
              </a:rPr>
              <a:t>   </a:t>
            </a:r>
            <a:endParaRPr lang="en-US" altLang="zh-TW" sz="2000">
              <a:latin typeface="Times New Roman" panose="02020603050405020304" pitchFamily="18" charset="0"/>
            </a:endParaRPr>
          </a:p>
        </p:txBody>
      </p:sp>
      <p:sp>
        <p:nvSpPr>
          <p:cNvPr id="33" name="Line 14"/>
          <p:cNvSpPr>
            <a:spLocks noChangeShapeType="1"/>
          </p:cNvSpPr>
          <p:nvPr/>
        </p:nvSpPr>
        <p:spPr bwMode="auto">
          <a:xfrm>
            <a:off x="7885625" y="5700652"/>
            <a:ext cx="3873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4" name="Text Box 15"/>
          <p:cNvSpPr txBox="1">
            <a:spLocks noChangeArrowheads="1"/>
          </p:cNvSpPr>
          <p:nvPr/>
        </p:nvSpPr>
        <p:spPr bwMode="auto">
          <a:xfrm>
            <a:off x="6895025" y="5551427"/>
            <a:ext cx="9128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a:latin typeface="Times New Roman" panose="02020603050405020304" pitchFamily="18" charset="0"/>
                <a:sym typeface="Wingdings" panose="05000000000000000000" pitchFamily="2" charset="2"/>
              </a:rPr>
              <a:t>      </a:t>
            </a:r>
            <a:endParaRPr lang="en-US" altLang="zh-TW" sz="2000">
              <a:latin typeface="Times New Roman" panose="02020603050405020304" pitchFamily="18" charset="0"/>
            </a:endParaRPr>
          </a:p>
        </p:txBody>
      </p:sp>
      <p:sp>
        <p:nvSpPr>
          <p:cNvPr id="35" name="Line 16"/>
          <p:cNvSpPr>
            <a:spLocks noChangeShapeType="1"/>
          </p:cNvSpPr>
          <p:nvPr/>
        </p:nvSpPr>
        <p:spPr bwMode="auto">
          <a:xfrm>
            <a:off x="9596950" y="5700652"/>
            <a:ext cx="476250" cy="0"/>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6" name="Line 17"/>
          <p:cNvSpPr>
            <a:spLocks noChangeShapeType="1"/>
          </p:cNvSpPr>
          <p:nvPr/>
        </p:nvSpPr>
        <p:spPr bwMode="auto">
          <a:xfrm flipH="1" flipV="1">
            <a:off x="10063675" y="5251879"/>
            <a:ext cx="9525" cy="448772"/>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7" name="Line 18"/>
          <p:cNvSpPr>
            <a:spLocks noChangeShapeType="1"/>
          </p:cNvSpPr>
          <p:nvPr/>
        </p:nvSpPr>
        <p:spPr bwMode="auto">
          <a:xfrm flipH="1">
            <a:off x="2646875" y="5251880"/>
            <a:ext cx="7408863"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8" name="Line 19"/>
          <p:cNvSpPr>
            <a:spLocks noChangeShapeType="1"/>
          </p:cNvSpPr>
          <p:nvPr/>
        </p:nvSpPr>
        <p:spPr bwMode="auto">
          <a:xfrm flipH="1">
            <a:off x="2645288" y="5248705"/>
            <a:ext cx="0" cy="436072"/>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9" name="Line 20"/>
          <p:cNvSpPr>
            <a:spLocks noChangeShapeType="1"/>
          </p:cNvSpPr>
          <p:nvPr/>
        </p:nvSpPr>
        <p:spPr bwMode="auto">
          <a:xfrm>
            <a:off x="2664338" y="5665727"/>
            <a:ext cx="211137" cy="0"/>
          </a:xfrm>
          <a:prstGeom prst="line">
            <a:avLst/>
          </a:prstGeom>
          <a:noFill/>
          <a:ln w="952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0" name="Rectangle 5"/>
          <p:cNvSpPr>
            <a:spLocks noChangeArrowheads="1"/>
          </p:cNvSpPr>
          <p:nvPr/>
        </p:nvSpPr>
        <p:spPr bwMode="auto">
          <a:xfrm>
            <a:off x="2921513" y="5521264"/>
            <a:ext cx="1589087" cy="322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1" name="Line 6"/>
          <p:cNvSpPr>
            <a:spLocks noChangeShapeType="1"/>
          </p:cNvSpPr>
          <p:nvPr/>
        </p:nvSpPr>
        <p:spPr bwMode="auto">
          <a:xfrm>
            <a:off x="3734313" y="5521264"/>
            <a:ext cx="0" cy="322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2" name="Text Box 7"/>
          <p:cNvSpPr txBox="1">
            <a:spLocks noChangeArrowheads="1"/>
          </p:cNvSpPr>
          <p:nvPr/>
        </p:nvSpPr>
        <p:spPr bwMode="auto">
          <a:xfrm>
            <a:off x="4096263" y="5499039"/>
            <a:ext cx="3000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a:latin typeface="Times New Roman" panose="02020603050405020304" pitchFamily="18" charset="0"/>
                <a:sym typeface="Wingdings" panose="05000000000000000000" pitchFamily="2" charset="2"/>
              </a:rPr>
              <a:t></a:t>
            </a:r>
            <a:endParaRPr lang="en-US" altLang="zh-TW" sz="2400" u="sng">
              <a:latin typeface="Times New Roman" panose="02020603050405020304" pitchFamily="18" charset="0"/>
            </a:endParaRPr>
          </a:p>
        </p:txBody>
      </p:sp>
      <p:sp>
        <p:nvSpPr>
          <p:cNvPr id="43" name="Line 21"/>
          <p:cNvSpPr>
            <a:spLocks noChangeShapeType="1"/>
          </p:cNvSpPr>
          <p:nvPr/>
        </p:nvSpPr>
        <p:spPr bwMode="auto">
          <a:xfrm>
            <a:off x="2650050" y="5789552"/>
            <a:ext cx="2111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6" name="Text Box 26"/>
          <p:cNvSpPr txBox="1">
            <a:spLocks noChangeArrowheads="1"/>
          </p:cNvSpPr>
          <p:nvPr/>
        </p:nvSpPr>
        <p:spPr bwMode="auto">
          <a:xfrm>
            <a:off x="2084900" y="5592702"/>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dirty="0" smtClean="0">
                <a:latin typeface="Times New Roman" panose="02020603050405020304" pitchFamily="18" charset="0"/>
              </a:rPr>
              <a:t>Y</a:t>
            </a:r>
            <a:endParaRPr lang="en-US" altLang="zh-TW" sz="2000" dirty="0">
              <a:latin typeface="Times New Roman" panose="02020603050405020304" pitchFamily="18" charset="0"/>
            </a:endParaRPr>
          </a:p>
        </p:txBody>
      </p:sp>
      <p:sp>
        <p:nvSpPr>
          <p:cNvPr id="47" name="Line 44"/>
          <p:cNvSpPr>
            <a:spLocks noChangeShapeType="1"/>
          </p:cNvSpPr>
          <p:nvPr/>
        </p:nvSpPr>
        <p:spPr bwMode="auto">
          <a:xfrm>
            <a:off x="7885625" y="5699064"/>
            <a:ext cx="369888"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8" name="Line 48"/>
          <p:cNvSpPr>
            <a:spLocks noChangeShapeType="1"/>
          </p:cNvSpPr>
          <p:nvPr/>
        </p:nvSpPr>
        <p:spPr bwMode="auto">
          <a:xfrm>
            <a:off x="5539300" y="5533964"/>
            <a:ext cx="0" cy="323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9" name="Line 49"/>
          <p:cNvSpPr>
            <a:spLocks noChangeShapeType="1"/>
          </p:cNvSpPr>
          <p:nvPr/>
        </p:nvSpPr>
        <p:spPr bwMode="auto">
          <a:xfrm>
            <a:off x="9120700" y="5533964"/>
            <a:ext cx="0" cy="323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val="24809923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smtClean="0"/>
              <a:t>Consider the following code of a singly linked list, with the function F to “rotate” the list by moving the first item of the list to the end of the list. The input to the function is the address of first, the pointer to the first item in the list. You need to select the correct expressions to put into the code in the following three questions so that the function works correctly.</a:t>
            </a:r>
            <a:endParaRPr lang="zh-TW" altLang="en-US" dirty="0"/>
          </a:p>
        </p:txBody>
      </p:sp>
      <p:sp>
        <p:nvSpPr>
          <p:cNvPr id="3" name="標題 2"/>
          <p:cNvSpPr>
            <a:spLocks noGrp="1"/>
          </p:cNvSpPr>
          <p:nvPr>
            <p:ph type="title"/>
          </p:nvPr>
        </p:nvSpPr>
        <p:spPr/>
        <p:txBody>
          <a:bodyPr/>
          <a:lstStyle/>
          <a:p>
            <a:r>
              <a:rPr lang="en-US" altLang="zh-TW" dirty="0" smtClean="0"/>
              <a:t>105 </a:t>
            </a:r>
            <a:r>
              <a:rPr lang="zh-TW" altLang="en-US" dirty="0" smtClean="0"/>
              <a:t>交大資工</a:t>
            </a:r>
            <a:endParaRPr lang="zh-TW" altLang="en-US" dirty="0"/>
          </a:p>
        </p:txBody>
      </p:sp>
    </p:spTree>
    <p:extLst>
      <p:ext uri="{BB962C8B-B14F-4D97-AF65-F5344CB8AC3E}">
        <p14:creationId xmlns:p14="http://schemas.microsoft.com/office/powerpoint/2010/main" val="3712599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sz="2400" dirty="0" smtClean="0"/>
              <a:t>What expression should be in (1)?</a:t>
            </a:r>
          </a:p>
          <a:p>
            <a:pPr marL="457200" lvl="1" indent="0">
              <a:buNone/>
            </a:pPr>
            <a:r>
              <a:rPr lang="en-US" altLang="zh-TW" sz="2000" dirty="0" smtClean="0"/>
              <a:t>(A) x (B) x-&gt;next (C) y-&gt;next (D) first (E) x-&gt;next-&gt;next</a:t>
            </a:r>
            <a:endParaRPr lang="en-US" altLang="zh-TW" sz="2000" dirty="0"/>
          </a:p>
          <a:p>
            <a:r>
              <a:rPr lang="en-US" altLang="zh-TW" sz="2400" dirty="0"/>
              <a:t>What expression should be in </a:t>
            </a:r>
            <a:r>
              <a:rPr lang="en-US" altLang="zh-TW" sz="2400" dirty="0" smtClean="0"/>
              <a:t>(2)?</a:t>
            </a:r>
          </a:p>
          <a:p>
            <a:pPr marL="457200" lvl="1" indent="0">
              <a:buNone/>
            </a:pPr>
            <a:r>
              <a:rPr lang="en-US" altLang="zh-TW" sz="2000" dirty="0" smtClean="0"/>
              <a:t>(</a:t>
            </a:r>
            <a:r>
              <a:rPr lang="en-US" altLang="zh-TW" sz="2000" dirty="0"/>
              <a:t>A) </a:t>
            </a:r>
            <a:r>
              <a:rPr lang="en-US" altLang="zh-TW" sz="2000" dirty="0" smtClean="0"/>
              <a:t>y (B</a:t>
            </a:r>
            <a:r>
              <a:rPr lang="en-US" altLang="zh-TW" sz="2000" dirty="0"/>
              <a:t>) x-&gt;next (C) y-&gt;next (D) first (E) </a:t>
            </a:r>
            <a:r>
              <a:rPr lang="en-US" altLang="zh-TW" sz="2000" dirty="0" smtClean="0"/>
              <a:t>*</a:t>
            </a:r>
            <a:r>
              <a:rPr lang="en-US" altLang="zh-TW" sz="2000" dirty="0" err="1" smtClean="0"/>
              <a:t>pfirst</a:t>
            </a:r>
            <a:endParaRPr lang="en-US" altLang="zh-TW" sz="2000" dirty="0" smtClean="0"/>
          </a:p>
          <a:p>
            <a:r>
              <a:rPr lang="en-US" altLang="zh-TW" sz="2400" dirty="0"/>
              <a:t>What expression should be in </a:t>
            </a:r>
            <a:r>
              <a:rPr lang="en-US" altLang="zh-TW" sz="2400" dirty="0" smtClean="0"/>
              <a:t>(3)?</a:t>
            </a:r>
            <a:endParaRPr lang="zh-TW" altLang="en-US" sz="2400" dirty="0"/>
          </a:p>
          <a:p>
            <a:pPr marL="457200" lvl="1" indent="0">
              <a:buNone/>
            </a:pPr>
            <a:r>
              <a:rPr lang="en-US" altLang="zh-TW" sz="2000" dirty="0"/>
              <a:t>(A) x (B) x-&gt;next (C) y-&gt;next (D) first (E) </a:t>
            </a:r>
            <a:r>
              <a:rPr lang="en-US" altLang="zh-TW" sz="2000" dirty="0" smtClean="0"/>
              <a:t>*</a:t>
            </a:r>
            <a:r>
              <a:rPr lang="en-US" altLang="zh-TW" sz="2000" dirty="0" err="1" smtClean="0"/>
              <a:t>pfirst</a:t>
            </a:r>
            <a:endParaRPr lang="en-US" altLang="zh-TW" sz="2000" dirty="0"/>
          </a:p>
          <a:p>
            <a:endParaRPr lang="zh-TW" altLang="en-US" sz="2400" dirty="0"/>
          </a:p>
        </p:txBody>
      </p:sp>
      <p:sp>
        <p:nvSpPr>
          <p:cNvPr id="3" name="標題 2"/>
          <p:cNvSpPr>
            <a:spLocks noGrp="1"/>
          </p:cNvSpPr>
          <p:nvPr>
            <p:ph type="title"/>
          </p:nvPr>
        </p:nvSpPr>
        <p:spPr/>
        <p:txBody>
          <a:bodyPr/>
          <a:lstStyle/>
          <a:p>
            <a:r>
              <a:rPr lang="en-US" altLang="zh-TW" dirty="0"/>
              <a:t>105 </a:t>
            </a:r>
            <a:r>
              <a:rPr lang="zh-TW" altLang="en-US" dirty="0"/>
              <a:t>交大資工</a:t>
            </a:r>
          </a:p>
        </p:txBody>
      </p:sp>
      <p:sp>
        <p:nvSpPr>
          <p:cNvPr id="5" name="文字方塊 4"/>
          <p:cNvSpPr txBox="1"/>
          <p:nvPr/>
        </p:nvSpPr>
        <p:spPr>
          <a:xfrm>
            <a:off x="2970785" y="3721569"/>
            <a:ext cx="6250429" cy="313932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TW" dirty="0" err="1" smtClean="0">
                <a:latin typeface="Courier New" panose="02070309020205020404" pitchFamily="49" charset="0"/>
                <a:cs typeface="Courier New" panose="02070309020205020404" pitchFamily="49" charset="0"/>
              </a:rPr>
              <a:t>struct</a:t>
            </a:r>
            <a:r>
              <a:rPr lang="en-US" altLang="zh-TW" dirty="0" smtClean="0">
                <a:latin typeface="Courier New" panose="02070309020205020404" pitchFamily="49" charset="0"/>
                <a:cs typeface="Courier New" panose="02070309020205020404" pitchFamily="49" charset="0"/>
              </a:rPr>
              <a:t> node { </a:t>
            </a:r>
            <a:r>
              <a:rPr lang="en-US" altLang="zh-TW" dirty="0" err="1" smtClean="0">
                <a:latin typeface="Courier New" panose="02070309020205020404" pitchFamily="49" charset="0"/>
                <a:cs typeface="Courier New" panose="02070309020205020404" pitchFamily="49" charset="0"/>
              </a:rPr>
              <a:t>int</a:t>
            </a:r>
            <a:r>
              <a:rPr lang="en-US" altLang="zh-TW" dirty="0" smtClean="0">
                <a:latin typeface="Courier New" panose="02070309020205020404" pitchFamily="49" charset="0"/>
                <a:cs typeface="Courier New" panose="02070309020205020404" pitchFamily="49" charset="0"/>
              </a:rPr>
              <a:t> data; </a:t>
            </a:r>
            <a:r>
              <a:rPr lang="en-US" altLang="zh-TW" dirty="0" err="1" smtClean="0">
                <a:latin typeface="Courier New" panose="02070309020205020404" pitchFamily="49" charset="0"/>
                <a:cs typeface="Courier New" panose="02070309020205020404" pitchFamily="49" charset="0"/>
              </a:rPr>
              <a:t>struct</a:t>
            </a:r>
            <a:r>
              <a:rPr lang="en-US" altLang="zh-TW" dirty="0" smtClean="0">
                <a:latin typeface="Courier New" panose="02070309020205020404" pitchFamily="49" charset="0"/>
                <a:cs typeface="Courier New" panose="02070309020205020404" pitchFamily="49" charset="0"/>
              </a:rPr>
              <a:t> node *next;};</a:t>
            </a:r>
          </a:p>
          <a:p>
            <a:r>
              <a:rPr lang="en-US" altLang="zh-TW" dirty="0" smtClean="0">
                <a:latin typeface="Courier New" panose="02070309020205020404" pitchFamily="49" charset="0"/>
                <a:cs typeface="Courier New" panose="02070309020205020404" pitchFamily="49" charset="0"/>
              </a:rPr>
              <a:t>void F (</a:t>
            </a:r>
            <a:r>
              <a:rPr lang="en-US" altLang="zh-TW" dirty="0" err="1" smtClean="0">
                <a:latin typeface="Courier New" panose="02070309020205020404" pitchFamily="49" charset="0"/>
                <a:cs typeface="Courier New" panose="02070309020205020404" pitchFamily="49" charset="0"/>
              </a:rPr>
              <a:t>struct</a:t>
            </a:r>
            <a:r>
              <a:rPr lang="en-US" altLang="zh-TW" dirty="0" smtClean="0">
                <a:latin typeface="Courier New" panose="02070309020205020404" pitchFamily="49" charset="0"/>
                <a:cs typeface="Courier New" panose="02070309020205020404" pitchFamily="49" charset="0"/>
              </a:rPr>
              <a:t> node **</a:t>
            </a:r>
            <a:r>
              <a:rPr lang="en-US" altLang="zh-TW" dirty="0" err="1" smtClean="0">
                <a:latin typeface="Courier New" panose="02070309020205020404" pitchFamily="49" charset="0"/>
                <a:cs typeface="Courier New" panose="02070309020205020404" pitchFamily="49" charset="0"/>
              </a:rPr>
              <a:t>pfirst</a:t>
            </a:r>
            <a:r>
              <a:rPr lang="en-US" altLang="zh-TW" dirty="0" smtClean="0">
                <a:latin typeface="Courier New" panose="02070309020205020404" pitchFamily="49" charset="0"/>
                <a:cs typeface="Courier New" panose="02070309020205020404" pitchFamily="49" charset="0"/>
              </a:rPr>
              <a:t>)</a:t>
            </a:r>
            <a:r>
              <a:rPr lang="zh-TW" altLang="en-US" dirty="0" smtClean="0">
                <a:latin typeface="Courier New" panose="02070309020205020404" pitchFamily="49" charset="0"/>
                <a:cs typeface="Courier New" panose="02070309020205020404" pitchFamily="49" charset="0"/>
              </a:rPr>
              <a:t> </a:t>
            </a:r>
            <a:r>
              <a:rPr lang="en-US" altLang="zh-TW" dirty="0" smtClean="0">
                <a:latin typeface="Courier New" panose="02070309020205020404" pitchFamily="49" charset="0"/>
                <a:cs typeface="Courier New" panose="02070309020205020404" pitchFamily="49" charset="0"/>
              </a:rPr>
              <a:t>{</a:t>
            </a:r>
          </a:p>
          <a:p>
            <a:r>
              <a:rPr lang="en-US" altLang="zh-TW" dirty="0">
                <a:latin typeface="Courier New" panose="02070309020205020404" pitchFamily="49" charset="0"/>
                <a:cs typeface="Courier New" panose="02070309020205020404" pitchFamily="49" charset="0"/>
              </a:rPr>
              <a:t> </a:t>
            </a:r>
            <a:r>
              <a:rPr lang="en-US" altLang="zh-TW" dirty="0" smtClean="0">
                <a:latin typeface="Courier New" panose="02070309020205020404" pitchFamily="49" charset="0"/>
                <a:cs typeface="Courier New" panose="02070309020205020404" pitchFamily="49" charset="0"/>
              </a:rPr>
              <a:t>  </a:t>
            </a:r>
            <a:r>
              <a:rPr lang="en-US" altLang="zh-TW" dirty="0" err="1" smtClean="0">
                <a:latin typeface="Courier New" panose="02070309020205020404" pitchFamily="49" charset="0"/>
                <a:cs typeface="Courier New" panose="02070309020205020404" pitchFamily="49" charset="0"/>
              </a:rPr>
              <a:t>struct</a:t>
            </a:r>
            <a:r>
              <a:rPr lang="en-US" altLang="zh-TW" dirty="0" smtClean="0">
                <a:latin typeface="Courier New" panose="02070309020205020404" pitchFamily="49" charset="0"/>
                <a:cs typeface="Courier New" panose="02070309020205020404" pitchFamily="49" charset="0"/>
              </a:rPr>
              <a:t> node *x, *y, *first = *</a:t>
            </a:r>
            <a:r>
              <a:rPr lang="en-US" altLang="zh-TW" dirty="0" err="1" smtClean="0">
                <a:latin typeface="Courier New" panose="02070309020205020404" pitchFamily="49" charset="0"/>
                <a:cs typeface="Courier New" panose="02070309020205020404" pitchFamily="49" charset="0"/>
              </a:rPr>
              <a:t>pfirst</a:t>
            </a:r>
            <a:r>
              <a:rPr lang="en-US" altLang="zh-TW" dirty="0" smtClean="0">
                <a:latin typeface="Courier New" panose="02070309020205020404" pitchFamily="49" charset="0"/>
                <a:cs typeface="Courier New" panose="02070309020205020404" pitchFamily="49" charset="0"/>
              </a:rPr>
              <a:t>;</a:t>
            </a:r>
          </a:p>
          <a:p>
            <a:r>
              <a:rPr lang="en-US" altLang="zh-TW" dirty="0" smtClean="0">
                <a:latin typeface="Courier New" panose="02070309020205020404" pitchFamily="49" charset="0"/>
                <a:cs typeface="Courier New" panose="02070309020205020404" pitchFamily="49" charset="0"/>
              </a:rPr>
              <a:t>   if (first &amp;&amp; first-&gt;next) {</a:t>
            </a:r>
          </a:p>
          <a:p>
            <a:r>
              <a:rPr lang="en-US" altLang="zh-TW" dirty="0" smtClean="0">
                <a:latin typeface="Courier New" panose="02070309020205020404" pitchFamily="49" charset="0"/>
                <a:cs typeface="Courier New" panose="02070309020205020404" pitchFamily="49" charset="0"/>
              </a:rPr>
              <a:t>      x=first;</a:t>
            </a:r>
          </a:p>
          <a:p>
            <a:r>
              <a:rPr lang="en-US" altLang="zh-TW" dirty="0" smtClean="0">
                <a:latin typeface="Courier New" panose="02070309020205020404" pitchFamily="49" charset="0"/>
                <a:cs typeface="Courier New" panose="02070309020205020404" pitchFamily="49" charset="0"/>
              </a:rPr>
              <a:t>      y=*</a:t>
            </a:r>
            <a:r>
              <a:rPr lang="en-US" altLang="zh-TW" dirty="0" err="1" smtClean="0">
                <a:latin typeface="Courier New" panose="02070309020205020404" pitchFamily="49" charset="0"/>
                <a:cs typeface="Courier New" panose="02070309020205020404" pitchFamily="49" charset="0"/>
              </a:rPr>
              <a:t>pfirst</a:t>
            </a:r>
            <a:r>
              <a:rPr lang="en-US" altLang="zh-TW" dirty="0" smtClean="0">
                <a:latin typeface="Courier New" panose="02070309020205020404" pitchFamily="49" charset="0"/>
                <a:cs typeface="Courier New" panose="02070309020205020404" pitchFamily="49" charset="0"/>
              </a:rPr>
              <a:t> = __(1)__;</a:t>
            </a:r>
          </a:p>
          <a:p>
            <a:r>
              <a:rPr lang="en-US" altLang="zh-TW" dirty="0" smtClean="0">
                <a:latin typeface="Courier New" panose="02070309020205020404" pitchFamily="49" charset="0"/>
                <a:cs typeface="Courier New" panose="02070309020205020404" pitchFamily="49" charset="0"/>
              </a:rPr>
              <a:t>      while(y-&gt;next) y = y-&gt;next;</a:t>
            </a:r>
          </a:p>
          <a:p>
            <a:r>
              <a:rPr lang="en-US" altLang="zh-TW" dirty="0" smtClean="0">
                <a:latin typeface="Courier New" panose="02070309020205020404" pitchFamily="49" charset="0"/>
                <a:cs typeface="Courier New" panose="02070309020205020404" pitchFamily="49" charset="0"/>
              </a:rPr>
              <a:t>      __(2)__ = x;</a:t>
            </a:r>
          </a:p>
          <a:p>
            <a:r>
              <a:rPr lang="en-US" altLang="zh-TW" dirty="0" smtClean="0">
                <a:latin typeface="Courier New" panose="02070309020205020404" pitchFamily="49" charset="0"/>
                <a:cs typeface="Courier New" panose="02070309020205020404" pitchFamily="49" charset="0"/>
              </a:rPr>
              <a:t>      __(3)__ = NULL;</a:t>
            </a:r>
          </a:p>
          <a:p>
            <a:r>
              <a:rPr lang="en-US" altLang="zh-TW" dirty="0" smtClean="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a:t>
            </a:r>
            <a:endParaRPr lang="zh-TW"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65154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smtClean="0"/>
              <a:t>For a doubly-linked list class, each of its nodes has two links left and right to list two neighboring nodes. Assume that we want to implement a member function </a:t>
            </a:r>
            <a:r>
              <a:rPr lang="en-US" altLang="zh-TW" dirty="0" err="1" smtClean="0"/>
              <a:t>ShiftRight</a:t>
            </a:r>
            <a:r>
              <a:rPr lang="en-US" altLang="zh-TW" dirty="0" smtClean="0"/>
              <a:t>, which takes an input x, a pointer to a node, and swaps that node with the node to its right. Let us further assume that neither x nor the node to its right is the first or the last node of the list.. There are six pointers to be set, and the statements, labeled s1 to s6, are listed in the box below. Which of the following ordering of these statements will produce the  correct behavior?</a:t>
            </a:r>
            <a:endParaRPr lang="zh-TW" altLang="en-US" dirty="0"/>
          </a:p>
        </p:txBody>
      </p:sp>
      <p:sp>
        <p:nvSpPr>
          <p:cNvPr id="3" name="標題 2"/>
          <p:cNvSpPr>
            <a:spLocks noGrp="1"/>
          </p:cNvSpPr>
          <p:nvPr>
            <p:ph type="title"/>
          </p:nvPr>
        </p:nvSpPr>
        <p:spPr/>
        <p:txBody>
          <a:bodyPr/>
          <a:lstStyle/>
          <a:p>
            <a:r>
              <a:rPr lang="en-US" altLang="zh-TW" dirty="0" smtClean="0"/>
              <a:t>104 </a:t>
            </a:r>
            <a:r>
              <a:rPr lang="zh-TW" altLang="en-US" dirty="0" smtClean="0"/>
              <a:t>交大資工</a:t>
            </a:r>
            <a:endParaRPr lang="zh-TW" altLang="en-US" dirty="0"/>
          </a:p>
        </p:txBody>
      </p:sp>
    </p:spTree>
    <p:extLst>
      <p:ext uri="{BB962C8B-B14F-4D97-AF65-F5344CB8AC3E}">
        <p14:creationId xmlns:p14="http://schemas.microsoft.com/office/powerpoint/2010/main" val="624539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en-US" altLang="zh-TW" dirty="0" smtClean="0"/>
              <a:t>(A) s5-&gt;s2-&gt;s6-&gt;s1-&gt;s4-&gt;s3</a:t>
            </a:r>
          </a:p>
          <a:p>
            <a:pPr marL="0" indent="0">
              <a:buNone/>
            </a:pPr>
            <a:r>
              <a:rPr lang="en-US" altLang="zh-TW" dirty="0" smtClean="0"/>
              <a:t>(B)</a:t>
            </a:r>
            <a:r>
              <a:rPr lang="en-US" altLang="zh-TW" dirty="0"/>
              <a:t> </a:t>
            </a:r>
            <a:r>
              <a:rPr lang="en-US" altLang="zh-TW" dirty="0" smtClean="0"/>
              <a:t>s2-</a:t>
            </a:r>
            <a:r>
              <a:rPr lang="en-US" altLang="zh-TW" dirty="0"/>
              <a:t>&gt;</a:t>
            </a:r>
            <a:r>
              <a:rPr lang="en-US" altLang="zh-TW" dirty="0" smtClean="0"/>
              <a:t>s5-</a:t>
            </a:r>
            <a:r>
              <a:rPr lang="en-US" altLang="zh-TW" dirty="0"/>
              <a:t>&gt;</a:t>
            </a:r>
            <a:r>
              <a:rPr lang="en-US" altLang="zh-TW" dirty="0" smtClean="0"/>
              <a:t>s4-</a:t>
            </a:r>
            <a:r>
              <a:rPr lang="en-US" altLang="zh-TW" dirty="0"/>
              <a:t>&gt;</a:t>
            </a:r>
            <a:r>
              <a:rPr lang="en-US" altLang="zh-TW" dirty="0" smtClean="0"/>
              <a:t>s3-</a:t>
            </a:r>
            <a:r>
              <a:rPr lang="en-US" altLang="zh-TW" dirty="0"/>
              <a:t>&gt;</a:t>
            </a:r>
            <a:r>
              <a:rPr lang="en-US" altLang="zh-TW" dirty="0" smtClean="0"/>
              <a:t>s1-</a:t>
            </a:r>
            <a:r>
              <a:rPr lang="en-US" altLang="zh-TW" dirty="0"/>
              <a:t>&gt;</a:t>
            </a:r>
            <a:r>
              <a:rPr lang="en-US" altLang="zh-TW" dirty="0" smtClean="0"/>
              <a:t>s6</a:t>
            </a:r>
          </a:p>
          <a:p>
            <a:pPr marL="0" indent="0">
              <a:buNone/>
            </a:pPr>
            <a:r>
              <a:rPr lang="en-US" altLang="zh-TW" dirty="0" smtClean="0"/>
              <a:t>(C)</a:t>
            </a:r>
            <a:r>
              <a:rPr lang="en-US" altLang="zh-TW" dirty="0"/>
              <a:t> </a:t>
            </a:r>
            <a:r>
              <a:rPr lang="en-US" altLang="zh-TW" dirty="0" smtClean="0"/>
              <a:t>s4-</a:t>
            </a:r>
            <a:r>
              <a:rPr lang="en-US" altLang="zh-TW" dirty="0"/>
              <a:t>&gt;</a:t>
            </a:r>
            <a:r>
              <a:rPr lang="en-US" altLang="zh-TW" dirty="0" smtClean="0"/>
              <a:t>s3-&gt;s6-</a:t>
            </a:r>
            <a:r>
              <a:rPr lang="en-US" altLang="zh-TW" dirty="0"/>
              <a:t>&gt;s1-&gt;</a:t>
            </a:r>
            <a:r>
              <a:rPr lang="en-US" altLang="zh-TW" dirty="0" smtClean="0"/>
              <a:t>s2-</a:t>
            </a:r>
            <a:r>
              <a:rPr lang="en-US" altLang="zh-TW" dirty="0"/>
              <a:t>&gt;</a:t>
            </a:r>
            <a:r>
              <a:rPr lang="en-US" altLang="zh-TW" dirty="0" smtClean="0"/>
              <a:t>s5</a:t>
            </a:r>
          </a:p>
          <a:p>
            <a:pPr marL="0" indent="0">
              <a:buNone/>
            </a:pPr>
            <a:r>
              <a:rPr lang="en-US" altLang="zh-TW" dirty="0" smtClean="0"/>
              <a:t>(D)</a:t>
            </a:r>
            <a:r>
              <a:rPr lang="en-US" altLang="zh-TW" dirty="0"/>
              <a:t> </a:t>
            </a:r>
            <a:r>
              <a:rPr lang="en-US" altLang="zh-TW" dirty="0" smtClean="0"/>
              <a:t>s1-</a:t>
            </a:r>
            <a:r>
              <a:rPr lang="en-US" altLang="zh-TW" dirty="0"/>
              <a:t>&gt;</a:t>
            </a:r>
            <a:r>
              <a:rPr lang="en-US" altLang="zh-TW" dirty="0" smtClean="0"/>
              <a:t>s2-</a:t>
            </a:r>
            <a:r>
              <a:rPr lang="en-US" altLang="zh-TW" dirty="0"/>
              <a:t>&gt;</a:t>
            </a:r>
            <a:r>
              <a:rPr lang="en-US" altLang="zh-TW" dirty="0" smtClean="0"/>
              <a:t>s3-</a:t>
            </a:r>
            <a:r>
              <a:rPr lang="en-US" altLang="zh-TW" dirty="0"/>
              <a:t>&gt;</a:t>
            </a:r>
            <a:r>
              <a:rPr lang="en-US" altLang="zh-TW" dirty="0" smtClean="0"/>
              <a:t>s6-</a:t>
            </a:r>
            <a:r>
              <a:rPr lang="en-US" altLang="zh-TW" dirty="0"/>
              <a:t>&gt;</a:t>
            </a:r>
            <a:r>
              <a:rPr lang="en-US" altLang="zh-TW" dirty="0" smtClean="0"/>
              <a:t>s5-</a:t>
            </a:r>
            <a:r>
              <a:rPr lang="en-US" altLang="zh-TW" dirty="0"/>
              <a:t>&gt;</a:t>
            </a:r>
            <a:r>
              <a:rPr lang="en-US" altLang="zh-TW" dirty="0" smtClean="0"/>
              <a:t>s4</a:t>
            </a:r>
          </a:p>
          <a:p>
            <a:pPr marL="0" indent="0">
              <a:buNone/>
            </a:pPr>
            <a:r>
              <a:rPr lang="en-US" altLang="zh-TW" dirty="0" smtClean="0"/>
              <a:t>(E)</a:t>
            </a:r>
            <a:r>
              <a:rPr lang="en-US" altLang="zh-TW" dirty="0"/>
              <a:t> </a:t>
            </a:r>
            <a:r>
              <a:rPr lang="en-US" altLang="zh-TW" dirty="0" smtClean="0"/>
              <a:t>s4-</a:t>
            </a:r>
            <a:r>
              <a:rPr lang="en-US" altLang="zh-TW" dirty="0"/>
              <a:t>&gt;</a:t>
            </a:r>
            <a:r>
              <a:rPr lang="en-US" altLang="zh-TW" dirty="0" smtClean="0"/>
              <a:t>s5-</a:t>
            </a:r>
            <a:r>
              <a:rPr lang="en-US" altLang="zh-TW" dirty="0"/>
              <a:t>&gt;</a:t>
            </a:r>
            <a:r>
              <a:rPr lang="en-US" altLang="zh-TW" dirty="0" smtClean="0"/>
              <a:t>s3-</a:t>
            </a:r>
            <a:r>
              <a:rPr lang="en-US" altLang="zh-TW" dirty="0"/>
              <a:t>&gt;</a:t>
            </a:r>
            <a:r>
              <a:rPr lang="en-US" altLang="zh-TW" dirty="0" smtClean="0"/>
              <a:t>s6-</a:t>
            </a:r>
            <a:r>
              <a:rPr lang="en-US" altLang="zh-TW" dirty="0"/>
              <a:t>&gt;</a:t>
            </a:r>
            <a:r>
              <a:rPr lang="en-US" altLang="zh-TW" dirty="0" smtClean="0"/>
              <a:t>s1-</a:t>
            </a:r>
            <a:r>
              <a:rPr lang="en-US" altLang="zh-TW" dirty="0"/>
              <a:t>&gt;</a:t>
            </a:r>
            <a:r>
              <a:rPr lang="en-US" altLang="zh-TW" dirty="0" smtClean="0"/>
              <a:t>s2</a:t>
            </a:r>
            <a:endParaRPr lang="zh-TW" altLang="en-US" dirty="0"/>
          </a:p>
        </p:txBody>
      </p:sp>
      <p:sp>
        <p:nvSpPr>
          <p:cNvPr id="3" name="標題 2"/>
          <p:cNvSpPr>
            <a:spLocks noGrp="1"/>
          </p:cNvSpPr>
          <p:nvPr>
            <p:ph type="title"/>
          </p:nvPr>
        </p:nvSpPr>
        <p:spPr/>
        <p:txBody>
          <a:bodyPr/>
          <a:lstStyle/>
          <a:p>
            <a:r>
              <a:rPr lang="en-US" altLang="zh-TW" dirty="0"/>
              <a:t>104 </a:t>
            </a:r>
            <a:r>
              <a:rPr lang="zh-TW" altLang="en-US" dirty="0"/>
              <a:t>交大資工</a:t>
            </a:r>
          </a:p>
        </p:txBody>
      </p:sp>
      <p:sp>
        <p:nvSpPr>
          <p:cNvPr id="5" name="文字方塊 4"/>
          <p:cNvSpPr txBox="1"/>
          <p:nvPr/>
        </p:nvSpPr>
        <p:spPr>
          <a:xfrm>
            <a:off x="4976615" y="2958732"/>
            <a:ext cx="6939720" cy="2585323"/>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TW" dirty="0" smtClean="0">
                <a:latin typeface="Courier New" panose="02070309020205020404" pitchFamily="49" charset="0"/>
                <a:cs typeface="Courier New" panose="02070309020205020404" pitchFamily="49" charset="0"/>
              </a:rPr>
              <a:t>if (x &amp;&amp; x-&gt;right &amp;&amp; x-&gt;right-&gt;right &amp;&amp; x-&gt;left){</a:t>
            </a:r>
          </a:p>
          <a:p>
            <a:r>
              <a:rPr lang="en-US" altLang="zh-TW" dirty="0">
                <a:latin typeface="Courier New" panose="02070309020205020404" pitchFamily="49" charset="0"/>
                <a:cs typeface="Courier New" panose="02070309020205020404" pitchFamily="49" charset="0"/>
              </a:rPr>
              <a:t> </a:t>
            </a:r>
            <a:r>
              <a:rPr lang="en-US" altLang="zh-TW" dirty="0" smtClean="0">
                <a:latin typeface="Courier New" panose="02070309020205020404" pitchFamily="49" charset="0"/>
                <a:cs typeface="Courier New" panose="02070309020205020404" pitchFamily="49" charset="0"/>
              </a:rPr>
              <a:t>  </a:t>
            </a:r>
            <a:r>
              <a:rPr lang="en-US" altLang="zh-TW" dirty="0" err="1" smtClean="0">
                <a:latin typeface="Courier New" panose="02070309020205020404" pitchFamily="49" charset="0"/>
                <a:cs typeface="Courier New" panose="02070309020205020404" pitchFamily="49" charset="0"/>
              </a:rPr>
              <a:t>DoublyLinkedListNode</a:t>
            </a:r>
            <a:r>
              <a:rPr lang="en-US" altLang="zh-TW" dirty="0" smtClean="0">
                <a:latin typeface="Courier New" panose="02070309020205020404" pitchFamily="49" charset="0"/>
                <a:cs typeface="Courier New" panose="02070309020205020404" pitchFamily="49" charset="0"/>
              </a:rPr>
              <a:t>&lt;T&gt; *y = x-&gt;right;</a:t>
            </a:r>
          </a:p>
          <a:p>
            <a:r>
              <a:rPr lang="en-US" altLang="zh-TW" dirty="0" smtClean="0">
                <a:latin typeface="Courier New" panose="02070309020205020404" pitchFamily="49" charset="0"/>
                <a:cs typeface="Courier New" panose="02070309020205020404" pitchFamily="49" charset="0"/>
              </a:rPr>
              <a:t>   x-&gt;left-&gt;right = y;  // s1</a:t>
            </a:r>
          </a:p>
          <a:p>
            <a:r>
              <a:rPr lang="en-US" altLang="zh-TW" dirty="0">
                <a:latin typeface="Courier New" panose="02070309020205020404" pitchFamily="49" charset="0"/>
                <a:cs typeface="Courier New" panose="02070309020205020404" pitchFamily="49" charset="0"/>
              </a:rPr>
              <a:t> </a:t>
            </a:r>
            <a:r>
              <a:rPr lang="en-US" altLang="zh-TW" dirty="0" smtClean="0">
                <a:latin typeface="Courier New" panose="02070309020205020404" pitchFamily="49" charset="0"/>
                <a:cs typeface="Courier New" panose="02070309020205020404" pitchFamily="49" charset="0"/>
              </a:rPr>
              <a:t>  x-&gt;left = y;</a:t>
            </a:r>
            <a:r>
              <a:rPr lang="en-US" altLang="zh-TW" dirty="0">
                <a:latin typeface="Courier New" panose="02070309020205020404" pitchFamily="49" charset="0"/>
                <a:cs typeface="Courier New" panose="02070309020205020404" pitchFamily="49" charset="0"/>
              </a:rPr>
              <a:t> </a:t>
            </a:r>
            <a:r>
              <a:rPr lang="en-US" altLang="zh-TW" dirty="0" smtClean="0">
                <a:latin typeface="Courier New" panose="02070309020205020404" pitchFamily="49" charset="0"/>
                <a:cs typeface="Courier New" panose="02070309020205020404" pitchFamily="49" charset="0"/>
              </a:rPr>
              <a:t>        // s2</a:t>
            </a:r>
          </a:p>
          <a:p>
            <a:r>
              <a:rPr lang="en-US" altLang="zh-TW" dirty="0">
                <a:latin typeface="Courier New" panose="02070309020205020404" pitchFamily="49" charset="0"/>
                <a:cs typeface="Courier New" panose="02070309020205020404" pitchFamily="49" charset="0"/>
              </a:rPr>
              <a:t> </a:t>
            </a:r>
            <a:r>
              <a:rPr lang="en-US" altLang="zh-TW" dirty="0" smtClean="0">
                <a:latin typeface="Courier New" panose="02070309020205020404" pitchFamily="49" charset="0"/>
                <a:cs typeface="Courier New" panose="02070309020205020404" pitchFamily="49" charset="0"/>
              </a:rPr>
              <a:t>  y-&gt;right-&gt;left = x;</a:t>
            </a:r>
            <a:r>
              <a:rPr lang="en-US" altLang="zh-TW" dirty="0">
                <a:latin typeface="Courier New" panose="02070309020205020404" pitchFamily="49" charset="0"/>
                <a:cs typeface="Courier New" panose="02070309020205020404" pitchFamily="49" charset="0"/>
              </a:rPr>
              <a:t> </a:t>
            </a:r>
            <a:r>
              <a:rPr lang="en-US" altLang="zh-TW" dirty="0" smtClean="0">
                <a:latin typeface="Courier New" panose="02070309020205020404" pitchFamily="49" charset="0"/>
                <a:cs typeface="Courier New" panose="02070309020205020404" pitchFamily="49" charset="0"/>
              </a:rPr>
              <a:t> // s3</a:t>
            </a:r>
          </a:p>
          <a:p>
            <a:r>
              <a:rPr lang="en-US" altLang="zh-TW" dirty="0">
                <a:latin typeface="Courier New" panose="02070309020205020404" pitchFamily="49" charset="0"/>
                <a:cs typeface="Courier New" panose="02070309020205020404" pitchFamily="49" charset="0"/>
              </a:rPr>
              <a:t> </a:t>
            </a:r>
            <a:r>
              <a:rPr lang="en-US" altLang="zh-TW" dirty="0" smtClean="0">
                <a:latin typeface="Courier New" panose="02070309020205020404" pitchFamily="49" charset="0"/>
                <a:cs typeface="Courier New" panose="02070309020205020404" pitchFamily="49" charset="0"/>
              </a:rPr>
              <a:t>  x-&gt;right = y-&gt;right;</a:t>
            </a:r>
            <a:r>
              <a:rPr lang="en-US" altLang="zh-TW" dirty="0">
                <a:latin typeface="Courier New" panose="02070309020205020404" pitchFamily="49" charset="0"/>
                <a:cs typeface="Courier New" panose="02070309020205020404" pitchFamily="49" charset="0"/>
              </a:rPr>
              <a:t> // </a:t>
            </a:r>
            <a:r>
              <a:rPr lang="en-US" altLang="zh-TW" dirty="0" smtClean="0">
                <a:latin typeface="Courier New" panose="02070309020205020404" pitchFamily="49" charset="0"/>
                <a:cs typeface="Courier New" panose="02070309020205020404" pitchFamily="49" charset="0"/>
              </a:rPr>
              <a:t>s4</a:t>
            </a:r>
          </a:p>
          <a:p>
            <a:r>
              <a:rPr lang="en-US" altLang="zh-TW" dirty="0">
                <a:latin typeface="Courier New" panose="02070309020205020404" pitchFamily="49" charset="0"/>
                <a:cs typeface="Courier New" panose="02070309020205020404" pitchFamily="49" charset="0"/>
              </a:rPr>
              <a:t> </a:t>
            </a:r>
            <a:r>
              <a:rPr lang="en-US" altLang="zh-TW" dirty="0" smtClean="0">
                <a:latin typeface="Courier New" panose="02070309020205020404" pitchFamily="49" charset="0"/>
                <a:cs typeface="Courier New" panose="02070309020205020404" pitchFamily="49" charset="0"/>
              </a:rPr>
              <a:t>  y-&gt;right = x;</a:t>
            </a:r>
            <a:r>
              <a:rPr lang="en-US" altLang="zh-TW" dirty="0">
                <a:latin typeface="Courier New" panose="02070309020205020404" pitchFamily="49" charset="0"/>
                <a:cs typeface="Courier New" panose="02070309020205020404" pitchFamily="49" charset="0"/>
              </a:rPr>
              <a:t> </a:t>
            </a:r>
            <a:r>
              <a:rPr lang="en-US" altLang="zh-TW" dirty="0" smtClean="0">
                <a:latin typeface="Courier New" panose="02070309020205020404" pitchFamily="49" charset="0"/>
                <a:cs typeface="Courier New" panose="02070309020205020404" pitchFamily="49" charset="0"/>
              </a:rPr>
              <a:t>       // s5</a:t>
            </a:r>
          </a:p>
          <a:p>
            <a:r>
              <a:rPr lang="en-US" altLang="zh-TW" dirty="0" smtClean="0">
                <a:latin typeface="Courier New" panose="02070309020205020404" pitchFamily="49" charset="0"/>
                <a:cs typeface="Courier New" panose="02070309020205020404" pitchFamily="49" charset="0"/>
              </a:rPr>
              <a:t>   y-&gt;left = x-&gt;left;</a:t>
            </a:r>
            <a:r>
              <a:rPr lang="en-US" altLang="zh-TW" dirty="0">
                <a:latin typeface="Courier New" panose="02070309020205020404" pitchFamily="49" charset="0"/>
                <a:cs typeface="Courier New" panose="02070309020205020404" pitchFamily="49" charset="0"/>
              </a:rPr>
              <a:t> </a:t>
            </a:r>
            <a:r>
              <a:rPr lang="en-US" altLang="zh-TW" dirty="0" smtClean="0">
                <a:latin typeface="Courier New" panose="02070309020205020404" pitchFamily="49" charset="0"/>
                <a:cs typeface="Courier New" panose="02070309020205020404" pitchFamily="49" charset="0"/>
              </a:rPr>
              <a:t>  // s6</a:t>
            </a:r>
          </a:p>
          <a:p>
            <a:r>
              <a:rPr lang="en-US" altLang="zh-TW" dirty="0" smtClean="0">
                <a:latin typeface="Courier New" panose="02070309020205020404" pitchFamily="49" charset="0"/>
                <a:cs typeface="Courier New" panose="02070309020205020404" pitchFamily="49" charset="0"/>
              </a:rPr>
              <a:t>}</a:t>
            </a:r>
            <a:endParaRPr lang="zh-TW"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85660242"/>
      </p:ext>
    </p:extLst>
  </p:cSld>
  <p:clrMapOvr>
    <a:masterClrMapping/>
  </p:clrMapOvr>
</p:sld>
</file>

<file path=ppt/theme/theme1.xml><?xml version="1.0" encoding="utf-8"?>
<a:theme xmlns:a="http://schemas.openxmlformats.org/drawingml/2006/main" name="Custom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模組">
      <a:maj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 2 Arrays and Structures (Ex).v2</Template>
  <TotalTime>137</TotalTime>
  <Words>1201</Words>
  <Application>Microsoft Office PowerPoint</Application>
  <PresentationFormat>寬螢幕</PresentationFormat>
  <Paragraphs>128</Paragraphs>
  <Slides>12</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12</vt:i4>
      </vt:variant>
    </vt:vector>
  </HeadingPairs>
  <TitlesOfParts>
    <vt:vector size="18" baseType="lpstr">
      <vt:lpstr>新細明體</vt:lpstr>
      <vt:lpstr>Corbel</vt:lpstr>
      <vt:lpstr>Courier New</vt:lpstr>
      <vt:lpstr>Times New Roman</vt:lpstr>
      <vt:lpstr>Wingdings</vt:lpstr>
      <vt:lpstr>Custom Theme</vt:lpstr>
      <vt:lpstr>PowerPoint 簡報</vt:lpstr>
      <vt:lpstr>96 中山電機</vt:lpstr>
      <vt:lpstr>96 中山電機</vt:lpstr>
      <vt:lpstr>96 中山電機</vt:lpstr>
      <vt:lpstr>94 台大工科</vt:lpstr>
      <vt:lpstr>105 交大資工</vt:lpstr>
      <vt:lpstr>105 交大資工</vt:lpstr>
      <vt:lpstr>104 交大資工</vt:lpstr>
      <vt:lpstr>104 交大資工</vt:lpstr>
      <vt:lpstr>97 清大資工</vt:lpstr>
      <vt:lpstr>97 清大資工</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Windows 使用者</dc:creator>
  <cp:lastModifiedBy>Windows 使用者</cp:lastModifiedBy>
  <cp:revision>21</cp:revision>
  <dcterms:created xsi:type="dcterms:W3CDTF">2020-11-04T17:52:54Z</dcterms:created>
  <dcterms:modified xsi:type="dcterms:W3CDTF">2020-11-17T10:58:42Z</dcterms:modified>
</cp:coreProperties>
</file>