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57" r:id="rId6"/>
    <p:sldId id="265" r:id="rId7"/>
    <p:sldId id="266" r:id="rId8"/>
    <p:sldId id="267" r:id="rId9"/>
    <p:sldId id="268" r:id="rId10"/>
    <p:sldId id="261"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901B4418-B547-4C8B-A20B-A5931DC13718}" type="datetimeFigureOut">
              <a:rPr lang="zh-TW" altLang="en-US" smtClean="0"/>
              <a:t>2020/12/1</a:t>
            </a:fld>
            <a:endParaRPr lang="zh-TW" altLang="en-US"/>
          </a:p>
        </p:txBody>
      </p:sp>
      <p:sp>
        <p:nvSpPr>
          <p:cNvPr id="11" name="Slide Number Placeholder 10"/>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33285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901B4418-B547-4C8B-A20B-A5931DC13718}" type="datetimeFigureOut">
              <a:rPr lang="zh-TW" altLang="en-US" smtClean="0"/>
              <a:t>2020/12/1</a:t>
            </a:fld>
            <a:endParaRPr lang="zh-TW" altLang="en-US"/>
          </a:p>
        </p:txBody>
      </p:sp>
      <p:sp>
        <p:nvSpPr>
          <p:cNvPr id="10" name="Slide Number Placeholder 9"/>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50990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901B4418-B547-4C8B-A20B-A5931DC13718}" type="datetimeFigureOut">
              <a:rPr lang="zh-TW" altLang="en-US" smtClean="0"/>
              <a:t>2020/12/1</a:t>
            </a:fld>
            <a:endParaRPr lang="zh-TW" altLang="en-US"/>
          </a:p>
        </p:txBody>
      </p:sp>
      <p:sp>
        <p:nvSpPr>
          <p:cNvPr id="8" name="Slide Number Placeholder 7"/>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09060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01B4418-B547-4C8B-A20B-A5931DC13718}" type="datetimeFigureOut">
              <a:rPr lang="zh-TW" altLang="en-US" smtClean="0"/>
              <a:t>2020/12/1</a:t>
            </a:fld>
            <a:endParaRPr lang="zh-TW" altLang="en-US"/>
          </a:p>
        </p:txBody>
      </p:sp>
      <p:sp>
        <p:nvSpPr>
          <p:cNvPr id="6" name="Slide Number Placeholder 5"/>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59815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901B4418-B547-4C8B-A20B-A5931DC13718}" type="datetimeFigureOut">
              <a:rPr lang="zh-TW" altLang="en-US" smtClean="0"/>
              <a:t>2020/12/1</a:t>
            </a:fld>
            <a:endParaRPr lang="zh-TW" altLang="en-US"/>
          </a:p>
        </p:txBody>
      </p:sp>
      <p:sp>
        <p:nvSpPr>
          <p:cNvPr id="12" name="Slide Number Placeholder 11"/>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31120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901B4418-B547-4C8B-A20B-A5931DC13718}" type="datetimeFigureOut">
              <a:rPr lang="zh-TW" altLang="en-US" smtClean="0"/>
              <a:t>2020/12/1</a:t>
            </a:fld>
            <a:endParaRPr lang="zh-TW" altLang="en-US"/>
          </a:p>
        </p:txBody>
      </p:sp>
      <p:sp>
        <p:nvSpPr>
          <p:cNvPr id="9" name="Slide Number Placeholder 8"/>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0603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901B4418-B547-4C8B-A20B-A5931DC13718}" type="datetimeFigureOut">
              <a:rPr lang="zh-TW" altLang="en-US" smtClean="0"/>
              <a:t>2020/12/1</a:t>
            </a:fld>
            <a:endParaRPr lang="zh-TW" altLang="en-US"/>
          </a:p>
        </p:txBody>
      </p:sp>
      <p:sp>
        <p:nvSpPr>
          <p:cNvPr id="10" name="Slide Number Placeholder 9"/>
          <p:cNvSpPr>
            <a:spLocks noGrp="1"/>
          </p:cNvSpPr>
          <p:nvPr>
            <p:ph type="sldNum" sz="quarter" idx="11"/>
          </p:nvPr>
        </p:nvSpPr>
        <p:spPr/>
        <p:txBody>
          <a:bodyPr/>
          <a:lstStyle/>
          <a:p>
            <a:fld id="{12DAEA16-12D4-4D2B-80CC-7E8ABF2D41A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57187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901B4418-B547-4C8B-A20B-A5931DC13718}" type="datetimeFigureOut">
              <a:rPr lang="zh-TW" altLang="en-US" smtClean="0"/>
              <a:t>2020/12/1</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12DAEA16-12D4-4D2B-80CC-7E8ABF2D41A6}" type="slidenum">
              <a:rPr lang="zh-TW" altLang="en-US" smtClean="0"/>
              <a:t>‹#›</a:t>
            </a:fld>
            <a:endParaRPr lang="zh-TW" altLang="en-US"/>
          </a:p>
        </p:txBody>
      </p:sp>
    </p:spTree>
    <p:extLst>
      <p:ext uri="{BB962C8B-B14F-4D97-AF65-F5344CB8AC3E}">
        <p14:creationId xmlns:p14="http://schemas.microsoft.com/office/powerpoint/2010/main" val="2352850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sp>
        <p:nvSpPr>
          <p:cNvPr id="2" name="標題 1"/>
          <p:cNvSpPr>
            <a:spLocks noGrp="1"/>
          </p:cNvSpPr>
          <p:nvPr>
            <p:ph type="ctrTitle"/>
          </p:nvPr>
        </p:nvSpPr>
        <p:spPr/>
        <p:txBody>
          <a:bodyPr/>
          <a:lstStyle/>
          <a:p>
            <a:r>
              <a:rPr lang="en-US" altLang="zh-TW" dirty="0"/>
              <a:t>Chapter </a:t>
            </a:r>
            <a:r>
              <a:rPr lang="en-US" altLang="zh-TW" dirty="0" smtClean="0"/>
              <a:t>5 Trees</a:t>
            </a:r>
            <a:endParaRPr lang="zh-TW" altLang="en-US" dirty="0"/>
          </a:p>
        </p:txBody>
      </p:sp>
    </p:spTree>
    <p:extLst>
      <p:ext uri="{BB962C8B-B14F-4D97-AF65-F5344CB8AC3E}">
        <p14:creationId xmlns:p14="http://schemas.microsoft.com/office/powerpoint/2010/main" val="231693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pPr algn="ctr"/>
            <a:r>
              <a:rPr lang="en-US" altLang="zh-TW" smtClean="0"/>
              <a:t>Q&amp;A</a:t>
            </a:r>
            <a:endParaRPr lang="zh-TW" altLang="en-US"/>
          </a:p>
        </p:txBody>
      </p:sp>
    </p:spTree>
    <p:extLst>
      <p:ext uri="{BB962C8B-B14F-4D97-AF65-F5344CB8AC3E}">
        <p14:creationId xmlns:p14="http://schemas.microsoft.com/office/powerpoint/2010/main" val="56239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Please answer the following short questions about trees. (20%)</a:t>
            </a:r>
          </a:p>
          <a:p>
            <a:pPr marL="514350" indent="-514350">
              <a:buAutoNum type="arabicPeriod"/>
            </a:pPr>
            <a:r>
              <a:rPr lang="en-US" altLang="zh-TW" dirty="0" smtClean="0"/>
              <a:t>(2%) What is the maximum number of nodes on level </a:t>
            </a:r>
            <a:r>
              <a:rPr lang="en-US" altLang="zh-TW" i="1" dirty="0" err="1" smtClean="0"/>
              <a:t>i</a:t>
            </a:r>
            <a:r>
              <a:rPr lang="en-US" altLang="zh-TW" dirty="0" smtClean="0"/>
              <a:t> of a binary tree?</a:t>
            </a:r>
          </a:p>
          <a:p>
            <a:pPr marL="514350" indent="-514350">
              <a:buAutoNum type="arabicPeriod"/>
            </a:pPr>
            <a:r>
              <a:rPr lang="en-US" altLang="zh-TW" dirty="0"/>
              <a:t>(2%) What is the maximum number of nodes </a:t>
            </a:r>
            <a:r>
              <a:rPr lang="en-US" altLang="zh-TW" dirty="0" smtClean="0"/>
              <a:t>in binary tree</a:t>
            </a:r>
            <a:r>
              <a:rPr lang="en-US" altLang="zh-TW" dirty="0"/>
              <a:t> </a:t>
            </a:r>
            <a:r>
              <a:rPr lang="en-US" altLang="zh-TW" dirty="0" smtClean="0"/>
              <a:t>of depth </a:t>
            </a:r>
            <a:r>
              <a:rPr lang="en-US" altLang="zh-TW" i="1" dirty="0" smtClean="0"/>
              <a:t>k</a:t>
            </a:r>
            <a:r>
              <a:rPr lang="en-US" altLang="zh-TW" dirty="0" smtClean="0"/>
              <a:t>?</a:t>
            </a:r>
            <a:endParaRPr lang="en-US" altLang="zh-TW" dirty="0"/>
          </a:p>
          <a:p>
            <a:pPr marL="514350" indent="-514350">
              <a:buAutoNum type="arabicPeriod"/>
            </a:pPr>
            <a:r>
              <a:rPr lang="en-US" altLang="zh-TW" dirty="0" smtClean="0"/>
              <a:t>(2%) For any non-empty binary tree T, Let n</a:t>
            </a:r>
            <a:r>
              <a:rPr lang="en-US" altLang="zh-TW" baseline="-25000" dirty="0" smtClean="0"/>
              <a:t>o</a:t>
            </a:r>
            <a:r>
              <a:rPr lang="en-US" altLang="zh-TW" dirty="0" smtClean="0"/>
              <a:t> be the number of leaf nodes and n</a:t>
            </a:r>
            <a:r>
              <a:rPr lang="en-US" altLang="zh-TW" baseline="-25000" dirty="0"/>
              <a:t>2</a:t>
            </a:r>
            <a:r>
              <a:rPr lang="en-US" altLang="zh-TW" dirty="0" smtClean="0"/>
              <a:t> the number of nodes of degree 2. What the relationship between n</a:t>
            </a:r>
            <a:r>
              <a:rPr lang="en-US" altLang="zh-TW" baseline="-25000" dirty="0"/>
              <a:t>o</a:t>
            </a:r>
            <a:r>
              <a:rPr lang="en-US" altLang="zh-TW" dirty="0" smtClean="0"/>
              <a:t> and n</a:t>
            </a:r>
            <a:r>
              <a:rPr lang="en-US" altLang="zh-TW" baseline="-25000" dirty="0"/>
              <a:t>2</a:t>
            </a:r>
            <a:r>
              <a:rPr lang="en-US" altLang="zh-TW" dirty="0" smtClean="0"/>
              <a:t>?</a:t>
            </a:r>
          </a:p>
          <a:p>
            <a:pPr marL="514350" indent="-514350">
              <a:buAutoNum type="arabicPeriod"/>
            </a:pPr>
            <a:r>
              <a:rPr lang="en-US" altLang="zh-TW" dirty="0" smtClean="0"/>
              <a:t>(2%) What is the depth of a complete binary tree with </a:t>
            </a:r>
            <a:r>
              <a:rPr lang="en-US" altLang="zh-TW" i="1" dirty="0" smtClean="0"/>
              <a:t>n</a:t>
            </a:r>
            <a:r>
              <a:rPr lang="en-US" altLang="zh-TW" dirty="0" smtClean="0"/>
              <a:t> nodes?</a:t>
            </a:r>
          </a:p>
          <a:p>
            <a:pPr marL="514350" indent="-514350">
              <a:buAutoNum type="arabicPeriod"/>
            </a:pPr>
            <a:r>
              <a:rPr lang="en-US" altLang="zh-TW" dirty="0" smtClean="0"/>
              <a:t>(2%) How many null links do we have in an n-node binary tree of linked representation?</a:t>
            </a:r>
          </a:p>
          <a:p>
            <a:pPr marL="0" indent="0">
              <a:buNone/>
            </a:pPr>
            <a:endParaRPr lang="zh-TW" altLang="en-US" dirty="0"/>
          </a:p>
        </p:txBody>
      </p:sp>
      <p:sp>
        <p:nvSpPr>
          <p:cNvPr id="3" name="標題 2"/>
          <p:cNvSpPr>
            <a:spLocks noGrp="1"/>
          </p:cNvSpPr>
          <p:nvPr>
            <p:ph type="title"/>
          </p:nvPr>
        </p:nvSpPr>
        <p:spPr/>
        <p:txBody>
          <a:bodyPr/>
          <a:lstStyle/>
          <a:p>
            <a:r>
              <a:rPr lang="en-US" altLang="zh-TW" dirty="0" smtClean="0"/>
              <a:t>104 </a:t>
            </a:r>
            <a:r>
              <a:rPr lang="zh-TW" altLang="en-US" dirty="0" smtClean="0"/>
              <a:t>台大資工</a:t>
            </a:r>
            <a:endParaRPr lang="zh-TW" altLang="en-US" dirty="0"/>
          </a:p>
        </p:txBody>
      </p:sp>
    </p:spTree>
    <p:extLst>
      <p:ext uri="{BB962C8B-B14F-4D97-AF65-F5344CB8AC3E}">
        <p14:creationId xmlns:p14="http://schemas.microsoft.com/office/powerpoint/2010/main" val="31580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6. (4%) Draw the binary tree that corresponds to the left child-right sibling representation of the following tree.</a:t>
            </a:r>
            <a:endParaRPr lang="zh-TW" altLang="en-US" dirty="0"/>
          </a:p>
        </p:txBody>
      </p:sp>
      <p:sp>
        <p:nvSpPr>
          <p:cNvPr id="3" name="標題 2"/>
          <p:cNvSpPr>
            <a:spLocks noGrp="1"/>
          </p:cNvSpPr>
          <p:nvPr>
            <p:ph type="title"/>
          </p:nvPr>
        </p:nvSpPr>
        <p:spPr/>
        <p:txBody>
          <a:bodyPr/>
          <a:lstStyle/>
          <a:p>
            <a:r>
              <a:rPr lang="en-US" altLang="zh-TW" dirty="0"/>
              <a:t>104 </a:t>
            </a:r>
            <a:r>
              <a:rPr lang="zh-TW" altLang="en-US" dirty="0"/>
              <a:t>台大資工</a:t>
            </a:r>
          </a:p>
        </p:txBody>
      </p:sp>
      <p:grpSp>
        <p:nvGrpSpPr>
          <p:cNvPr id="44" name="群組 43"/>
          <p:cNvGrpSpPr/>
          <p:nvPr/>
        </p:nvGrpSpPr>
        <p:grpSpPr>
          <a:xfrm>
            <a:off x="4182890" y="2769499"/>
            <a:ext cx="3321930" cy="3454401"/>
            <a:chOff x="4182890" y="2769499"/>
            <a:chExt cx="3321930" cy="3454401"/>
          </a:xfrm>
        </p:grpSpPr>
        <p:grpSp>
          <p:nvGrpSpPr>
            <p:cNvPr id="5" name="群組 4"/>
            <p:cNvGrpSpPr/>
            <p:nvPr/>
          </p:nvGrpSpPr>
          <p:grpSpPr>
            <a:xfrm>
              <a:off x="4182890" y="2769499"/>
              <a:ext cx="2786062" cy="3454401"/>
              <a:chOff x="8399290" y="1674234"/>
              <a:chExt cx="2786062" cy="3454401"/>
            </a:xfrm>
          </p:grpSpPr>
          <p:grpSp>
            <p:nvGrpSpPr>
              <p:cNvPr id="6" name="Group 3"/>
              <p:cNvGrpSpPr>
                <a:grpSpLocks/>
              </p:cNvGrpSpPr>
              <p:nvPr/>
            </p:nvGrpSpPr>
            <p:grpSpPr bwMode="auto">
              <a:xfrm>
                <a:off x="9697865" y="1674234"/>
                <a:ext cx="571500" cy="569913"/>
                <a:chOff x="3095" y="1083"/>
                <a:chExt cx="360" cy="359"/>
              </a:xfrm>
            </p:grpSpPr>
            <p:sp>
              <p:nvSpPr>
                <p:cNvPr id="39" name="Oval 4"/>
                <p:cNvSpPr>
                  <a:spLocks noChangeArrowheads="1"/>
                </p:cNvSpPr>
                <p:nvPr/>
              </p:nvSpPr>
              <p:spPr bwMode="auto">
                <a:xfrm>
                  <a:off x="3095" y="108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Rectangle 5"/>
                <p:cNvSpPr>
                  <a:spLocks noChangeArrowheads="1"/>
                </p:cNvSpPr>
                <p:nvPr/>
              </p:nvSpPr>
              <p:spPr bwMode="auto">
                <a:xfrm>
                  <a:off x="3164" y="1136"/>
                  <a:ext cx="2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smtClean="0">
                      <a:solidFill>
                        <a:schemeClr val="tx1"/>
                      </a:solidFill>
                    </a:rPr>
                    <a:t>a</a:t>
                  </a:r>
                  <a:endParaRPr lang="en-US" altLang="zh-TW" sz="2400" dirty="0">
                    <a:solidFill>
                      <a:schemeClr val="tx1"/>
                    </a:solidFill>
                  </a:endParaRPr>
                </a:p>
              </p:txBody>
            </p:sp>
          </p:grpSp>
          <p:grpSp>
            <p:nvGrpSpPr>
              <p:cNvPr id="7" name="Group 6"/>
              <p:cNvGrpSpPr>
                <a:grpSpLocks/>
              </p:cNvGrpSpPr>
              <p:nvPr/>
            </p:nvGrpSpPr>
            <p:grpSpPr bwMode="auto">
              <a:xfrm>
                <a:off x="8402465" y="2588635"/>
                <a:ext cx="571500" cy="569912"/>
                <a:chOff x="2279" y="1659"/>
                <a:chExt cx="360" cy="359"/>
              </a:xfrm>
            </p:grpSpPr>
            <p:sp>
              <p:nvSpPr>
                <p:cNvPr id="37" name="Oval 7"/>
                <p:cNvSpPr>
                  <a:spLocks noChangeArrowheads="1"/>
                </p:cNvSpPr>
                <p:nvPr/>
              </p:nvSpPr>
              <p:spPr bwMode="auto">
                <a:xfrm>
                  <a:off x="2279" y="1659"/>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Rectangle 8"/>
                <p:cNvSpPr>
                  <a:spLocks noChangeArrowheads="1"/>
                </p:cNvSpPr>
                <p:nvPr/>
              </p:nvSpPr>
              <p:spPr bwMode="auto">
                <a:xfrm>
                  <a:off x="2348" y="1712"/>
                  <a:ext cx="2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smtClean="0"/>
                    <a:t>b</a:t>
                  </a:r>
                  <a:endParaRPr lang="en-US" altLang="zh-TW" sz="2400" dirty="0">
                    <a:solidFill>
                      <a:schemeClr val="tx1"/>
                    </a:solidFill>
                  </a:endParaRPr>
                </a:p>
              </p:txBody>
            </p:sp>
          </p:grpSp>
          <p:sp>
            <p:nvSpPr>
              <p:cNvPr id="8" name="Line 9"/>
              <p:cNvSpPr>
                <a:spLocks noChangeShapeType="1"/>
              </p:cNvSpPr>
              <p:nvPr/>
            </p:nvSpPr>
            <p:spPr bwMode="auto">
              <a:xfrm flipH="1">
                <a:off x="8785051" y="2121960"/>
                <a:ext cx="911396" cy="479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9" name="Group 10"/>
              <p:cNvGrpSpPr>
                <a:grpSpLocks/>
              </p:cNvGrpSpPr>
              <p:nvPr/>
            </p:nvGrpSpPr>
            <p:grpSpPr bwMode="auto">
              <a:xfrm>
                <a:off x="9339091" y="4558723"/>
                <a:ext cx="571500" cy="569912"/>
                <a:chOff x="2869" y="2900"/>
                <a:chExt cx="360" cy="359"/>
              </a:xfrm>
            </p:grpSpPr>
            <p:sp>
              <p:nvSpPr>
                <p:cNvPr id="35" name="Oval 11"/>
                <p:cNvSpPr>
                  <a:spLocks noChangeArrowheads="1"/>
                </p:cNvSpPr>
                <p:nvPr/>
              </p:nvSpPr>
              <p:spPr bwMode="auto">
                <a:xfrm>
                  <a:off x="2869" y="2900"/>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Rectangle 12"/>
                <p:cNvSpPr>
                  <a:spLocks noChangeArrowheads="1"/>
                </p:cNvSpPr>
                <p:nvPr/>
              </p:nvSpPr>
              <p:spPr bwMode="auto">
                <a:xfrm>
                  <a:off x="2944" y="2922"/>
                  <a:ext cx="2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a:t>h</a:t>
                  </a:r>
                  <a:endParaRPr lang="en-US" altLang="zh-TW" sz="2400" dirty="0">
                    <a:solidFill>
                      <a:schemeClr val="tx1"/>
                    </a:solidFill>
                  </a:endParaRPr>
                </a:p>
              </p:txBody>
            </p:sp>
          </p:grpSp>
          <p:sp>
            <p:nvSpPr>
              <p:cNvPr id="10" name="Line 13"/>
              <p:cNvSpPr>
                <a:spLocks noChangeShapeType="1"/>
              </p:cNvSpPr>
              <p:nvPr/>
            </p:nvSpPr>
            <p:spPr bwMode="auto">
              <a:xfrm flipH="1">
                <a:off x="9753956" y="4115762"/>
                <a:ext cx="499534" cy="476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1" name="Group 14"/>
              <p:cNvGrpSpPr>
                <a:grpSpLocks/>
              </p:cNvGrpSpPr>
              <p:nvPr/>
            </p:nvGrpSpPr>
            <p:grpSpPr bwMode="auto">
              <a:xfrm>
                <a:off x="8399290" y="3609398"/>
                <a:ext cx="571500" cy="569912"/>
                <a:chOff x="2277" y="2302"/>
                <a:chExt cx="360" cy="359"/>
              </a:xfrm>
            </p:grpSpPr>
            <p:sp>
              <p:nvSpPr>
                <p:cNvPr id="33" name="Oval 15"/>
                <p:cNvSpPr>
                  <a:spLocks noChangeArrowheads="1"/>
                </p:cNvSpPr>
                <p:nvPr/>
              </p:nvSpPr>
              <p:spPr bwMode="auto">
                <a:xfrm>
                  <a:off x="2277" y="2302"/>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Rectangle 16"/>
                <p:cNvSpPr>
                  <a:spLocks noChangeArrowheads="1"/>
                </p:cNvSpPr>
                <p:nvPr/>
              </p:nvSpPr>
              <p:spPr bwMode="auto">
                <a:xfrm>
                  <a:off x="2346" y="2355"/>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smtClean="0">
                      <a:solidFill>
                        <a:schemeClr val="tx1"/>
                      </a:solidFill>
                    </a:rPr>
                    <a:t>e</a:t>
                  </a:r>
                  <a:endParaRPr lang="en-US" altLang="zh-TW" sz="2400" dirty="0">
                    <a:solidFill>
                      <a:schemeClr val="tx1"/>
                    </a:solidFill>
                  </a:endParaRPr>
                </a:p>
              </p:txBody>
            </p:sp>
          </p:grpSp>
          <p:grpSp>
            <p:nvGrpSpPr>
              <p:cNvPr id="12" name="Group 17"/>
              <p:cNvGrpSpPr>
                <a:grpSpLocks/>
              </p:cNvGrpSpPr>
              <p:nvPr/>
            </p:nvGrpSpPr>
            <p:grpSpPr bwMode="auto">
              <a:xfrm>
                <a:off x="9285115" y="3642733"/>
                <a:ext cx="571500" cy="569913"/>
                <a:chOff x="2835" y="2323"/>
                <a:chExt cx="360" cy="359"/>
              </a:xfrm>
            </p:grpSpPr>
            <p:sp>
              <p:nvSpPr>
                <p:cNvPr id="31" name="Oval 18"/>
                <p:cNvSpPr>
                  <a:spLocks noChangeArrowheads="1"/>
                </p:cNvSpPr>
                <p:nvPr/>
              </p:nvSpPr>
              <p:spPr bwMode="auto">
                <a:xfrm>
                  <a:off x="2835" y="232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Rectangle 19"/>
                <p:cNvSpPr>
                  <a:spLocks noChangeArrowheads="1"/>
                </p:cNvSpPr>
                <p:nvPr/>
              </p:nvSpPr>
              <p:spPr bwMode="auto">
                <a:xfrm>
                  <a:off x="2934" y="2354"/>
                  <a:ext cx="1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smtClean="0"/>
                    <a:t>f</a:t>
                  </a:r>
                  <a:endParaRPr lang="en-US" altLang="zh-TW" sz="2400" dirty="0">
                    <a:solidFill>
                      <a:schemeClr val="tx1"/>
                    </a:solidFill>
                  </a:endParaRPr>
                </a:p>
              </p:txBody>
            </p:sp>
          </p:grpSp>
          <p:sp>
            <p:nvSpPr>
              <p:cNvPr id="13" name="Line 20"/>
              <p:cNvSpPr>
                <a:spLocks noChangeShapeType="1"/>
              </p:cNvSpPr>
              <p:nvPr/>
            </p:nvSpPr>
            <p:spPr bwMode="auto">
              <a:xfrm>
                <a:off x="8686800" y="3177597"/>
                <a:ext cx="8466" cy="41275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21"/>
              <p:cNvSpPr>
                <a:spLocks noChangeShapeType="1"/>
              </p:cNvSpPr>
              <p:nvPr/>
            </p:nvSpPr>
            <p:spPr bwMode="auto">
              <a:xfrm flipH="1">
                <a:off x="9569451" y="3196648"/>
                <a:ext cx="287164" cy="44762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5" name="Group 22"/>
              <p:cNvGrpSpPr>
                <a:grpSpLocks/>
              </p:cNvGrpSpPr>
              <p:nvPr/>
            </p:nvGrpSpPr>
            <p:grpSpPr bwMode="auto">
              <a:xfrm>
                <a:off x="9689927" y="2626735"/>
                <a:ext cx="571500" cy="569913"/>
                <a:chOff x="3090" y="1683"/>
                <a:chExt cx="360" cy="359"/>
              </a:xfrm>
            </p:grpSpPr>
            <p:sp>
              <p:nvSpPr>
                <p:cNvPr id="29" name="Oval 23"/>
                <p:cNvSpPr>
                  <a:spLocks noChangeArrowheads="1"/>
                </p:cNvSpPr>
                <p:nvPr/>
              </p:nvSpPr>
              <p:spPr bwMode="auto">
                <a:xfrm>
                  <a:off x="3090" y="168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Rectangle 24"/>
                <p:cNvSpPr>
                  <a:spLocks noChangeArrowheads="1"/>
                </p:cNvSpPr>
                <p:nvPr/>
              </p:nvSpPr>
              <p:spPr bwMode="auto">
                <a:xfrm>
                  <a:off x="3151" y="1721"/>
                  <a:ext cx="2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smtClean="0">
                      <a:solidFill>
                        <a:schemeClr val="tx1"/>
                      </a:solidFill>
                    </a:rPr>
                    <a:t>c</a:t>
                  </a:r>
                  <a:endParaRPr lang="en-US" altLang="zh-TW" sz="2400" dirty="0">
                    <a:solidFill>
                      <a:schemeClr val="tx1"/>
                    </a:solidFill>
                  </a:endParaRPr>
                </a:p>
              </p:txBody>
            </p:sp>
          </p:grpSp>
          <p:grpSp>
            <p:nvGrpSpPr>
              <p:cNvPr id="16" name="Group 25"/>
              <p:cNvGrpSpPr>
                <a:grpSpLocks/>
              </p:cNvGrpSpPr>
              <p:nvPr/>
            </p:nvGrpSpPr>
            <p:grpSpPr bwMode="auto">
              <a:xfrm>
                <a:off x="10613852" y="2575934"/>
                <a:ext cx="571500" cy="569913"/>
                <a:chOff x="3672" y="1651"/>
                <a:chExt cx="360" cy="359"/>
              </a:xfrm>
            </p:grpSpPr>
            <p:sp>
              <p:nvSpPr>
                <p:cNvPr id="27" name="Oval 26"/>
                <p:cNvSpPr>
                  <a:spLocks noChangeArrowheads="1"/>
                </p:cNvSpPr>
                <p:nvPr/>
              </p:nvSpPr>
              <p:spPr bwMode="auto">
                <a:xfrm>
                  <a:off x="3672" y="1651"/>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Rectangle 27"/>
                <p:cNvSpPr>
                  <a:spLocks noChangeArrowheads="1"/>
                </p:cNvSpPr>
                <p:nvPr/>
              </p:nvSpPr>
              <p:spPr bwMode="auto">
                <a:xfrm>
                  <a:off x="3741" y="1686"/>
                  <a:ext cx="2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smtClean="0"/>
                    <a:t>d</a:t>
                  </a:r>
                  <a:endParaRPr lang="en-US" altLang="zh-TW" sz="2400" dirty="0">
                    <a:solidFill>
                      <a:schemeClr val="tx1"/>
                    </a:solidFill>
                  </a:endParaRPr>
                </a:p>
              </p:txBody>
            </p:sp>
          </p:grpSp>
          <p:grpSp>
            <p:nvGrpSpPr>
              <p:cNvPr id="17" name="Group 28"/>
              <p:cNvGrpSpPr>
                <a:grpSpLocks/>
              </p:cNvGrpSpPr>
              <p:nvPr/>
            </p:nvGrpSpPr>
            <p:grpSpPr bwMode="auto">
              <a:xfrm>
                <a:off x="10151890" y="3609399"/>
                <a:ext cx="571500" cy="569912"/>
                <a:chOff x="3381" y="2302"/>
                <a:chExt cx="360" cy="359"/>
              </a:xfrm>
            </p:grpSpPr>
            <p:sp>
              <p:nvSpPr>
                <p:cNvPr id="25" name="Oval 29"/>
                <p:cNvSpPr>
                  <a:spLocks noChangeArrowheads="1"/>
                </p:cNvSpPr>
                <p:nvPr/>
              </p:nvSpPr>
              <p:spPr bwMode="auto">
                <a:xfrm>
                  <a:off x="3381" y="2302"/>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Rectangle 30"/>
                <p:cNvSpPr>
                  <a:spLocks noChangeArrowheads="1"/>
                </p:cNvSpPr>
                <p:nvPr/>
              </p:nvSpPr>
              <p:spPr bwMode="auto">
                <a:xfrm>
                  <a:off x="3429" y="2302"/>
                  <a:ext cx="2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smtClean="0">
                      <a:solidFill>
                        <a:schemeClr val="tx1"/>
                      </a:solidFill>
                    </a:rPr>
                    <a:t>g</a:t>
                  </a:r>
                  <a:endParaRPr lang="en-US" altLang="zh-TW" sz="2400" dirty="0">
                    <a:solidFill>
                      <a:schemeClr val="tx1"/>
                    </a:solidFill>
                  </a:endParaRPr>
                </a:p>
              </p:txBody>
            </p:sp>
          </p:grpSp>
          <p:sp>
            <p:nvSpPr>
              <p:cNvPr id="18" name="Line 31"/>
              <p:cNvSpPr>
                <a:spLocks noChangeShapeType="1"/>
              </p:cNvSpPr>
              <p:nvPr/>
            </p:nvSpPr>
            <p:spPr bwMode="auto">
              <a:xfrm>
                <a:off x="9979200" y="2244147"/>
                <a:ext cx="2999" cy="3571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Line 32"/>
              <p:cNvSpPr>
                <a:spLocks noChangeShapeType="1"/>
              </p:cNvSpPr>
              <p:nvPr/>
            </p:nvSpPr>
            <p:spPr bwMode="auto">
              <a:xfrm>
                <a:off x="10253490" y="2138553"/>
                <a:ext cx="612945" cy="4183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Line 33"/>
              <p:cNvSpPr>
                <a:spLocks noChangeShapeType="1"/>
              </p:cNvSpPr>
              <p:nvPr/>
            </p:nvSpPr>
            <p:spPr bwMode="auto">
              <a:xfrm>
                <a:off x="10064229" y="3182600"/>
                <a:ext cx="237057" cy="46013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1" name="Group 34"/>
              <p:cNvGrpSpPr>
                <a:grpSpLocks/>
              </p:cNvGrpSpPr>
              <p:nvPr/>
            </p:nvGrpSpPr>
            <p:grpSpPr bwMode="auto">
              <a:xfrm>
                <a:off x="10269365" y="4558722"/>
                <a:ext cx="571500" cy="569913"/>
                <a:chOff x="3455" y="2900"/>
                <a:chExt cx="360" cy="359"/>
              </a:xfrm>
            </p:grpSpPr>
            <p:sp>
              <p:nvSpPr>
                <p:cNvPr id="23" name="Oval 35"/>
                <p:cNvSpPr>
                  <a:spLocks noChangeArrowheads="1"/>
                </p:cNvSpPr>
                <p:nvPr/>
              </p:nvSpPr>
              <p:spPr bwMode="auto">
                <a:xfrm>
                  <a:off x="3455" y="2900"/>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Rectangle 36"/>
                <p:cNvSpPr>
                  <a:spLocks noChangeArrowheads="1"/>
                </p:cNvSpPr>
                <p:nvPr/>
              </p:nvSpPr>
              <p:spPr bwMode="auto">
                <a:xfrm>
                  <a:off x="3539" y="2934"/>
                  <a:ext cx="1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err="1" smtClean="0"/>
                    <a:t>i</a:t>
                  </a:r>
                  <a:endParaRPr lang="en-US" altLang="zh-TW" sz="2400" dirty="0">
                    <a:solidFill>
                      <a:schemeClr val="tx1"/>
                    </a:solidFill>
                  </a:endParaRPr>
                </a:p>
              </p:txBody>
            </p:sp>
          </p:grpSp>
          <p:sp>
            <p:nvSpPr>
              <p:cNvPr id="22" name="Line 37"/>
              <p:cNvSpPr>
                <a:spLocks noChangeShapeType="1"/>
              </p:cNvSpPr>
              <p:nvPr/>
            </p:nvSpPr>
            <p:spPr bwMode="auto">
              <a:xfrm>
                <a:off x="10515247" y="4168520"/>
                <a:ext cx="62093" cy="39020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41" name="Oval 11"/>
            <p:cNvSpPr>
              <a:spLocks noChangeArrowheads="1"/>
            </p:cNvSpPr>
            <p:nvPr/>
          </p:nvSpPr>
          <p:spPr bwMode="auto">
            <a:xfrm>
              <a:off x="6933320" y="5653988"/>
              <a:ext cx="571500" cy="56991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Rectangle 12"/>
            <p:cNvSpPr>
              <a:spLocks noChangeArrowheads="1"/>
            </p:cNvSpPr>
            <p:nvPr/>
          </p:nvSpPr>
          <p:spPr bwMode="auto">
            <a:xfrm>
              <a:off x="7090685" y="5687322"/>
              <a:ext cx="25968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dirty="0" smtClean="0">
                  <a:solidFill>
                    <a:schemeClr val="tx1"/>
                  </a:solidFill>
                </a:rPr>
                <a:t>j</a:t>
              </a:r>
              <a:endParaRPr lang="en-US" altLang="zh-TW" sz="2400" dirty="0">
                <a:solidFill>
                  <a:schemeClr val="tx1"/>
                </a:solidFill>
              </a:endParaRPr>
            </a:p>
          </p:txBody>
        </p:sp>
        <p:sp>
          <p:nvSpPr>
            <p:cNvPr id="43" name="Line 13"/>
            <p:cNvSpPr>
              <a:spLocks noChangeShapeType="1"/>
            </p:cNvSpPr>
            <p:nvPr/>
          </p:nvSpPr>
          <p:spPr bwMode="auto">
            <a:xfrm>
              <a:off x="6411737" y="5187215"/>
              <a:ext cx="678947" cy="50010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Tree>
    <p:extLst>
      <p:ext uri="{BB962C8B-B14F-4D97-AF65-F5344CB8AC3E}">
        <p14:creationId xmlns:p14="http://schemas.microsoft.com/office/powerpoint/2010/main" val="323664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7. (2%) In order to access the tree nodes quickly, the binary tree in the previous question is stored level-by-level in a one-dimensional array A[1..n]. What are the indices of nodes g and j within the array?</a:t>
            </a:r>
          </a:p>
          <a:p>
            <a:pPr marL="0" indent="0">
              <a:buNone/>
            </a:pPr>
            <a:r>
              <a:rPr lang="en-US" altLang="zh-TW" dirty="0" smtClean="0"/>
              <a:t>8. (2%) Draw the binary tree if the preorder sequence is [1,2,3,4,5,6,7] and the </a:t>
            </a:r>
            <a:r>
              <a:rPr lang="en-US" altLang="zh-TW" dirty="0" err="1" smtClean="0"/>
              <a:t>inorder</a:t>
            </a:r>
            <a:r>
              <a:rPr lang="en-US" altLang="zh-TW" dirty="0" smtClean="0"/>
              <a:t> sequence is [2,4,3,1,6,5,7]</a:t>
            </a:r>
          </a:p>
          <a:p>
            <a:pPr marL="0" indent="0">
              <a:buNone/>
            </a:pPr>
            <a:r>
              <a:rPr lang="en-US" altLang="zh-TW" dirty="0" smtClean="0"/>
              <a:t>9. </a:t>
            </a:r>
            <a:r>
              <a:rPr lang="en-US" altLang="zh-TW" dirty="0"/>
              <a:t>(2%) Draw the binary tree if the </a:t>
            </a:r>
            <a:r>
              <a:rPr lang="en-US" altLang="zh-TW" dirty="0" err="1" smtClean="0"/>
              <a:t>postorder</a:t>
            </a:r>
            <a:r>
              <a:rPr lang="en-US" altLang="zh-TW" dirty="0" smtClean="0"/>
              <a:t> </a:t>
            </a:r>
            <a:r>
              <a:rPr lang="en-US" altLang="zh-TW" dirty="0"/>
              <a:t>sequence is </a:t>
            </a:r>
            <a:r>
              <a:rPr lang="en-US" altLang="zh-TW" dirty="0" smtClean="0"/>
              <a:t>[7,4,2,5,6,3,1] </a:t>
            </a:r>
            <a:r>
              <a:rPr lang="en-US" altLang="zh-TW" dirty="0"/>
              <a:t>and the </a:t>
            </a:r>
            <a:r>
              <a:rPr lang="en-US" altLang="zh-TW" dirty="0" err="1"/>
              <a:t>inorder</a:t>
            </a:r>
            <a:r>
              <a:rPr lang="en-US" altLang="zh-TW" dirty="0"/>
              <a:t> sequence is </a:t>
            </a:r>
            <a:r>
              <a:rPr lang="en-US" altLang="zh-TW" dirty="0" smtClean="0"/>
              <a:t>[7,4,2,1,5,3,6]</a:t>
            </a:r>
            <a:endParaRPr lang="en-US" altLang="zh-TW" dirty="0"/>
          </a:p>
          <a:p>
            <a:pPr marL="0" indent="0">
              <a:buNone/>
            </a:pPr>
            <a:endParaRPr lang="zh-TW" altLang="en-US" dirty="0"/>
          </a:p>
        </p:txBody>
      </p:sp>
      <p:sp>
        <p:nvSpPr>
          <p:cNvPr id="3" name="標題 2"/>
          <p:cNvSpPr>
            <a:spLocks noGrp="1"/>
          </p:cNvSpPr>
          <p:nvPr>
            <p:ph type="title"/>
          </p:nvPr>
        </p:nvSpPr>
        <p:spPr/>
        <p:txBody>
          <a:bodyPr/>
          <a:lstStyle/>
          <a:p>
            <a:r>
              <a:rPr lang="en-US" altLang="zh-TW" dirty="0"/>
              <a:t>104 </a:t>
            </a:r>
            <a:r>
              <a:rPr lang="zh-TW" altLang="en-US" dirty="0"/>
              <a:t>台大資工</a:t>
            </a:r>
          </a:p>
        </p:txBody>
      </p:sp>
    </p:spTree>
    <p:extLst>
      <p:ext uri="{BB962C8B-B14F-4D97-AF65-F5344CB8AC3E}">
        <p14:creationId xmlns:p14="http://schemas.microsoft.com/office/powerpoint/2010/main" val="304127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20000"/>
          </a:bodyPr>
          <a:lstStyle/>
          <a:p>
            <a:pPr algn="just"/>
            <a:r>
              <a:rPr lang="en-US" altLang="zh-TW" dirty="0" smtClean="0"/>
              <a:t>A</a:t>
            </a:r>
            <a:r>
              <a:rPr lang="zh-TW" altLang="en-US" dirty="0" smtClean="0"/>
              <a:t> </a:t>
            </a:r>
            <a:r>
              <a:rPr lang="en-US" altLang="zh-TW" dirty="0" smtClean="0"/>
              <a:t>certain binary tree has the following traversal sequences (each letter represents a tree node): </a:t>
            </a:r>
            <a:r>
              <a:rPr lang="en-US" altLang="zh-TW" dirty="0" err="1" smtClean="0"/>
              <a:t>Inorder:FABEGHCD</a:t>
            </a:r>
            <a:r>
              <a:rPr lang="en-US" altLang="zh-TW" dirty="0" smtClean="0"/>
              <a:t>; </a:t>
            </a:r>
            <a:r>
              <a:rPr lang="en-US" altLang="zh-TW" dirty="0" err="1" smtClean="0"/>
              <a:t>postorder:FAEHCDGB</a:t>
            </a:r>
            <a:endParaRPr lang="en-US" altLang="zh-TW" dirty="0" smtClean="0"/>
          </a:p>
          <a:p>
            <a:pPr marL="0" indent="0" algn="just">
              <a:buNone/>
            </a:pPr>
            <a:endParaRPr lang="en-US" altLang="zh-TW" dirty="0"/>
          </a:p>
          <a:p>
            <a:pPr marL="514350" indent="-514350" algn="just">
              <a:buFont typeface="+mj-lt"/>
              <a:buAutoNum type="arabicPeriod"/>
            </a:pPr>
            <a:r>
              <a:rPr lang="en-US" altLang="zh-TW" dirty="0" smtClean="0"/>
              <a:t>Which of the following is TRUE about the ordering of nodes in the preorder traversal sequence?</a:t>
            </a:r>
          </a:p>
          <a:p>
            <a:pPr marL="0" indent="0" algn="just">
              <a:buNone/>
            </a:pPr>
            <a:r>
              <a:rPr lang="en-US" altLang="zh-TW" dirty="0"/>
              <a:t> </a:t>
            </a:r>
            <a:r>
              <a:rPr lang="en-US" altLang="zh-TW" dirty="0" smtClean="0"/>
              <a:t>      (A) G is before A (B)</a:t>
            </a:r>
            <a:r>
              <a:rPr lang="en-US" altLang="zh-TW" dirty="0"/>
              <a:t> </a:t>
            </a:r>
            <a:r>
              <a:rPr lang="en-US" altLang="zh-TW" dirty="0" smtClean="0"/>
              <a:t>H </a:t>
            </a:r>
            <a:r>
              <a:rPr lang="en-US" altLang="zh-TW" dirty="0"/>
              <a:t>is before E</a:t>
            </a:r>
            <a:r>
              <a:rPr lang="en-US" altLang="zh-TW" dirty="0" smtClean="0"/>
              <a:t> (C) E </a:t>
            </a:r>
            <a:r>
              <a:rPr lang="en-US" altLang="zh-TW" dirty="0"/>
              <a:t>is before </a:t>
            </a:r>
            <a:r>
              <a:rPr lang="en-US" altLang="zh-TW" dirty="0" smtClean="0"/>
              <a:t>B (D) C </a:t>
            </a:r>
            <a:r>
              <a:rPr lang="en-US" altLang="zh-TW" dirty="0"/>
              <a:t>is before </a:t>
            </a:r>
            <a:r>
              <a:rPr lang="en-US" altLang="zh-TW" dirty="0" smtClean="0"/>
              <a:t>D (E) A </a:t>
            </a:r>
            <a:r>
              <a:rPr lang="en-US" altLang="zh-TW" dirty="0"/>
              <a:t>is </a:t>
            </a:r>
            <a:r>
              <a:rPr lang="en-US" altLang="zh-TW" dirty="0" smtClean="0"/>
              <a:t>	before </a:t>
            </a:r>
            <a:r>
              <a:rPr lang="en-US" altLang="zh-TW" dirty="0"/>
              <a:t>F</a:t>
            </a:r>
            <a:r>
              <a:rPr lang="en-US" altLang="zh-TW" dirty="0" smtClean="0"/>
              <a:t> </a:t>
            </a:r>
          </a:p>
          <a:p>
            <a:pPr marL="514350" indent="-514350" algn="just">
              <a:buFont typeface="+mj-lt"/>
              <a:buAutoNum type="arabicPeriod" startAt="2"/>
            </a:pPr>
            <a:r>
              <a:rPr lang="en-US" altLang="zh-TW" dirty="0"/>
              <a:t>Which node appears at the fifth position in the level-order traversal (from left to right) sequence?</a:t>
            </a:r>
          </a:p>
          <a:p>
            <a:pPr marL="0" indent="0" algn="just">
              <a:buNone/>
            </a:pPr>
            <a:r>
              <a:rPr lang="en-US" altLang="zh-TW" dirty="0"/>
              <a:t> </a:t>
            </a:r>
            <a:r>
              <a:rPr lang="en-US" altLang="zh-TW" dirty="0" smtClean="0"/>
              <a:t>       (A) E (B) F (C) B (D) D</a:t>
            </a:r>
            <a:r>
              <a:rPr lang="zh-TW" altLang="en-US" dirty="0" smtClean="0"/>
              <a:t> </a:t>
            </a:r>
            <a:r>
              <a:rPr lang="en-US" altLang="zh-TW" dirty="0" smtClean="0"/>
              <a:t>(E)</a:t>
            </a:r>
            <a:r>
              <a:rPr lang="zh-TW" altLang="en-US" dirty="0" smtClean="0"/>
              <a:t> </a:t>
            </a:r>
            <a:r>
              <a:rPr lang="en-US" altLang="zh-TW" dirty="0" smtClean="0"/>
              <a:t>G</a:t>
            </a:r>
          </a:p>
          <a:p>
            <a:pPr marL="514350" indent="-514350" algn="just">
              <a:buFont typeface="+mj-lt"/>
              <a:buAutoNum type="arabicPeriod" startAt="3"/>
            </a:pPr>
            <a:r>
              <a:rPr lang="en-US" altLang="zh-TW" dirty="0" smtClean="0"/>
              <a:t>What is the height of this tree? Here we assume the lowest leaf node has height 1.</a:t>
            </a:r>
          </a:p>
          <a:p>
            <a:pPr marL="0" indent="0" algn="just">
              <a:buNone/>
            </a:pPr>
            <a:r>
              <a:rPr lang="en-US" altLang="zh-TW" dirty="0"/>
              <a:t>  </a:t>
            </a:r>
            <a:r>
              <a:rPr lang="en-US" altLang="zh-TW" dirty="0" smtClean="0"/>
              <a:t>     (</a:t>
            </a:r>
            <a:r>
              <a:rPr lang="en-US" altLang="zh-TW" dirty="0"/>
              <a:t>A) </a:t>
            </a:r>
            <a:r>
              <a:rPr lang="en-US" altLang="zh-TW" dirty="0" smtClean="0"/>
              <a:t>3 </a:t>
            </a:r>
            <a:r>
              <a:rPr lang="en-US" altLang="zh-TW" dirty="0"/>
              <a:t>(B) </a:t>
            </a:r>
            <a:r>
              <a:rPr lang="en-US" altLang="zh-TW" dirty="0" smtClean="0"/>
              <a:t>4 </a:t>
            </a:r>
            <a:r>
              <a:rPr lang="en-US" altLang="zh-TW" dirty="0"/>
              <a:t>(C) </a:t>
            </a:r>
            <a:r>
              <a:rPr lang="en-US" altLang="zh-TW" dirty="0" smtClean="0"/>
              <a:t>5 </a:t>
            </a:r>
            <a:r>
              <a:rPr lang="en-US" altLang="zh-TW" dirty="0"/>
              <a:t>(D) </a:t>
            </a:r>
            <a:r>
              <a:rPr lang="en-US" altLang="zh-TW" dirty="0" smtClean="0"/>
              <a:t>6</a:t>
            </a:r>
            <a:r>
              <a:rPr lang="zh-TW" altLang="en-US" dirty="0" smtClean="0"/>
              <a:t> </a:t>
            </a:r>
            <a:r>
              <a:rPr lang="en-US" altLang="zh-TW" dirty="0"/>
              <a:t>(E)</a:t>
            </a:r>
            <a:r>
              <a:rPr lang="zh-TW" altLang="en-US" dirty="0"/>
              <a:t> </a:t>
            </a:r>
            <a:r>
              <a:rPr lang="en-US" altLang="zh-TW" dirty="0" smtClean="0"/>
              <a:t>7</a:t>
            </a:r>
          </a:p>
          <a:p>
            <a:pPr marL="514350" indent="-514350" algn="just">
              <a:buAutoNum type="arabicParenBoth"/>
            </a:pPr>
            <a:endParaRPr lang="en-US" altLang="zh-TW" dirty="0" smtClean="0"/>
          </a:p>
          <a:p>
            <a:pPr marL="514350" indent="-514350" algn="just">
              <a:buAutoNum type="arabicParenBoth"/>
            </a:pPr>
            <a:endParaRPr lang="en-US" altLang="zh-TW" dirty="0" smtClean="0"/>
          </a:p>
          <a:p>
            <a:pPr marL="0" indent="0" algn="just">
              <a:buNone/>
            </a:pPr>
            <a:endParaRPr lang="zh-TW" altLang="en-US" dirty="0"/>
          </a:p>
        </p:txBody>
      </p:sp>
      <p:sp>
        <p:nvSpPr>
          <p:cNvPr id="2" name="標題 1"/>
          <p:cNvSpPr>
            <a:spLocks noGrp="1"/>
          </p:cNvSpPr>
          <p:nvPr>
            <p:ph type="title"/>
          </p:nvPr>
        </p:nvSpPr>
        <p:spPr/>
        <p:txBody>
          <a:bodyPr/>
          <a:lstStyle/>
          <a:p>
            <a:r>
              <a:rPr lang="en-US" altLang="zh-TW" dirty="0" smtClean="0"/>
              <a:t>105 </a:t>
            </a:r>
            <a:r>
              <a:rPr lang="zh-TW" altLang="en-US" dirty="0" smtClean="0"/>
              <a:t>交大資訊聯招</a:t>
            </a:r>
            <a:endParaRPr lang="zh-TW" altLang="en-US" dirty="0"/>
          </a:p>
        </p:txBody>
      </p:sp>
    </p:spTree>
    <p:extLst>
      <p:ext uri="{BB962C8B-B14F-4D97-AF65-F5344CB8AC3E}">
        <p14:creationId xmlns:p14="http://schemas.microsoft.com/office/powerpoint/2010/main" val="3861816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Build and show the final min heap tree if the following </a:t>
            </a:r>
            <a:r>
              <a:rPr lang="en-US" altLang="zh-TW" dirty="0"/>
              <a:t>v</a:t>
            </a:r>
            <a:r>
              <a:rPr lang="en-US" altLang="zh-TW" dirty="0" smtClean="0"/>
              <a:t>alues are added to the tree in sequence: 44, 62, 31, 5, 82, 49, 16, 7.</a:t>
            </a:r>
            <a:endParaRPr lang="zh-TW" altLang="en-US" dirty="0"/>
          </a:p>
        </p:txBody>
      </p:sp>
      <p:sp>
        <p:nvSpPr>
          <p:cNvPr id="3" name="標題 2"/>
          <p:cNvSpPr>
            <a:spLocks noGrp="1"/>
          </p:cNvSpPr>
          <p:nvPr>
            <p:ph type="title"/>
          </p:nvPr>
        </p:nvSpPr>
        <p:spPr/>
        <p:txBody>
          <a:bodyPr/>
          <a:lstStyle/>
          <a:p>
            <a:r>
              <a:rPr lang="en-US" altLang="zh-TW" dirty="0" smtClean="0"/>
              <a:t>99 </a:t>
            </a:r>
            <a:r>
              <a:rPr lang="zh-TW" altLang="en-US" dirty="0" smtClean="0"/>
              <a:t>台師大資工</a:t>
            </a:r>
            <a:endParaRPr lang="zh-TW" altLang="en-US" dirty="0"/>
          </a:p>
        </p:txBody>
      </p:sp>
    </p:spTree>
    <p:extLst>
      <p:ext uri="{BB962C8B-B14F-4D97-AF65-F5344CB8AC3E}">
        <p14:creationId xmlns:p14="http://schemas.microsoft.com/office/powerpoint/2010/main" val="32475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smtClean="0"/>
              <a:t>Assume that a max heap is implemented in an array and we input the set of numbers as ”31, 41, 59, 26, 53, 58, 97”</a:t>
            </a:r>
          </a:p>
          <a:p>
            <a:pPr marL="514350" indent="-514350">
              <a:buAutoNum type="arabicParenBoth"/>
            </a:pPr>
            <a:r>
              <a:rPr lang="en-US" altLang="zh-TW" dirty="0" smtClean="0"/>
              <a:t>What’s the final sequence of numbers in the array?</a:t>
            </a:r>
          </a:p>
          <a:p>
            <a:pPr marL="514350" indent="-514350">
              <a:buAutoNum type="alphaUcParenBoth"/>
            </a:pPr>
            <a:r>
              <a:rPr lang="en-US" altLang="zh-TW" dirty="0" smtClean="0"/>
              <a:t>(31, 58, 41, 26, 59, 53, 97)</a:t>
            </a:r>
          </a:p>
          <a:p>
            <a:pPr marL="514350" indent="-514350">
              <a:buAutoNum type="alphaUcParenBoth"/>
            </a:pPr>
            <a:r>
              <a:rPr lang="en-US" altLang="zh-TW" dirty="0" smtClean="0"/>
              <a:t>(97, 59, 58, 53, 41, 31, 26)</a:t>
            </a:r>
          </a:p>
          <a:p>
            <a:pPr marL="514350" indent="-514350">
              <a:buAutoNum type="alphaUcParenBoth"/>
            </a:pPr>
            <a:r>
              <a:rPr lang="en-US" altLang="zh-TW" dirty="0" smtClean="0"/>
              <a:t>(26, 31, 41, 53, 58, 59, 97)</a:t>
            </a:r>
          </a:p>
          <a:p>
            <a:pPr marL="514350" indent="-514350">
              <a:buAutoNum type="alphaUcParenBoth"/>
            </a:pPr>
            <a:r>
              <a:rPr lang="en-US" altLang="zh-TW" dirty="0" smtClean="0"/>
              <a:t>(97, 53, 59, 26, 41, 58, 31)</a:t>
            </a:r>
          </a:p>
          <a:p>
            <a:pPr marL="514350" indent="-514350">
              <a:buAutoNum type="alphaUcParenBoth"/>
            </a:pPr>
            <a:r>
              <a:rPr lang="en-US" altLang="zh-TW" dirty="0" smtClean="0"/>
              <a:t>(41, 59, 58, 31, 97, 53, 26)</a:t>
            </a:r>
          </a:p>
        </p:txBody>
      </p:sp>
      <p:sp>
        <p:nvSpPr>
          <p:cNvPr id="3" name="標題 2"/>
          <p:cNvSpPr>
            <a:spLocks noGrp="1"/>
          </p:cNvSpPr>
          <p:nvPr>
            <p:ph type="title"/>
          </p:nvPr>
        </p:nvSpPr>
        <p:spPr/>
        <p:txBody>
          <a:bodyPr/>
          <a:lstStyle/>
          <a:p>
            <a:r>
              <a:rPr lang="en-US" altLang="zh-TW" dirty="0" smtClean="0"/>
              <a:t>99</a:t>
            </a:r>
            <a:r>
              <a:rPr lang="zh-TW" altLang="en-US" dirty="0" smtClean="0"/>
              <a:t>交大資訊聯招</a:t>
            </a:r>
            <a:endParaRPr lang="zh-TW" altLang="en-US" dirty="0"/>
          </a:p>
        </p:txBody>
      </p:sp>
    </p:spTree>
    <p:extLst>
      <p:ext uri="{BB962C8B-B14F-4D97-AF65-F5344CB8AC3E}">
        <p14:creationId xmlns:p14="http://schemas.microsoft.com/office/powerpoint/2010/main" val="240924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(2) Support that we perform “</a:t>
            </a:r>
            <a:r>
              <a:rPr lang="en-US" altLang="zh-TW" dirty="0" err="1"/>
              <a:t>DeleteMax</a:t>
            </a:r>
            <a:r>
              <a:rPr lang="en-US" altLang="zh-TW" dirty="0"/>
              <a:t>” that removes the maximal number from the max heap and put this number in the last element of the array. What’s the sequence of numbers in the array after we execute the first </a:t>
            </a:r>
            <a:r>
              <a:rPr lang="en-US" altLang="zh-TW" dirty="0" err="1"/>
              <a:t>DeleteMax</a:t>
            </a:r>
            <a:r>
              <a:rPr lang="en-US" altLang="zh-TW" dirty="0"/>
              <a:t> operation.</a:t>
            </a:r>
            <a:endParaRPr lang="zh-TW" altLang="en-US" dirty="0"/>
          </a:p>
          <a:p>
            <a:pPr marL="514350" indent="-514350">
              <a:buAutoNum type="alphaUcParenBoth"/>
            </a:pPr>
            <a:r>
              <a:rPr lang="en-US" altLang="zh-TW" dirty="0" smtClean="0"/>
              <a:t>(58</a:t>
            </a:r>
            <a:r>
              <a:rPr lang="en-US" altLang="zh-TW" dirty="0"/>
              <a:t>, 41, 26, 59, 53, 31</a:t>
            </a:r>
            <a:r>
              <a:rPr lang="en-US" altLang="zh-TW" dirty="0" smtClean="0"/>
              <a:t>, 97</a:t>
            </a:r>
            <a:r>
              <a:rPr lang="en-US" altLang="zh-TW" dirty="0"/>
              <a:t>)</a:t>
            </a:r>
          </a:p>
          <a:p>
            <a:pPr marL="514350" indent="-514350">
              <a:buAutoNum type="alphaUcParenBoth"/>
            </a:pPr>
            <a:r>
              <a:rPr lang="en-US" altLang="zh-TW" dirty="0" smtClean="0"/>
              <a:t>(59</a:t>
            </a:r>
            <a:r>
              <a:rPr lang="en-US" altLang="zh-TW" dirty="0"/>
              <a:t>, </a:t>
            </a:r>
            <a:r>
              <a:rPr lang="en-US" altLang="zh-TW" dirty="0" smtClean="0"/>
              <a:t>53, 58, 26, 41</a:t>
            </a:r>
            <a:r>
              <a:rPr lang="en-US" altLang="zh-TW" dirty="0"/>
              <a:t>, </a:t>
            </a:r>
            <a:r>
              <a:rPr lang="en-US" altLang="zh-TW" dirty="0" smtClean="0"/>
              <a:t>31, 97)</a:t>
            </a:r>
            <a:endParaRPr lang="en-US" altLang="zh-TW" dirty="0"/>
          </a:p>
          <a:p>
            <a:pPr marL="514350" indent="-514350">
              <a:buAutoNum type="alphaUcParenBoth"/>
            </a:pPr>
            <a:r>
              <a:rPr lang="en-US" altLang="zh-TW" dirty="0" smtClean="0"/>
              <a:t>(59, 58, 53, 41, 31, 26, </a:t>
            </a:r>
            <a:r>
              <a:rPr lang="en-US" altLang="zh-TW" dirty="0"/>
              <a:t>97)</a:t>
            </a:r>
          </a:p>
          <a:p>
            <a:pPr marL="514350" indent="-514350">
              <a:buAutoNum type="alphaUcParenBoth"/>
            </a:pPr>
            <a:r>
              <a:rPr lang="en-US" altLang="zh-TW" dirty="0" smtClean="0"/>
              <a:t>(53</a:t>
            </a:r>
            <a:r>
              <a:rPr lang="en-US" altLang="zh-TW" dirty="0"/>
              <a:t>, </a:t>
            </a:r>
            <a:r>
              <a:rPr lang="en-US" altLang="zh-TW" dirty="0" smtClean="0"/>
              <a:t>58, 59, </a:t>
            </a:r>
            <a:r>
              <a:rPr lang="en-US" altLang="zh-TW" dirty="0"/>
              <a:t>41, </a:t>
            </a:r>
            <a:r>
              <a:rPr lang="en-US" altLang="zh-TW" dirty="0" smtClean="0"/>
              <a:t>26, 31, 97)</a:t>
            </a:r>
            <a:endParaRPr lang="en-US" altLang="zh-TW" dirty="0"/>
          </a:p>
          <a:p>
            <a:pPr marL="514350" indent="-514350">
              <a:buAutoNum type="alphaUcParenBoth"/>
            </a:pPr>
            <a:r>
              <a:rPr lang="en-US" altLang="zh-TW" dirty="0" smtClean="0"/>
              <a:t>(26, 31, 41, 53, 58, 59, 97)</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99</a:t>
            </a:r>
            <a:r>
              <a:rPr lang="zh-TW" altLang="en-US" dirty="0"/>
              <a:t>交大資訊聯招</a:t>
            </a:r>
          </a:p>
        </p:txBody>
      </p:sp>
    </p:spTree>
    <p:extLst>
      <p:ext uri="{BB962C8B-B14F-4D97-AF65-F5344CB8AC3E}">
        <p14:creationId xmlns:p14="http://schemas.microsoft.com/office/powerpoint/2010/main" val="50983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Please answer the following questions.</a:t>
            </a:r>
          </a:p>
          <a:p>
            <a:pPr marL="514350" indent="-514350">
              <a:buAutoNum type="arabicParenBoth"/>
            </a:pPr>
            <a:r>
              <a:rPr lang="en-US" altLang="zh-TW" dirty="0" smtClean="0"/>
              <a:t>Consider the case of inserting 10, 8,12, 6, 4, 2, 11, 1 into an </a:t>
            </a:r>
            <a:r>
              <a:rPr lang="en-US" altLang="zh-TW" dirty="0" smtClean="0">
                <a:solidFill>
                  <a:srgbClr val="FF0000"/>
                </a:solidFill>
              </a:rPr>
              <a:t>empty min heap</a:t>
            </a:r>
            <a:r>
              <a:rPr lang="en-US" altLang="zh-TW" dirty="0" smtClean="0"/>
              <a:t>.</a:t>
            </a:r>
            <a:r>
              <a:rPr lang="zh-TW" altLang="en-US" dirty="0" smtClean="0"/>
              <a:t> </a:t>
            </a:r>
            <a:r>
              <a:rPr lang="en-US" altLang="zh-TW" dirty="0" smtClean="0"/>
              <a:t>Please show the first visited node when using LVR to traverse the resultant tree.</a:t>
            </a:r>
          </a:p>
          <a:p>
            <a:pPr marL="514350" indent="-514350">
              <a:buFontTx/>
              <a:buAutoNum type="arabicParenBoth"/>
            </a:pPr>
            <a:r>
              <a:rPr lang="en-US" altLang="zh-TW" dirty="0"/>
              <a:t>Consider the case of inserting 10, 8,12, 6, 4, 2, 11, 1 into an </a:t>
            </a:r>
            <a:r>
              <a:rPr lang="en-US" altLang="zh-TW" dirty="0" smtClean="0">
                <a:solidFill>
                  <a:srgbClr val="FF0000"/>
                </a:solidFill>
              </a:rPr>
              <a:t>binary search tree</a:t>
            </a:r>
            <a:r>
              <a:rPr lang="en-US" altLang="zh-TW" dirty="0" smtClean="0"/>
              <a:t>.</a:t>
            </a:r>
            <a:r>
              <a:rPr lang="zh-TW" altLang="en-US" dirty="0" smtClean="0"/>
              <a:t> </a:t>
            </a:r>
            <a:r>
              <a:rPr lang="en-US" altLang="zh-TW" dirty="0"/>
              <a:t>Please show the first visited node when using LVR to traverse the resultant tree.</a:t>
            </a:r>
          </a:p>
          <a:p>
            <a:pPr marL="514350" indent="-514350">
              <a:buAutoNum type="arabicParenBoth"/>
            </a:pPr>
            <a:endParaRPr lang="zh-TW" altLang="en-US" dirty="0"/>
          </a:p>
        </p:txBody>
      </p:sp>
      <p:sp>
        <p:nvSpPr>
          <p:cNvPr id="3" name="標題 2"/>
          <p:cNvSpPr>
            <a:spLocks noGrp="1"/>
          </p:cNvSpPr>
          <p:nvPr>
            <p:ph type="title"/>
          </p:nvPr>
        </p:nvSpPr>
        <p:spPr/>
        <p:txBody>
          <a:bodyPr/>
          <a:lstStyle/>
          <a:p>
            <a:r>
              <a:rPr lang="en-US" altLang="zh-TW" dirty="0"/>
              <a:t>99</a:t>
            </a:r>
            <a:r>
              <a:rPr lang="zh-TW" altLang="en-US" dirty="0"/>
              <a:t>交大資訊聯招</a:t>
            </a:r>
          </a:p>
        </p:txBody>
      </p:sp>
    </p:spTree>
    <p:extLst>
      <p:ext uri="{BB962C8B-B14F-4D97-AF65-F5344CB8AC3E}">
        <p14:creationId xmlns:p14="http://schemas.microsoft.com/office/powerpoint/2010/main" val="4222959629"/>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 Arrays and Structures (Ex).v2</Template>
  <TotalTime>301</TotalTime>
  <Words>709</Words>
  <Application>Microsoft Office PowerPoint</Application>
  <PresentationFormat>寬螢幕</PresentationFormat>
  <Paragraphs>56</Paragraphs>
  <Slides>10</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10</vt:i4>
      </vt:variant>
    </vt:vector>
  </HeadingPairs>
  <TitlesOfParts>
    <vt:vector size="13" baseType="lpstr">
      <vt:lpstr>新細明體</vt:lpstr>
      <vt:lpstr>Corbel</vt:lpstr>
      <vt:lpstr>Custom Theme</vt:lpstr>
      <vt:lpstr>Chapter 5 Trees</vt:lpstr>
      <vt:lpstr>104 台大資工</vt:lpstr>
      <vt:lpstr>104 台大資工</vt:lpstr>
      <vt:lpstr>104 台大資工</vt:lpstr>
      <vt:lpstr>105 交大資訊聯招</vt:lpstr>
      <vt:lpstr>99 台師大資工</vt:lpstr>
      <vt:lpstr>99交大資訊聯招</vt:lpstr>
      <vt:lpstr>99交大資訊聯招</vt:lpstr>
      <vt:lpstr>99交大資訊聯招</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45</cp:revision>
  <dcterms:created xsi:type="dcterms:W3CDTF">2020-11-04T17:52:54Z</dcterms:created>
  <dcterms:modified xsi:type="dcterms:W3CDTF">2020-12-01T18:02:24Z</dcterms:modified>
</cp:coreProperties>
</file>