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2" r:id="rId4"/>
    <p:sldId id="264" r:id="rId5"/>
    <p:sldId id="265" r:id="rId6"/>
    <p:sldId id="266" r:id="rId7"/>
    <p:sldId id="267" r:id="rId8"/>
    <p:sldId id="268" r:id="rId9"/>
    <p:sldId id="269" r:id="rId10"/>
    <p:sldId id="261"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12192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762" y="429"/>
            <a:ext cx="12190477"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762" y="429"/>
            <a:ext cx="12190477" cy="6857143"/>
          </a:xfrm>
          <a:prstGeom prst="rect">
            <a:avLst/>
          </a:prstGeom>
          <a:noFill/>
          <a:ln>
            <a:noFill/>
          </a:ln>
        </p:spPr>
      </p:pic>
      <p:sp>
        <p:nvSpPr>
          <p:cNvPr id="31" name="Rectangle 31"/>
          <p:cNvSpPr>
            <a:spLocks noGrp="1"/>
          </p:cNvSpPr>
          <p:nvPr>
            <p:ph type="subTitle" idx="1"/>
          </p:nvPr>
        </p:nvSpPr>
        <p:spPr>
          <a:xfrm>
            <a:off x="3323645" y="5094578"/>
            <a:ext cx="8258755" cy="925223"/>
          </a:xfrm>
        </p:spPr>
        <p:txBody>
          <a:bodyPr/>
          <a:lstStyle>
            <a:lvl1pPr marL="0" indent="0" algn="r" latinLnBrk="0">
              <a:buNone/>
              <a:defRPr lang="zh-TW"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zh-TW"/>
          </a:p>
        </p:txBody>
      </p:sp>
      <p:sp>
        <p:nvSpPr>
          <p:cNvPr id="5" name="Rectangle 5"/>
          <p:cNvSpPr>
            <a:spLocks noGrp="1"/>
          </p:cNvSpPr>
          <p:nvPr>
            <p:ph type="ctrTitle"/>
          </p:nvPr>
        </p:nvSpPr>
        <p:spPr>
          <a:xfrm>
            <a:off x="1478648" y="3606801"/>
            <a:ext cx="10103752" cy="1470025"/>
          </a:xfrm>
        </p:spPr>
        <p:txBody>
          <a:bodyPr anchor="b" anchorCtr="0"/>
          <a:lstStyle>
            <a:lvl1pPr algn="r" latinLnBrk="0">
              <a:defRPr lang="zh-TW" sz="4000"/>
            </a:lvl1pPr>
          </a:lstStyle>
          <a:p>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901B4418-B547-4C8B-A20B-A5931DC13718}" type="datetimeFigureOut">
              <a:rPr lang="zh-TW" altLang="en-US" smtClean="0"/>
              <a:t>2021/1/5</a:t>
            </a:fld>
            <a:endParaRPr lang="zh-TW" altLang="en-US"/>
          </a:p>
        </p:txBody>
      </p:sp>
      <p:sp>
        <p:nvSpPr>
          <p:cNvPr id="11" name="Slide Number Placeholder 10"/>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332852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9" name="Rectangle 8"/>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901B4418-B547-4C8B-A20B-A5931DC13718}" type="datetimeFigureOut">
              <a:rPr lang="zh-TW" altLang="en-US" smtClean="0"/>
              <a:t>2021/1/5</a:t>
            </a:fld>
            <a:endParaRPr lang="zh-TW" altLang="en-US"/>
          </a:p>
        </p:txBody>
      </p:sp>
      <p:sp>
        <p:nvSpPr>
          <p:cNvPr id="10" name="Slide Number Placeholder 9"/>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50990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7" name="Date Placeholder 6"/>
          <p:cNvSpPr>
            <a:spLocks noGrp="1"/>
          </p:cNvSpPr>
          <p:nvPr>
            <p:ph type="dt" sz="half" idx="10"/>
          </p:nvPr>
        </p:nvSpPr>
        <p:spPr/>
        <p:txBody>
          <a:bodyPr/>
          <a:lstStyle/>
          <a:p>
            <a:fld id="{901B4418-B547-4C8B-A20B-A5931DC13718}" type="datetimeFigureOut">
              <a:rPr lang="zh-TW" altLang="en-US" smtClean="0"/>
              <a:t>2021/1/5</a:t>
            </a:fld>
            <a:endParaRPr lang="zh-TW" altLang="en-US"/>
          </a:p>
        </p:txBody>
      </p:sp>
      <p:sp>
        <p:nvSpPr>
          <p:cNvPr id="8" name="Slide Number Placeholder 7"/>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090606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01B4418-B547-4C8B-A20B-A5931DC13718}" type="datetimeFigureOut">
              <a:rPr lang="zh-TW" altLang="en-US" smtClean="0"/>
              <a:t>2021/1/5</a:t>
            </a:fld>
            <a:endParaRPr lang="zh-TW" altLang="en-US"/>
          </a:p>
        </p:txBody>
      </p:sp>
      <p:sp>
        <p:nvSpPr>
          <p:cNvPr id="6" name="Slide Number Placeholder 5"/>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59815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609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1" name="Rectangle 11"/>
          <p:cNvSpPr>
            <a:spLocks noGrp="1"/>
          </p:cNvSpPr>
          <p:nvPr>
            <p:ph type="body" sz="half" idx="2"/>
          </p:nvPr>
        </p:nvSpPr>
        <p:spPr>
          <a:xfrm>
            <a:off x="6197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901B4418-B547-4C8B-A20B-A5931DC13718}" type="datetimeFigureOut">
              <a:rPr lang="zh-TW" altLang="en-US" smtClean="0"/>
              <a:t>2021/1/5</a:t>
            </a:fld>
            <a:endParaRPr lang="zh-TW" altLang="en-US"/>
          </a:p>
        </p:txBody>
      </p:sp>
      <p:sp>
        <p:nvSpPr>
          <p:cNvPr id="12" name="Slide Number Placeholder 11"/>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311207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Rectangle 6"/>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901B4418-B547-4C8B-A20B-A5931DC13718}" type="datetimeFigureOut">
              <a:rPr lang="zh-TW" altLang="en-US" smtClean="0"/>
              <a:t>2021/1/5</a:t>
            </a:fld>
            <a:endParaRPr lang="zh-TW" altLang="en-US"/>
          </a:p>
        </p:txBody>
      </p:sp>
      <p:sp>
        <p:nvSpPr>
          <p:cNvPr id="9" name="Slide Number Placeholder 8"/>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80603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609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7" name="Rectangle 17"/>
          <p:cNvSpPr>
            <a:spLocks noGrp="1"/>
          </p:cNvSpPr>
          <p:nvPr>
            <p:ph sz="half" idx="2"/>
          </p:nvPr>
        </p:nvSpPr>
        <p:spPr>
          <a:xfrm>
            <a:off x="6197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9" name="Date Placeholder 8"/>
          <p:cNvSpPr>
            <a:spLocks noGrp="1"/>
          </p:cNvSpPr>
          <p:nvPr>
            <p:ph type="dt" sz="half" idx="10"/>
          </p:nvPr>
        </p:nvSpPr>
        <p:spPr/>
        <p:txBody>
          <a:bodyPr/>
          <a:lstStyle/>
          <a:p>
            <a:fld id="{901B4418-B547-4C8B-A20B-A5931DC13718}" type="datetimeFigureOut">
              <a:rPr lang="zh-TW" altLang="en-US" smtClean="0"/>
              <a:t>2021/1/5</a:t>
            </a:fld>
            <a:endParaRPr lang="zh-TW" altLang="en-US"/>
          </a:p>
        </p:txBody>
      </p:sp>
      <p:sp>
        <p:nvSpPr>
          <p:cNvPr id="10" name="Slide Number Placeholder 9"/>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571871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762" y="429"/>
            <a:ext cx="12190477" cy="6857143"/>
          </a:xfrm>
          <a:prstGeom prst="rect">
            <a:avLst/>
          </a:prstGeom>
          <a:noFill/>
          <a:ln>
            <a:noFill/>
          </a:ln>
        </p:spPr>
      </p:pic>
      <p:sp>
        <p:nvSpPr>
          <p:cNvPr id="30" name="Rectangle 30"/>
          <p:cNvSpPr>
            <a:spLocks noGrp="1"/>
          </p:cNvSpPr>
          <p:nvPr>
            <p:ph type="title"/>
          </p:nvPr>
        </p:nvSpPr>
        <p:spPr>
          <a:xfrm>
            <a:off x="609600" y="359465"/>
            <a:ext cx="109728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609600" y="1600201"/>
            <a:ext cx="109728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609600" y="6245225"/>
            <a:ext cx="2844800" cy="476250"/>
          </a:xfrm>
          <a:prstGeom prst="rect">
            <a:avLst/>
          </a:prstGeom>
        </p:spPr>
        <p:txBody>
          <a:bodyPr/>
          <a:lstStyle>
            <a:lvl1pPr latinLnBrk="0">
              <a:defRPr lang="zh-TW" sz="1000">
                <a:latin typeface="+mn-lt"/>
              </a:defRPr>
            </a:lvl1pPr>
          </a:lstStyle>
          <a:p>
            <a:fld id="{901B4418-B547-4C8B-A20B-A5931DC13718}" type="datetimeFigureOut">
              <a:rPr lang="zh-TW" altLang="en-US" smtClean="0"/>
              <a:t>2021/1/5</a:t>
            </a:fld>
            <a:endParaRPr lang="zh-TW" altLang="en-US"/>
          </a:p>
        </p:txBody>
      </p:sp>
      <p:sp>
        <p:nvSpPr>
          <p:cNvPr id="20" name="Rectangle 20"/>
          <p:cNvSpPr>
            <a:spLocks noGrp="1"/>
          </p:cNvSpPr>
          <p:nvPr>
            <p:ph type="ftr" sz="quarter" idx="3"/>
          </p:nvPr>
        </p:nvSpPr>
        <p:spPr>
          <a:xfrm>
            <a:off x="4165600" y="6245225"/>
            <a:ext cx="3860800" cy="476250"/>
          </a:xfrm>
          <a:prstGeom prst="rect">
            <a:avLst/>
          </a:prstGeom>
        </p:spPr>
        <p:txBody>
          <a:bodyPr/>
          <a:lstStyle>
            <a:lvl1pPr algn="ctr" latinLnBrk="0">
              <a:defRPr lang="zh-TW" sz="1000">
                <a:latin typeface="+mn-lt"/>
              </a:defRPr>
            </a:lvl1pPr>
          </a:lstStyle>
          <a:p>
            <a:endParaRPr lang="zh-TW" altLang="en-US"/>
          </a:p>
        </p:txBody>
      </p:sp>
      <p:sp>
        <p:nvSpPr>
          <p:cNvPr id="21" name="Rectangle 21"/>
          <p:cNvSpPr>
            <a:spLocks noGrp="1"/>
          </p:cNvSpPr>
          <p:nvPr>
            <p:ph type="sldNum" sz="quarter" idx="4"/>
          </p:nvPr>
        </p:nvSpPr>
        <p:spPr>
          <a:xfrm>
            <a:off x="8737600" y="6245225"/>
            <a:ext cx="2844800" cy="476250"/>
          </a:xfrm>
          <a:prstGeom prst="rect">
            <a:avLst/>
          </a:prstGeom>
        </p:spPr>
        <p:txBody>
          <a:bodyPr/>
          <a:lstStyle>
            <a:lvl1pPr latinLnBrk="0">
              <a:defRPr lang="zh-TW" sz="1000">
                <a:latin typeface="+mn-lt"/>
              </a:defRPr>
            </a:lvl1pPr>
          </a:lstStyle>
          <a:p>
            <a:fld id="{12DAEA16-12D4-4D2B-80CC-7E8ABF2D41A6}" type="slidenum">
              <a:rPr lang="zh-TW" altLang="en-US" smtClean="0"/>
              <a:t>‹#›</a:t>
            </a:fld>
            <a:endParaRPr lang="zh-TW" altLang="en-US"/>
          </a:p>
        </p:txBody>
      </p:sp>
    </p:spTree>
    <p:extLst>
      <p:ext uri="{BB962C8B-B14F-4D97-AF65-F5344CB8AC3E}">
        <p14:creationId xmlns:p14="http://schemas.microsoft.com/office/powerpoint/2010/main" val="23528507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defPPr>
        <a:defRPr lang="zh-TW" sz="4400">
          <a:solidFill>
            <a:schemeClr val="tx1"/>
          </a:solidFill>
          <a:latin typeface="+mj-lt"/>
          <a:ea typeface="+mj-ea"/>
          <a:cs typeface="+mj-cs"/>
        </a:defRPr>
      </a:defPPr>
      <a:lvl1pPr algn="l" eaLnBrk="1" latinLnBrk="0" hangingPunct="1">
        <a:buNone/>
        <a:defRPr lang="zh-TW" sz="3600">
          <a:solidFill>
            <a:schemeClr val="tx1">
              <a:alpha val="100000"/>
            </a:schemeClr>
          </a:solidFill>
          <a:latin typeface="+mj-lt"/>
        </a:defRPr>
      </a:lvl1pPr>
    </p:titleStyle>
    <p:bodyStyle>
      <a:defPPr>
        <a:defRPr lang="zh-TW">
          <a:solidFill>
            <a:schemeClr val="tx1"/>
          </a:solidFill>
          <a:latin typeface="+mn-lt"/>
          <a:ea typeface="+mn-ea"/>
          <a:cs typeface="+mn-cs"/>
        </a:defRPr>
      </a:defPPr>
      <a:lvl1pPr marL="342900" indent="-342900" eaLnBrk="1" latinLnBrk="0" hangingPunct="1">
        <a:buChar char="•"/>
        <a:defRPr lang="zh-TW" sz="2800">
          <a:latin typeface="+mn-lt"/>
        </a:defRPr>
      </a:lvl1pPr>
      <a:lvl2pPr marL="742950" indent="-285750" eaLnBrk="1" hangingPunct="1">
        <a:buChar char="–"/>
        <a:defRPr lang="zh-TW" sz="2400">
          <a:latin typeface="+mn-lt"/>
        </a:defRPr>
      </a:lvl2pPr>
      <a:lvl3pPr marL="1143000" indent="-228600" eaLnBrk="1" hangingPunct="1">
        <a:buChar char="•"/>
        <a:defRPr lang="zh-TW" sz="2400">
          <a:latin typeface="+mn-lt"/>
        </a:defRPr>
      </a:lvl3pPr>
      <a:lvl4pPr marL="1600200" indent="-228600" eaLnBrk="1" hangingPunct="1">
        <a:buChar char="–"/>
        <a:defRPr lang="zh-TW" sz="2000">
          <a:latin typeface="+mn-lt"/>
        </a:defRPr>
      </a:lvl4pPr>
      <a:lvl5pPr marL="2057400" indent="-228600" eaLnBrk="1" hangingPunct="1">
        <a:buChar char="»"/>
        <a:defRPr lang="zh-TW" sz="2000">
          <a:latin typeface="+mn-lt"/>
        </a:defRPr>
      </a:lvl5pPr>
      <a:lvl6pPr marL="2514600" indent="-228600" eaLnBrk="1" hangingPunct="1">
        <a:buChar char="•"/>
        <a:defRPr lang="zh-TW" sz="2000"/>
      </a:lvl6pPr>
      <a:lvl7pPr marL="2971800" indent="-228600" eaLnBrk="1" hangingPunct="1">
        <a:buChar char="•"/>
        <a:defRPr lang="zh-TW" sz="2000"/>
      </a:lvl7pPr>
      <a:lvl8pPr marL="3429000" indent="-228600" eaLnBrk="1" hangingPunct="1">
        <a:buChar char="•"/>
        <a:defRPr lang="zh-TW" sz="2000"/>
      </a:lvl8pPr>
      <a:lvl9pPr marL="3886200" indent="-228600" eaLnBrk="1" hangingPunct="1">
        <a:buChar char="•"/>
        <a:defRPr lang="zh-TW" sz="2000"/>
      </a:lvl9pPr>
    </p:bodyStyle>
    <p:otherStyle>
      <a:defPPr>
        <a:defRPr lang="zh-TW">
          <a:solidFill>
            <a:schemeClr val="tx1"/>
          </a:solidFill>
          <a:latin typeface="+mn-lt"/>
          <a:ea typeface="+mn-ea"/>
          <a:cs typeface="+mn-cs"/>
        </a:defRPr>
      </a:defPPr>
      <a:lvl1pPr marL="0" eaLnBrk="1" latinLnBrk="0"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endParaRPr lang="zh-TW" altLang="en-US"/>
          </a:p>
        </p:txBody>
      </p:sp>
      <p:sp>
        <p:nvSpPr>
          <p:cNvPr id="2" name="標題 1"/>
          <p:cNvSpPr>
            <a:spLocks noGrp="1"/>
          </p:cNvSpPr>
          <p:nvPr>
            <p:ph type="ctrTitle"/>
          </p:nvPr>
        </p:nvSpPr>
        <p:spPr/>
        <p:txBody>
          <a:bodyPr/>
          <a:lstStyle/>
          <a:p>
            <a:r>
              <a:rPr lang="en-US" altLang="zh-TW" dirty="0"/>
              <a:t>Chapter 6</a:t>
            </a:r>
            <a:r>
              <a:rPr lang="en-US" altLang="zh-TW" dirty="0" smtClean="0"/>
              <a:t> Graphs</a:t>
            </a:r>
            <a:endParaRPr lang="zh-TW" altLang="en-US" dirty="0"/>
          </a:p>
        </p:txBody>
      </p:sp>
    </p:spTree>
    <p:extLst>
      <p:ext uri="{BB962C8B-B14F-4D97-AF65-F5344CB8AC3E}">
        <p14:creationId xmlns:p14="http://schemas.microsoft.com/office/powerpoint/2010/main" val="2316938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p:cNvSpPr>
            <a:spLocks noGrp="1"/>
          </p:cNvSpPr>
          <p:nvPr>
            <p:ph type="subTitle" idx="1"/>
          </p:nvPr>
        </p:nvSpPr>
        <p:spPr/>
        <p:txBody>
          <a:bodyPr/>
          <a:lstStyle/>
          <a:p>
            <a:endParaRPr lang="zh-TW" altLang="en-US"/>
          </a:p>
        </p:txBody>
      </p:sp>
      <p:sp>
        <p:nvSpPr>
          <p:cNvPr id="4" name="標題 3"/>
          <p:cNvSpPr>
            <a:spLocks noGrp="1"/>
          </p:cNvSpPr>
          <p:nvPr>
            <p:ph type="ctrTitle"/>
          </p:nvPr>
        </p:nvSpPr>
        <p:spPr/>
        <p:txBody>
          <a:bodyPr/>
          <a:lstStyle/>
          <a:p>
            <a:pPr algn="ctr"/>
            <a:r>
              <a:rPr lang="en-US" altLang="zh-TW" smtClean="0"/>
              <a:t>Q&amp;A</a:t>
            </a:r>
            <a:endParaRPr lang="zh-TW" altLang="en-US"/>
          </a:p>
        </p:txBody>
      </p:sp>
    </p:spTree>
    <p:extLst>
      <p:ext uri="{BB962C8B-B14F-4D97-AF65-F5344CB8AC3E}">
        <p14:creationId xmlns:p14="http://schemas.microsoft.com/office/powerpoint/2010/main" val="562395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(1) use a C-like language to declare the data structure of “adjacency list” which combines array and pointer structures. (10%)</a:t>
            </a:r>
          </a:p>
          <a:p>
            <a:r>
              <a:rPr lang="en-US" altLang="zh-TW" dirty="0" smtClean="0"/>
              <a:t>(2) show the “adjacency list” representation of the following graph</a:t>
            </a:r>
            <a:r>
              <a:rPr lang="zh-TW" altLang="en-US" dirty="0" smtClean="0"/>
              <a:t> </a:t>
            </a:r>
            <a:r>
              <a:rPr lang="en-US" altLang="zh-TW" dirty="0" smtClean="0"/>
              <a:t>(10%)</a:t>
            </a:r>
          </a:p>
          <a:p>
            <a:r>
              <a:rPr lang="en-US" altLang="zh-TW" dirty="0" smtClean="0"/>
              <a:t>(3) write a recursive DFS procedure that bases on the “adjacency list” representation to traverse a graph (10%)</a:t>
            </a:r>
          </a:p>
          <a:p>
            <a:r>
              <a:rPr lang="en-US" altLang="zh-TW" dirty="0" smtClean="0"/>
              <a:t>(4) show the </a:t>
            </a:r>
            <a:r>
              <a:rPr lang="en-US" altLang="zh-TW" dirty="0" err="1" smtClean="0"/>
              <a:t>biconnected</a:t>
            </a:r>
            <a:r>
              <a:rPr lang="en-US" altLang="zh-TW" dirty="0" smtClean="0"/>
              <a:t> components of the following graph (10%)</a:t>
            </a:r>
          </a:p>
          <a:p>
            <a:endParaRPr lang="zh-TW" altLang="en-US" dirty="0"/>
          </a:p>
        </p:txBody>
      </p:sp>
      <p:sp>
        <p:nvSpPr>
          <p:cNvPr id="3" name="標題 2"/>
          <p:cNvSpPr>
            <a:spLocks noGrp="1"/>
          </p:cNvSpPr>
          <p:nvPr>
            <p:ph type="title"/>
          </p:nvPr>
        </p:nvSpPr>
        <p:spPr/>
        <p:txBody>
          <a:bodyPr/>
          <a:lstStyle/>
          <a:p>
            <a:r>
              <a:rPr lang="en-US" altLang="zh-TW" dirty="0" smtClean="0"/>
              <a:t>99 </a:t>
            </a:r>
            <a:r>
              <a:rPr lang="zh-TW" altLang="en-US" dirty="0" smtClean="0"/>
              <a:t>台大工科</a:t>
            </a:r>
            <a:endParaRPr lang="zh-TW" altLang="en-US" dirty="0"/>
          </a:p>
        </p:txBody>
      </p:sp>
      <p:pic>
        <p:nvPicPr>
          <p:cNvPr id="4" name="圖片 3"/>
          <p:cNvPicPr>
            <a:picLocks noChangeAspect="1"/>
          </p:cNvPicPr>
          <p:nvPr/>
        </p:nvPicPr>
        <p:blipFill rotWithShape="1">
          <a:blip r:embed="rId2"/>
          <a:srcRect l="29028" r="26776" b="62594"/>
          <a:stretch/>
        </p:blipFill>
        <p:spPr>
          <a:xfrm>
            <a:off x="5332208" y="4687824"/>
            <a:ext cx="2814917" cy="2170176"/>
          </a:xfrm>
          <a:prstGeom prst="rect">
            <a:avLst/>
          </a:prstGeom>
        </p:spPr>
      </p:pic>
    </p:spTree>
    <p:extLst>
      <p:ext uri="{BB962C8B-B14F-4D97-AF65-F5344CB8AC3E}">
        <p14:creationId xmlns:p14="http://schemas.microsoft.com/office/powerpoint/2010/main" val="353048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字版面配置區 1"/>
              <p:cNvSpPr>
                <a:spLocks noGrp="1"/>
              </p:cNvSpPr>
              <p:nvPr>
                <p:ph type="body" idx="1"/>
              </p:nvPr>
            </p:nvSpPr>
            <p:spPr>
              <a:xfrm>
                <a:off x="609600" y="1600201"/>
                <a:ext cx="10972800" cy="4933603"/>
              </a:xfrm>
            </p:spPr>
            <p:txBody>
              <a:bodyPr>
                <a:normAutofit fontScale="92500" lnSpcReduction="10000"/>
              </a:bodyPr>
              <a:lstStyle/>
              <a:p>
                <a:r>
                  <a:rPr lang="en-US" altLang="zh-TW" dirty="0" smtClean="0"/>
                  <a:t>Given a graph </a:t>
                </a:r>
                <a14:m>
                  <m:oMath xmlns:m="http://schemas.openxmlformats.org/officeDocument/2006/math">
                    <m:r>
                      <a:rPr lang="en-US" altLang="zh-TW" b="0" i="1" smtClean="0">
                        <a:latin typeface="Cambria Math" panose="02040503050406030204" pitchFamily="18" charset="0"/>
                      </a:rPr>
                      <m:t>𝐺</m:t>
                    </m:r>
                    <m:r>
                      <a:rPr lang="en-US" altLang="zh-TW" b="0" i="1" smtClean="0">
                        <a:latin typeface="Cambria Math" panose="02040503050406030204" pitchFamily="18" charset="0"/>
                      </a:rPr>
                      <m:t>=</m:t>
                    </m:r>
                    <m:d>
                      <m:dPr>
                        <m:begChr m:val="["/>
                        <m:endChr m:val="]"/>
                        <m:ctrlPr>
                          <a:rPr lang="en-US" altLang="zh-TW" b="0" i="1" smtClean="0">
                            <a:latin typeface="Cambria Math" panose="02040503050406030204" pitchFamily="18" charset="0"/>
                          </a:rPr>
                        </m:ctrlPr>
                      </m:dPr>
                      <m:e>
                        <m:eqArr>
                          <m:eqArrPr>
                            <m:ctrlPr>
                              <a:rPr lang="en-US" altLang="zh-TW" b="0" i="1" smtClean="0">
                                <a:latin typeface="Cambria Math" panose="02040503050406030204" pitchFamily="18" charset="0"/>
                              </a:rPr>
                            </m:ctrlPr>
                          </m:eqArrPr>
                          <m:e>
                            <m:r>
                              <a:rPr lang="en-US" altLang="zh-TW" b="0" i="1" smtClean="0">
                                <a:latin typeface="Cambria Math" panose="02040503050406030204" pitchFamily="18" charset="0"/>
                              </a:rPr>
                              <m:t>0</m:t>
                            </m:r>
                          </m:e>
                          <m:e>
                            <m:r>
                              <a:rPr lang="en-US" altLang="zh-TW" b="0" i="1" smtClean="0">
                                <a:latin typeface="Cambria Math" panose="02040503050406030204" pitchFamily="18" charset="0"/>
                              </a:rPr>
                              <m:t>28</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10</m:t>
                            </m:r>
                          </m:e>
                          <m:e>
                            <m:r>
                              <a:rPr lang="en-US" altLang="zh-TW" b="0" i="1" smtClean="0">
                                <a:latin typeface="Cambria Math" panose="02040503050406030204" pitchFamily="18" charset="0"/>
                              </a:rPr>
                              <m:t>7</m:t>
                            </m:r>
                          </m:e>
                        </m:eqArr>
                        <m:eqArr>
                          <m:eqArrPr>
                            <m:ctrlPr>
                              <a:rPr lang="en-US" altLang="zh-TW" i="1">
                                <a:latin typeface="Cambria Math" panose="02040503050406030204" pitchFamily="18" charset="0"/>
                              </a:rPr>
                            </m:ctrlPr>
                          </m:eqArrPr>
                          <m:e>
                            <m:r>
                              <a:rPr lang="en-US" altLang="zh-TW" b="0" i="1" smtClean="0">
                                <a:latin typeface="Cambria Math" panose="02040503050406030204" pitchFamily="18" charset="0"/>
                              </a:rPr>
                              <m:t>28</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16</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14</m:t>
                            </m:r>
                          </m:e>
                        </m:eqArr>
                        <m:eqArr>
                          <m:eqArrPr>
                            <m:ctrlPr>
                              <a:rPr lang="en-US" altLang="zh-TW" i="1">
                                <a:latin typeface="Cambria Math" panose="02040503050406030204" pitchFamily="18" charset="0"/>
                              </a:rPr>
                            </m:ctrlPr>
                          </m:eqArrPr>
                          <m:e>
                            <m:r>
                              <a:rPr lang="en-US" altLang="zh-TW" b="0" i="1" smtClean="0">
                                <a:latin typeface="Cambria Math" panose="02040503050406030204" pitchFamily="18" charset="0"/>
                              </a:rPr>
                              <m:t>0</m:t>
                            </m:r>
                          </m:e>
                          <m:e>
                            <m:r>
                              <a:rPr lang="en-US" altLang="zh-TW" b="0" i="1" smtClean="0">
                                <a:latin typeface="Cambria Math" panose="02040503050406030204" pitchFamily="18" charset="0"/>
                              </a:rPr>
                              <m:t>16</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12</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qArr>
                        <m:eqArr>
                          <m:eqArrPr>
                            <m:ctrlPr>
                              <a:rPr lang="en-US" altLang="zh-TW" i="1">
                                <a:latin typeface="Cambria Math" panose="02040503050406030204" pitchFamily="18" charset="0"/>
                              </a:rPr>
                            </m:ctrlPr>
                          </m:eqArrPr>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12</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22</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18</m:t>
                            </m:r>
                          </m:e>
                        </m:eqArr>
                        <m:eqArr>
                          <m:eqArrPr>
                            <m:ctrlPr>
                              <a:rPr lang="en-US" altLang="zh-TW" i="1">
                                <a:latin typeface="Cambria Math" panose="02040503050406030204" pitchFamily="18" charset="0"/>
                              </a:rPr>
                            </m:ctrlPr>
                          </m:eqArrPr>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22</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25</m:t>
                            </m:r>
                          </m:e>
                          <m:e>
                            <m:r>
                              <a:rPr lang="en-US" altLang="zh-TW" b="0" i="1" smtClean="0">
                                <a:latin typeface="Cambria Math" panose="02040503050406030204" pitchFamily="18" charset="0"/>
                              </a:rPr>
                              <m:t>24</m:t>
                            </m:r>
                          </m:e>
                        </m:eqArr>
                        <m:eqArr>
                          <m:eqArrPr>
                            <m:ctrlPr>
                              <a:rPr lang="en-US" altLang="zh-TW" i="1">
                                <a:latin typeface="Cambria Math" panose="02040503050406030204" pitchFamily="18" charset="0"/>
                              </a:rPr>
                            </m:ctrlPr>
                          </m:eqArrPr>
                          <m:e>
                            <m:r>
                              <a:rPr lang="en-US" altLang="zh-TW" b="0" i="1" smtClean="0">
                                <a:latin typeface="Cambria Math" panose="02040503050406030204" pitchFamily="18" charset="0"/>
                              </a:rPr>
                              <m:t>10</m:t>
                            </m:r>
                          </m:e>
                          <m:e>
                            <m:r>
                              <a:rPr lang="en-US" altLang="zh-TW" i="1">
                                <a:latin typeface="Cambria Math" panose="02040503050406030204" pitchFamily="18" charset="0"/>
                              </a:rPr>
                              <m:t>0</m:t>
                            </m:r>
                          </m:e>
                          <m:e>
                            <m:r>
                              <a:rPr lang="en-US" altLang="zh-TW" i="1">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25</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qArr>
                        <m:eqArr>
                          <m:eqArrPr>
                            <m:ctrlPr>
                              <a:rPr lang="en-US" altLang="zh-TW" i="1">
                                <a:latin typeface="Cambria Math" panose="02040503050406030204" pitchFamily="18" charset="0"/>
                              </a:rPr>
                            </m:ctrlPr>
                          </m:eqArrPr>
                          <m:e>
                            <m:r>
                              <a:rPr lang="en-US" altLang="zh-TW" b="0" i="1" smtClean="0">
                                <a:latin typeface="Cambria Math" panose="02040503050406030204" pitchFamily="18" charset="0"/>
                              </a:rPr>
                              <m:t>7</m:t>
                            </m:r>
                          </m:e>
                          <m:e>
                            <m:r>
                              <a:rPr lang="en-US" altLang="zh-TW" b="0" i="1" smtClean="0">
                                <a:latin typeface="Cambria Math" panose="02040503050406030204" pitchFamily="18" charset="0"/>
                              </a:rPr>
                              <m:t>14</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18</m:t>
                            </m:r>
                          </m:e>
                          <m:e>
                            <m:r>
                              <a:rPr lang="en-US" altLang="zh-TW" b="0" i="1" smtClean="0">
                                <a:latin typeface="Cambria Math" panose="02040503050406030204" pitchFamily="18" charset="0"/>
                              </a:rPr>
                              <m:t>24</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qArr>
                      </m:e>
                    </m:d>
                  </m:oMath>
                </a14:m>
                <a:r>
                  <a:rPr lang="en-US" altLang="zh-TW" dirty="0" smtClean="0"/>
                  <a:t>, where nonzero entry represents the weight of an edge of G. (12%)</a:t>
                </a:r>
              </a:p>
              <a:p>
                <a:pPr marL="514350" indent="-514350">
                  <a:buAutoNum type="arabicParenBoth"/>
                </a:pPr>
                <a:r>
                  <a:rPr lang="en-US" altLang="zh-TW" dirty="0" smtClean="0"/>
                  <a:t>Find all the articulation points of graph G</a:t>
                </a:r>
              </a:p>
              <a:p>
                <a:pPr marL="514350" indent="-514350">
                  <a:buAutoNum type="arabicParenBoth"/>
                </a:pPr>
                <a:r>
                  <a:rPr lang="en-US" altLang="zh-TW" dirty="0" smtClean="0"/>
                  <a:t>Find all the bi-connected components of graph G</a:t>
                </a:r>
              </a:p>
              <a:p>
                <a:pPr marL="514350" indent="-514350">
                  <a:buAutoNum type="arabicParenBoth"/>
                </a:pPr>
                <a:r>
                  <a:rPr lang="en-US" altLang="zh-TW" dirty="0" smtClean="0"/>
                  <a:t>The BFS sequence of G</a:t>
                </a:r>
              </a:p>
              <a:p>
                <a:pPr marL="514350" indent="-514350">
                  <a:buAutoNum type="arabicParenBoth"/>
                </a:pPr>
                <a:r>
                  <a:rPr lang="en-US" altLang="zh-TW" dirty="0" smtClean="0"/>
                  <a:t>The DFS sequence of G</a:t>
                </a:r>
              </a:p>
              <a:p>
                <a:pPr marL="0" indent="0">
                  <a:buNone/>
                </a:pPr>
                <a:r>
                  <a:rPr lang="en-US" altLang="zh-TW" dirty="0" smtClean="0"/>
                  <a:t>(assume that the search always starts from the node with the smallest rank)</a:t>
                </a:r>
                <a:endParaRPr lang="zh-TW" altLang="en-US" dirty="0"/>
              </a:p>
            </p:txBody>
          </p:sp>
        </mc:Choice>
        <mc:Fallback>
          <p:sp>
            <p:nvSpPr>
              <p:cNvPr id="2" name="文字版面配置區 1"/>
              <p:cNvSpPr>
                <a:spLocks noGrp="1" noRot="1" noChangeAspect="1" noMove="1" noResize="1" noEditPoints="1" noAdjustHandles="1" noChangeArrowheads="1" noChangeShapeType="1" noTextEdit="1"/>
              </p:cNvSpPr>
              <p:nvPr>
                <p:ph type="body" idx="1"/>
              </p:nvPr>
            </p:nvSpPr>
            <p:spPr>
              <a:xfrm>
                <a:off x="609600" y="1600201"/>
                <a:ext cx="10972800" cy="4933603"/>
              </a:xfrm>
              <a:blipFill>
                <a:blip r:embed="rId2"/>
                <a:stretch>
                  <a:fillRect l="-1000" t="-2225" r="-1167"/>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dirty="0" smtClean="0"/>
              <a:t>97 </a:t>
            </a:r>
            <a:r>
              <a:rPr lang="zh-TW" altLang="en-US" dirty="0" smtClean="0"/>
              <a:t>清大資</a:t>
            </a:r>
            <a:r>
              <a:rPr lang="zh-TW" altLang="en-US" dirty="0"/>
              <a:t>工</a:t>
            </a:r>
          </a:p>
        </p:txBody>
      </p:sp>
    </p:spTree>
    <p:extLst>
      <p:ext uri="{BB962C8B-B14F-4D97-AF65-F5344CB8AC3E}">
        <p14:creationId xmlns:p14="http://schemas.microsoft.com/office/powerpoint/2010/main" val="3457019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Consider the following undirected graph</a:t>
            </a:r>
          </a:p>
          <a:p>
            <a:pPr marL="0" indent="0">
              <a:buNone/>
            </a:pPr>
            <a:r>
              <a:rPr lang="en-US" altLang="zh-TW" dirty="0" smtClean="0"/>
              <a:t>(1) Write the depth first spanning tree starting at node 0 (visit the smaller number first) (3%)</a:t>
            </a:r>
          </a:p>
          <a:p>
            <a:pPr marL="0" indent="0">
              <a:buNone/>
            </a:pPr>
            <a:r>
              <a:rPr lang="en-US" altLang="zh-TW" dirty="0" smtClean="0"/>
              <a:t>(2) Write </a:t>
            </a:r>
            <a:r>
              <a:rPr lang="en-US" altLang="zh-TW" dirty="0"/>
              <a:t>the </a:t>
            </a:r>
            <a:r>
              <a:rPr lang="en-US" altLang="zh-TW" dirty="0" smtClean="0"/>
              <a:t>breadth </a:t>
            </a:r>
            <a:r>
              <a:rPr lang="en-US" altLang="zh-TW" dirty="0"/>
              <a:t>first spanning tree starting at node 0 (visit the smaller number </a:t>
            </a:r>
            <a:r>
              <a:rPr lang="en-US" altLang="zh-TW"/>
              <a:t>first</a:t>
            </a:r>
            <a:r>
              <a:rPr lang="en-US" altLang="zh-TW" smtClean="0"/>
              <a:t>) (3%)</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smtClean="0"/>
              <a:t>95 </a:t>
            </a:r>
            <a:r>
              <a:rPr lang="zh-TW" altLang="en-US" dirty="0" smtClean="0"/>
              <a:t>交大工工</a:t>
            </a:r>
            <a:endParaRPr lang="zh-TW" altLang="en-US" dirty="0"/>
          </a:p>
        </p:txBody>
      </p:sp>
      <p:sp>
        <p:nvSpPr>
          <p:cNvPr id="4" name="Oval 28"/>
          <p:cNvSpPr>
            <a:spLocks noChangeArrowheads="1"/>
          </p:cNvSpPr>
          <p:nvPr/>
        </p:nvSpPr>
        <p:spPr bwMode="auto">
          <a:xfrm>
            <a:off x="6054951" y="4443483"/>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dirty="0" smtClean="0">
                <a:solidFill>
                  <a:schemeClr val="tx2"/>
                </a:solidFill>
                <a:ea typeface="新細明體" panose="02020500000000000000" pitchFamily="18" charset="-120"/>
              </a:rPr>
              <a:t>2</a:t>
            </a:r>
            <a:endParaRPr lang="en-US" altLang="zh-TW" sz="2400" b="1" dirty="0">
              <a:solidFill>
                <a:schemeClr val="tx2"/>
              </a:solidFill>
              <a:ea typeface="新細明體" panose="02020500000000000000" pitchFamily="18" charset="-120"/>
            </a:endParaRPr>
          </a:p>
        </p:txBody>
      </p:sp>
      <p:sp>
        <p:nvSpPr>
          <p:cNvPr id="5" name="Line 29"/>
          <p:cNvSpPr>
            <a:spLocks noChangeShapeType="1"/>
          </p:cNvSpPr>
          <p:nvPr/>
        </p:nvSpPr>
        <p:spPr bwMode="auto">
          <a:xfrm>
            <a:off x="5884760" y="4108520"/>
            <a:ext cx="265923" cy="366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 name="Oval 32"/>
          <p:cNvSpPr>
            <a:spLocks noChangeArrowheads="1"/>
          </p:cNvSpPr>
          <p:nvPr/>
        </p:nvSpPr>
        <p:spPr bwMode="auto">
          <a:xfrm>
            <a:off x="5565652" y="3815427"/>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panose="02020500000000000000" pitchFamily="18" charset="-120"/>
              </a:rPr>
              <a:t>0</a:t>
            </a:r>
          </a:p>
        </p:txBody>
      </p:sp>
      <p:sp>
        <p:nvSpPr>
          <p:cNvPr id="7" name="Oval 33"/>
          <p:cNvSpPr>
            <a:spLocks noChangeArrowheads="1"/>
          </p:cNvSpPr>
          <p:nvPr/>
        </p:nvSpPr>
        <p:spPr bwMode="auto">
          <a:xfrm>
            <a:off x="5118901" y="4453951"/>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dirty="0" smtClean="0">
                <a:solidFill>
                  <a:schemeClr val="tx2"/>
                </a:solidFill>
                <a:ea typeface="新細明體" panose="02020500000000000000" pitchFamily="18" charset="-120"/>
              </a:rPr>
              <a:t>1</a:t>
            </a:r>
            <a:endParaRPr lang="en-US" altLang="zh-TW" sz="2400" b="1" dirty="0">
              <a:solidFill>
                <a:schemeClr val="tx2"/>
              </a:solidFill>
              <a:ea typeface="新細明體" panose="02020500000000000000" pitchFamily="18" charset="-120"/>
            </a:endParaRPr>
          </a:p>
        </p:txBody>
      </p:sp>
      <p:sp>
        <p:nvSpPr>
          <p:cNvPr id="8" name="Oval 34"/>
          <p:cNvSpPr>
            <a:spLocks noChangeArrowheads="1"/>
          </p:cNvSpPr>
          <p:nvPr/>
        </p:nvSpPr>
        <p:spPr bwMode="auto">
          <a:xfrm>
            <a:off x="5565652" y="5599245"/>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dirty="0">
                <a:solidFill>
                  <a:schemeClr val="tx2"/>
                </a:solidFill>
                <a:ea typeface="新細明體" panose="02020500000000000000" pitchFamily="18" charset="-120"/>
              </a:rPr>
              <a:t>3</a:t>
            </a:r>
          </a:p>
        </p:txBody>
      </p:sp>
      <p:sp>
        <p:nvSpPr>
          <p:cNvPr id="9" name="Line 36"/>
          <p:cNvSpPr>
            <a:spLocks noChangeShapeType="1"/>
          </p:cNvSpPr>
          <p:nvPr/>
        </p:nvSpPr>
        <p:spPr bwMode="auto">
          <a:xfrm flipH="1">
            <a:off x="5805713" y="4171326"/>
            <a:ext cx="1" cy="14279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Line 29"/>
          <p:cNvSpPr>
            <a:spLocks noChangeShapeType="1"/>
          </p:cNvSpPr>
          <p:nvPr/>
        </p:nvSpPr>
        <p:spPr bwMode="auto">
          <a:xfrm flipH="1">
            <a:off x="5352914" y="4171326"/>
            <a:ext cx="308472" cy="282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Oval 34"/>
          <p:cNvSpPr>
            <a:spLocks noChangeArrowheads="1"/>
          </p:cNvSpPr>
          <p:nvPr/>
        </p:nvSpPr>
        <p:spPr bwMode="auto">
          <a:xfrm>
            <a:off x="4853528" y="5112107"/>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dirty="0">
                <a:solidFill>
                  <a:schemeClr val="tx2"/>
                </a:solidFill>
                <a:ea typeface="新細明體" panose="02020500000000000000" pitchFamily="18" charset="-120"/>
              </a:rPr>
              <a:t>6</a:t>
            </a:r>
          </a:p>
        </p:txBody>
      </p:sp>
      <p:sp>
        <p:nvSpPr>
          <p:cNvPr id="12" name="Line 29"/>
          <p:cNvSpPr>
            <a:spLocks noChangeShapeType="1"/>
          </p:cNvSpPr>
          <p:nvPr/>
        </p:nvSpPr>
        <p:spPr bwMode="auto">
          <a:xfrm>
            <a:off x="5225821" y="5316620"/>
            <a:ext cx="376833" cy="366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Line 29"/>
          <p:cNvSpPr>
            <a:spLocks noChangeShapeType="1"/>
          </p:cNvSpPr>
          <p:nvPr/>
        </p:nvSpPr>
        <p:spPr bwMode="auto">
          <a:xfrm flipH="1">
            <a:off x="5231867" y="4736576"/>
            <a:ext cx="823083" cy="5168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Oval 28"/>
          <p:cNvSpPr>
            <a:spLocks noChangeArrowheads="1"/>
          </p:cNvSpPr>
          <p:nvPr/>
        </p:nvSpPr>
        <p:spPr bwMode="auto">
          <a:xfrm>
            <a:off x="6199277" y="5143904"/>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dirty="0" smtClean="0">
                <a:solidFill>
                  <a:schemeClr val="tx2"/>
                </a:solidFill>
                <a:ea typeface="新細明體" panose="02020500000000000000" pitchFamily="18" charset="-120"/>
              </a:rPr>
              <a:t>5</a:t>
            </a:r>
            <a:endParaRPr lang="en-US" altLang="zh-TW" sz="2400" b="1" dirty="0">
              <a:solidFill>
                <a:schemeClr val="tx2"/>
              </a:solidFill>
              <a:ea typeface="新細明體" panose="02020500000000000000" pitchFamily="18" charset="-120"/>
            </a:endParaRPr>
          </a:p>
        </p:txBody>
      </p:sp>
      <p:sp>
        <p:nvSpPr>
          <p:cNvPr id="15" name="Oval 28"/>
          <p:cNvSpPr>
            <a:spLocks noChangeArrowheads="1"/>
          </p:cNvSpPr>
          <p:nvPr/>
        </p:nvSpPr>
        <p:spPr bwMode="auto">
          <a:xfrm>
            <a:off x="7127435" y="4965954"/>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dirty="0" smtClean="0">
                <a:solidFill>
                  <a:schemeClr val="tx2"/>
                </a:solidFill>
                <a:ea typeface="新細明體" panose="02020500000000000000" pitchFamily="18" charset="-120"/>
              </a:rPr>
              <a:t>7</a:t>
            </a:r>
            <a:endParaRPr lang="en-US" altLang="zh-TW" sz="2400" b="1" dirty="0">
              <a:solidFill>
                <a:schemeClr val="tx2"/>
              </a:solidFill>
              <a:ea typeface="新細明體" panose="02020500000000000000" pitchFamily="18" charset="-120"/>
            </a:endParaRPr>
          </a:p>
        </p:txBody>
      </p:sp>
      <p:sp>
        <p:nvSpPr>
          <p:cNvPr id="16" name="Oval 28"/>
          <p:cNvSpPr>
            <a:spLocks noChangeArrowheads="1"/>
          </p:cNvSpPr>
          <p:nvPr/>
        </p:nvSpPr>
        <p:spPr bwMode="auto">
          <a:xfrm>
            <a:off x="6872511" y="3935804"/>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dirty="0" smtClean="0">
                <a:solidFill>
                  <a:schemeClr val="tx2"/>
                </a:solidFill>
                <a:ea typeface="新細明體" panose="02020500000000000000" pitchFamily="18" charset="-120"/>
              </a:rPr>
              <a:t>4</a:t>
            </a:r>
            <a:endParaRPr lang="en-US" altLang="zh-TW" sz="2400" b="1" dirty="0">
              <a:solidFill>
                <a:schemeClr val="tx2"/>
              </a:solidFill>
              <a:ea typeface="新細明體" panose="02020500000000000000" pitchFamily="18" charset="-120"/>
            </a:endParaRPr>
          </a:p>
        </p:txBody>
      </p:sp>
      <p:sp>
        <p:nvSpPr>
          <p:cNvPr id="17" name="Line 29"/>
          <p:cNvSpPr>
            <a:spLocks noChangeShapeType="1"/>
          </p:cNvSpPr>
          <p:nvPr/>
        </p:nvSpPr>
        <p:spPr bwMode="auto">
          <a:xfrm>
            <a:off x="6312365" y="4764153"/>
            <a:ext cx="114880" cy="370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 name="Line 29"/>
          <p:cNvSpPr>
            <a:spLocks noChangeShapeType="1"/>
          </p:cNvSpPr>
          <p:nvPr/>
        </p:nvSpPr>
        <p:spPr bwMode="auto">
          <a:xfrm>
            <a:off x="7149073" y="4291703"/>
            <a:ext cx="95732" cy="6742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 name="Line 29"/>
          <p:cNvSpPr>
            <a:spLocks noChangeShapeType="1"/>
          </p:cNvSpPr>
          <p:nvPr/>
        </p:nvSpPr>
        <p:spPr bwMode="auto">
          <a:xfrm flipV="1">
            <a:off x="6427245" y="4171326"/>
            <a:ext cx="466906" cy="4410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 name="Line 29"/>
          <p:cNvSpPr>
            <a:spLocks noChangeShapeType="1"/>
          </p:cNvSpPr>
          <p:nvPr/>
        </p:nvSpPr>
        <p:spPr bwMode="auto">
          <a:xfrm flipV="1">
            <a:off x="6571569" y="5143904"/>
            <a:ext cx="555865" cy="1095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2249959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Given the graph as shown in follows</a:t>
            </a:r>
          </a:p>
          <a:p>
            <a:pPr marL="514350" indent="-514350">
              <a:buAutoNum type="arabicParenBoth"/>
            </a:pPr>
            <a:r>
              <a:rPr lang="en-US" altLang="zh-TW" dirty="0" smtClean="0"/>
              <a:t>Obtain the adjacency list</a:t>
            </a:r>
            <a:r>
              <a:rPr lang="en-US" altLang="zh-TW" dirty="0"/>
              <a:t> </a:t>
            </a:r>
            <a:r>
              <a:rPr lang="en-US" altLang="zh-TW" dirty="0" smtClean="0"/>
              <a:t>representation for the graph, staring at vertex A.(10%)</a:t>
            </a:r>
          </a:p>
          <a:p>
            <a:pPr marL="514350" indent="-514350">
              <a:buAutoNum type="arabicParenBoth"/>
            </a:pPr>
            <a:r>
              <a:rPr lang="en-US" altLang="zh-TW" dirty="0" smtClean="0"/>
              <a:t>Obtain the depth first spanning tree. Explain your answer. (10%)</a:t>
            </a:r>
            <a:endParaRPr lang="zh-TW" altLang="en-US" dirty="0"/>
          </a:p>
        </p:txBody>
      </p:sp>
      <p:sp>
        <p:nvSpPr>
          <p:cNvPr id="3" name="標題 2"/>
          <p:cNvSpPr>
            <a:spLocks noGrp="1"/>
          </p:cNvSpPr>
          <p:nvPr>
            <p:ph type="title"/>
          </p:nvPr>
        </p:nvSpPr>
        <p:spPr/>
        <p:txBody>
          <a:bodyPr/>
          <a:lstStyle/>
          <a:p>
            <a:r>
              <a:rPr lang="en-US" altLang="zh-TW" dirty="0" smtClean="0"/>
              <a:t>98 </a:t>
            </a:r>
            <a:r>
              <a:rPr lang="zh-TW" altLang="en-US" dirty="0" smtClean="0"/>
              <a:t>中央資管</a:t>
            </a:r>
            <a:endParaRPr lang="zh-TW" altLang="en-US" dirty="0"/>
          </a:p>
        </p:txBody>
      </p:sp>
      <p:sp>
        <p:nvSpPr>
          <p:cNvPr id="4" name="Oval 28"/>
          <p:cNvSpPr>
            <a:spLocks noChangeArrowheads="1"/>
          </p:cNvSpPr>
          <p:nvPr/>
        </p:nvSpPr>
        <p:spPr bwMode="auto">
          <a:xfrm>
            <a:off x="6428765" y="4261253"/>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dirty="0" smtClean="0">
                <a:solidFill>
                  <a:schemeClr val="tx2"/>
                </a:solidFill>
                <a:ea typeface="新細明體" panose="02020500000000000000" pitchFamily="18" charset="-120"/>
              </a:rPr>
              <a:t>E</a:t>
            </a:r>
            <a:endParaRPr lang="en-US" altLang="zh-TW" sz="2400" b="1" dirty="0">
              <a:solidFill>
                <a:schemeClr val="tx2"/>
              </a:solidFill>
              <a:ea typeface="新細明體" panose="02020500000000000000" pitchFamily="18" charset="-120"/>
            </a:endParaRPr>
          </a:p>
        </p:txBody>
      </p:sp>
      <p:sp>
        <p:nvSpPr>
          <p:cNvPr id="5" name="Line 29"/>
          <p:cNvSpPr>
            <a:spLocks noChangeShapeType="1"/>
          </p:cNvSpPr>
          <p:nvPr/>
        </p:nvSpPr>
        <p:spPr bwMode="auto">
          <a:xfrm>
            <a:off x="5884760" y="4108520"/>
            <a:ext cx="542484" cy="1527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 name="Oval 32"/>
          <p:cNvSpPr>
            <a:spLocks noChangeArrowheads="1"/>
          </p:cNvSpPr>
          <p:nvPr/>
        </p:nvSpPr>
        <p:spPr bwMode="auto">
          <a:xfrm>
            <a:off x="5565652" y="3815427"/>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dirty="0" smtClean="0">
                <a:solidFill>
                  <a:schemeClr val="tx2"/>
                </a:solidFill>
                <a:ea typeface="新細明體" panose="02020500000000000000" pitchFamily="18" charset="-120"/>
              </a:rPr>
              <a:t>A</a:t>
            </a:r>
            <a:endParaRPr lang="en-US" altLang="zh-TW" sz="2400" b="1" dirty="0">
              <a:solidFill>
                <a:schemeClr val="tx2"/>
              </a:solidFill>
              <a:ea typeface="新細明體" panose="02020500000000000000" pitchFamily="18" charset="-120"/>
            </a:endParaRPr>
          </a:p>
        </p:txBody>
      </p:sp>
      <p:sp>
        <p:nvSpPr>
          <p:cNvPr id="7" name="Oval 33"/>
          <p:cNvSpPr>
            <a:spLocks noChangeArrowheads="1"/>
          </p:cNvSpPr>
          <p:nvPr/>
        </p:nvSpPr>
        <p:spPr bwMode="auto">
          <a:xfrm>
            <a:off x="5118901" y="4453951"/>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dirty="0" smtClean="0">
                <a:solidFill>
                  <a:schemeClr val="tx2"/>
                </a:solidFill>
                <a:ea typeface="新細明體" panose="02020500000000000000" pitchFamily="18" charset="-120"/>
              </a:rPr>
              <a:t>B</a:t>
            </a:r>
            <a:endParaRPr lang="en-US" altLang="zh-TW" sz="2400" b="1" dirty="0">
              <a:solidFill>
                <a:schemeClr val="tx2"/>
              </a:solidFill>
              <a:ea typeface="新細明體" panose="02020500000000000000" pitchFamily="18" charset="-120"/>
            </a:endParaRPr>
          </a:p>
        </p:txBody>
      </p:sp>
      <p:sp>
        <p:nvSpPr>
          <p:cNvPr id="8" name="Oval 34"/>
          <p:cNvSpPr>
            <a:spLocks noChangeArrowheads="1"/>
          </p:cNvSpPr>
          <p:nvPr/>
        </p:nvSpPr>
        <p:spPr bwMode="auto">
          <a:xfrm>
            <a:off x="5514368" y="5114186"/>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dirty="0" smtClean="0">
                <a:solidFill>
                  <a:schemeClr val="tx2"/>
                </a:solidFill>
                <a:ea typeface="新細明體" panose="02020500000000000000" pitchFamily="18" charset="-120"/>
              </a:rPr>
              <a:t>D</a:t>
            </a:r>
            <a:endParaRPr lang="en-US" altLang="zh-TW" sz="2400" b="1" dirty="0">
              <a:solidFill>
                <a:schemeClr val="tx2"/>
              </a:solidFill>
              <a:ea typeface="新細明體" panose="02020500000000000000" pitchFamily="18" charset="-120"/>
            </a:endParaRPr>
          </a:p>
        </p:txBody>
      </p:sp>
      <p:sp>
        <p:nvSpPr>
          <p:cNvPr id="9" name="Line 36"/>
          <p:cNvSpPr>
            <a:spLocks noChangeShapeType="1"/>
          </p:cNvSpPr>
          <p:nvPr/>
        </p:nvSpPr>
        <p:spPr bwMode="auto">
          <a:xfrm>
            <a:off x="5469252" y="4736576"/>
            <a:ext cx="192134" cy="3755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Line 29"/>
          <p:cNvSpPr>
            <a:spLocks noChangeShapeType="1"/>
          </p:cNvSpPr>
          <p:nvPr/>
        </p:nvSpPr>
        <p:spPr bwMode="auto">
          <a:xfrm flipH="1">
            <a:off x="5352914" y="4171326"/>
            <a:ext cx="308472" cy="282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Oval 34"/>
          <p:cNvSpPr>
            <a:spLocks noChangeArrowheads="1"/>
          </p:cNvSpPr>
          <p:nvPr/>
        </p:nvSpPr>
        <p:spPr bwMode="auto">
          <a:xfrm>
            <a:off x="4853528" y="5112107"/>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dirty="0">
                <a:solidFill>
                  <a:schemeClr val="tx2"/>
                </a:solidFill>
                <a:ea typeface="新細明體" panose="02020500000000000000" pitchFamily="18" charset="-120"/>
              </a:rPr>
              <a:t>C</a:t>
            </a:r>
          </a:p>
        </p:txBody>
      </p:sp>
      <p:sp>
        <p:nvSpPr>
          <p:cNvPr id="12" name="Line 29"/>
          <p:cNvSpPr>
            <a:spLocks noChangeShapeType="1"/>
          </p:cNvSpPr>
          <p:nvPr/>
        </p:nvSpPr>
        <p:spPr bwMode="auto">
          <a:xfrm>
            <a:off x="5225821" y="5316620"/>
            <a:ext cx="739656" cy="5854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Line 29"/>
          <p:cNvSpPr>
            <a:spLocks noChangeShapeType="1"/>
          </p:cNvSpPr>
          <p:nvPr/>
        </p:nvSpPr>
        <p:spPr bwMode="auto">
          <a:xfrm flipH="1">
            <a:off x="5075685" y="4809850"/>
            <a:ext cx="223376" cy="3022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Oval 28"/>
          <p:cNvSpPr>
            <a:spLocks noChangeArrowheads="1"/>
          </p:cNvSpPr>
          <p:nvPr/>
        </p:nvSpPr>
        <p:spPr bwMode="auto">
          <a:xfrm>
            <a:off x="6280448" y="4960721"/>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dirty="0">
                <a:solidFill>
                  <a:schemeClr val="tx2"/>
                </a:solidFill>
                <a:ea typeface="新細明體" panose="02020500000000000000" pitchFamily="18" charset="-120"/>
              </a:rPr>
              <a:t>F</a:t>
            </a:r>
          </a:p>
        </p:txBody>
      </p:sp>
      <p:sp>
        <p:nvSpPr>
          <p:cNvPr id="15" name="Oval 28"/>
          <p:cNvSpPr>
            <a:spLocks noChangeArrowheads="1"/>
          </p:cNvSpPr>
          <p:nvPr/>
        </p:nvSpPr>
        <p:spPr bwMode="auto">
          <a:xfrm>
            <a:off x="7127435" y="4965954"/>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dirty="0">
                <a:solidFill>
                  <a:schemeClr val="tx2"/>
                </a:solidFill>
                <a:ea typeface="新細明體" panose="02020500000000000000" pitchFamily="18" charset="-120"/>
              </a:rPr>
              <a:t>H</a:t>
            </a:r>
          </a:p>
        </p:txBody>
      </p:sp>
      <p:sp>
        <p:nvSpPr>
          <p:cNvPr id="16" name="Oval 28"/>
          <p:cNvSpPr>
            <a:spLocks noChangeArrowheads="1"/>
          </p:cNvSpPr>
          <p:nvPr/>
        </p:nvSpPr>
        <p:spPr bwMode="auto">
          <a:xfrm>
            <a:off x="5965477" y="5777522"/>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dirty="0" smtClean="0">
                <a:solidFill>
                  <a:schemeClr val="tx2"/>
                </a:solidFill>
                <a:ea typeface="新細明體" panose="02020500000000000000" pitchFamily="18" charset="-120"/>
              </a:rPr>
              <a:t>G</a:t>
            </a:r>
            <a:endParaRPr lang="en-US" altLang="zh-TW" sz="2400" b="1" dirty="0">
              <a:solidFill>
                <a:schemeClr val="tx2"/>
              </a:solidFill>
              <a:ea typeface="新細明體" panose="02020500000000000000" pitchFamily="18" charset="-120"/>
            </a:endParaRPr>
          </a:p>
        </p:txBody>
      </p:sp>
      <p:sp>
        <p:nvSpPr>
          <p:cNvPr id="17" name="Line 29"/>
          <p:cNvSpPr>
            <a:spLocks noChangeShapeType="1"/>
          </p:cNvSpPr>
          <p:nvPr/>
        </p:nvSpPr>
        <p:spPr bwMode="auto">
          <a:xfrm flipH="1">
            <a:off x="6450403" y="4612373"/>
            <a:ext cx="85281" cy="3410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 name="Line 29"/>
          <p:cNvSpPr>
            <a:spLocks noChangeShapeType="1"/>
          </p:cNvSpPr>
          <p:nvPr/>
        </p:nvSpPr>
        <p:spPr bwMode="auto">
          <a:xfrm>
            <a:off x="6801058" y="4527225"/>
            <a:ext cx="443747" cy="4387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 name="Line 29"/>
          <p:cNvSpPr>
            <a:spLocks noChangeShapeType="1"/>
          </p:cNvSpPr>
          <p:nvPr/>
        </p:nvSpPr>
        <p:spPr bwMode="auto">
          <a:xfrm flipV="1">
            <a:off x="6259589" y="5323876"/>
            <a:ext cx="985215" cy="4536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 name="Line 29"/>
          <p:cNvSpPr>
            <a:spLocks noChangeShapeType="1"/>
          </p:cNvSpPr>
          <p:nvPr/>
        </p:nvSpPr>
        <p:spPr bwMode="auto">
          <a:xfrm flipH="1">
            <a:off x="6175208" y="5316619"/>
            <a:ext cx="252036" cy="4609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1" name="Line 29"/>
          <p:cNvSpPr>
            <a:spLocks noChangeShapeType="1"/>
          </p:cNvSpPr>
          <p:nvPr/>
        </p:nvSpPr>
        <p:spPr bwMode="auto">
          <a:xfrm flipH="1" flipV="1">
            <a:off x="5744094" y="5468007"/>
            <a:ext cx="305763" cy="3022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292222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smtClean="0"/>
              <a:t>Consider the following weighted graph</a:t>
            </a: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514350" indent="-514350">
              <a:buAutoNum type="arabicParenBoth"/>
            </a:pPr>
            <a:r>
              <a:rPr lang="en-US" altLang="zh-TW" dirty="0" smtClean="0"/>
              <a:t>Show the order in which the edges are added to the minimum cost spanning tree using Prim’s algorithm.</a:t>
            </a:r>
          </a:p>
          <a:p>
            <a:pPr marL="514350" indent="-514350">
              <a:buFontTx/>
              <a:buAutoNum type="arabicParenBoth"/>
            </a:pPr>
            <a:r>
              <a:rPr lang="en-US" altLang="zh-TW" dirty="0"/>
              <a:t>Show the order in which the edges are added to the minimum cost spanning tree using </a:t>
            </a:r>
            <a:r>
              <a:rPr lang="en-US" altLang="zh-TW" dirty="0" err="1" smtClean="0"/>
              <a:t>Kruskal’s</a:t>
            </a:r>
            <a:r>
              <a:rPr lang="en-US" altLang="zh-TW" dirty="0" smtClean="0"/>
              <a:t> </a:t>
            </a:r>
            <a:r>
              <a:rPr lang="en-US" altLang="zh-TW" dirty="0"/>
              <a:t>algorithm</a:t>
            </a:r>
            <a:r>
              <a:rPr lang="en-US" altLang="zh-TW" dirty="0" smtClean="0"/>
              <a:t>.</a:t>
            </a:r>
            <a:endParaRPr lang="en-US" altLang="zh-TW" dirty="0"/>
          </a:p>
        </p:txBody>
      </p:sp>
      <p:sp>
        <p:nvSpPr>
          <p:cNvPr id="3" name="標題 2"/>
          <p:cNvSpPr>
            <a:spLocks noGrp="1"/>
          </p:cNvSpPr>
          <p:nvPr>
            <p:ph type="title"/>
          </p:nvPr>
        </p:nvSpPr>
        <p:spPr/>
        <p:txBody>
          <a:bodyPr/>
          <a:lstStyle/>
          <a:p>
            <a:r>
              <a:rPr lang="en-US" altLang="zh-TW" dirty="0" smtClean="0"/>
              <a:t>97 </a:t>
            </a:r>
            <a:r>
              <a:rPr lang="zh-TW" altLang="en-US" dirty="0" smtClean="0"/>
              <a:t>中山資工</a:t>
            </a:r>
            <a:endParaRPr lang="zh-TW" altLang="en-US" dirty="0"/>
          </a:p>
        </p:txBody>
      </p:sp>
      <p:sp>
        <p:nvSpPr>
          <p:cNvPr id="6" name="Oval 32"/>
          <p:cNvSpPr>
            <a:spLocks noChangeArrowheads="1"/>
          </p:cNvSpPr>
          <p:nvPr/>
        </p:nvSpPr>
        <p:spPr bwMode="auto">
          <a:xfrm>
            <a:off x="2847391" y="2340081"/>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ea typeface="新細明體" panose="02020500000000000000" pitchFamily="18" charset="-120"/>
              </a:rPr>
              <a:t>A</a:t>
            </a:r>
            <a:endParaRPr lang="en-US" altLang="zh-TW" sz="2000" dirty="0">
              <a:ea typeface="新細明體" panose="02020500000000000000" pitchFamily="18" charset="-120"/>
            </a:endParaRPr>
          </a:p>
        </p:txBody>
      </p:sp>
      <p:sp>
        <p:nvSpPr>
          <p:cNvPr id="21" name="Oval 32"/>
          <p:cNvSpPr>
            <a:spLocks noChangeArrowheads="1"/>
          </p:cNvSpPr>
          <p:nvPr/>
        </p:nvSpPr>
        <p:spPr bwMode="auto">
          <a:xfrm>
            <a:off x="3722998" y="2340081"/>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ea typeface="新細明體" panose="02020500000000000000" pitchFamily="18" charset="-120"/>
              </a:rPr>
              <a:t>B</a:t>
            </a:r>
          </a:p>
        </p:txBody>
      </p:sp>
      <p:sp>
        <p:nvSpPr>
          <p:cNvPr id="22" name="Oval 32"/>
          <p:cNvSpPr>
            <a:spLocks noChangeArrowheads="1"/>
          </p:cNvSpPr>
          <p:nvPr/>
        </p:nvSpPr>
        <p:spPr bwMode="auto">
          <a:xfrm>
            <a:off x="4567134" y="2340081"/>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ea typeface="新細明體" panose="02020500000000000000" pitchFamily="18" charset="-120"/>
              </a:rPr>
              <a:t>C</a:t>
            </a:r>
            <a:endParaRPr lang="en-US" altLang="zh-TW" sz="2000" dirty="0">
              <a:ea typeface="新細明體" panose="02020500000000000000" pitchFamily="18" charset="-120"/>
            </a:endParaRPr>
          </a:p>
        </p:txBody>
      </p:sp>
      <p:sp>
        <p:nvSpPr>
          <p:cNvPr id="23" name="Oval 32"/>
          <p:cNvSpPr>
            <a:spLocks noChangeArrowheads="1"/>
          </p:cNvSpPr>
          <p:nvPr/>
        </p:nvSpPr>
        <p:spPr bwMode="auto">
          <a:xfrm>
            <a:off x="4567133" y="3877223"/>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ea typeface="新細明體" panose="02020500000000000000" pitchFamily="18" charset="-120"/>
              </a:rPr>
              <a:t>D</a:t>
            </a:r>
            <a:endParaRPr lang="en-US" altLang="zh-TW" sz="2000" dirty="0">
              <a:ea typeface="新細明體" panose="02020500000000000000" pitchFamily="18" charset="-120"/>
            </a:endParaRPr>
          </a:p>
        </p:txBody>
      </p:sp>
      <p:sp>
        <p:nvSpPr>
          <p:cNvPr id="24" name="Oval 32"/>
          <p:cNvSpPr>
            <a:spLocks noChangeArrowheads="1"/>
          </p:cNvSpPr>
          <p:nvPr/>
        </p:nvSpPr>
        <p:spPr bwMode="auto">
          <a:xfrm>
            <a:off x="3722997" y="3877223"/>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ea typeface="新細明體" panose="02020500000000000000" pitchFamily="18" charset="-120"/>
              </a:rPr>
              <a:t>E</a:t>
            </a:r>
            <a:endParaRPr lang="en-US" altLang="zh-TW" sz="2000" dirty="0">
              <a:ea typeface="新細明體" panose="02020500000000000000" pitchFamily="18" charset="-120"/>
            </a:endParaRPr>
          </a:p>
        </p:txBody>
      </p:sp>
      <p:sp>
        <p:nvSpPr>
          <p:cNvPr id="25" name="Oval 32"/>
          <p:cNvSpPr>
            <a:spLocks noChangeArrowheads="1"/>
          </p:cNvSpPr>
          <p:nvPr/>
        </p:nvSpPr>
        <p:spPr bwMode="auto">
          <a:xfrm>
            <a:off x="2847390" y="3882649"/>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ea typeface="新細明體" panose="02020500000000000000" pitchFamily="18" charset="-120"/>
              </a:rPr>
              <a:t>F</a:t>
            </a:r>
            <a:endParaRPr lang="en-US" altLang="zh-TW" sz="2000" dirty="0">
              <a:ea typeface="新細明體" panose="02020500000000000000" pitchFamily="18" charset="-120"/>
            </a:endParaRPr>
          </a:p>
        </p:txBody>
      </p:sp>
      <p:sp>
        <p:nvSpPr>
          <p:cNvPr id="26" name="Oval 32"/>
          <p:cNvSpPr>
            <a:spLocks noChangeArrowheads="1"/>
          </p:cNvSpPr>
          <p:nvPr/>
        </p:nvSpPr>
        <p:spPr bwMode="auto">
          <a:xfrm>
            <a:off x="3722997" y="3127630"/>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ea typeface="新細明體" panose="02020500000000000000" pitchFamily="18" charset="-120"/>
              </a:rPr>
              <a:t>G</a:t>
            </a:r>
            <a:endParaRPr lang="en-US" altLang="zh-TW" sz="2000" dirty="0">
              <a:ea typeface="新細明體" panose="02020500000000000000" pitchFamily="18" charset="-120"/>
            </a:endParaRPr>
          </a:p>
        </p:txBody>
      </p:sp>
      <p:cxnSp>
        <p:nvCxnSpPr>
          <p:cNvPr id="28" name="直線接點 27"/>
          <p:cNvCxnSpPr>
            <a:stCxn id="6" idx="4"/>
            <a:endCxn id="25" idx="0"/>
          </p:cNvCxnSpPr>
          <p:nvPr/>
        </p:nvCxnSpPr>
        <p:spPr>
          <a:xfrm flipH="1">
            <a:off x="3033537" y="2695980"/>
            <a:ext cx="1" cy="1186669"/>
          </a:xfrm>
          <a:prstGeom prst="line">
            <a:avLst/>
          </a:prstGeom>
        </p:spPr>
        <p:style>
          <a:lnRef idx="1">
            <a:schemeClr val="dk1"/>
          </a:lnRef>
          <a:fillRef idx="0">
            <a:schemeClr val="dk1"/>
          </a:fillRef>
          <a:effectRef idx="0">
            <a:schemeClr val="dk1"/>
          </a:effectRef>
          <a:fontRef idx="minor">
            <a:schemeClr val="tx1"/>
          </a:fontRef>
        </p:style>
      </p:cxnSp>
      <p:cxnSp>
        <p:nvCxnSpPr>
          <p:cNvPr id="29" name="直線接點 28"/>
          <p:cNvCxnSpPr>
            <a:stCxn id="22" idx="4"/>
            <a:endCxn id="23" idx="0"/>
          </p:cNvCxnSpPr>
          <p:nvPr/>
        </p:nvCxnSpPr>
        <p:spPr>
          <a:xfrm flipH="1">
            <a:off x="4753280" y="2695980"/>
            <a:ext cx="1" cy="1181243"/>
          </a:xfrm>
          <a:prstGeom prst="line">
            <a:avLst/>
          </a:prstGeom>
        </p:spPr>
        <p:style>
          <a:lnRef idx="1">
            <a:schemeClr val="dk1"/>
          </a:lnRef>
          <a:fillRef idx="0">
            <a:schemeClr val="dk1"/>
          </a:fillRef>
          <a:effectRef idx="0">
            <a:schemeClr val="dk1"/>
          </a:effectRef>
          <a:fontRef idx="minor">
            <a:schemeClr val="tx1"/>
          </a:fontRef>
        </p:style>
      </p:cxnSp>
      <p:cxnSp>
        <p:nvCxnSpPr>
          <p:cNvPr id="32" name="直線接點 31"/>
          <p:cNvCxnSpPr>
            <a:stCxn id="6" idx="6"/>
            <a:endCxn id="21" idx="2"/>
          </p:cNvCxnSpPr>
          <p:nvPr/>
        </p:nvCxnSpPr>
        <p:spPr>
          <a:xfrm>
            <a:off x="3219684" y="2518031"/>
            <a:ext cx="503314" cy="0"/>
          </a:xfrm>
          <a:prstGeom prst="line">
            <a:avLst/>
          </a:prstGeom>
        </p:spPr>
        <p:style>
          <a:lnRef idx="1">
            <a:schemeClr val="dk1"/>
          </a:lnRef>
          <a:fillRef idx="0">
            <a:schemeClr val="dk1"/>
          </a:fillRef>
          <a:effectRef idx="0">
            <a:schemeClr val="dk1"/>
          </a:effectRef>
          <a:fontRef idx="minor">
            <a:schemeClr val="tx1"/>
          </a:fontRef>
        </p:style>
      </p:cxnSp>
      <p:cxnSp>
        <p:nvCxnSpPr>
          <p:cNvPr id="35" name="直線接點 34"/>
          <p:cNvCxnSpPr>
            <a:stCxn id="21" idx="6"/>
            <a:endCxn id="22" idx="2"/>
          </p:cNvCxnSpPr>
          <p:nvPr/>
        </p:nvCxnSpPr>
        <p:spPr>
          <a:xfrm>
            <a:off x="4095291" y="2518031"/>
            <a:ext cx="471843" cy="0"/>
          </a:xfrm>
          <a:prstGeom prst="line">
            <a:avLst/>
          </a:prstGeom>
        </p:spPr>
        <p:style>
          <a:lnRef idx="1">
            <a:schemeClr val="dk1"/>
          </a:lnRef>
          <a:fillRef idx="0">
            <a:schemeClr val="dk1"/>
          </a:fillRef>
          <a:effectRef idx="0">
            <a:schemeClr val="dk1"/>
          </a:effectRef>
          <a:fontRef idx="minor">
            <a:schemeClr val="tx1"/>
          </a:fontRef>
        </p:style>
      </p:cxnSp>
      <p:cxnSp>
        <p:nvCxnSpPr>
          <p:cNvPr id="38" name="直線接點 37"/>
          <p:cNvCxnSpPr>
            <a:stCxn id="21" idx="4"/>
            <a:endCxn id="26" idx="0"/>
          </p:cNvCxnSpPr>
          <p:nvPr/>
        </p:nvCxnSpPr>
        <p:spPr>
          <a:xfrm flipH="1">
            <a:off x="3909144" y="2695980"/>
            <a:ext cx="1" cy="431650"/>
          </a:xfrm>
          <a:prstGeom prst="line">
            <a:avLst/>
          </a:prstGeom>
        </p:spPr>
        <p:style>
          <a:lnRef idx="1">
            <a:schemeClr val="dk1"/>
          </a:lnRef>
          <a:fillRef idx="0">
            <a:schemeClr val="dk1"/>
          </a:fillRef>
          <a:effectRef idx="0">
            <a:schemeClr val="dk1"/>
          </a:effectRef>
          <a:fontRef idx="minor">
            <a:schemeClr val="tx1"/>
          </a:fontRef>
        </p:style>
      </p:cxnSp>
      <p:cxnSp>
        <p:nvCxnSpPr>
          <p:cNvPr id="41" name="直線接點 40"/>
          <p:cNvCxnSpPr>
            <a:stCxn id="26" idx="4"/>
            <a:endCxn id="24" idx="0"/>
          </p:cNvCxnSpPr>
          <p:nvPr/>
        </p:nvCxnSpPr>
        <p:spPr>
          <a:xfrm>
            <a:off x="3909144" y="3483529"/>
            <a:ext cx="0" cy="393694"/>
          </a:xfrm>
          <a:prstGeom prst="line">
            <a:avLst/>
          </a:prstGeom>
        </p:spPr>
        <p:style>
          <a:lnRef idx="1">
            <a:schemeClr val="dk1"/>
          </a:lnRef>
          <a:fillRef idx="0">
            <a:schemeClr val="dk1"/>
          </a:fillRef>
          <a:effectRef idx="0">
            <a:schemeClr val="dk1"/>
          </a:effectRef>
          <a:fontRef idx="minor">
            <a:schemeClr val="tx1"/>
          </a:fontRef>
        </p:style>
      </p:cxnSp>
      <p:cxnSp>
        <p:nvCxnSpPr>
          <p:cNvPr id="44" name="直線接點 43"/>
          <p:cNvCxnSpPr>
            <a:stCxn id="25" idx="6"/>
            <a:endCxn id="24" idx="2"/>
          </p:cNvCxnSpPr>
          <p:nvPr/>
        </p:nvCxnSpPr>
        <p:spPr>
          <a:xfrm flipV="1">
            <a:off x="3219683" y="4055173"/>
            <a:ext cx="503314" cy="5426"/>
          </a:xfrm>
          <a:prstGeom prst="line">
            <a:avLst/>
          </a:prstGeom>
        </p:spPr>
        <p:style>
          <a:lnRef idx="1">
            <a:schemeClr val="dk1"/>
          </a:lnRef>
          <a:fillRef idx="0">
            <a:schemeClr val="dk1"/>
          </a:fillRef>
          <a:effectRef idx="0">
            <a:schemeClr val="dk1"/>
          </a:effectRef>
          <a:fontRef idx="minor">
            <a:schemeClr val="tx1"/>
          </a:fontRef>
        </p:style>
      </p:cxnSp>
      <p:cxnSp>
        <p:nvCxnSpPr>
          <p:cNvPr id="47" name="直線接點 46"/>
          <p:cNvCxnSpPr>
            <a:stCxn id="24" idx="6"/>
            <a:endCxn id="23" idx="2"/>
          </p:cNvCxnSpPr>
          <p:nvPr/>
        </p:nvCxnSpPr>
        <p:spPr>
          <a:xfrm>
            <a:off x="4095290" y="4055173"/>
            <a:ext cx="471843" cy="0"/>
          </a:xfrm>
          <a:prstGeom prst="line">
            <a:avLst/>
          </a:prstGeom>
        </p:spPr>
        <p:style>
          <a:lnRef idx="1">
            <a:schemeClr val="dk1"/>
          </a:lnRef>
          <a:fillRef idx="0">
            <a:schemeClr val="dk1"/>
          </a:fillRef>
          <a:effectRef idx="0">
            <a:schemeClr val="dk1"/>
          </a:effectRef>
          <a:fontRef idx="minor">
            <a:schemeClr val="tx1"/>
          </a:fontRef>
        </p:style>
      </p:cxnSp>
      <p:cxnSp>
        <p:nvCxnSpPr>
          <p:cNvPr id="50" name="直線接點 49"/>
          <p:cNvCxnSpPr>
            <a:stCxn id="26" idx="5"/>
            <a:endCxn id="23" idx="1"/>
          </p:cNvCxnSpPr>
          <p:nvPr/>
        </p:nvCxnSpPr>
        <p:spPr>
          <a:xfrm>
            <a:off x="4040769" y="3431409"/>
            <a:ext cx="580885" cy="497934"/>
          </a:xfrm>
          <a:prstGeom prst="line">
            <a:avLst/>
          </a:prstGeom>
        </p:spPr>
        <p:style>
          <a:lnRef idx="1">
            <a:schemeClr val="dk1"/>
          </a:lnRef>
          <a:fillRef idx="0">
            <a:schemeClr val="dk1"/>
          </a:fillRef>
          <a:effectRef idx="0">
            <a:schemeClr val="dk1"/>
          </a:effectRef>
          <a:fontRef idx="minor">
            <a:schemeClr val="tx1"/>
          </a:fontRef>
        </p:style>
      </p:cxnSp>
      <p:sp>
        <p:nvSpPr>
          <p:cNvPr id="54" name="文字方塊 53"/>
          <p:cNvSpPr txBox="1"/>
          <p:nvPr/>
        </p:nvSpPr>
        <p:spPr>
          <a:xfrm>
            <a:off x="3300419" y="2186911"/>
            <a:ext cx="410690" cy="369332"/>
          </a:xfrm>
          <a:prstGeom prst="rect">
            <a:avLst/>
          </a:prstGeom>
          <a:noFill/>
        </p:spPr>
        <p:txBody>
          <a:bodyPr wrap="none" rtlCol="0">
            <a:spAutoFit/>
          </a:bodyPr>
          <a:lstStyle/>
          <a:p>
            <a:r>
              <a:rPr lang="en-US" altLang="zh-TW" dirty="0" smtClean="0"/>
              <a:t>36</a:t>
            </a:r>
            <a:endParaRPr lang="zh-TW" altLang="en-US" dirty="0"/>
          </a:p>
        </p:txBody>
      </p:sp>
      <p:sp>
        <p:nvSpPr>
          <p:cNvPr id="55" name="文字方塊 54"/>
          <p:cNvSpPr txBox="1"/>
          <p:nvPr/>
        </p:nvSpPr>
        <p:spPr>
          <a:xfrm>
            <a:off x="4095290" y="2191116"/>
            <a:ext cx="410690" cy="369332"/>
          </a:xfrm>
          <a:prstGeom prst="rect">
            <a:avLst/>
          </a:prstGeom>
          <a:noFill/>
        </p:spPr>
        <p:txBody>
          <a:bodyPr wrap="none" rtlCol="0">
            <a:spAutoFit/>
          </a:bodyPr>
          <a:lstStyle/>
          <a:p>
            <a:r>
              <a:rPr lang="en-US" altLang="zh-TW" dirty="0" smtClean="0"/>
              <a:t>16</a:t>
            </a:r>
            <a:endParaRPr lang="zh-TW" altLang="en-US" dirty="0"/>
          </a:p>
        </p:txBody>
      </p:sp>
      <p:sp>
        <p:nvSpPr>
          <p:cNvPr id="56" name="文字方塊 55"/>
          <p:cNvSpPr txBox="1"/>
          <p:nvPr/>
        </p:nvSpPr>
        <p:spPr>
          <a:xfrm>
            <a:off x="3507367" y="2727060"/>
            <a:ext cx="407484" cy="369332"/>
          </a:xfrm>
          <a:prstGeom prst="rect">
            <a:avLst/>
          </a:prstGeom>
          <a:noFill/>
        </p:spPr>
        <p:txBody>
          <a:bodyPr wrap="none" rtlCol="0">
            <a:spAutoFit/>
          </a:bodyPr>
          <a:lstStyle/>
          <a:p>
            <a:r>
              <a:rPr lang="en-US" altLang="zh-TW" dirty="0" smtClean="0"/>
              <a:t>14</a:t>
            </a:r>
            <a:endParaRPr lang="zh-TW" altLang="en-US" dirty="0"/>
          </a:p>
        </p:txBody>
      </p:sp>
      <p:sp>
        <p:nvSpPr>
          <p:cNvPr id="57" name="文字方塊 56"/>
          <p:cNvSpPr txBox="1"/>
          <p:nvPr/>
        </p:nvSpPr>
        <p:spPr>
          <a:xfrm>
            <a:off x="3517587" y="3478127"/>
            <a:ext cx="421910" cy="369332"/>
          </a:xfrm>
          <a:prstGeom prst="rect">
            <a:avLst/>
          </a:prstGeom>
          <a:noFill/>
        </p:spPr>
        <p:txBody>
          <a:bodyPr wrap="none" rtlCol="0">
            <a:spAutoFit/>
          </a:bodyPr>
          <a:lstStyle/>
          <a:p>
            <a:r>
              <a:rPr lang="en-US" altLang="zh-TW" dirty="0"/>
              <a:t>2</a:t>
            </a:r>
            <a:r>
              <a:rPr lang="en-US" altLang="zh-TW" dirty="0" smtClean="0"/>
              <a:t>4</a:t>
            </a:r>
            <a:endParaRPr lang="zh-TW" altLang="en-US" dirty="0"/>
          </a:p>
        </p:txBody>
      </p:sp>
      <p:sp>
        <p:nvSpPr>
          <p:cNvPr id="58" name="文字方塊 57"/>
          <p:cNvSpPr txBox="1"/>
          <p:nvPr/>
        </p:nvSpPr>
        <p:spPr>
          <a:xfrm>
            <a:off x="3267758" y="4013290"/>
            <a:ext cx="407163" cy="369332"/>
          </a:xfrm>
          <a:prstGeom prst="rect">
            <a:avLst/>
          </a:prstGeom>
          <a:noFill/>
        </p:spPr>
        <p:txBody>
          <a:bodyPr wrap="none" rtlCol="0">
            <a:spAutoFit/>
          </a:bodyPr>
          <a:lstStyle/>
          <a:p>
            <a:r>
              <a:rPr lang="en-US" altLang="zh-TW" dirty="0" smtClean="0"/>
              <a:t>25</a:t>
            </a:r>
            <a:endParaRPr lang="zh-TW" altLang="en-US" dirty="0"/>
          </a:p>
        </p:txBody>
      </p:sp>
      <p:sp>
        <p:nvSpPr>
          <p:cNvPr id="59" name="文字方塊 58"/>
          <p:cNvSpPr txBox="1"/>
          <p:nvPr/>
        </p:nvSpPr>
        <p:spPr>
          <a:xfrm>
            <a:off x="4117880" y="4027079"/>
            <a:ext cx="411779" cy="369332"/>
          </a:xfrm>
          <a:prstGeom prst="rect">
            <a:avLst/>
          </a:prstGeom>
          <a:noFill/>
        </p:spPr>
        <p:txBody>
          <a:bodyPr wrap="none" rtlCol="0">
            <a:spAutoFit/>
          </a:bodyPr>
          <a:lstStyle/>
          <a:p>
            <a:r>
              <a:rPr lang="en-US" altLang="zh-TW" dirty="0" smtClean="0"/>
              <a:t>22</a:t>
            </a:r>
            <a:endParaRPr lang="zh-TW" altLang="en-US" dirty="0"/>
          </a:p>
        </p:txBody>
      </p:sp>
      <p:sp>
        <p:nvSpPr>
          <p:cNvPr id="60" name="文字方塊 59"/>
          <p:cNvSpPr txBox="1"/>
          <p:nvPr/>
        </p:nvSpPr>
        <p:spPr>
          <a:xfrm>
            <a:off x="2663232" y="3085790"/>
            <a:ext cx="407484" cy="369332"/>
          </a:xfrm>
          <a:prstGeom prst="rect">
            <a:avLst/>
          </a:prstGeom>
          <a:noFill/>
        </p:spPr>
        <p:txBody>
          <a:bodyPr wrap="none" rtlCol="0">
            <a:spAutoFit/>
          </a:bodyPr>
          <a:lstStyle/>
          <a:p>
            <a:r>
              <a:rPr lang="en-US" altLang="zh-TW" dirty="0" smtClean="0"/>
              <a:t>10</a:t>
            </a:r>
            <a:endParaRPr lang="zh-TW" altLang="en-US" dirty="0"/>
          </a:p>
        </p:txBody>
      </p:sp>
      <p:sp>
        <p:nvSpPr>
          <p:cNvPr id="61" name="文字方塊 60"/>
          <p:cNvSpPr txBox="1"/>
          <p:nvPr/>
        </p:nvSpPr>
        <p:spPr>
          <a:xfrm>
            <a:off x="4195975" y="3334027"/>
            <a:ext cx="407484" cy="369332"/>
          </a:xfrm>
          <a:prstGeom prst="rect">
            <a:avLst/>
          </a:prstGeom>
          <a:noFill/>
        </p:spPr>
        <p:txBody>
          <a:bodyPr wrap="none" rtlCol="0">
            <a:spAutoFit/>
          </a:bodyPr>
          <a:lstStyle/>
          <a:p>
            <a:r>
              <a:rPr lang="en-US" altLang="zh-TW" dirty="0" smtClean="0"/>
              <a:t>18</a:t>
            </a:r>
            <a:endParaRPr lang="zh-TW" altLang="en-US" dirty="0"/>
          </a:p>
        </p:txBody>
      </p:sp>
      <p:sp>
        <p:nvSpPr>
          <p:cNvPr id="62" name="文字方塊 61"/>
          <p:cNvSpPr txBox="1"/>
          <p:nvPr/>
        </p:nvSpPr>
        <p:spPr>
          <a:xfrm>
            <a:off x="4704144" y="3036298"/>
            <a:ext cx="407484" cy="369332"/>
          </a:xfrm>
          <a:prstGeom prst="rect">
            <a:avLst/>
          </a:prstGeom>
          <a:noFill/>
        </p:spPr>
        <p:txBody>
          <a:bodyPr wrap="none" rtlCol="0">
            <a:spAutoFit/>
          </a:bodyPr>
          <a:lstStyle/>
          <a:p>
            <a:r>
              <a:rPr lang="en-US" altLang="zh-TW" dirty="0" smtClean="0"/>
              <a:t>12</a:t>
            </a:r>
            <a:endParaRPr lang="zh-TW" altLang="en-US" dirty="0"/>
          </a:p>
        </p:txBody>
      </p:sp>
    </p:spTree>
    <p:extLst>
      <p:ext uri="{BB962C8B-B14F-4D97-AF65-F5344CB8AC3E}">
        <p14:creationId xmlns:p14="http://schemas.microsoft.com/office/powerpoint/2010/main" val="138994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字版面配置區 1"/>
              <p:cNvSpPr>
                <a:spLocks noGrp="1"/>
              </p:cNvSpPr>
              <p:nvPr>
                <p:ph type="body" idx="1"/>
              </p:nvPr>
            </p:nvSpPr>
            <p:spPr/>
            <p:txBody>
              <a:bodyPr>
                <a:normAutofit fontScale="92500" lnSpcReduction="10000"/>
              </a:bodyPr>
              <a:lstStyle/>
              <a:p>
                <a:r>
                  <a:rPr lang="en-US" altLang="zh-TW" dirty="0" smtClean="0"/>
                  <a:t>Given a weighted directed graph </a:t>
                </a:r>
                <a:r>
                  <a:rPr lang="en-US" altLang="zh-TW" dirty="0" err="1" smtClean="0"/>
                  <a:t>G</a:t>
                </a:r>
                <a:r>
                  <a:rPr lang="en-US" altLang="zh-TW" baseline="-25000" dirty="0" err="1" smtClean="0"/>
                  <a:t>d</a:t>
                </a:r>
                <a:r>
                  <a:rPr lang="en-US" altLang="zh-TW" dirty="0" smtClean="0"/>
                  <a:t>=(</a:t>
                </a:r>
                <a:r>
                  <a:rPr lang="en-US" altLang="zh-TW" dirty="0" err="1" smtClean="0"/>
                  <a:t>V</a:t>
                </a:r>
                <a:r>
                  <a:rPr lang="en-US" altLang="zh-TW" baseline="-25000" dirty="0" err="1" smtClean="0"/>
                  <a:t>d</a:t>
                </a:r>
                <a:r>
                  <a:rPr lang="en-US" altLang="zh-TW" dirty="0" err="1" smtClean="0"/>
                  <a:t>,E</a:t>
                </a:r>
                <a:r>
                  <a:rPr lang="en-US" altLang="zh-TW" baseline="-25000" dirty="0" err="1" smtClean="0"/>
                  <a:t>d</a:t>
                </a:r>
                <a:r>
                  <a:rPr lang="en-US" altLang="zh-TW" dirty="0" smtClean="0"/>
                  <a:t>), where the weight of an edge </a:t>
                </a:r>
                <a:r>
                  <a:rPr lang="en-US" altLang="zh-TW" dirty="0" err="1" smtClean="0"/>
                  <a:t>w</a:t>
                </a:r>
                <a:r>
                  <a:rPr lang="en-US" altLang="zh-TW" baseline="-25000" dirty="0" err="1" smtClean="0"/>
                  <a:t>Gd</a:t>
                </a:r>
                <a:r>
                  <a:rPr lang="en-US" altLang="zh-TW" dirty="0" smtClean="0"/>
                  <a:t>(e) is given by the number next to the edge, please determine the following:</a:t>
                </a:r>
              </a:p>
              <a:p>
                <a:pPr marL="514350" indent="-514350">
                  <a:buAutoNum type="alphaLcParenBoth"/>
                </a:pPr>
                <a:r>
                  <a:rPr lang="en-US" altLang="zh-TW" dirty="0" smtClean="0"/>
                  <a:t>Using at most 4 edges, what is the minimum cost path from vertex A to vertex H? Please put down the sequence of vertices in the path in the order of visiting. In the case that there are multiple such minimum cost paths, you only need to put down one.</a:t>
                </a:r>
              </a:p>
              <a:p>
                <a:pPr marL="514350" indent="-514350">
                  <a:buAutoNum type="alphaLcParenBoth"/>
                </a:pPr>
                <a:r>
                  <a:rPr lang="en-US" altLang="zh-TW" dirty="0" smtClean="0"/>
                  <a:t>Convert </a:t>
                </a:r>
                <a:r>
                  <a:rPr lang="en-US" altLang="zh-TW" dirty="0" err="1"/>
                  <a:t>G</a:t>
                </a:r>
                <a:r>
                  <a:rPr lang="en-US" altLang="zh-TW" baseline="-25000" dirty="0" err="1"/>
                  <a:t>d</a:t>
                </a:r>
                <a:r>
                  <a:rPr lang="en-US" altLang="zh-TW" dirty="0"/>
                  <a:t>=(</a:t>
                </a:r>
                <a:r>
                  <a:rPr lang="en-US" altLang="zh-TW" dirty="0" err="1"/>
                  <a:t>V</a:t>
                </a:r>
                <a:r>
                  <a:rPr lang="en-US" altLang="zh-TW" baseline="-25000" dirty="0" err="1"/>
                  <a:t>d</a:t>
                </a:r>
                <a:r>
                  <a:rPr lang="en-US" altLang="zh-TW" dirty="0" err="1"/>
                  <a:t>,E</a:t>
                </a:r>
                <a:r>
                  <a:rPr lang="en-US" altLang="zh-TW" baseline="-25000" dirty="0" err="1"/>
                  <a:t>d</a:t>
                </a:r>
                <a:r>
                  <a:rPr lang="en-US" altLang="zh-TW" dirty="0" smtClean="0"/>
                  <a:t>) to a weighted undirected graph </a:t>
                </a:r>
                <a:r>
                  <a:rPr lang="en-US" altLang="zh-TW" dirty="0" err="1" smtClean="0"/>
                  <a:t>G</a:t>
                </a:r>
                <a:r>
                  <a:rPr lang="en-US" altLang="zh-TW" baseline="-25000" dirty="0" err="1" smtClean="0"/>
                  <a:t>u</a:t>
                </a:r>
                <a:r>
                  <a:rPr lang="en-US" altLang="zh-TW" dirty="0" smtClean="0"/>
                  <a:t>=(</a:t>
                </a:r>
                <a:r>
                  <a:rPr lang="en-US" altLang="zh-TW" dirty="0" err="1" smtClean="0"/>
                  <a:t>V</a:t>
                </a:r>
                <a:r>
                  <a:rPr lang="en-US" altLang="zh-TW" baseline="-25000" dirty="0" err="1" smtClean="0"/>
                  <a:t>u</a:t>
                </a:r>
                <a:r>
                  <a:rPr lang="en-US" altLang="zh-TW" dirty="0" err="1" smtClean="0"/>
                  <a:t>,E</a:t>
                </a:r>
                <a:r>
                  <a:rPr lang="en-US" altLang="zh-TW" baseline="-25000" dirty="0" err="1"/>
                  <a:t>u</a:t>
                </a:r>
                <a:r>
                  <a:rPr lang="en-US" altLang="zh-TW" dirty="0" smtClean="0"/>
                  <a:t>) as follows. An edge </a:t>
                </a:r>
                <a14:m>
                  <m:oMath xmlns:m="http://schemas.openxmlformats.org/officeDocument/2006/math">
                    <m:r>
                      <a:rPr lang="en-US" altLang="zh-TW" b="0" i="1" smtClean="0">
                        <a:latin typeface="Cambria Math" panose="02040503050406030204" pitchFamily="18" charset="0"/>
                      </a:rPr>
                      <m:t>𝑒</m:t>
                    </m:r>
                    <m:r>
                      <a:rPr lang="en-US" altLang="zh-TW" b="0" i="1" smtClean="0">
                        <a:latin typeface="Cambria Math" panose="02040503050406030204" pitchFamily="18" charset="0"/>
                      </a:rPr>
                      <m:t>=</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𝑖</m:t>
                        </m:r>
                        <m:r>
                          <a:rPr lang="en-US" altLang="zh-TW" b="0" i="1" smtClean="0">
                            <a:latin typeface="Cambria Math" panose="02040503050406030204" pitchFamily="18" charset="0"/>
                          </a:rPr>
                          <m:t>,</m:t>
                        </m:r>
                        <m:r>
                          <a:rPr lang="en-US" altLang="zh-TW" b="0" i="1" smtClean="0">
                            <a:latin typeface="Cambria Math" panose="02040503050406030204" pitchFamily="18" charset="0"/>
                          </a:rPr>
                          <m:t>𝑗</m:t>
                        </m:r>
                      </m:e>
                    </m:d>
                    <m:r>
                      <a:rPr lang="en-US" altLang="zh-TW" b="0" i="1" smtClean="0">
                        <a:latin typeface="Cambria Math" panose="02040503050406030204" pitchFamily="18" charset="0"/>
                        <a:ea typeface="Cambria Math" panose="02040503050406030204" pitchFamily="18" charset="0"/>
                      </a:rPr>
                      <m:t>∈</m:t>
                    </m:r>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𝐸</m:t>
                        </m:r>
                      </m:e>
                      <m:sub>
                        <m:r>
                          <a:rPr lang="en-US" altLang="zh-TW" b="0" i="1" smtClean="0">
                            <a:latin typeface="Cambria Math" panose="02040503050406030204" pitchFamily="18" charset="0"/>
                            <a:ea typeface="Cambria Math" panose="02040503050406030204" pitchFamily="18" charset="0"/>
                          </a:rPr>
                          <m:t>𝑢</m:t>
                        </m:r>
                      </m:sub>
                    </m:sSub>
                    <m:r>
                      <a:rPr lang="en-US" altLang="zh-TW" b="0" i="1" smtClean="0">
                        <a:latin typeface="Cambria Math" panose="02040503050406030204" pitchFamily="18" charset="0"/>
                        <a:ea typeface="Cambria Math" panose="02040503050406030204" pitchFamily="18" charset="0"/>
                      </a:rPr>
                      <m:t> </m:t>
                    </m:r>
                    <m:r>
                      <m:rPr>
                        <m:sty m:val="p"/>
                      </m:rPr>
                      <a:rPr lang="en-US" altLang="zh-TW" b="0" i="0" smtClean="0">
                        <a:latin typeface="Cambria Math" panose="02040503050406030204" pitchFamily="18" charset="0"/>
                        <a:ea typeface="Cambria Math" panose="02040503050406030204" pitchFamily="18" charset="0"/>
                      </a:rPr>
                      <m:t>iff</m:t>
                    </m:r>
                    <m:r>
                      <a:rPr lang="en-US" altLang="zh-TW" b="0" i="1" smtClean="0">
                        <a:latin typeface="Cambria Math" panose="02040503050406030204" pitchFamily="18" charset="0"/>
                        <a:ea typeface="Cambria Math" panose="02040503050406030204" pitchFamily="18" charset="0"/>
                      </a:rPr>
                      <m:t> </m:t>
                    </m:r>
                    <m:d>
                      <m:dPr>
                        <m:begChr m:val="⟨"/>
                        <m:endChr m:val="⟩"/>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𝑖</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𝑗</m:t>
                        </m:r>
                      </m:e>
                    </m:d>
                    <m:r>
                      <a:rPr lang="en-US" altLang="zh-TW" b="0" i="0" smtClean="0">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𝐸</m:t>
                        </m:r>
                      </m:e>
                      <m:sub>
                        <m:r>
                          <a:rPr lang="en-US" altLang="zh-TW" b="0" i="1" smtClean="0">
                            <a:latin typeface="Cambria Math" panose="02040503050406030204" pitchFamily="18" charset="0"/>
                            <a:ea typeface="Cambria Math" panose="02040503050406030204" pitchFamily="18" charset="0"/>
                          </a:rPr>
                          <m:t>𝑑</m:t>
                        </m:r>
                      </m:sub>
                    </m:sSub>
                    <m:r>
                      <a:rPr lang="en-US" altLang="zh-TW" b="0" i="1" smtClean="0">
                        <a:latin typeface="Cambria Math" panose="02040503050406030204" pitchFamily="18" charset="0"/>
                        <a:ea typeface="Cambria Math" panose="02040503050406030204" pitchFamily="18" charset="0"/>
                      </a:rPr>
                      <m:t>𝑜𝑟</m:t>
                    </m:r>
                    <m:r>
                      <a:rPr lang="en-US" altLang="zh-TW" b="0" i="1" smtClean="0">
                        <a:latin typeface="Cambria Math" panose="02040503050406030204" pitchFamily="18" charset="0"/>
                        <a:ea typeface="Cambria Math" panose="02040503050406030204" pitchFamily="18" charset="0"/>
                      </a:rPr>
                      <m:t> </m:t>
                    </m:r>
                    <m:d>
                      <m:dPr>
                        <m:begChr m:val="⟨"/>
                        <m:endChr m:val="⟩"/>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𝑗</m:t>
                        </m:r>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𝑖</m:t>
                        </m:r>
                      </m:e>
                    </m:d>
                    <m:r>
                      <a:rPr lang="en-US" altLang="zh-TW">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𝐸</m:t>
                        </m:r>
                      </m:e>
                      <m:sub>
                        <m:r>
                          <a:rPr lang="en-US" altLang="zh-TW" i="1">
                            <a:latin typeface="Cambria Math" panose="02040503050406030204" pitchFamily="18" charset="0"/>
                            <a:ea typeface="Cambria Math" panose="02040503050406030204" pitchFamily="18" charset="0"/>
                          </a:rPr>
                          <m:t>𝑑</m:t>
                        </m:r>
                      </m:sub>
                    </m:sSub>
                  </m:oMath>
                </a14:m>
                <a:r>
                  <a:rPr lang="en-US" altLang="zh-TW" dirty="0" smtClean="0"/>
                  <a:t>.</a:t>
                </a:r>
                <a14:m>
                  <m:oMath xmlns:m="http://schemas.openxmlformats.org/officeDocument/2006/math">
                    <m:r>
                      <a:rPr lang="en-US" altLang="zh-TW" i="1" dirty="0" smtClean="0">
                        <a:latin typeface="Cambria Math" panose="02040503050406030204" pitchFamily="18" charset="0"/>
                        <a:ea typeface="Cambria Math" panose="02040503050406030204" pitchFamily="18" charset="0"/>
                      </a:rPr>
                      <m:t>∀</m:t>
                    </m:r>
                    <m:r>
                      <a:rPr lang="en-US" altLang="zh-TW" b="0" i="1" dirty="0" smtClean="0">
                        <a:latin typeface="Cambria Math" panose="02040503050406030204" pitchFamily="18" charset="0"/>
                        <a:ea typeface="Cambria Math" panose="02040503050406030204" pitchFamily="18" charset="0"/>
                      </a:rPr>
                      <m:t>𝑒</m:t>
                    </m:r>
                    <m:r>
                      <a:rPr lang="en-US" altLang="zh-TW" b="0" i="1" dirty="0" smtClean="0">
                        <a:latin typeface="Cambria Math" panose="02040503050406030204" pitchFamily="18" charset="0"/>
                        <a:ea typeface="Cambria Math" panose="02040503050406030204" pitchFamily="18" charset="0"/>
                      </a:rPr>
                      <m:t>=(</m:t>
                    </m:r>
                    <m:r>
                      <a:rPr lang="en-US" altLang="zh-TW" b="0" i="1" dirty="0" smtClean="0">
                        <a:latin typeface="Cambria Math" panose="02040503050406030204" pitchFamily="18" charset="0"/>
                        <a:ea typeface="Cambria Math" panose="02040503050406030204" pitchFamily="18" charset="0"/>
                      </a:rPr>
                      <m:t>𝑖</m:t>
                    </m:r>
                    <m:r>
                      <a:rPr lang="en-US" altLang="zh-TW" b="0" i="1" dirty="0" smtClean="0">
                        <a:latin typeface="Cambria Math" panose="02040503050406030204" pitchFamily="18" charset="0"/>
                        <a:ea typeface="Cambria Math" panose="02040503050406030204" pitchFamily="18" charset="0"/>
                      </a:rPr>
                      <m:t>,</m:t>
                    </m:r>
                    <m:r>
                      <a:rPr lang="en-US" altLang="zh-TW" b="0" i="1" dirty="0" smtClean="0">
                        <a:latin typeface="Cambria Math" panose="02040503050406030204" pitchFamily="18" charset="0"/>
                        <a:ea typeface="Cambria Math" panose="02040503050406030204" pitchFamily="18" charset="0"/>
                      </a:rPr>
                      <m:t>𝑗</m:t>
                    </m:r>
                    <m:r>
                      <a:rPr lang="en-US" altLang="zh-TW" b="0" i="1" dirty="0" smtClean="0">
                        <a:latin typeface="Cambria Math" panose="02040503050406030204" pitchFamily="18" charset="0"/>
                        <a:ea typeface="Cambria Math" panose="02040503050406030204" pitchFamily="18" charset="0"/>
                      </a:rPr>
                      <m:t>)</m:t>
                    </m:r>
                  </m:oMath>
                </a14:m>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𝐸</m:t>
                        </m:r>
                      </m:e>
                      <m:sub>
                        <m:r>
                          <a:rPr lang="en-US" altLang="zh-TW" i="1">
                            <a:latin typeface="Cambria Math" panose="02040503050406030204" pitchFamily="18" charset="0"/>
                            <a:ea typeface="Cambria Math" panose="02040503050406030204" pitchFamily="18" charset="0"/>
                          </a:rPr>
                          <m:t>𝑢</m:t>
                        </m:r>
                      </m:sub>
                    </m:sSub>
                    <m:r>
                      <a:rPr lang="en-US" altLang="zh-TW" b="0" i="1" smtClean="0">
                        <a:latin typeface="Cambria Math" panose="02040503050406030204" pitchFamily="18" charset="0"/>
                        <a:ea typeface="Cambria Math" panose="02040503050406030204" pitchFamily="18" charset="0"/>
                      </a:rPr>
                      <m:t>, </m:t>
                    </m:r>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𝑤</m:t>
                        </m:r>
                      </m:e>
                      <m:sub>
                        <m:r>
                          <a:rPr lang="en-US" altLang="zh-TW" b="0" i="1" smtClean="0">
                            <a:latin typeface="Cambria Math" panose="02040503050406030204" pitchFamily="18" charset="0"/>
                            <a:ea typeface="Cambria Math" panose="02040503050406030204" pitchFamily="18" charset="0"/>
                          </a:rPr>
                          <m:t>𝐺𝑢</m:t>
                        </m:r>
                      </m:sub>
                    </m:sSub>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𝑒</m:t>
                        </m:r>
                      </m:e>
                    </m:d>
                    <m:r>
                      <a:rPr lang="en-US" altLang="zh-TW" b="0"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𝑤</m:t>
                        </m:r>
                      </m:e>
                      <m:sub>
                        <m:r>
                          <a:rPr lang="en-US" altLang="zh-TW" i="1">
                            <a:latin typeface="Cambria Math" panose="02040503050406030204" pitchFamily="18" charset="0"/>
                            <a:ea typeface="Cambria Math" panose="02040503050406030204" pitchFamily="18" charset="0"/>
                          </a:rPr>
                          <m:t>𝐺</m:t>
                        </m:r>
                        <m:r>
                          <a:rPr lang="en-US" altLang="zh-TW" b="0" i="1" smtClean="0">
                            <a:latin typeface="Cambria Math" panose="02040503050406030204" pitchFamily="18" charset="0"/>
                            <a:ea typeface="Cambria Math" panose="02040503050406030204" pitchFamily="18" charset="0"/>
                          </a:rPr>
                          <m:t>𝑑</m:t>
                        </m:r>
                      </m:sub>
                    </m:sSub>
                    <m:d>
                      <m:dPr>
                        <m:ctrlPr>
                          <a:rPr lang="en-US" altLang="zh-TW" i="1">
                            <a:latin typeface="Cambria Math" panose="02040503050406030204" pitchFamily="18" charset="0"/>
                            <a:ea typeface="Cambria Math" panose="02040503050406030204" pitchFamily="18" charset="0"/>
                          </a:rPr>
                        </m:ctrlPr>
                      </m:dPr>
                      <m:e>
                        <m:d>
                          <m:dPr>
                            <m:begChr m:val="⟨"/>
                            <m:endChr m:val="⟩"/>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𝑖</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𝑗</m:t>
                            </m:r>
                          </m:e>
                        </m:d>
                      </m:e>
                    </m:d>
                  </m:oMath>
                </a14:m>
                <a:r>
                  <a:rPr lang="en-US" altLang="zh-TW" dirty="0" smtClean="0"/>
                  <a:t>+</a:t>
                </a:r>
                <a14:m>
                  <m:oMath xmlns:m="http://schemas.openxmlformats.org/officeDocument/2006/math">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𝑤</m:t>
                        </m:r>
                      </m:e>
                      <m:sub>
                        <m:r>
                          <a:rPr lang="en-US" altLang="zh-TW" i="1">
                            <a:latin typeface="Cambria Math" panose="02040503050406030204" pitchFamily="18" charset="0"/>
                            <a:ea typeface="Cambria Math" panose="02040503050406030204" pitchFamily="18" charset="0"/>
                          </a:rPr>
                          <m:t>𝐺</m:t>
                        </m:r>
                        <m:r>
                          <a:rPr lang="en-US" altLang="zh-TW" b="0" i="1" smtClean="0">
                            <a:latin typeface="Cambria Math" panose="02040503050406030204" pitchFamily="18" charset="0"/>
                            <a:ea typeface="Cambria Math" panose="02040503050406030204" pitchFamily="18" charset="0"/>
                          </a:rPr>
                          <m:t>𝑑</m:t>
                        </m:r>
                      </m:sub>
                    </m:sSub>
                    <m:d>
                      <m:dPr>
                        <m:ctrlPr>
                          <a:rPr lang="en-US" altLang="zh-TW" i="1">
                            <a:latin typeface="Cambria Math" panose="02040503050406030204" pitchFamily="18" charset="0"/>
                            <a:ea typeface="Cambria Math" panose="02040503050406030204" pitchFamily="18" charset="0"/>
                          </a:rPr>
                        </m:ctrlPr>
                      </m:dPr>
                      <m:e>
                        <m:d>
                          <m:dPr>
                            <m:begChr m:val="⟨"/>
                            <m:endChr m:val="⟩"/>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𝑗</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𝑖</m:t>
                            </m:r>
                          </m:e>
                        </m:d>
                      </m:e>
                    </m:d>
                  </m:oMath>
                </a14:m>
                <a:r>
                  <a:rPr lang="zh-TW" altLang="en-US" dirty="0" smtClean="0"/>
                  <a:t> </a:t>
                </a:r>
                <a:r>
                  <a:rPr lang="en-US" altLang="zh-TW" dirty="0" smtClean="0"/>
                  <a:t>if both </a:t>
                </a:r>
                <a14:m>
                  <m:oMath xmlns:m="http://schemas.openxmlformats.org/officeDocument/2006/math">
                    <m:d>
                      <m:dPr>
                        <m:begChr m:val="⟨"/>
                        <m:endChr m:val="⟩"/>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𝑖</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𝑗</m:t>
                        </m:r>
                      </m:e>
                    </m:d>
                    <m:r>
                      <a:rPr lang="en-US" altLang="zh-TW">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𝐸</m:t>
                        </m:r>
                      </m:e>
                      <m:sub>
                        <m:r>
                          <a:rPr lang="en-US" altLang="zh-TW" i="1">
                            <a:latin typeface="Cambria Math" panose="02040503050406030204" pitchFamily="18" charset="0"/>
                            <a:ea typeface="Cambria Math" panose="02040503050406030204" pitchFamily="18" charset="0"/>
                          </a:rPr>
                          <m:t>𝑑</m:t>
                        </m:r>
                      </m:sub>
                    </m:sSub>
                    <m:r>
                      <a:rPr lang="en-US" altLang="zh-TW" b="0" i="1">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𝑎𝑛𝑑</m:t>
                    </m:r>
                    <m:r>
                      <a:rPr lang="en-US" altLang="zh-TW" i="1">
                        <a:latin typeface="Cambria Math" panose="02040503050406030204" pitchFamily="18" charset="0"/>
                        <a:ea typeface="Cambria Math" panose="02040503050406030204" pitchFamily="18" charset="0"/>
                      </a:rPr>
                      <m:t> </m:t>
                    </m:r>
                    <m:d>
                      <m:dPr>
                        <m:begChr m:val="⟨"/>
                        <m:endChr m:val="⟩"/>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𝑗</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𝑖</m:t>
                        </m:r>
                      </m:e>
                    </m:d>
                    <m:r>
                      <a:rPr lang="en-US" altLang="zh-TW">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𝐸</m:t>
                        </m:r>
                      </m:e>
                      <m:sub>
                        <m:r>
                          <a:rPr lang="en-US" altLang="zh-TW" i="1">
                            <a:latin typeface="Cambria Math" panose="02040503050406030204" pitchFamily="18" charset="0"/>
                            <a:ea typeface="Cambria Math" panose="02040503050406030204" pitchFamily="18" charset="0"/>
                          </a:rPr>
                          <m:t>𝑑</m:t>
                        </m:r>
                      </m:sub>
                    </m:sSub>
                  </m:oMath>
                </a14:m>
                <a:r>
                  <a:rPr lang="en-US" altLang="zh-TW" dirty="0" smtClean="0"/>
                  <a:t>. Otherwise, </a:t>
                </a:r>
                <a14:m>
                  <m:oMath xmlns:m="http://schemas.openxmlformats.org/officeDocument/2006/math">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𝑤</m:t>
                        </m:r>
                      </m:e>
                      <m:sub>
                        <m:r>
                          <a:rPr lang="en-US" altLang="zh-TW" i="1">
                            <a:latin typeface="Cambria Math" panose="02040503050406030204" pitchFamily="18" charset="0"/>
                            <a:ea typeface="Cambria Math" panose="02040503050406030204" pitchFamily="18" charset="0"/>
                          </a:rPr>
                          <m:t>𝐺𝑢</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𝑒</m:t>
                        </m:r>
                      </m:e>
                    </m:d>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𝑤</m:t>
                        </m:r>
                      </m:e>
                      <m:sub>
                        <m:r>
                          <a:rPr lang="en-US" altLang="zh-TW" i="1">
                            <a:latin typeface="Cambria Math" panose="02040503050406030204" pitchFamily="18" charset="0"/>
                            <a:ea typeface="Cambria Math" panose="02040503050406030204" pitchFamily="18" charset="0"/>
                          </a:rPr>
                          <m:t>𝐺𝑑</m:t>
                        </m:r>
                      </m:sub>
                    </m:sSub>
                    <m:d>
                      <m:dPr>
                        <m:ctrlPr>
                          <a:rPr lang="en-US" altLang="zh-TW" i="1">
                            <a:latin typeface="Cambria Math" panose="02040503050406030204" pitchFamily="18" charset="0"/>
                            <a:ea typeface="Cambria Math" panose="02040503050406030204" pitchFamily="18" charset="0"/>
                          </a:rPr>
                        </m:ctrlPr>
                      </m:dPr>
                      <m:e>
                        <m:d>
                          <m:dPr>
                            <m:begChr m:val="⟨"/>
                            <m:endChr m:val="⟩"/>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𝑖</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𝑗</m:t>
                            </m:r>
                          </m:e>
                        </m:d>
                      </m:e>
                    </m:d>
                  </m:oMath>
                </a14:m>
                <a:r>
                  <a:rPr lang="zh-TW" altLang="en-US" dirty="0" smtClean="0"/>
                  <a:t> </a:t>
                </a:r>
                <a:r>
                  <a:rPr lang="en-US" altLang="zh-TW" dirty="0" smtClean="0"/>
                  <a:t>if </a:t>
                </a:r>
                <a14:m>
                  <m:oMath xmlns:m="http://schemas.openxmlformats.org/officeDocument/2006/math">
                    <m:d>
                      <m:dPr>
                        <m:begChr m:val="⟨"/>
                        <m:endChr m:val="⟩"/>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𝑖</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𝑗</m:t>
                        </m:r>
                      </m:e>
                    </m:d>
                    <m:r>
                      <a:rPr lang="en-US" altLang="zh-TW">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𝐸</m:t>
                        </m:r>
                      </m:e>
                      <m:sub>
                        <m:r>
                          <a:rPr lang="en-US" altLang="zh-TW" i="1">
                            <a:latin typeface="Cambria Math" panose="02040503050406030204" pitchFamily="18" charset="0"/>
                            <a:ea typeface="Cambria Math" panose="02040503050406030204" pitchFamily="18" charset="0"/>
                          </a:rPr>
                          <m:t>𝑑</m:t>
                        </m:r>
                      </m:sub>
                    </m:sSub>
                  </m:oMath>
                </a14:m>
                <a:r>
                  <a:rPr lang="en-US" altLang="zh-TW" dirty="0" smtClean="0"/>
                  <a:t>, and </a:t>
                </a:r>
                <a14:m>
                  <m:oMath xmlns:m="http://schemas.openxmlformats.org/officeDocument/2006/math">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𝑤</m:t>
                        </m:r>
                      </m:e>
                      <m:sub>
                        <m:r>
                          <a:rPr lang="en-US" altLang="zh-TW" i="1">
                            <a:latin typeface="Cambria Math" panose="02040503050406030204" pitchFamily="18" charset="0"/>
                            <a:ea typeface="Cambria Math" panose="02040503050406030204" pitchFamily="18" charset="0"/>
                          </a:rPr>
                          <m:t>𝐺𝑢</m:t>
                        </m:r>
                      </m:sub>
                    </m:sSub>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𝑒</m:t>
                        </m:r>
                      </m:e>
                    </m:d>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𝑤</m:t>
                        </m:r>
                      </m:e>
                      <m:sub>
                        <m:r>
                          <a:rPr lang="en-US" altLang="zh-TW" i="1">
                            <a:latin typeface="Cambria Math" panose="02040503050406030204" pitchFamily="18" charset="0"/>
                            <a:ea typeface="Cambria Math" panose="02040503050406030204" pitchFamily="18" charset="0"/>
                          </a:rPr>
                          <m:t>𝐺𝑑</m:t>
                        </m:r>
                      </m:sub>
                    </m:sSub>
                    <m:d>
                      <m:dPr>
                        <m:ctrlPr>
                          <a:rPr lang="en-US" altLang="zh-TW" i="1">
                            <a:latin typeface="Cambria Math" panose="02040503050406030204" pitchFamily="18" charset="0"/>
                            <a:ea typeface="Cambria Math" panose="02040503050406030204" pitchFamily="18" charset="0"/>
                          </a:rPr>
                        </m:ctrlPr>
                      </m:dPr>
                      <m:e>
                        <m:d>
                          <m:dPr>
                            <m:begChr m:val="⟨"/>
                            <m:endChr m:val="⟩"/>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𝑗</m:t>
                            </m:r>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𝑖</m:t>
                            </m:r>
                          </m:e>
                        </m:d>
                      </m:e>
                    </m:d>
                  </m:oMath>
                </a14:m>
                <a:r>
                  <a:rPr lang="zh-TW" altLang="en-US" dirty="0"/>
                  <a:t> </a:t>
                </a:r>
                <a:r>
                  <a:rPr lang="en-US" altLang="zh-TW" dirty="0"/>
                  <a:t>if </a:t>
                </a:r>
                <a14:m>
                  <m:oMath xmlns:m="http://schemas.openxmlformats.org/officeDocument/2006/math">
                    <m:d>
                      <m:dPr>
                        <m:begChr m:val="⟨"/>
                        <m:endChr m:val="⟩"/>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𝑗</m:t>
                        </m:r>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𝑖</m:t>
                        </m:r>
                      </m:e>
                    </m:d>
                    <m:r>
                      <a:rPr lang="en-US" altLang="zh-TW">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𝐸</m:t>
                        </m:r>
                      </m:e>
                      <m:sub>
                        <m:r>
                          <a:rPr lang="en-US" altLang="zh-TW" i="1">
                            <a:latin typeface="Cambria Math" panose="02040503050406030204" pitchFamily="18" charset="0"/>
                            <a:ea typeface="Cambria Math" panose="02040503050406030204" pitchFamily="18" charset="0"/>
                          </a:rPr>
                          <m:t>𝑑</m:t>
                        </m:r>
                      </m:sub>
                    </m:sSub>
                  </m:oMath>
                </a14:m>
                <a:r>
                  <a:rPr lang="en-US" altLang="zh-TW" dirty="0" smtClean="0"/>
                  <a:t> . Please give the cost of </a:t>
                </a:r>
                <a:r>
                  <a:rPr lang="en-US" altLang="zh-TW" dirty="0" err="1" smtClean="0"/>
                  <a:t>G</a:t>
                </a:r>
                <a:r>
                  <a:rPr lang="en-US" altLang="zh-TW" baseline="-25000" dirty="0" err="1" smtClean="0"/>
                  <a:t>u</a:t>
                </a:r>
                <a:r>
                  <a:rPr lang="en-US" altLang="zh-TW" dirty="0" err="1" smtClean="0"/>
                  <a:t>’s</a:t>
                </a:r>
                <a:r>
                  <a:rPr lang="en-US" altLang="zh-TW" dirty="0" smtClean="0"/>
                  <a:t> minimum spanning tree.</a:t>
                </a:r>
                <a:endParaRPr lang="zh-TW" altLang="en-US" dirty="0"/>
              </a:p>
            </p:txBody>
          </p:sp>
        </mc:Choice>
        <mc:Fallback xmlns="">
          <p:sp>
            <p:nvSpPr>
              <p:cNvPr id="2" name="文字版面配置區 1"/>
              <p:cNvSpPr>
                <a:spLocks noGrp="1" noRot="1" noChangeAspect="1" noMove="1" noResize="1" noEditPoints="1" noAdjustHandles="1" noChangeArrowheads="1" noChangeShapeType="1" noTextEdit="1"/>
              </p:cNvSpPr>
              <p:nvPr>
                <p:ph type="body" idx="1"/>
              </p:nvPr>
            </p:nvSpPr>
            <p:spPr>
              <a:blipFill>
                <a:blip r:embed="rId2"/>
                <a:stretch>
                  <a:fillRect l="-1000" t="-2291" r="-1333" b="-135"/>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dirty="0" smtClean="0"/>
              <a:t>105 </a:t>
            </a:r>
            <a:r>
              <a:rPr lang="zh-TW" altLang="en-US" dirty="0" smtClean="0"/>
              <a:t>台大資工</a:t>
            </a:r>
            <a:endParaRPr lang="zh-TW" altLang="en-US" dirty="0"/>
          </a:p>
        </p:txBody>
      </p:sp>
    </p:spTree>
    <p:extLst>
      <p:ext uri="{BB962C8B-B14F-4D97-AF65-F5344CB8AC3E}">
        <p14:creationId xmlns:p14="http://schemas.microsoft.com/office/powerpoint/2010/main" val="4269939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105 </a:t>
            </a:r>
            <a:r>
              <a:rPr lang="zh-TW" altLang="en-US" dirty="0"/>
              <a:t>台大資工</a:t>
            </a:r>
          </a:p>
        </p:txBody>
      </p:sp>
      <p:pic>
        <p:nvPicPr>
          <p:cNvPr id="4" name="圖片 3"/>
          <p:cNvPicPr>
            <a:picLocks noChangeAspect="1"/>
          </p:cNvPicPr>
          <p:nvPr/>
        </p:nvPicPr>
        <p:blipFill rotWithShape="1">
          <a:blip r:embed="rId2"/>
          <a:srcRect l="7567" t="33451" r="10049" b="-904"/>
          <a:stretch/>
        </p:blipFill>
        <p:spPr>
          <a:xfrm>
            <a:off x="2396836" y="1894406"/>
            <a:ext cx="7398328" cy="4088787"/>
          </a:xfrm>
          <a:prstGeom prst="rect">
            <a:avLst/>
          </a:prstGeom>
        </p:spPr>
      </p:pic>
    </p:spTree>
    <p:extLst>
      <p:ext uri="{BB962C8B-B14F-4D97-AF65-F5344CB8AC3E}">
        <p14:creationId xmlns:p14="http://schemas.microsoft.com/office/powerpoint/2010/main" val="1169232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The following directed graph is an AOE network which represents a project form its starting o its finishing. Compute the earliest time (</a:t>
            </a:r>
            <a:r>
              <a:rPr lang="en-US" altLang="zh-TW" dirty="0" err="1" smtClean="0"/>
              <a:t>ee</a:t>
            </a:r>
            <a:r>
              <a:rPr lang="en-US" altLang="zh-TW" dirty="0" smtClean="0"/>
              <a:t>), latest time(le), and the allowed slack of each activity, Then determine which activities are critical. (15%)</a:t>
            </a:r>
          </a:p>
          <a:p>
            <a:endParaRPr lang="zh-TW" altLang="en-US" dirty="0"/>
          </a:p>
        </p:txBody>
      </p:sp>
      <p:sp>
        <p:nvSpPr>
          <p:cNvPr id="3" name="標題 2"/>
          <p:cNvSpPr>
            <a:spLocks noGrp="1"/>
          </p:cNvSpPr>
          <p:nvPr>
            <p:ph type="title"/>
          </p:nvPr>
        </p:nvSpPr>
        <p:spPr/>
        <p:txBody>
          <a:bodyPr/>
          <a:lstStyle/>
          <a:p>
            <a:r>
              <a:rPr lang="en-US" altLang="zh-TW" dirty="0" smtClean="0"/>
              <a:t>97 </a:t>
            </a:r>
            <a:r>
              <a:rPr lang="zh-TW" altLang="en-US" dirty="0" smtClean="0"/>
              <a:t>成大電機</a:t>
            </a:r>
            <a:endParaRPr lang="zh-TW" altLang="en-US" dirty="0"/>
          </a:p>
        </p:txBody>
      </p:sp>
      <p:sp>
        <p:nvSpPr>
          <p:cNvPr id="4" name="Oval 32"/>
          <p:cNvSpPr>
            <a:spLocks noChangeArrowheads="1"/>
          </p:cNvSpPr>
          <p:nvPr/>
        </p:nvSpPr>
        <p:spPr bwMode="auto">
          <a:xfrm>
            <a:off x="2191125" y="4722323"/>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ea typeface="新細明體" panose="02020500000000000000" pitchFamily="18" charset="-120"/>
              </a:rPr>
              <a:t>0</a:t>
            </a:r>
            <a:endParaRPr lang="en-US" altLang="zh-TW" sz="2000" dirty="0">
              <a:ea typeface="新細明體" panose="02020500000000000000" pitchFamily="18" charset="-120"/>
            </a:endParaRPr>
          </a:p>
        </p:txBody>
      </p:sp>
      <p:sp>
        <p:nvSpPr>
          <p:cNvPr id="5" name="Oval 32"/>
          <p:cNvSpPr>
            <a:spLocks noChangeArrowheads="1"/>
          </p:cNvSpPr>
          <p:nvPr/>
        </p:nvSpPr>
        <p:spPr bwMode="auto">
          <a:xfrm>
            <a:off x="3023738" y="3967322"/>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ea typeface="新細明體" panose="02020500000000000000" pitchFamily="18" charset="-120"/>
              </a:rPr>
              <a:t>1</a:t>
            </a:r>
            <a:endParaRPr lang="en-US" altLang="zh-TW" sz="2000" dirty="0">
              <a:ea typeface="新細明體" panose="02020500000000000000" pitchFamily="18" charset="-120"/>
            </a:endParaRPr>
          </a:p>
        </p:txBody>
      </p:sp>
      <p:sp>
        <p:nvSpPr>
          <p:cNvPr id="6" name="Oval 32"/>
          <p:cNvSpPr>
            <a:spLocks noChangeArrowheads="1"/>
          </p:cNvSpPr>
          <p:nvPr/>
        </p:nvSpPr>
        <p:spPr bwMode="auto">
          <a:xfrm>
            <a:off x="3880159" y="4722323"/>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ea typeface="新細明體" panose="02020500000000000000" pitchFamily="18" charset="-120"/>
              </a:rPr>
              <a:t>2</a:t>
            </a:r>
            <a:endParaRPr lang="en-US" altLang="zh-TW" sz="2000" dirty="0">
              <a:ea typeface="新細明體" panose="02020500000000000000" pitchFamily="18" charset="-120"/>
            </a:endParaRPr>
          </a:p>
        </p:txBody>
      </p:sp>
      <p:sp>
        <p:nvSpPr>
          <p:cNvPr id="7" name="Oval 32"/>
          <p:cNvSpPr>
            <a:spLocks noChangeArrowheads="1"/>
          </p:cNvSpPr>
          <p:nvPr/>
        </p:nvSpPr>
        <p:spPr bwMode="auto">
          <a:xfrm>
            <a:off x="3023738" y="5576745"/>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ea typeface="新細明體" panose="02020500000000000000" pitchFamily="18" charset="-120"/>
              </a:rPr>
              <a:t>3</a:t>
            </a:r>
            <a:endParaRPr lang="en-US" altLang="zh-TW" sz="2000" dirty="0">
              <a:ea typeface="新細明體" panose="02020500000000000000" pitchFamily="18" charset="-120"/>
            </a:endParaRPr>
          </a:p>
        </p:txBody>
      </p:sp>
      <p:sp>
        <p:nvSpPr>
          <p:cNvPr id="8" name="Oval 32"/>
          <p:cNvSpPr>
            <a:spLocks noChangeArrowheads="1"/>
          </p:cNvSpPr>
          <p:nvPr/>
        </p:nvSpPr>
        <p:spPr bwMode="auto">
          <a:xfrm>
            <a:off x="4693199" y="3967322"/>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ea typeface="新細明體" panose="02020500000000000000" pitchFamily="18" charset="-120"/>
              </a:rPr>
              <a:t>4</a:t>
            </a:r>
            <a:endParaRPr lang="en-US" altLang="zh-TW" sz="2000" dirty="0">
              <a:ea typeface="新細明體" panose="02020500000000000000" pitchFamily="18" charset="-120"/>
            </a:endParaRPr>
          </a:p>
        </p:txBody>
      </p:sp>
      <p:sp>
        <p:nvSpPr>
          <p:cNvPr id="9" name="Oval 32"/>
          <p:cNvSpPr>
            <a:spLocks noChangeArrowheads="1"/>
          </p:cNvSpPr>
          <p:nvPr/>
        </p:nvSpPr>
        <p:spPr bwMode="auto">
          <a:xfrm>
            <a:off x="4693199" y="5576745"/>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ea typeface="新細明體" panose="02020500000000000000" pitchFamily="18" charset="-120"/>
              </a:rPr>
              <a:t>5</a:t>
            </a:r>
            <a:endParaRPr lang="en-US" altLang="zh-TW" sz="2000" dirty="0">
              <a:ea typeface="新細明體" panose="02020500000000000000" pitchFamily="18" charset="-120"/>
            </a:endParaRPr>
          </a:p>
        </p:txBody>
      </p:sp>
      <p:sp>
        <p:nvSpPr>
          <p:cNvPr id="10" name="Oval 32"/>
          <p:cNvSpPr>
            <a:spLocks noChangeArrowheads="1"/>
          </p:cNvSpPr>
          <p:nvPr/>
        </p:nvSpPr>
        <p:spPr bwMode="auto">
          <a:xfrm>
            <a:off x="5569193" y="4722323"/>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ea typeface="新細明體" panose="02020500000000000000" pitchFamily="18" charset="-120"/>
              </a:rPr>
              <a:t>6</a:t>
            </a:r>
            <a:endParaRPr lang="en-US" altLang="zh-TW" sz="2000" dirty="0">
              <a:ea typeface="新細明體" panose="02020500000000000000" pitchFamily="18" charset="-120"/>
            </a:endParaRPr>
          </a:p>
        </p:txBody>
      </p:sp>
      <p:sp>
        <p:nvSpPr>
          <p:cNvPr id="11" name="Oval 32"/>
          <p:cNvSpPr>
            <a:spLocks noChangeArrowheads="1"/>
          </p:cNvSpPr>
          <p:nvPr/>
        </p:nvSpPr>
        <p:spPr bwMode="auto">
          <a:xfrm>
            <a:off x="6369036" y="3967322"/>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ea typeface="新細明體" panose="02020500000000000000" pitchFamily="18" charset="-120"/>
              </a:rPr>
              <a:t>7</a:t>
            </a:r>
            <a:endParaRPr lang="en-US" altLang="zh-TW" sz="2000" dirty="0">
              <a:ea typeface="新細明體" panose="02020500000000000000" pitchFamily="18" charset="-120"/>
            </a:endParaRPr>
          </a:p>
        </p:txBody>
      </p:sp>
      <p:sp>
        <p:nvSpPr>
          <p:cNvPr id="12" name="Oval 32"/>
          <p:cNvSpPr>
            <a:spLocks noChangeArrowheads="1"/>
          </p:cNvSpPr>
          <p:nvPr/>
        </p:nvSpPr>
        <p:spPr bwMode="auto">
          <a:xfrm>
            <a:off x="6369036" y="5576745"/>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ea typeface="新細明體" panose="02020500000000000000" pitchFamily="18" charset="-120"/>
              </a:rPr>
              <a:t>8</a:t>
            </a:r>
            <a:endParaRPr lang="en-US" altLang="zh-TW" sz="2000" dirty="0">
              <a:ea typeface="新細明體" panose="02020500000000000000" pitchFamily="18" charset="-120"/>
            </a:endParaRPr>
          </a:p>
        </p:txBody>
      </p:sp>
      <p:sp>
        <p:nvSpPr>
          <p:cNvPr id="13" name="Oval 32"/>
          <p:cNvSpPr>
            <a:spLocks noChangeArrowheads="1"/>
          </p:cNvSpPr>
          <p:nvPr/>
        </p:nvSpPr>
        <p:spPr bwMode="auto">
          <a:xfrm>
            <a:off x="7258226" y="4722323"/>
            <a:ext cx="372293" cy="355899"/>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ea typeface="新細明體" panose="02020500000000000000" pitchFamily="18" charset="-120"/>
              </a:rPr>
              <a:t>9</a:t>
            </a:r>
            <a:endParaRPr lang="en-US" altLang="zh-TW" sz="2000" dirty="0">
              <a:ea typeface="新細明體" panose="02020500000000000000" pitchFamily="18" charset="-120"/>
            </a:endParaRPr>
          </a:p>
        </p:txBody>
      </p:sp>
      <p:cxnSp>
        <p:nvCxnSpPr>
          <p:cNvPr id="15" name="直線單箭頭接點 14"/>
          <p:cNvCxnSpPr>
            <a:stCxn id="4" idx="7"/>
            <a:endCxn id="5" idx="3"/>
          </p:cNvCxnSpPr>
          <p:nvPr/>
        </p:nvCxnSpPr>
        <p:spPr>
          <a:xfrm flipV="1">
            <a:off x="2508897" y="4271101"/>
            <a:ext cx="569362" cy="503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p:cNvCxnSpPr>
            <a:stCxn id="4" idx="6"/>
            <a:endCxn id="6" idx="2"/>
          </p:cNvCxnSpPr>
          <p:nvPr/>
        </p:nvCxnSpPr>
        <p:spPr>
          <a:xfrm>
            <a:off x="2563418" y="4900273"/>
            <a:ext cx="13167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p:cNvCxnSpPr>
            <a:stCxn id="4" idx="5"/>
            <a:endCxn id="7" idx="1"/>
          </p:cNvCxnSpPr>
          <p:nvPr/>
        </p:nvCxnSpPr>
        <p:spPr>
          <a:xfrm>
            <a:off x="2508897" y="5026102"/>
            <a:ext cx="569362" cy="602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單箭頭接點 20"/>
          <p:cNvCxnSpPr>
            <a:stCxn id="5" idx="5"/>
            <a:endCxn id="6" idx="1"/>
          </p:cNvCxnSpPr>
          <p:nvPr/>
        </p:nvCxnSpPr>
        <p:spPr>
          <a:xfrm>
            <a:off x="3341510" y="4271101"/>
            <a:ext cx="593170" cy="503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單箭頭接點 22"/>
          <p:cNvCxnSpPr>
            <a:stCxn id="7" idx="7"/>
            <a:endCxn id="6" idx="3"/>
          </p:cNvCxnSpPr>
          <p:nvPr/>
        </p:nvCxnSpPr>
        <p:spPr>
          <a:xfrm flipV="1">
            <a:off x="3341510" y="5026102"/>
            <a:ext cx="593170" cy="602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單箭頭接點 24"/>
          <p:cNvCxnSpPr>
            <a:stCxn id="5" idx="6"/>
            <a:endCxn id="8" idx="2"/>
          </p:cNvCxnSpPr>
          <p:nvPr/>
        </p:nvCxnSpPr>
        <p:spPr>
          <a:xfrm>
            <a:off x="3396031" y="4145272"/>
            <a:ext cx="12971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單箭頭接點 26"/>
          <p:cNvCxnSpPr>
            <a:stCxn id="6" idx="7"/>
            <a:endCxn id="8" idx="3"/>
          </p:cNvCxnSpPr>
          <p:nvPr/>
        </p:nvCxnSpPr>
        <p:spPr>
          <a:xfrm flipV="1">
            <a:off x="4197931" y="4271101"/>
            <a:ext cx="549789" cy="503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單箭頭接點 28"/>
          <p:cNvCxnSpPr>
            <a:stCxn id="6" idx="5"/>
            <a:endCxn id="9" idx="1"/>
          </p:cNvCxnSpPr>
          <p:nvPr/>
        </p:nvCxnSpPr>
        <p:spPr>
          <a:xfrm>
            <a:off x="4197931" y="5026102"/>
            <a:ext cx="549789" cy="602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單箭頭接點 30"/>
          <p:cNvCxnSpPr>
            <a:stCxn id="7" idx="6"/>
            <a:endCxn id="9" idx="2"/>
          </p:cNvCxnSpPr>
          <p:nvPr/>
        </p:nvCxnSpPr>
        <p:spPr>
          <a:xfrm>
            <a:off x="3396031" y="5754695"/>
            <a:ext cx="12971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單箭頭接點 32"/>
          <p:cNvCxnSpPr>
            <a:stCxn id="8" idx="4"/>
            <a:endCxn id="9" idx="0"/>
          </p:cNvCxnSpPr>
          <p:nvPr/>
        </p:nvCxnSpPr>
        <p:spPr>
          <a:xfrm>
            <a:off x="4879346" y="4323221"/>
            <a:ext cx="0" cy="1253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單箭頭接點 34"/>
          <p:cNvCxnSpPr>
            <a:stCxn id="8" idx="5"/>
            <a:endCxn id="10" idx="1"/>
          </p:cNvCxnSpPr>
          <p:nvPr/>
        </p:nvCxnSpPr>
        <p:spPr>
          <a:xfrm>
            <a:off x="5010971" y="4271101"/>
            <a:ext cx="612743" cy="503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單箭頭接點 36"/>
          <p:cNvCxnSpPr>
            <a:stCxn id="9" idx="7"/>
            <a:endCxn id="10" idx="3"/>
          </p:cNvCxnSpPr>
          <p:nvPr/>
        </p:nvCxnSpPr>
        <p:spPr>
          <a:xfrm flipV="1">
            <a:off x="5010971" y="5026102"/>
            <a:ext cx="612743" cy="602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單箭頭接點 38"/>
          <p:cNvCxnSpPr>
            <a:stCxn id="9" idx="6"/>
            <a:endCxn id="12" idx="2"/>
          </p:cNvCxnSpPr>
          <p:nvPr/>
        </p:nvCxnSpPr>
        <p:spPr>
          <a:xfrm>
            <a:off x="5065492" y="5754695"/>
            <a:ext cx="13035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線單箭頭接點 40"/>
          <p:cNvCxnSpPr>
            <a:stCxn id="10" idx="5"/>
            <a:endCxn id="12" idx="1"/>
          </p:cNvCxnSpPr>
          <p:nvPr/>
        </p:nvCxnSpPr>
        <p:spPr>
          <a:xfrm>
            <a:off x="5886965" y="5026102"/>
            <a:ext cx="536592" cy="602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10" idx="7"/>
            <a:endCxn id="11" idx="3"/>
          </p:cNvCxnSpPr>
          <p:nvPr/>
        </p:nvCxnSpPr>
        <p:spPr>
          <a:xfrm flipV="1">
            <a:off x="5886965" y="4271101"/>
            <a:ext cx="536592" cy="503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單箭頭接點 44"/>
          <p:cNvCxnSpPr>
            <a:stCxn id="11" idx="5"/>
            <a:endCxn id="13" idx="1"/>
          </p:cNvCxnSpPr>
          <p:nvPr/>
        </p:nvCxnSpPr>
        <p:spPr>
          <a:xfrm>
            <a:off x="6686808" y="4271101"/>
            <a:ext cx="625939" cy="503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單箭頭接點 46"/>
          <p:cNvCxnSpPr>
            <a:stCxn id="12" idx="7"/>
            <a:endCxn id="13" idx="3"/>
          </p:cNvCxnSpPr>
          <p:nvPr/>
        </p:nvCxnSpPr>
        <p:spPr>
          <a:xfrm flipV="1">
            <a:off x="6686808" y="5026102"/>
            <a:ext cx="625939" cy="602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文字方塊 47"/>
          <p:cNvSpPr txBox="1"/>
          <p:nvPr/>
        </p:nvSpPr>
        <p:spPr>
          <a:xfrm>
            <a:off x="1554558" y="4708890"/>
            <a:ext cx="628698" cy="369332"/>
          </a:xfrm>
          <a:prstGeom prst="rect">
            <a:avLst/>
          </a:prstGeom>
          <a:noFill/>
        </p:spPr>
        <p:txBody>
          <a:bodyPr wrap="none" rtlCol="0">
            <a:spAutoFit/>
          </a:bodyPr>
          <a:lstStyle/>
          <a:p>
            <a:r>
              <a:rPr lang="en-US" altLang="zh-TW" dirty="0" smtClean="0"/>
              <a:t>start</a:t>
            </a:r>
            <a:endParaRPr lang="zh-TW" altLang="en-US" dirty="0"/>
          </a:p>
        </p:txBody>
      </p:sp>
      <p:sp>
        <p:nvSpPr>
          <p:cNvPr id="49" name="文字方塊 48"/>
          <p:cNvSpPr txBox="1"/>
          <p:nvPr/>
        </p:nvSpPr>
        <p:spPr>
          <a:xfrm>
            <a:off x="7630519" y="4708890"/>
            <a:ext cx="702436" cy="369332"/>
          </a:xfrm>
          <a:prstGeom prst="rect">
            <a:avLst/>
          </a:prstGeom>
          <a:noFill/>
        </p:spPr>
        <p:txBody>
          <a:bodyPr wrap="none" rtlCol="0">
            <a:spAutoFit/>
          </a:bodyPr>
          <a:lstStyle/>
          <a:p>
            <a:r>
              <a:rPr lang="en-US" altLang="zh-TW" dirty="0" smtClean="0"/>
              <a:t>finish</a:t>
            </a:r>
            <a:endParaRPr lang="zh-TW" altLang="en-US" dirty="0"/>
          </a:p>
        </p:txBody>
      </p:sp>
      <p:sp>
        <p:nvSpPr>
          <p:cNvPr id="50" name="文字方塊 49"/>
          <p:cNvSpPr txBox="1"/>
          <p:nvPr/>
        </p:nvSpPr>
        <p:spPr>
          <a:xfrm>
            <a:off x="2232283" y="4227162"/>
            <a:ext cx="607859" cy="369332"/>
          </a:xfrm>
          <a:prstGeom prst="rect">
            <a:avLst/>
          </a:prstGeom>
          <a:noFill/>
        </p:spPr>
        <p:txBody>
          <a:bodyPr wrap="none" rtlCol="0">
            <a:spAutoFit/>
          </a:bodyPr>
          <a:lstStyle/>
          <a:p>
            <a:r>
              <a:rPr lang="en-US" altLang="zh-TW" dirty="0"/>
              <a:t>a</a:t>
            </a:r>
            <a:r>
              <a:rPr lang="en-US" altLang="zh-TW" baseline="-25000" dirty="0" smtClean="0"/>
              <a:t>1</a:t>
            </a:r>
            <a:r>
              <a:rPr lang="en-US" altLang="zh-TW" dirty="0" smtClean="0"/>
              <a:t>=6</a:t>
            </a:r>
            <a:endParaRPr lang="zh-TW" altLang="en-US" dirty="0"/>
          </a:p>
        </p:txBody>
      </p:sp>
      <p:sp>
        <p:nvSpPr>
          <p:cNvPr id="51" name="文字方塊 50"/>
          <p:cNvSpPr txBox="1"/>
          <p:nvPr/>
        </p:nvSpPr>
        <p:spPr>
          <a:xfrm>
            <a:off x="2808910" y="4815026"/>
            <a:ext cx="614271" cy="369332"/>
          </a:xfrm>
          <a:prstGeom prst="rect">
            <a:avLst/>
          </a:prstGeom>
          <a:noFill/>
        </p:spPr>
        <p:txBody>
          <a:bodyPr wrap="none" rtlCol="0">
            <a:spAutoFit/>
          </a:bodyPr>
          <a:lstStyle/>
          <a:p>
            <a:r>
              <a:rPr lang="en-US" altLang="zh-TW" dirty="0" smtClean="0"/>
              <a:t>a</a:t>
            </a:r>
            <a:r>
              <a:rPr lang="en-US" altLang="zh-TW" baseline="-25000" dirty="0" smtClean="0"/>
              <a:t>2</a:t>
            </a:r>
            <a:r>
              <a:rPr lang="en-US" altLang="zh-TW" dirty="0" smtClean="0"/>
              <a:t>=8</a:t>
            </a:r>
            <a:endParaRPr lang="zh-TW" altLang="en-US" dirty="0"/>
          </a:p>
        </p:txBody>
      </p:sp>
      <p:sp>
        <p:nvSpPr>
          <p:cNvPr id="52" name="文字方塊 51"/>
          <p:cNvSpPr txBox="1"/>
          <p:nvPr/>
        </p:nvSpPr>
        <p:spPr>
          <a:xfrm>
            <a:off x="2279290" y="5259533"/>
            <a:ext cx="606256" cy="369332"/>
          </a:xfrm>
          <a:prstGeom prst="rect">
            <a:avLst/>
          </a:prstGeom>
          <a:noFill/>
        </p:spPr>
        <p:txBody>
          <a:bodyPr wrap="none" rtlCol="0">
            <a:spAutoFit/>
          </a:bodyPr>
          <a:lstStyle/>
          <a:p>
            <a:r>
              <a:rPr lang="en-US" altLang="zh-TW" dirty="0" smtClean="0"/>
              <a:t>a</a:t>
            </a:r>
            <a:r>
              <a:rPr lang="en-US" altLang="zh-TW" baseline="-25000" dirty="0" smtClean="0"/>
              <a:t>3</a:t>
            </a:r>
            <a:r>
              <a:rPr lang="en-US" altLang="zh-TW" dirty="0" smtClean="0"/>
              <a:t>=4</a:t>
            </a:r>
            <a:endParaRPr lang="zh-TW" altLang="en-US" dirty="0"/>
          </a:p>
        </p:txBody>
      </p:sp>
      <p:sp>
        <p:nvSpPr>
          <p:cNvPr id="53" name="文字方塊 52"/>
          <p:cNvSpPr txBox="1"/>
          <p:nvPr/>
        </p:nvSpPr>
        <p:spPr>
          <a:xfrm>
            <a:off x="3714282" y="3757419"/>
            <a:ext cx="607859" cy="369332"/>
          </a:xfrm>
          <a:prstGeom prst="rect">
            <a:avLst/>
          </a:prstGeom>
          <a:noFill/>
        </p:spPr>
        <p:txBody>
          <a:bodyPr wrap="none" rtlCol="0">
            <a:spAutoFit/>
          </a:bodyPr>
          <a:lstStyle/>
          <a:p>
            <a:r>
              <a:rPr lang="en-US" altLang="zh-TW" dirty="0" smtClean="0"/>
              <a:t>a</a:t>
            </a:r>
            <a:r>
              <a:rPr lang="en-US" altLang="zh-TW" baseline="-25000" dirty="0"/>
              <a:t>4</a:t>
            </a:r>
            <a:r>
              <a:rPr lang="en-US" altLang="zh-TW" dirty="0" smtClean="0"/>
              <a:t>=5</a:t>
            </a:r>
            <a:endParaRPr lang="zh-TW" altLang="en-US" dirty="0"/>
          </a:p>
        </p:txBody>
      </p:sp>
      <p:sp>
        <p:nvSpPr>
          <p:cNvPr id="54" name="文字方塊 53"/>
          <p:cNvSpPr txBox="1"/>
          <p:nvPr/>
        </p:nvSpPr>
        <p:spPr>
          <a:xfrm>
            <a:off x="3149457" y="4384457"/>
            <a:ext cx="595035" cy="369332"/>
          </a:xfrm>
          <a:prstGeom prst="rect">
            <a:avLst/>
          </a:prstGeom>
          <a:noFill/>
        </p:spPr>
        <p:txBody>
          <a:bodyPr wrap="none" rtlCol="0">
            <a:spAutoFit/>
          </a:bodyPr>
          <a:lstStyle/>
          <a:p>
            <a:r>
              <a:rPr lang="en-US" altLang="zh-TW" dirty="0" smtClean="0"/>
              <a:t>a</a:t>
            </a:r>
            <a:r>
              <a:rPr lang="en-US" altLang="zh-TW" baseline="-25000" dirty="0" smtClean="0"/>
              <a:t>5</a:t>
            </a:r>
            <a:r>
              <a:rPr lang="en-US" altLang="zh-TW" dirty="0" smtClean="0"/>
              <a:t>=3</a:t>
            </a:r>
            <a:endParaRPr lang="zh-TW" altLang="en-US" dirty="0"/>
          </a:p>
        </p:txBody>
      </p:sp>
      <p:sp>
        <p:nvSpPr>
          <p:cNvPr id="55" name="文字方塊 54"/>
          <p:cNvSpPr txBox="1"/>
          <p:nvPr/>
        </p:nvSpPr>
        <p:spPr>
          <a:xfrm>
            <a:off x="3014211" y="5163841"/>
            <a:ext cx="619080" cy="369332"/>
          </a:xfrm>
          <a:prstGeom prst="rect">
            <a:avLst/>
          </a:prstGeom>
          <a:noFill/>
        </p:spPr>
        <p:txBody>
          <a:bodyPr wrap="none" rtlCol="0">
            <a:spAutoFit/>
          </a:bodyPr>
          <a:lstStyle/>
          <a:p>
            <a:r>
              <a:rPr lang="en-US" altLang="zh-TW" dirty="0" smtClean="0"/>
              <a:t>a</a:t>
            </a:r>
            <a:r>
              <a:rPr lang="en-US" altLang="zh-TW" baseline="-25000" dirty="0" smtClean="0"/>
              <a:t>6</a:t>
            </a:r>
            <a:r>
              <a:rPr lang="en-US" altLang="zh-TW" dirty="0" smtClean="0"/>
              <a:t>=6</a:t>
            </a:r>
            <a:endParaRPr lang="zh-TW" altLang="en-US" dirty="0"/>
          </a:p>
        </p:txBody>
      </p:sp>
      <p:sp>
        <p:nvSpPr>
          <p:cNvPr id="56" name="文字方塊 55"/>
          <p:cNvSpPr txBox="1"/>
          <p:nvPr/>
        </p:nvSpPr>
        <p:spPr>
          <a:xfrm>
            <a:off x="3919649" y="4267726"/>
            <a:ext cx="601447" cy="369332"/>
          </a:xfrm>
          <a:prstGeom prst="rect">
            <a:avLst/>
          </a:prstGeom>
          <a:noFill/>
        </p:spPr>
        <p:txBody>
          <a:bodyPr wrap="none" rtlCol="0">
            <a:spAutoFit/>
          </a:bodyPr>
          <a:lstStyle/>
          <a:p>
            <a:r>
              <a:rPr lang="en-US" altLang="zh-TW" dirty="0" smtClean="0"/>
              <a:t>a</a:t>
            </a:r>
            <a:r>
              <a:rPr lang="en-US" altLang="zh-TW" baseline="-25000" dirty="0" smtClean="0"/>
              <a:t>7</a:t>
            </a:r>
            <a:r>
              <a:rPr lang="en-US" altLang="zh-TW" dirty="0" smtClean="0"/>
              <a:t>=4</a:t>
            </a:r>
            <a:endParaRPr lang="zh-TW" altLang="en-US" dirty="0"/>
          </a:p>
        </p:txBody>
      </p:sp>
      <p:sp>
        <p:nvSpPr>
          <p:cNvPr id="57" name="文字方塊 56"/>
          <p:cNvSpPr txBox="1"/>
          <p:nvPr/>
        </p:nvSpPr>
        <p:spPr>
          <a:xfrm>
            <a:off x="3911362" y="5144407"/>
            <a:ext cx="614271" cy="369332"/>
          </a:xfrm>
          <a:prstGeom prst="rect">
            <a:avLst/>
          </a:prstGeom>
          <a:noFill/>
        </p:spPr>
        <p:txBody>
          <a:bodyPr wrap="none" rtlCol="0">
            <a:spAutoFit/>
          </a:bodyPr>
          <a:lstStyle/>
          <a:p>
            <a:r>
              <a:rPr lang="en-US" altLang="zh-TW" dirty="0" smtClean="0"/>
              <a:t>a</a:t>
            </a:r>
            <a:r>
              <a:rPr lang="en-US" altLang="zh-TW" baseline="-25000" dirty="0" smtClean="0"/>
              <a:t>8</a:t>
            </a:r>
            <a:r>
              <a:rPr lang="en-US" altLang="zh-TW" dirty="0" smtClean="0"/>
              <a:t>=2</a:t>
            </a:r>
            <a:endParaRPr lang="zh-TW" altLang="en-US" dirty="0"/>
          </a:p>
        </p:txBody>
      </p:sp>
      <p:sp>
        <p:nvSpPr>
          <p:cNvPr id="58" name="文字方塊 57"/>
          <p:cNvSpPr txBox="1"/>
          <p:nvPr/>
        </p:nvSpPr>
        <p:spPr>
          <a:xfrm>
            <a:off x="3799954" y="5640859"/>
            <a:ext cx="601447" cy="369332"/>
          </a:xfrm>
          <a:prstGeom prst="rect">
            <a:avLst/>
          </a:prstGeom>
          <a:noFill/>
        </p:spPr>
        <p:txBody>
          <a:bodyPr wrap="none" rtlCol="0">
            <a:spAutoFit/>
          </a:bodyPr>
          <a:lstStyle/>
          <a:p>
            <a:r>
              <a:rPr lang="en-US" altLang="zh-TW" dirty="0" smtClean="0"/>
              <a:t>a</a:t>
            </a:r>
            <a:r>
              <a:rPr lang="en-US" altLang="zh-TW" baseline="-25000" dirty="0" smtClean="0"/>
              <a:t>9</a:t>
            </a:r>
            <a:r>
              <a:rPr lang="en-US" altLang="zh-TW" dirty="0" smtClean="0"/>
              <a:t>=3</a:t>
            </a:r>
            <a:endParaRPr lang="zh-TW" altLang="en-US" dirty="0"/>
          </a:p>
        </p:txBody>
      </p:sp>
      <p:sp>
        <p:nvSpPr>
          <p:cNvPr id="59" name="文字方塊 58"/>
          <p:cNvSpPr txBox="1"/>
          <p:nvPr/>
        </p:nvSpPr>
        <p:spPr>
          <a:xfrm>
            <a:off x="4268619" y="4763081"/>
            <a:ext cx="683200" cy="369332"/>
          </a:xfrm>
          <a:prstGeom prst="rect">
            <a:avLst/>
          </a:prstGeom>
          <a:noFill/>
        </p:spPr>
        <p:txBody>
          <a:bodyPr wrap="none" rtlCol="0">
            <a:spAutoFit/>
          </a:bodyPr>
          <a:lstStyle/>
          <a:p>
            <a:r>
              <a:rPr lang="en-US" altLang="zh-TW" dirty="0" smtClean="0"/>
              <a:t>a</a:t>
            </a:r>
            <a:r>
              <a:rPr lang="en-US" altLang="zh-TW" baseline="-25000" dirty="0" smtClean="0"/>
              <a:t>10</a:t>
            </a:r>
            <a:r>
              <a:rPr lang="en-US" altLang="zh-TW" dirty="0" smtClean="0"/>
              <a:t>=0</a:t>
            </a:r>
            <a:endParaRPr lang="zh-TW" altLang="en-US" dirty="0"/>
          </a:p>
        </p:txBody>
      </p:sp>
      <p:sp>
        <p:nvSpPr>
          <p:cNvPr id="60" name="文字方塊 59"/>
          <p:cNvSpPr txBox="1"/>
          <p:nvPr/>
        </p:nvSpPr>
        <p:spPr>
          <a:xfrm>
            <a:off x="5221216" y="5180342"/>
            <a:ext cx="683200" cy="369332"/>
          </a:xfrm>
          <a:prstGeom prst="rect">
            <a:avLst/>
          </a:prstGeom>
          <a:noFill/>
        </p:spPr>
        <p:txBody>
          <a:bodyPr wrap="none" rtlCol="0">
            <a:spAutoFit/>
          </a:bodyPr>
          <a:lstStyle/>
          <a:p>
            <a:r>
              <a:rPr lang="en-US" altLang="zh-TW" dirty="0" smtClean="0"/>
              <a:t>a</a:t>
            </a:r>
            <a:r>
              <a:rPr lang="en-US" altLang="zh-TW" baseline="-25000" dirty="0" smtClean="0"/>
              <a:t>12</a:t>
            </a:r>
            <a:r>
              <a:rPr lang="en-US" altLang="zh-TW" dirty="0" smtClean="0"/>
              <a:t>=4</a:t>
            </a:r>
            <a:endParaRPr lang="zh-TW" altLang="en-US" dirty="0"/>
          </a:p>
        </p:txBody>
      </p:sp>
      <p:sp>
        <p:nvSpPr>
          <p:cNvPr id="61" name="文字方塊 60"/>
          <p:cNvSpPr txBox="1"/>
          <p:nvPr/>
        </p:nvSpPr>
        <p:spPr>
          <a:xfrm>
            <a:off x="5229791" y="4205521"/>
            <a:ext cx="673582" cy="369332"/>
          </a:xfrm>
          <a:prstGeom prst="rect">
            <a:avLst/>
          </a:prstGeom>
          <a:noFill/>
        </p:spPr>
        <p:txBody>
          <a:bodyPr wrap="none" rtlCol="0">
            <a:spAutoFit/>
          </a:bodyPr>
          <a:lstStyle/>
          <a:p>
            <a:r>
              <a:rPr lang="en-US" altLang="zh-TW" dirty="0" smtClean="0"/>
              <a:t>a</a:t>
            </a:r>
            <a:r>
              <a:rPr lang="en-US" altLang="zh-TW" baseline="-25000" dirty="0" smtClean="0"/>
              <a:t>11</a:t>
            </a:r>
            <a:r>
              <a:rPr lang="en-US" altLang="zh-TW" dirty="0" smtClean="0"/>
              <a:t>=2</a:t>
            </a:r>
            <a:endParaRPr lang="zh-TW" altLang="en-US" dirty="0"/>
          </a:p>
        </p:txBody>
      </p:sp>
      <p:sp>
        <p:nvSpPr>
          <p:cNvPr id="62" name="文字方塊 61"/>
          <p:cNvSpPr txBox="1"/>
          <p:nvPr/>
        </p:nvSpPr>
        <p:spPr>
          <a:xfrm>
            <a:off x="5398653" y="5703914"/>
            <a:ext cx="652166" cy="369332"/>
          </a:xfrm>
          <a:prstGeom prst="rect">
            <a:avLst/>
          </a:prstGeom>
          <a:noFill/>
        </p:spPr>
        <p:txBody>
          <a:bodyPr wrap="none" rtlCol="0">
            <a:spAutoFit/>
          </a:bodyPr>
          <a:lstStyle/>
          <a:p>
            <a:r>
              <a:rPr lang="en-US" altLang="zh-TW" dirty="0" smtClean="0"/>
              <a:t>a</a:t>
            </a:r>
            <a:r>
              <a:rPr lang="en-US" altLang="zh-TW" baseline="-25000" dirty="0" smtClean="0"/>
              <a:t>13</a:t>
            </a:r>
            <a:r>
              <a:rPr lang="en-US" altLang="zh-TW" dirty="0" smtClean="0"/>
              <a:t>=7</a:t>
            </a:r>
            <a:endParaRPr lang="zh-TW" altLang="en-US" dirty="0"/>
          </a:p>
        </p:txBody>
      </p:sp>
      <p:sp>
        <p:nvSpPr>
          <p:cNvPr id="63" name="文字方塊 62"/>
          <p:cNvSpPr txBox="1"/>
          <p:nvPr/>
        </p:nvSpPr>
        <p:spPr>
          <a:xfrm>
            <a:off x="6011786" y="4423567"/>
            <a:ext cx="688009" cy="369332"/>
          </a:xfrm>
          <a:prstGeom prst="rect">
            <a:avLst/>
          </a:prstGeom>
          <a:noFill/>
        </p:spPr>
        <p:txBody>
          <a:bodyPr wrap="none" rtlCol="0">
            <a:spAutoFit/>
          </a:bodyPr>
          <a:lstStyle/>
          <a:p>
            <a:r>
              <a:rPr lang="en-US" altLang="zh-TW" dirty="0" smtClean="0"/>
              <a:t>a</a:t>
            </a:r>
            <a:r>
              <a:rPr lang="en-US" altLang="zh-TW" baseline="-25000" dirty="0" smtClean="0"/>
              <a:t>14</a:t>
            </a:r>
            <a:r>
              <a:rPr lang="en-US" altLang="zh-TW" dirty="0" smtClean="0"/>
              <a:t>=6</a:t>
            </a:r>
            <a:endParaRPr lang="zh-TW" altLang="en-US" dirty="0"/>
          </a:p>
        </p:txBody>
      </p:sp>
      <p:sp>
        <p:nvSpPr>
          <p:cNvPr id="64" name="文字方塊 63"/>
          <p:cNvSpPr txBox="1"/>
          <p:nvPr/>
        </p:nvSpPr>
        <p:spPr>
          <a:xfrm>
            <a:off x="6023501" y="5044558"/>
            <a:ext cx="670376" cy="369332"/>
          </a:xfrm>
          <a:prstGeom prst="rect">
            <a:avLst/>
          </a:prstGeom>
          <a:noFill/>
        </p:spPr>
        <p:txBody>
          <a:bodyPr wrap="none" rtlCol="0">
            <a:spAutoFit/>
          </a:bodyPr>
          <a:lstStyle/>
          <a:p>
            <a:r>
              <a:rPr lang="en-US" altLang="zh-TW" dirty="0" smtClean="0"/>
              <a:t>a</a:t>
            </a:r>
            <a:r>
              <a:rPr lang="en-US" altLang="zh-TW" baseline="-25000" dirty="0" smtClean="0"/>
              <a:t>15</a:t>
            </a:r>
            <a:r>
              <a:rPr lang="en-US" altLang="zh-TW" dirty="0" smtClean="0"/>
              <a:t>=5</a:t>
            </a:r>
            <a:endParaRPr lang="zh-TW" altLang="en-US" dirty="0"/>
          </a:p>
        </p:txBody>
      </p:sp>
      <p:sp>
        <p:nvSpPr>
          <p:cNvPr id="65" name="文字方塊 64"/>
          <p:cNvSpPr txBox="1"/>
          <p:nvPr/>
        </p:nvSpPr>
        <p:spPr>
          <a:xfrm>
            <a:off x="6871729" y="4126751"/>
            <a:ext cx="684803" cy="369332"/>
          </a:xfrm>
          <a:prstGeom prst="rect">
            <a:avLst/>
          </a:prstGeom>
          <a:noFill/>
        </p:spPr>
        <p:txBody>
          <a:bodyPr wrap="none" rtlCol="0">
            <a:spAutoFit/>
          </a:bodyPr>
          <a:lstStyle/>
          <a:p>
            <a:r>
              <a:rPr lang="en-US" altLang="zh-TW" dirty="0" smtClean="0"/>
              <a:t>a</a:t>
            </a:r>
            <a:r>
              <a:rPr lang="en-US" altLang="zh-TW" baseline="-25000" dirty="0" smtClean="0"/>
              <a:t>16</a:t>
            </a:r>
            <a:r>
              <a:rPr lang="en-US" altLang="zh-TW" dirty="0" smtClean="0"/>
              <a:t>=4</a:t>
            </a:r>
            <a:endParaRPr lang="zh-TW" altLang="en-US" dirty="0"/>
          </a:p>
        </p:txBody>
      </p:sp>
      <p:sp>
        <p:nvSpPr>
          <p:cNvPr id="66" name="文字方塊 65"/>
          <p:cNvSpPr txBox="1"/>
          <p:nvPr/>
        </p:nvSpPr>
        <p:spPr>
          <a:xfrm>
            <a:off x="6880998" y="5229224"/>
            <a:ext cx="652936" cy="369332"/>
          </a:xfrm>
          <a:prstGeom prst="rect">
            <a:avLst/>
          </a:prstGeom>
          <a:noFill/>
        </p:spPr>
        <p:txBody>
          <a:bodyPr wrap="none" rtlCol="0">
            <a:spAutoFit/>
          </a:bodyPr>
          <a:lstStyle/>
          <a:p>
            <a:r>
              <a:rPr lang="en-US" altLang="zh-TW" dirty="0" smtClean="0"/>
              <a:t>a</a:t>
            </a:r>
            <a:r>
              <a:rPr lang="en-US" altLang="zh-TW" baseline="-25000" dirty="0" smtClean="0"/>
              <a:t>17</a:t>
            </a:r>
            <a:r>
              <a:rPr lang="en-US" altLang="zh-TW" dirty="0" smtClean="0"/>
              <a:t>=3</a:t>
            </a:r>
            <a:endParaRPr lang="zh-TW" altLang="en-US" dirty="0"/>
          </a:p>
        </p:txBody>
      </p:sp>
    </p:spTree>
    <p:extLst>
      <p:ext uri="{BB962C8B-B14F-4D97-AF65-F5344CB8AC3E}">
        <p14:creationId xmlns:p14="http://schemas.microsoft.com/office/powerpoint/2010/main" val="4218324153"/>
      </p:ext>
    </p:extLst>
  </p:cSld>
  <p:clrMapOvr>
    <a:masterClrMapping/>
  </p:clrMapOvr>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2 Arrays and Structures (Ex).v2</Template>
  <TotalTime>457</TotalTime>
  <Words>468</Words>
  <Application>Microsoft Office PowerPoint</Application>
  <PresentationFormat>寬螢幕</PresentationFormat>
  <Paragraphs>100</Paragraphs>
  <Slides>10</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10</vt:i4>
      </vt:variant>
    </vt:vector>
  </HeadingPairs>
  <TitlesOfParts>
    <vt:vector size="14" baseType="lpstr">
      <vt:lpstr>新細明體</vt:lpstr>
      <vt:lpstr>Cambria Math</vt:lpstr>
      <vt:lpstr>Corbel</vt:lpstr>
      <vt:lpstr>Custom Theme</vt:lpstr>
      <vt:lpstr>Chapter 6 Graphs</vt:lpstr>
      <vt:lpstr>99 台大工科</vt:lpstr>
      <vt:lpstr>97 清大資工</vt:lpstr>
      <vt:lpstr>95 交大工工</vt:lpstr>
      <vt:lpstr>98 中央資管</vt:lpstr>
      <vt:lpstr>97 中山資工</vt:lpstr>
      <vt:lpstr>105 台大資工</vt:lpstr>
      <vt:lpstr>105 台大資工</vt:lpstr>
      <vt:lpstr>97 成大電機</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67</cp:revision>
  <dcterms:created xsi:type="dcterms:W3CDTF">2020-11-04T17:52:54Z</dcterms:created>
  <dcterms:modified xsi:type="dcterms:W3CDTF">2021-01-05T17:19:40Z</dcterms:modified>
</cp:coreProperties>
</file>