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415" r:id="rId2"/>
    <p:sldId id="416" r:id="rId3"/>
    <p:sldId id="417" r:id="rId4"/>
    <p:sldId id="418" r:id="rId5"/>
    <p:sldId id="419" r:id="rId6"/>
    <p:sldId id="475" r:id="rId7"/>
    <p:sldId id="420" r:id="rId8"/>
    <p:sldId id="421" r:id="rId9"/>
    <p:sldId id="452" r:id="rId10"/>
    <p:sldId id="424" r:id="rId11"/>
    <p:sldId id="423" r:id="rId12"/>
    <p:sldId id="425" r:id="rId13"/>
    <p:sldId id="426" r:id="rId14"/>
    <p:sldId id="427" r:id="rId15"/>
    <p:sldId id="457" r:id="rId16"/>
    <p:sldId id="428" r:id="rId17"/>
    <p:sldId id="458" r:id="rId18"/>
    <p:sldId id="429" r:id="rId19"/>
    <p:sldId id="462" r:id="rId20"/>
    <p:sldId id="463" r:id="rId21"/>
    <p:sldId id="464" r:id="rId22"/>
    <p:sldId id="465" r:id="rId23"/>
    <p:sldId id="466" r:id="rId24"/>
    <p:sldId id="467" r:id="rId25"/>
    <p:sldId id="468" r:id="rId26"/>
    <p:sldId id="469" r:id="rId27"/>
    <p:sldId id="430" r:id="rId28"/>
    <p:sldId id="470" r:id="rId29"/>
    <p:sldId id="471" r:id="rId30"/>
    <p:sldId id="431" r:id="rId31"/>
    <p:sldId id="461" r:id="rId32"/>
    <p:sldId id="432" r:id="rId33"/>
    <p:sldId id="434" r:id="rId34"/>
    <p:sldId id="433" r:id="rId35"/>
    <p:sldId id="435" r:id="rId36"/>
    <p:sldId id="436" r:id="rId37"/>
    <p:sldId id="437" r:id="rId38"/>
    <p:sldId id="438" r:id="rId39"/>
    <p:sldId id="439" r:id="rId40"/>
    <p:sldId id="440" r:id="rId41"/>
    <p:sldId id="474" r:id="rId42"/>
    <p:sldId id="473" r:id="rId43"/>
    <p:sldId id="441" r:id="rId44"/>
    <p:sldId id="442" r:id="rId45"/>
    <p:sldId id="443" r:id="rId46"/>
    <p:sldId id="445" r:id="rId47"/>
    <p:sldId id="444" r:id="rId48"/>
    <p:sldId id="453" r:id="rId49"/>
    <p:sldId id="446" r:id="rId50"/>
    <p:sldId id="447" r:id="rId51"/>
    <p:sldId id="454" r:id="rId52"/>
    <p:sldId id="455" r:id="rId53"/>
    <p:sldId id="459" r:id="rId54"/>
    <p:sldId id="448" r:id="rId55"/>
    <p:sldId id="460" r:id="rId56"/>
    <p:sldId id="451" r:id="rId57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zucse" initials="y" lastIdx="5" clrIdx="0"/>
  <p:cmAuthor id="1" name="Ching-Lueh Chang" initials="CC" lastIdx="5" clrIdx="1"/>
  <p:cmAuthor id="2" name="Chang" initials="C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3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E7340E4-E481-4E74-B615-4ECC6CE992A0}" type="datetimeFigureOut">
              <a:rPr lang="zh-TW" altLang="en-US"/>
              <a:pPr>
                <a:defRPr/>
              </a:pPr>
              <a:t>2020/5/17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A38AE12-DD38-4ACF-8031-F67EA3E2D68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63783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72EAA-A53B-4E2B-859A-FB56D2A3097E}" type="datetimeFigureOut">
              <a:rPr lang="zh-TW" altLang="en-US"/>
              <a:pPr>
                <a:defRPr/>
              </a:pPr>
              <a:t>2020/5/17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57E0C-1315-4270-A59B-DBF4FFB0CA8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50445-5498-4F39-911C-617AB27CE7C8}" type="datetimeFigureOut">
              <a:rPr lang="zh-TW" altLang="en-US"/>
              <a:pPr>
                <a:defRPr/>
              </a:pPr>
              <a:t>2020/5/17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4AEB5-4B9B-4555-AB6A-411E4203EBB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2429B5-0F74-4F56-89E8-D1119C4A0CA0}" type="datetimeFigureOut">
              <a:rPr lang="zh-TW" altLang="en-US"/>
              <a:pPr>
                <a:defRPr/>
              </a:pPr>
              <a:t>2020/5/17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D99512-690C-413D-A19C-BE0198E77AD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E61E82-CF97-493B-9A15-1B1CC57891F6}" type="datetimeFigureOut">
              <a:rPr lang="zh-TW" altLang="en-US"/>
              <a:pPr>
                <a:defRPr/>
              </a:pPr>
              <a:t>2020/5/17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A17544-1A88-4B92-8226-B783F1D25F9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D99AE-6ADA-4096-A7A6-265FC920AD7E}" type="datetimeFigureOut">
              <a:rPr lang="zh-TW" altLang="en-US"/>
              <a:pPr>
                <a:defRPr/>
              </a:pPr>
              <a:t>2020/5/17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8E4D3-163F-411E-BB39-049A6BD7AFE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3D93B-369C-4DB6-8971-AAE36D48467A}" type="datetimeFigureOut">
              <a:rPr lang="zh-TW" altLang="en-US"/>
              <a:pPr>
                <a:defRPr/>
              </a:pPr>
              <a:t>2020/5/17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F3412-0C38-44FB-87C1-BAE7E969B78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6FD66E-049B-480E-BCE9-79B19848B0B3}" type="datetimeFigureOut">
              <a:rPr lang="zh-TW" altLang="en-US"/>
              <a:pPr>
                <a:defRPr/>
              </a:pPr>
              <a:t>2020/5/17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87F47-F275-4CE7-B0C4-EC6623B5B97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37615-C699-4333-819B-5BEEFBEBD404}" type="datetimeFigureOut">
              <a:rPr lang="zh-TW" altLang="en-US"/>
              <a:pPr>
                <a:defRPr/>
              </a:pPr>
              <a:t>2020/5/17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B2C20-4893-42EB-BA0B-14F7F2754C6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08B46-4100-45C4-A785-B8B95BB543EC}" type="datetimeFigureOut">
              <a:rPr lang="zh-TW" altLang="en-US"/>
              <a:pPr>
                <a:defRPr/>
              </a:pPr>
              <a:t>2020/5/17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8E97D-CBF7-497B-B7AD-030CA243F99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F92EB-6724-4842-969B-25CCB95B6E1F}" type="datetimeFigureOut">
              <a:rPr lang="zh-TW" altLang="en-US"/>
              <a:pPr>
                <a:defRPr/>
              </a:pPr>
              <a:t>2020/5/17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E009E-EACD-468A-8488-7B3B6153AAD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EF114-FE3C-434A-AD87-C607A1323DCC}" type="datetimeFigureOut">
              <a:rPr lang="zh-TW" altLang="en-US"/>
              <a:pPr>
                <a:defRPr/>
              </a:pPr>
              <a:t>2020/5/17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1BC93A-FDB9-4E0B-9AC6-61912BF8C5F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2E01C6A-1585-4198-9EFD-6AE8DCE57B8A}" type="datetimeFigureOut">
              <a:rPr lang="zh-TW" altLang="en-US"/>
              <a:pPr>
                <a:defRPr/>
              </a:pPr>
              <a:t>2020/5/17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E91B7FC-FFA9-45E7-BC14-E74466C6F3C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9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26.wmf"/><Relationship Id="rId17" Type="http://schemas.openxmlformats.org/officeDocument/2006/relationships/image" Target="../media/image31.png"/><Relationship Id="rId2" Type="http://schemas.openxmlformats.org/officeDocument/2006/relationships/tags" Target="../tags/tag12.xml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image" Target="../media/image25.png"/><Relationship Id="rId5" Type="http://schemas.openxmlformats.org/officeDocument/2006/relationships/tags" Target="../tags/tag15.xml"/><Relationship Id="rId15" Type="http://schemas.openxmlformats.org/officeDocument/2006/relationships/image" Target="../media/image29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33.png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3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38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://en.wikipedia.org/wiki/Equivalence_rel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3.wmf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image" Target="../media/image43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46.wmf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5" Type="http://schemas.openxmlformats.org/officeDocument/2006/relationships/image" Target="../media/image48.wmf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50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4" Type="http://schemas.openxmlformats.org/officeDocument/2006/relationships/image" Target="../media/image55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4" Type="http://schemas.openxmlformats.org/officeDocument/2006/relationships/image" Target="../media/image57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4" Type="http://schemas.openxmlformats.org/officeDocument/2006/relationships/image" Target="../media/image59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4" Type="http://schemas.openxmlformats.org/officeDocument/2006/relationships/image" Target="../media/image61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5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4" Type="http://schemas.openxmlformats.org/officeDocument/2006/relationships/image" Target="../media/image63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4" Type="http://schemas.openxmlformats.org/officeDocument/2006/relationships/image" Target="../media/image67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4" Type="http://schemas.openxmlformats.org/officeDocument/2006/relationships/image" Target="../media/image69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Relationship Id="rId4" Type="http://schemas.openxmlformats.org/officeDocument/2006/relationships/image" Target="../media/image71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Relationship Id="rId4" Type="http://schemas.openxmlformats.org/officeDocument/2006/relationships/image" Target="../media/image7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Relationship Id="rId4" Type="http://schemas.openxmlformats.org/officeDocument/2006/relationships/image" Target="../media/image69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7.gi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74.png"/><Relationship Id="rId5" Type="http://schemas.openxmlformats.org/officeDocument/2006/relationships/image" Target="../media/image69.wmf"/><Relationship Id="rId4" Type="http://schemas.openxmlformats.org/officeDocument/2006/relationships/image" Target="../media/image7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Relationship Id="rId4" Type="http://schemas.openxmlformats.org/officeDocument/2006/relationships/image" Target="../media/image76.w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w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Relationship Id="rId4" Type="http://schemas.openxmlformats.org/officeDocument/2006/relationships/image" Target="../media/image78.gi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gi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gi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3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Relationship Id="rId4" Type="http://schemas.openxmlformats.org/officeDocument/2006/relationships/image" Target="../media/image85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image" Target="../media/image24.wmf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tags" Target="../tags/tag51.xml"/><Relationship Id="rId7" Type="http://schemas.openxmlformats.org/officeDocument/2006/relationships/image" Target="../media/image90.pn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89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2.xml"/><Relationship Id="rId9" Type="http://schemas.openxmlformats.org/officeDocument/2006/relationships/image" Target="../media/image9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Relationship Id="rId4" Type="http://schemas.openxmlformats.org/officeDocument/2006/relationships/image" Target="../media/image9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Relationship Id="rId4" Type="http://schemas.openxmlformats.org/officeDocument/2006/relationships/image" Target="../media/image21.wmf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Discrete Mathematics</a:t>
            </a:r>
            <a:endParaRPr lang="zh-TW" alt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Spring </a:t>
            </a:r>
            <a:r>
              <a:rPr lang="en-US" altLang="zh-TW" dirty="0" smtClean="0"/>
              <a:t>2020</a:t>
            </a:r>
            <a:endParaRPr lang="en-US" altLang="zh-TW" dirty="0" smtClean="0"/>
          </a:p>
          <a:p>
            <a:r>
              <a:rPr lang="en-US" altLang="zh-TW" dirty="0" smtClean="0"/>
              <a:t>Yuan </a:t>
            </a:r>
            <a:r>
              <a:rPr lang="en-US" altLang="zh-TW" dirty="0" err="1" smtClean="0"/>
              <a:t>Ze</a:t>
            </a:r>
            <a:r>
              <a:rPr lang="en-US" altLang="zh-TW" dirty="0" smtClean="0"/>
              <a:t> University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Equivalence relations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8195" name="Picture 3" descr="C:\Users\user\AppData\Local\Microsoft\Windows\Temporary Internet Files\Content.IE5\CSS10A1Z\MC900079102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08929" y="3212976"/>
            <a:ext cx="3047247" cy="34379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Definition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1628798"/>
            <a:ext cx="8422635" cy="3882151"/>
          </a:xfrm>
          <a:prstGeom prst="rect">
            <a:avLst/>
          </a:prstGeom>
        </p:spPr>
      </p:pic>
      <p:pic>
        <p:nvPicPr>
          <p:cNvPr id="9220" name="Picture 4" descr="C:\Users\user\AppData\Local\Microsoft\Windows\Temporary Internet Files\Content.IE5\VLPC46RD\MM900283559[1]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00192" y="2348880"/>
            <a:ext cx="2493615" cy="3277323"/>
          </a:xfrm>
          <a:prstGeom prst="rect">
            <a:avLst/>
          </a:prstGeom>
          <a:noFill/>
        </p:spPr>
      </p:pic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That is…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binary relation is an equivalence relation if it is reflexive, symmetric and transitive.</a:t>
            </a:r>
            <a:endParaRPr lang="zh-TW" altLang="en-US" dirty="0"/>
          </a:p>
        </p:txBody>
      </p:sp>
      <p:pic>
        <p:nvPicPr>
          <p:cNvPr id="10242" name="Picture 2" descr="C:\Users\user\AppData\Local\Microsoft\Windows\Temporary Internet Files\Content.IE5\CSS10A1Z\MC900030452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0525" y="2996952"/>
            <a:ext cx="3155185" cy="33194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Equivalence classes</a:t>
            </a:r>
            <a:endParaRPr lang="zh-TW" altLang="en-US" dirty="0"/>
          </a:p>
        </p:txBody>
      </p:sp>
      <p:pic>
        <p:nvPicPr>
          <p:cNvPr id="11266" name="Picture 2" descr="C:\Users\user\AppData\Local\Microsoft\Windows\Temporary Internet Files\Content.IE5\VLPC46RD\MC900055276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29322" y="3499988"/>
            <a:ext cx="2761598" cy="2715094"/>
          </a:xfrm>
          <a:prstGeom prst="rect">
            <a:avLst/>
          </a:prstGeom>
          <a:noFill/>
        </p:spPr>
      </p:pic>
      <p:pic>
        <p:nvPicPr>
          <p:cNvPr id="10" name="圖片 9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504300" y="6286520"/>
            <a:ext cx="5946414" cy="428628"/>
          </a:xfrm>
          <a:prstGeom prst="rect">
            <a:avLst/>
          </a:prstGeom>
        </p:spPr>
      </p:pic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7" name="圖片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96165" y="1628798"/>
            <a:ext cx="8490677" cy="19430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 important property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Two equivalence classes are either identical or disjoint!</a:t>
            </a:r>
          </a:p>
          <a:p>
            <a:endParaRPr lang="zh-TW" altLang="en-US" dirty="0"/>
          </a:p>
        </p:txBody>
      </p:sp>
      <p:pic>
        <p:nvPicPr>
          <p:cNvPr id="12290" name="Picture 2" descr="C:\Users\user\AppData\Local\Microsoft\Windows\Temporary Internet Files\Content.IE5\VLPC46RD\MC900383546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8989" y="2924944"/>
            <a:ext cx="3083091" cy="30595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內容版面配置區 4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Why?</a:t>
            </a:r>
            <a:endParaRPr lang="zh-TW" altLang="en-US" dirty="0"/>
          </a:p>
        </p:txBody>
      </p:sp>
      <p:pic>
        <p:nvPicPr>
          <p:cNvPr id="76" name="圖片 7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417824" y="1645922"/>
            <a:ext cx="8369018" cy="2568896"/>
          </a:xfrm>
          <a:prstGeom prst="rect">
            <a:avLst/>
          </a:prstGeom>
        </p:spPr>
      </p:pic>
      <p:sp>
        <p:nvSpPr>
          <p:cNvPr id="44" name="矩形 43"/>
          <p:cNvSpPr/>
          <p:nvPr/>
        </p:nvSpPr>
        <p:spPr>
          <a:xfrm>
            <a:off x="2000232" y="3143248"/>
            <a:ext cx="1214446" cy="5715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6" name="直線單箭頭接點 45"/>
          <p:cNvCxnSpPr>
            <a:stCxn id="14" idx="3"/>
            <a:endCxn id="18" idx="1"/>
          </p:cNvCxnSpPr>
          <p:nvPr/>
        </p:nvCxnSpPr>
        <p:spPr>
          <a:xfrm>
            <a:off x="1399194" y="4889194"/>
            <a:ext cx="1386856" cy="1588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1357290" y="4253219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symmetry</a:t>
            </a:r>
            <a:endParaRPr lang="zh-TW" altLang="en-US" sz="2400" dirty="0"/>
          </a:p>
        </p:txBody>
      </p:sp>
      <p:sp>
        <p:nvSpPr>
          <p:cNvPr id="48" name="矩形 47"/>
          <p:cNvSpPr>
            <a:spLocks noChangeAspect="1"/>
          </p:cNvSpPr>
          <p:nvPr/>
        </p:nvSpPr>
        <p:spPr>
          <a:xfrm>
            <a:off x="1928794" y="2620800"/>
            <a:ext cx="714380" cy="357190"/>
          </a:xfrm>
          <a:prstGeom prst="rect">
            <a:avLst/>
          </a:prstGeom>
          <a:noFill/>
          <a:ln w="381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" name="直線單箭頭接點 48"/>
          <p:cNvCxnSpPr>
            <a:stCxn id="26" idx="3"/>
            <a:endCxn id="30" idx="1"/>
          </p:cNvCxnSpPr>
          <p:nvPr/>
        </p:nvCxnSpPr>
        <p:spPr>
          <a:xfrm>
            <a:off x="1375382" y="6460830"/>
            <a:ext cx="1482106" cy="1588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1410562" y="5929330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symmetry</a:t>
            </a:r>
            <a:endParaRPr lang="zh-TW" altLang="en-US" sz="2400" dirty="0"/>
          </a:p>
        </p:txBody>
      </p:sp>
      <p:sp>
        <p:nvSpPr>
          <p:cNvPr id="54" name="矩形 53"/>
          <p:cNvSpPr>
            <a:spLocks noChangeAspect="1"/>
          </p:cNvSpPr>
          <p:nvPr/>
        </p:nvSpPr>
        <p:spPr>
          <a:xfrm>
            <a:off x="590400" y="2620800"/>
            <a:ext cx="714380" cy="357190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5" name="直線單箭頭接點 54"/>
          <p:cNvCxnSpPr>
            <a:stCxn id="18" idx="3"/>
            <a:endCxn id="42" idx="1"/>
          </p:cNvCxnSpPr>
          <p:nvPr/>
        </p:nvCxnSpPr>
        <p:spPr>
          <a:xfrm>
            <a:off x="3673780" y="4889194"/>
            <a:ext cx="1544978" cy="222884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stCxn id="22" idx="3"/>
            <a:endCxn id="42" idx="1"/>
          </p:cNvCxnSpPr>
          <p:nvPr/>
        </p:nvCxnSpPr>
        <p:spPr>
          <a:xfrm flipV="1">
            <a:off x="3643300" y="5112078"/>
            <a:ext cx="1575458" cy="561029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3696578" y="4405619"/>
            <a:ext cx="155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transitivity</a:t>
            </a:r>
            <a:endParaRPr lang="zh-TW" altLang="en-US" sz="2400" dirty="0"/>
          </a:p>
        </p:txBody>
      </p:sp>
      <p:cxnSp>
        <p:nvCxnSpPr>
          <p:cNvPr id="62" name="直線單箭頭接點 61"/>
          <p:cNvCxnSpPr>
            <a:stCxn id="42" idx="3"/>
            <a:endCxn id="34" idx="1"/>
          </p:cNvCxnSpPr>
          <p:nvPr/>
        </p:nvCxnSpPr>
        <p:spPr>
          <a:xfrm>
            <a:off x="6072198" y="5112078"/>
            <a:ext cx="571504" cy="857256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>
            <a:stCxn id="30" idx="3"/>
            <a:endCxn id="34" idx="1"/>
          </p:cNvCxnSpPr>
          <p:nvPr/>
        </p:nvCxnSpPr>
        <p:spPr>
          <a:xfrm flipV="1">
            <a:off x="3661398" y="5969334"/>
            <a:ext cx="2982304" cy="491496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4286248" y="5681979"/>
            <a:ext cx="155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transitivity</a:t>
            </a:r>
            <a:endParaRPr lang="zh-TW" altLang="en-US" sz="2400" dirty="0"/>
          </a:p>
        </p:txBody>
      </p:sp>
      <p:cxnSp>
        <p:nvCxnSpPr>
          <p:cNvPr id="69" name="直線單箭頭接點 68"/>
          <p:cNvCxnSpPr>
            <a:stCxn id="34" idx="3"/>
            <a:endCxn id="38" idx="2"/>
          </p:cNvCxnSpPr>
          <p:nvPr/>
        </p:nvCxnSpPr>
        <p:spPr>
          <a:xfrm flipV="1">
            <a:off x="7489522" y="4437702"/>
            <a:ext cx="517220" cy="1531632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字方塊 71"/>
          <p:cNvSpPr txBox="1"/>
          <p:nvPr/>
        </p:nvSpPr>
        <p:spPr>
          <a:xfrm>
            <a:off x="7268478" y="4824723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symmetry</a:t>
            </a:r>
            <a:endParaRPr lang="zh-TW" altLang="en-US" sz="2400" dirty="0"/>
          </a:p>
        </p:txBody>
      </p:sp>
      <p:sp>
        <p:nvSpPr>
          <p:cNvPr id="77" name="矩形 76"/>
          <p:cNvSpPr/>
          <p:nvPr/>
        </p:nvSpPr>
        <p:spPr>
          <a:xfrm>
            <a:off x="5357818" y="3143248"/>
            <a:ext cx="1143008" cy="571504"/>
          </a:xfrm>
          <a:prstGeom prst="rect">
            <a:avLst/>
          </a:prstGeom>
          <a:noFill/>
          <a:ln w="38100" cmpd="dbl">
            <a:solidFill>
              <a:srgbClr val="00B05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8" name="Picture 2" descr="C:\Documents and Settings\DavBan\Local Settings\Temporary Internet Files\Content.IE5\CHFUQTPD\MC900427171[1].wmf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929454" y="173402"/>
            <a:ext cx="1291693" cy="1398210"/>
          </a:xfrm>
          <a:prstGeom prst="rect">
            <a:avLst/>
          </a:prstGeom>
          <a:noFill/>
        </p:spPr>
      </p:pic>
      <p:pic>
        <p:nvPicPr>
          <p:cNvPr id="14" name="圖片 13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500034" y="4706314"/>
            <a:ext cx="899160" cy="36576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8" name="圖片 17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2786050" y="4706314"/>
            <a:ext cx="887730" cy="365760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  <p:pic>
        <p:nvPicPr>
          <p:cNvPr id="22" name="圖片 21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/>
          <a:stretch>
            <a:fillRect/>
          </a:stretch>
        </p:blipFill>
        <p:spPr>
          <a:xfrm>
            <a:off x="2786050" y="5492132"/>
            <a:ext cx="857250" cy="361950"/>
          </a:xfrm>
          <a:prstGeom prst="rect">
            <a:avLst/>
          </a:prstGeom>
          <a:ln w="38100">
            <a:solidFill>
              <a:schemeClr val="accent6">
                <a:lumMod val="50000"/>
              </a:schemeClr>
            </a:solidFill>
            <a:prstDash val="sysDot"/>
          </a:ln>
        </p:spPr>
      </p:pic>
      <p:pic>
        <p:nvPicPr>
          <p:cNvPr id="26" name="圖片 25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/>
          <a:stretch>
            <a:fillRect/>
          </a:stretch>
        </p:blipFill>
        <p:spPr>
          <a:xfrm>
            <a:off x="571472" y="6277950"/>
            <a:ext cx="803910" cy="365760"/>
          </a:xfrm>
          <a:prstGeom prst="rect">
            <a:avLst/>
          </a:prstGeom>
          <a:ln w="38100">
            <a:solidFill>
              <a:srgbClr val="7030A0"/>
            </a:solidFill>
            <a:prstDash val="dash"/>
          </a:ln>
        </p:spPr>
      </p:pic>
      <p:pic>
        <p:nvPicPr>
          <p:cNvPr id="30" name="圖片 29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/>
          <a:stretch>
            <a:fillRect/>
          </a:stretch>
        </p:blipFill>
        <p:spPr>
          <a:xfrm>
            <a:off x="2857488" y="6277950"/>
            <a:ext cx="803910" cy="365760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  <p:pic>
        <p:nvPicPr>
          <p:cNvPr id="34" name="圖片 33" descr="addin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/>
          <a:stretch>
            <a:fillRect/>
          </a:stretch>
        </p:blipFill>
        <p:spPr>
          <a:xfrm>
            <a:off x="6643702" y="5786454"/>
            <a:ext cx="845820" cy="365760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  <p:pic>
        <p:nvPicPr>
          <p:cNvPr id="38" name="圖片 37" descr="addin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/>
          <a:stretch>
            <a:fillRect/>
          </a:stretch>
        </p:blipFill>
        <p:spPr>
          <a:xfrm>
            <a:off x="7583832" y="4071942"/>
            <a:ext cx="845820" cy="365760"/>
          </a:xfrm>
          <a:prstGeom prst="rect">
            <a:avLst/>
          </a:prstGeom>
          <a:ln w="38100" cmpd="dbl">
            <a:solidFill>
              <a:srgbClr val="00B050"/>
            </a:solidFill>
            <a:prstDash val="lgDashDot"/>
          </a:ln>
        </p:spPr>
      </p:pic>
      <p:pic>
        <p:nvPicPr>
          <p:cNvPr id="42" name="圖片 41" descr="addin_tmp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/>
          <a:stretch>
            <a:fillRect/>
          </a:stretch>
        </p:blipFill>
        <p:spPr>
          <a:xfrm>
            <a:off x="5218758" y="4929198"/>
            <a:ext cx="853440" cy="365760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800" decel="100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00" decel="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800" decel="100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800" decel="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800" decel="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000"/>
                            </p:stCondLst>
                            <p:childTnLst>
                              <p:par>
                                <p:cTn id="108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800" decel="100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800" decel="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800" decel="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800" decel="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800" decel="100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800" decel="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800" decel="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800" decel="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0"/>
                            </p:stCondLst>
                            <p:childTnLst>
                              <p:par>
                                <p:cTn id="12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2000"/>
                            </p:stCondLst>
                            <p:childTnLst>
                              <p:par>
                                <p:cTn id="16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7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800" decel="100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800" decel="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800" decel="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800" decel="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800" decel="100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800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800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800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800" decel="100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800" decel="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800" decel="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800" decel="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000"/>
                            </p:stCondLst>
                            <p:childTnLst>
                              <p:par>
                                <p:cTn id="20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800" decel="100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800" decel="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800" decel="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800" decel="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800" decel="100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1" dur="800" decel="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800" decel="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800" decel="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800" decel="100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800" decel="100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800" decel="100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800" decel="100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1000"/>
                            </p:stCondLst>
                            <p:childTnLst>
                              <p:par>
                                <p:cTn id="24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800" decel="100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6" dur="800" decel="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800" decel="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800" decel="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800" decel="100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800" decel="100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800" decel="100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800" decel="100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1000"/>
                            </p:stCondLst>
                            <p:childTnLst>
                              <p:par>
                                <p:cTn id="28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3000"/>
                            </p:stCondLst>
                            <p:childTnLst>
                              <p:par>
                                <p:cTn id="29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7" grpId="0"/>
      <p:bldP spid="48" grpId="0" animBg="1"/>
      <p:bldP spid="52" grpId="0"/>
      <p:bldP spid="54" grpId="0" animBg="1"/>
      <p:bldP spid="61" grpId="0"/>
      <p:bldP spid="68" grpId="0"/>
      <p:bldP spid="72" grpId="0"/>
      <p:bldP spid="7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Partitioning a set</a:t>
            </a:r>
            <a:endParaRPr lang="zh-TW" altLang="en-US" dirty="0"/>
          </a:p>
        </p:txBody>
      </p:sp>
      <p:pic>
        <p:nvPicPr>
          <p:cNvPr id="7" name="圖片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74460" y="1700808"/>
            <a:ext cx="8374004" cy="2016224"/>
          </a:xfrm>
          <a:prstGeom prst="rect">
            <a:avLst/>
          </a:prstGeom>
        </p:spPr>
      </p:pic>
      <p:pic>
        <p:nvPicPr>
          <p:cNvPr id="13314" name="Picture 2" descr="C:\Users\user\AppData\Local\Microsoft\Windows\Temporary Internet Files\Content.IE5\CSS10A1Z\MC900304523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20272" y="4437112"/>
            <a:ext cx="1720901" cy="1857146"/>
          </a:xfrm>
          <a:prstGeom prst="rect">
            <a:avLst/>
          </a:prstGeom>
          <a:noFill/>
        </p:spPr>
      </p:pic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A disjoint union of equivalence classes!</a:t>
            </a: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Why?</a:t>
            </a:r>
            <a:endParaRPr lang="zh-TW" altLang="en-US" dirty="0"/>
          </a:p>
        </p:txBody>
      </p:sp>
      <p:pic>
        <p:nvPicPr>
          <p:cNvPr id="7" name="圖片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91852" y="1571612"/>
            <a:ext cx="7930604" cy="4929222"/>
          </a:xfrm>
          <a:prstGeom prst="rect">
            <a:avLst/>
          </a:prstGeom>
        </p:spPr>
      </p:pic>
      <p:sp>
        <p:nvSpPr>
          <p:cNvPr id="25" name="內容版面配置區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Picture 9" descr="C:\Users\user\AppData\Local\Microsoft\Windows\Temporary Internet Files\Content.IE5\HD5R1I25\MC900440456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43702" y="428604"/>
            <a:ext cx="1828800" cy="1704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So…</a:t>
            </a:r>
            <a:endParaRPr lang="zh-TW" altLang="en-US" dirty="0"/>
          </a:p>
        </p:txBody>
      </p:sp>
      <p:pic>
        <p:nvPicPr>
          <p:cNvPr id="4" name="內容版面配置區 3" descr="600px-Set_partition.svg.png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  <p:pic>
        <p:nvPicPr>
          <p:cNvPr id="5" name="Picture 2" descr="C:\Documents and Settings\DavBan\Local Settings\Temporary Internet Files\Content.IE5\WHPURMYC\MC900055275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282" y="285728"/>
            <a:ext cx="1927872" cy="22513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An example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Picture 2" descr="C:\Documents and Settings\DavBan\Local Settings\Temporary Internet Files\Content.IE5\T4OF3QJB\MC90042720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3350544"/>
            <a:ext cx="3240479" cy="29454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Ordered pairs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A collection of two objects whose order is important, e.g., the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altLang="zh-TW" dirty="0" smtClean="0"/>
                  <a:t>-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altLang="zh-TW" dirty="0" smtClean="0"/>
                  <a:t> coordinate of a point on the plane.</a:t>
                </a:r>
              </a:p>
              <a:p>
                <a:r>
                  <a:rPr lang="en-US" altLang="zh-TW" dirty="0" smtClean="0"/>
                  <a:t>Not to be confused with open intervals.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402358" y="3908152"/>
            <a:ext cx="3737594" cy="1897112"/>
          </a:xfrm>
          <a:prstGeom prst="rect">
            <a:avLst/>
          </a:prstGeom>
        </p:spPr>
      </p:pic>
      <p:pic>
        <p:nvPicPr>
          <p:cNvPr id="1026" name="Picture 2" descr="C:\Users\user\AppData\Local\Microsoft\Windows\Temporary Internet Files\Content.IE5\VLPC46RD\MC900098163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64088" y="3717032"/>
            <a:ext cx="2698142" cy="27008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標楷體" pitchFamily="65" charset="-120"/>
              </a:rPr>
              <a:t>An example</a:t>
            </a:r>
            <a:endParaRPr lang="zh-TW" altLang="en-US" dirty="0">
              <a:ea typeface="標楷體" pitchFamily="65" charset="-120"/>
            </a:endParaRPr>
          </a:p>
        </p:txBody>
      </p:sp>
      <p:pic>
        <p:nvPicPr>
          <p:cNvPr id="5" name="圖片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95536" y="1628800"/>
            <a:ext cx="8342585" cy="1033016"/>
          </a:xfrm>
          <a:prstGeom prst="rect">
            <a:avLst/>
          </a:prstGeom>
        </p:spPr>
      </p:pic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7" name="Picture 2" descr="C:\Documents and Settings\CLChang\Local Settings\Temporary Internet Files\Content.IE5\OMO4I6E6\MM900043729[1]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5976" y="3212976"/>
            <a:ext cx="2624908" cy="29620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標楷體" pitchFamily="65" charset="-120"/>
              </a:rPr>
              <a:t>“in the same building” as a relation</a:t>
            </a:r>
            <a:endParaRPr lang="zh-TW" altLang="en-US" dirty="0">
              <a:ea typeface="標楷體" pitchFamily="65" charset="-120"/>
            </a:endParaRPr>
          </a:p>
        </p:txBody>
      </p:sp>
      <p:pic>
        <p:nvPicPr>
          <p:cNvPr id="5" name="圖片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348235" y="1628800"/>
            <a:ext cx="8472237" cy="1224136"/>
          </a:xfrm>
          <a:prstGeom prst="rect">
            <a:avLst/>
          </a:prstGeom>
        </p:spPr>
      </p:pic>
      <p:pic>
        <p:nvPicPr>
          <p:cNvPr id="8" name="圖片 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83589" y="3284984"/>
            <a:ext cx="8608891" cy="424961"/>
          </a:xfrm>
          <a:prstGeom prst="rect">
            <a:avLst/>
          </a:prstGeom>
        </p:spPr>
      </p:pic>
      <p:sp>
        <p:nvSpPr>
          <p:cNvPr id="9" name="內容版面配置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0" name="Picture 175" descr="C:\Documents and Settings\USER\Local Settings\Temporary Internet Files\Content.IE5\YYM87RX9\MCj04301130000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44208" y="4104129"/>
            <a:ext cx="1728192" cy="2421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Is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altLang="zh-TW" dirty="0" smtClean="0"/>
                  <a:t> an equivalence relation?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628800"/>
            <a:ext cx="8426693" cy="3376208"/>
          </a:xfrm>
          <a:prstGeom prst="rect">
            <a:avLst/>
          </a:prstGeom>
        </p:spPr>
      </p:pic>
      <p:pic>
        <p:nvPicPr>
          <p:cNvPr id="11" name="Picture 23" descr="C:\Documents and Settings\USER\Local Settings\Temporary Internet Files\Content.IE5\H4ZIELCQ\MCj04193020000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56176" y="2414191"/>
            <a:ext cx="2633663" cy="216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Yes, it is an equivalence relation</a:t>
            </a:r>
            <a:endParaRPr lang="zh-TW" altLang="en-US" dirty="0"/>
          </a:p>
        </p:txBody>
      </p:sp>
      <p:pic>
        <p:nvPicPr>
          <p:cNvPr id="18" name="圖片 1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73074" y="1628798"/>
            <a:ext cx="8375390" cy="3816426"/>
          </a:xfrm>
          <a:prstGeom prst="rect">
            <a:avLst/>
          </a:prstGeom>
        </p:spPr>
      </p:pic>
      <p:sp>
        <p:nvSpPr>
          <p:cNvPr id="19" name="內容版面配置區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20" name="Picture 792" descr="C:\Documents and Settings\USER\Local Settings\Temporary Internet Files\Content.IE5\940J3ES7\MCj0345316000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2160" y="5289126"/>
            <a:ext cx="1944216" cy="133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equivalence class of 60312</a:t>
            </a:r>
            <a:endParaRPr lang="zh-TW" altLang="en-US" dirty="0"/>
          </a:p>
        </p:txBody>
      </p:sp>
      <p:pic>
        <p:nvPicPr>
          <p:cNvPr id="5" name="圖片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395536" y="1628800"/>
            <a:ext cx="8281602" cy="1800200"/>
          </a:xfrm>
          <a:prstGeom prst="rect">
            <a:avLst/>
          </a:prstGeom>
        </p:spPr>
      </p:pic>
      <p:sp>
        <p:nvSpPr>
          <p:cNvPr id="12" name="內容版面配置區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3" name="Picture 2" descr="C:\Documents and Settings\DavBan\Local Settings\Temporary Internet Files\Content.IE5\7BM8E3GF\MC900433823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3568" y="4365104"/>
            <a:ext cx="2088232" cy="2088232"/>
          </a:xfrm>
          <a:prstGeom prst="rect">
            <a:avLst/>
          </a:prstGeom>
          <a:noFill/>
        </p:spPr>
      </p:pic>
      <p:pic>
        <p:nvPicPr>
          <p:cNvPr id="11" name="圖片 10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07273" y="3717032"/>
            <a:ext cx="8585207" cy="3345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 important property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Two equivalence classes are either identical or disjoint.</a:t>
            </a:r>
            <a:endParaRPr lang="zh-TW" altLang="en-US" dirty="0"/>
          </a:p>
        </p:txBody>
      </p:sp>
      <p:pic>
        <p:nvPicPr>
          <p:cNvPr id="5" name="圖片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21335" y="2781404"/>
            <a:ext cx="8571145" cy="431572"/>
          </a:xfrm>
          <a:prstGeom prst="rect">
            <a:avLst/>
          </a:prstGeom>
        </p:spPr>
      </p:pic>
      <p:pic>
        <p:nvPicPr>
          <p:cNvPr id="6" name="Picture 509" descr="C:\Documents and Settings\USER\Local Settings\Temporary Internet Files\Content.IE5\RWPF4E8T\MCj0437557000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3717032"/>
            <a:ext cx="2757034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Partitioning the set A</a:t>
            </a:r>
            <a:endParaRPr lang="zh-TW" altLang="en-US" dirty="0"/>
          </a:p>
        </p:txBody>
      </p:sp>
      <p:pic>
        <p:nvPicPr>
          <p:cNvPr id="8" name="圖片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51520" y="1603896"/>
            <a:ext cx="8696071" cy="3042592"/>
          </a:xfrm>
          <a:prstGeom prst="rect">
            <a:avLst/>
          </a:prstGeom>
        </p:spPr>
      </p:pic>
      <p:sp>
        <p:nvSpPr>
          <p:cNvPr id="9" name="內容版面配置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Disjoint union of equivalence classes!</a:t>
            </a:r>
            <a:endParaRPr lang="zh-TW" altLang="en-US" dirty="0"/>
          </a:p>
        </p:txBody>
      </p:sp>
      <p:pic>
        <p:nvPicPr>
          <p:cNvPr id="10" name="Picture 19" descr="C:\Documents and Settings\USER\Local Settings\Temporary Internet Files\Content.IE5\MF1T6DEM\MCj0416814000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48264" y="1916832"/>
            <a:ext cx="1785937" cy="152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Coarser and finer relations</a:t>
            </a:r>
            <a:endParaRPr lang="zh-TW" altLang="en-US" dirty="0"/>
          </a:p>
        </p:txBody>
      </p:sp>
      <p:pic>
        <p:nvPicPr>
          <p:cNvPr id="5" name="圖片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467543" y="1628800"/>
            <a:ext cx="8247862" cy="1329607"/>
          </a:xfrm>
          <a:prstGeom prst="rect">
            <a:avLst/>
          </a:prstGeom>
        </p:spPr>
      </p:pic>
      <p:pic>
        <p:nvPicPr>
          <p:cNvPr id="14338" name="Picture 2" descr="C:\Users\user\AppData\Local\Microsoft\Windows\Temporary Internet Files\Content.IE5\2CG3SPLD\MC900030444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87824" y="3284984"/>
            <a:ext cx="3266237" cy="3007462"/>
          </a:xfrm>
          <a:prstGeom prst="rect">
            <a:avLst/>
          </a:prstGeom>
          <a:noFill/>
        </p:spPr>
      </p:pic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標楷體" pitchFamily="65" charset="-120"/>
              </a:rPr>
              <a:t>A close look</a:t>
            </a:r>
            <a:endParaRPr lang="zh-TW" altLang="en-US" dirty="0">
              <a:ea typeface="標楷體" pitchFamily="65" charset="-120"/>
            </a:endParaRPr>
          </a:p>
        </p:txBody>
      </p:sp>
      <p:pic>
        <p:nvPicPr>
          <p:cNvPr id="21" name="圖片 20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467541" y="1484782"/>
            <a:ext cx="8248087" cy="5112569"/>
          </a:xfrm>
          <a:prstGeom prst="rect">
            <a:avLst/>
          </a:prstGeom>
        </p:spPr>
      </p:pic>
      <p:sp>
        <p:nvSpPr>
          <p:cNvPr id="22" name="內容版面配置區 2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23" name="Picture 2" descr="C:\Documents and Settings\Ching-Lueh Chang\Local Settings\Temporary Internet Files\Content.IE5\GD6FWHUR\MC900131697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3645024"/>
            <a:ext cx="2286768" cy="26117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標楷體" pitchFamily="65" charset="-120"/>
              </a:rPr>
              <a:t>No such cases</a:t>
            </a:r>
            <a:endParaRPr lang="zh-TW" altLang="en-US" dirty="0"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9712" y="1772816"/>
            <a:ext cx="2592288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572000" y="1772816"/>
            <a:ext cx="2592288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979712" y="3933056"/>
            <a:ext cx="2592288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572000" y="3933056"/>
            <a:ext cx="2592288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979712" y="1772816"/>
            <a:ext cx="3600400" cy="1008112"/>
          </a:xfrm>
          <a:prstGeom prst="rect">
            <a:avLst/>
          </a:prstGeom>
          <a:solidFill>
            <a:srgbClr val="FF0000"/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5" name="Picture 2" descr="C:\Documents and Settings\Ching-Lueh Chang\Local Settings\Temporary Internet Files\Content.IE5\GD6FWHUR\MC900131697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4509120"/>
            <a:ext cx="1530195" cy="17476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Cartesian product</a:t>
            </a:r>
            <a:endParaRPr lang="zh-TW" altLang="en-US" dirty="0"/>
          </a:p>
        </p:txBody>
      </p:sp>
      <p:pic>
        <p:nvPicPr>
          <p:cNvPr id="7" name="Content Placeholder 6" descr="addin_tmp.png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472839" y="1628799"/>
            <a:ext cx="8154268" cy="1296145"/>
          </a:xfrm>
        </p:spPr>
      </p:pic>
      <p:pic>
        <p:nvPicPr>
          <p:cNvPr id="2050" name="Picture 2" descr="C:\Users\user\AppData\Local\Microsoft\Windows\Temporary Internet Files\Content.IE5\CSS10A1Z\MC900350313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3140968"/>
            <a:ext cx="3217482" cy="34050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標楷體" pitchFamily="65" charset="-120"/>
              </a:rPr>
              <a:t>With </a:t>
            </a:r>
            <a:r>
              <a:rPr lang="en-US" altLang="zh-TW" dirty="0" smtClean="0">
                <a:ea typeface="標楷體" pitchFamily="65" charset="-120"/>
                <a:hlinkClick r:id="rId2" action="ppaction://hlinksldjump"/>
              </a:rPr>
              <a:t>this observation</a:t>
            </a:r>
            <a:r>
              <a:rPr lang="en-US" altLang="zh-TW" dirty="0" smtClean="0">
                <a:ea typeface="標楷體" pitchFamily="65" charset="-120"/>
              </a:rPr>
              <a:t>…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9712" y="1772816"/>
            <a:ext cx="2592288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572000" y="1772816"/>
            <a:ext cx="2592288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979712" y="3933056"/>
            <a:ext cx="2592288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572000" y="3933056"/>
            <a:ext cx="2592288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979712" y="1772816"/>
            <a:ext cx="2592288" cy="1008112"/>
          </a:xfrm>
          <a:prstGeom prst="rect">
            <a:avLst/>
          </a:prstGeom>
          <a:solidFill>
            <a:srgbClr val="FF0000"/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979712" y="2780928"/>
            <a:ext cx="2592288" cy="1152128"/>
          </a:xfrm>
          <a:prstGeom prst="rect">
            <a:avLst/>
          </a:prstGeom>
          <a:solidFill>
            <a:srgbClr val="FF0000"/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572000" y="1772816"/>
            <a:ext cx="2592288" cy="576064"/>
          </a:xfrm>
          <a:prstGeom prst="rect">
            <a:avLst/>
          </a:prstGeom>
          <a:solidFill>
            <a:srgbClr val="FF0000"/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572000" y="2348880"/>
            <a:ext cx="2592288" cy="1152128"/>
          </a:xfrm>
          <a:prstGeom prst="rect">
            <a:avLst/>
          </a:prstGeom>
          <a:solidFill>
            <a:srgbClr val="FF0000"/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4572000" y="3501008"/>
            <a:ext cx="2592288" cy="432048"/>
          </a:xfrm>
          <a:prstGeom prst="rect">
            <a:avLst/>
          </a:prstGeom>
          <a:solidFill>
            <a:srgbClr val="FF0000"/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979712" y="3933056"/>
            <a:ext cx="2592288" cy="2160240"/>
          </a:xfrm>
          <a:prstGeom prst="rect">
            <a:avLst/>
          </a:prstGeom>
          <a:solidFill>
            <a:srgbClr val="FF0000"/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4572000" y="3933056"/>
            <a:ext cx="2592288" cy="864096"/>
          </a:xfrm>
          <a:prstGeom prst="rect">
            <a:avLst/>
          </a:prstGeom>
          <a:solidFill>
            <a:srgbClr val="FF0000"/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4572000" y="4797152"/>
            <a:ext cx="2592288" cy="1296144"/>
          </a:xfrm>
          <a:prstGeom prst="rect">
            <a:avLst/>
          </a:prstGeom>
          <a:solidFill>
            <a:srgbClr val="FF0000"/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9" name="Picture 2" descr="C:\Documents and Settings\Ching-Lueh Chang\Local Settings\Temporary Internet Files\Content.IE5\GD6FWHUR\MC900131697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509120"/>
            <a:ext cx="1530195" cy="17476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標楷體" pitchFamily="65" charset="-120"/>
              </a:rPr>
              <a:t>quiz</a:t>
            </a:r>
            <a:endParaRPr lang="zh-TW" altLang="en-US" dirty="0">
              <a:ea typeface="標楷體" pitchFamily="65" charset="-120"/>
            </a:endParaRPr>
          </a:p>
        </p:txBody>
      </p:sp>
      <p:pic>
        <p:nvPicPr>
          <p:cNvPr id="7" name="圖片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473987" y="1628795"/>
            <a:ext cx="8202469" cy="1512173"/>
          </a:xfrm>
          <a:prstGeom prst="rect">
            <a:avLst/>
          </a:prstGeom>
        </p:spPr>
      </p:pic>
      <p:pic>
        <p:nvPicPr>
          <p:cNvPr id="16" name="Picture 2" descr="C:\Users\user\AppData\Local\Microsoft\Windows\Temporary Internet Files\Content.IE5\7BI094LQ\MC900232054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2901833"/>
            <a:ext cx="3629579" cy="3767528"/>
          </a:xfrm>
          <a:prstGeom prst="rect">
            <a:avLst/>
          </a:prstGeom>
          <a:noFill/>
        </p:spPr>
      </p:pic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If time permits…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</a:t>
            </a:r>
            <a:r>
              <a:rPr lang="en-US" altLang="zh-TW" dirty="0" err="1" smtClean="0"/>
              <a:t>Myhill–Nerode</a:t>
            </a:r>
            <a:r>
              <a:rPr lang="en-US" altLang="zh-TW" dirty="0" smtClean="0"/>
              <a:t> theorem</a:t>
            </a:r>
            <a:endParaRPr lang="zh-TW" altLang="en-US" dirty="0"/>
          </a:p>
        </p:txBody>
      </p:sp>
      <p:pic>
        <p:nvPicPr>
          <p:cNvPr id="15362" name="Picture 2" descr="C:\Users\user\AppData\Local\Microsoft\Windows\Temporary Internet Files\Content.IE5\2CG3SPLD\MC900232431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276872"/>
            <a:ext cx="5304290" cy="40758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Partial and total orders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C:\Users\user\AppData\Local\Microsoft\Windows\Temporary Internet Files\Content.IE5\7BI094LQ\MC900078766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3789040"/>
            <a:ext cx="2454350" cy="24109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Equivalence relations are like “=”</a:t>
            </a:r>
          </a:p>
          <a:p>
            <a:r>
              <a:rPr lang="en-US" altLang="zh-TW" dirty="0" smtClean="0"/>
              <a:t>Some relations order the elements of a set</a:t>
            </a:r>
            <a:endParaRPr lang="zh-TW" altLang="en-US" dirty="0"/>
          </a:p>
        </p:txBody>
      </p:sp>
      <p:pic>
        <p:nvPicPr>
          <p:cNvPr id="6" name="圖片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899592" y="2852932"/>
            <a:ext cx="7535578" cy="792092"/>
          </a:xfrm>
          <a:prstGeom prst="rect">
            <a:avLst/>
          </a:prstGeom>
        </p:spPr>
      </p:pic>
      <p:pic>
        <p:nvPicPr>
          <p:cNvPr id="2050" name="Picture 2" descr="C:\Users\user\AppData\Local\Microsoft\Windows\Temporary Internet Files\Content.IE5\7BI094LQ\MC900078833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5856" y="3933056"/>
            <a:ext cx="2977497" cy="26642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Partial order</a:t>
            </a:r>
            <a:endParaRPr lang="zh-TW" altLang="en-US" dirty="0"/>
          </a:p>
        </p:txBody>
      </p:sp>
      <p:pic>
        <p:nvPicPr>
          <p:cNvPr id="5" name="內容版面配置區 4" descr="addin_tmp.png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23524" y="1628798"/>
            <a:ext cx="8423893" cy="3888434"/>
          </a:xfrm>
        </p:spPr>
      </p:pic>
      <p:pic>
        <p:nvPicPr>
          <p:cNvPr id="4" name="Picture 27" descr="C:\Users\user\AppData\Local\Microsoft\Windows\Temporary Internet Files\Content.IE5\HD5R1I25\MC90042580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0" y="4509120"/>
            <a:ext cx="1727200" cy="1920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That is…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binary relation is a partial order if it is reflexive, </a:t>
            </a:r>
            <a:r>
              <a:rPr lang="en-US" altLang="zh-TW" dirty="0" err="1" smtClean="0"/>
              <a:t>antisymmetric</a:t>
            </a:r>
            <a:r>
              <a:rPr lang="en-US" altLang="zh-TW" dirty="0" smtClean="0"/>
              <a:t> and transitive.</a:t>
            </a:r>
            <a:endParaRPr lang="zh-TW" altLang="en-US" dirty="0"/>
          </a:p>
        </p:txBody>
      </p:sp>
      <p:pic>
        <p:nvPicPr>
          <p:cNvPr id="10242" name="Picture 2" descr="C:\Users\user\AppData\Local\Microsoft\Windows\Temporary Internet Files\Content.IE5\CSS10A1Z\MC900030452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0525" y="2996952"/>
            <a:ext cx="3155185" cy="33194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516997" y="1844824"/>
            <a:ext cx="6495978" cy="2232248"/>
          </a:xfrm>
          <a:prstGeom prst="rect">
            <a:avLst/>
          </a:prstGeom>
        </p:spPr>
      </p:pic>
      <p:pic>
        <p:nvPicPr>
          <p:cNvPr id="4098" name="Picture 2" descr="C:\Users\user\AppData\Local\Microsoft\Windows\Temporary Internet Files\Content.IE5\VLPC46RD\MC90019879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5" y="4454206"/>
            <a:ext cx="1872208" cy="21388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Partial vs. total orders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5122" name="Picture 2" descr="C:\Users\user\AppData\Local\Microsoft\Windows\Temporary Internet Files\Content.IE5\CSS10A1Z\MM900043729[1]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3235" y="3071810"/>
            <a:ext cx="3040533" cy="3431060"/>
          </a:xfrm>
          <a:prstGeom prst="rect">
            <a:avLst/>
          </a:prstGeom>
          <a:noFill/>
        </p:spPr>
      </p:pic>
      <p:pic>
        <p:nvPicPr>
          <p:cNvPr id="12" name="圖片 11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388500" y="1613842"/>
            <a:ext cx="8391224" cy="15294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Total order</a:t>
            </a:r>
            <a:endParaRPr lang="zh-TW" altLang="en-US" dirty="0"/>
          </a:p>
        </p:txBody>
      </p:sp>
      <p:pic>
        <p:nvPicPr>
          <p:cNvPr id="4" name="圖片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23523" y="1628798"/>
            <a:ext cx="8436457" cy="3888434"/>
          </a:xfrm>
          <a:prstGeom prst="rect">
            <a:avLst/>
          </a:prstGeom>
        </p:spPr>
      </p:pic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Picture 27" descr="C:\Users\user\AppData\Local\Microsoft\Windows\Temporary Internet Files\Content.IE5\HD5R1I25\MC90042580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0" y="4820493"/>
            <a:ext cx="1727200" cy="1920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Some common binary relations</a:t>
            </a:r>
            <a:endParaRPr lang="zh-TW" altLang="en-US" dirty="0"/>
          </a:p>
        </p:txBody>
      </p:sp>
      <p:pic>
        <p:nvPicPr>
          <p:cNvPr id="8" name="圖片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068596" y="1556790"/>
            <a:ext cx="1991236" cy="4703707"/>
          </a:xfrm>
          <a:prstGeom prst="rect">
            <a:avLst/>
          </a:prstGeom>
        </p:spPr>
      </p:pic>
      <p:sp>
        <p:nvSpPr>
          <p:cNvPr id="9" name="內容版面配置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3074" name="Picture 2" descr="C:\Users\user\AppData\Local\Microsoft\Windows\Temporary Internet Files\Content.IE5\CSS10A1Z\MM900318080[1]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25167" y="2564904"/>
            <a:ext cx="3535265" cy="27334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That is…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binary relation is a total order if it is total, </a:t>
            </a:r>
            <a:r>
              <a:rPr lang="en-US" altLang="zh-TW" dirty="0" err="1" smtClean="0"/>
              <a:t>antisymmetric</a:t>
            </a:r>
            <a:r>
              <a:rPr lang="en-US" altLang="zh-TW" dirty="0" smtClean="0"/>
              <a:t> and transitive.</a:t>
            </a:r>
            <a:endParaRPr lang="zh-TW" altLang="en-US" dirty="0"/>
          </a:p>
        </p:txBody>
      </p:sp>
      <p:pic>
        <p:nvPicPr>
          <p:cNvPr id="10242" name="Picture 2" descr="C:\Users\user\AppData\Local\Microsoft\Windows\Temporary Internet Files\Content.IE5\CSS10A1Z\MC900030452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0525" y="2996952"/>
            <a:ext cx="3155185" cy="33194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標楷體" pitchFamily="65" charset="-120"/>
              </a:rPr>
              <a:t>An observation</a:t>
            </a:r>
            <a:endParaRPr lang="zh-TW" altLang="en-US" dirty="0">
              <a:ea typeface="標楷體" pitchFamily="65" charset="-120"/>
            </a:endParaRPr>
          </a:p>
        </p:txBody>
      </p:sp>
      <p:pic>
        <p:nvPicPr>
          <p:cNvPr id="4" name="圖片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323523" y="1628798"/>
            <a:ext cx="8436457" cy="3888434"/>
          </a:xfrm>
          <a:prstGeom prst="rect">
            <a:avLst/>
          </a:prstGeom>
        </p:spPr>
      </p:pic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Picture 27" descr="C:\Users\user\AppData\Local\Microsoft\Windows\Temporary Internet Files\Content.IE5\HD5R1I25\MC900425800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92280" y="4820493"/>
            <a:ext cx="1727200" cy="1920875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683568" y="3356992"/>
            <a:ext cx="7632848" cy="57606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4644008" y="2708920"/>
            <a:ext cx="2088351" cy="456952"/>
          </a:xfrm>
          <a:prstGeom prst="rect">
            <a:avLst/>
          </a:prstGeom>
          <a:ln w="63500">
            <a:solidFill>
              <a:srgbClr val="FF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標楷體" pitchFamily="65" charset="-120"/>
              </a:rPr>
              <a:t>So…</a:t>
            </a:r>
            <a:endParaRPr lang="zh-TW" altLang="en-US" dirty="0">
              <a:ea typeface="標楷體" pitchFamily="65" charset="-120"/>
            </a:endParaRPr>
          </a:p>
        </p:txBody>
      </p:sp>
      <p:pic>
        <p:nvPicPr>
          <p:cNvPr id="8" name="圖片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88800" y="1628798"/>
            <a:ext cx="8442770" cy="886397"/>
          </a:xfrm>
          <a:prstGeom prst="rect">
            <a:avLst/>
          </a:prstGeom>
        </p:spPr>
      </p:pic>
      <p:sp>
        <p:nvSpPr>
          <p:cNvPr id="9" name="內容版面配置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0" name="Picture 2" descr="C:\Users\yzucse\AppData\Local\Microsoft\Windows\Temporary Internet Files\Content.IE5\0DBG98ZE\MC900427189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9792" y="2924944"/>
            <a:ext cx="3595315" cy="32771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property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total order is also a partial order.</a:t>
            </a:r>
            <a:endParaRPr lang="zh-TW" altLang="en-US" dirty="0"/>
          </a:p>
        </p:txBody>
      </p:sp>
      <p:pic>
        <p:nvPicPr>
          <p:cNvPr id="6146" name="Picture 2" descr="C:\Users\user\AppData\Local\Microsoft\Windows\Temporary Internet Files\Content.IE5\2CG3SPLD\MC90008902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924944"/>
            <a:ext cx="4261047" cy="32817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Examples of total orders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516997" y="1844824"/>
            <a:ext cx="6495978" cy="2232248"/>
          </a:xfrm>
          <a:prstGeom prst="rect">
            <a:avLst/>
          </a:prstGeom>
        </p:spPr>
      </p:pic>
      <p:cxnSp>
        <p:nvCxnSpPr>
          <p:cNvPr id="6" name="直線接點 5"/>
          <p:cNvCxnSpPr/>
          <p:nvPr/>
        </p:nvCxnSpPr>
        <p:spPr>
          <a:xfrm>
            <a:off x="251520" y="2924944"/>
            <a:ext cx="5256584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251520" y="3861048"/>
            <a:ext cx="6984776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C:\Users\user\AppData\Local\Microsoft\Windows\Temporary Internet Files\Content.IE5\7BI094LQ\MM900300503[1]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4" y="1012725"/>
            <a:ext cx="2157388" cy="2416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Partially ordered 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set endowed with a partial order is referred to as a partially ordered set (</a:t>
            </a:r>
            <a:r>
              <a:rPr lang="en-US" altLang="zh-TW" dirty="0" err="1" smtClean="0"/>
              <a:t>poset</a:t>
            </a:r>
            <a:r>
              <a:rPr lang="en-US" altLang="zh-TW" dirty="0" smtClean="0"/>
              <a:t> </a:t>
            </a:r>
            <a:r>
              <a:rPr lang="en-US" altLang="zh-TW" smtClean="0"/>
              <a:t>for short).</a:t>
            </a:r>
            <a:endParaRPr lang="en-US" altLang="zh-TW" dirty="0" smtClean="0"/>
          </a:p>
          <a:p>
            <a:r>
              <a:rPr lang="en-US" altLang="zh-TW" dirty="0" smtClean="0"/>
              <a:t>A set endowed with a total order is referred to as a totally ordered set.</a:t>
            </a:r>
            <a:endParaRPr lang="zh-TW" altLang="en-US" dirty="0"/>
          </a:p>
        </p:txBody>
      </p:sp>
      <p:pic>
        <p:nvPicPr>
          <p:cNvPr id="5" name="Picture 2" descr="C:\Documents and Settings\DavBan\Local Settings\Temporary Internet Files\Content.IE5\X734C819\MC900427345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9190" y="3714752"/>
            <a:ext cx="2836508" cy="26887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Regular languages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18" name="Picture 2" descr="C:\Users\user\AppData\Local\Microsoft\Windows\Temporary Internet Files\Content.IE5\2CG3SPLD\MC900089074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3539607"/>
            <a:ext cx="2021491" cy="27613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單箭頭接點 11"/>
          <p:cNvCxnSpPr>
            <a:stCxn id="8" idx="0"/>
            <a:endCxn id="4" idx="2"/>
          </p:cNvCxnSpPr>
          <p:nvPr/>
        </p:nvCxnSpPr>
        <p:spPr>
          <a:xfrm rot="5400000" flipH="1" flipV="1">
            <a:off x="1500808" y="2734072"/>
            <a:ext cx="1270992" cy="1270992"/>
          </a:xfrm>
          <a:prstGeom prst="straightConnector1">
            <a:avLst/>
          </a:prstGeom>
          <a:ln w="63500" cap="flat" cmpd="dbl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8" idx="5"/>
            <a:endCxn id="5" idx="2"/>
          </p:cNvCxnSpPr>
          <p:nvPr/>
        </p:nvCxnSpPr>
        <p:spPr>
          <a:xfrm rot="16200000" flipH="1">
            <a:off x="3124759" y="4239159"/>
            <a:ext cx="20034" cy="2010351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4" idx="7"/>
            <a:endCxn id="7" idx="2"/>
          </p:cNvCxnSpPr>
          <p:nvPr/>
        </p:nvCxnSpPr>
        <p:spPr>
          <a:xfrm rot="16200000" flipH="1">
            <a:off x="4188531" y="1774540"/>
            <a:ext cx="107265" cy="1379751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4" idx="3"/>
            <a:endCxn id="8" idx="7"/>
          </p:cNvCxnSpPr>
          <p:nvPr/>
        </p:nvCxnSpPr>
        <p:spPr>
          <a:xfrm rot="5400000">
            <a:off x="1938352" y="3248610"/>
            <a:ext cx="1158609" cy="776110"/>
          </a:xfrm>
          <a:prstGeom prst="straightConnector1">
            <a:avLst/>
          </a:prstGeom>
          <a:ln w="63500" cmpd="dbl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5" idx="7"/>
            <a:endCxn id="6" idx="2"/>
          </p:cNvCxnSpPr>
          <p:nvPr/>
        </p:nvCxnSpPr>
        <p:spPr>
          <a:xfrm rot="5400000" flipH="1" flipV="1">
            <a:off x="5195897" y="2962673"/>
            <a:ext cx="1692935" cy="2243847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5" idx="0"/>
            <a:endCxn id="7" idx="4"/>
          </p:cNvCxnSpPr>
          <p:nvPr/>
        </p:nvCxnSpPr>
        <p:spPr>
          <a:xfrm rot="5400000" flipH="1" flipV="1">
            <a:off x="4082244" y="3490156"/>
            <a:ext cx="1821904" cy="792088"/>
          </a:xfrm>
          <a:prstGeom prst="straightConnector1">
            <a:avLst/>
          </a:prstGeom>
          <a:ln w="63500" cmpd="dbl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7" idx="3"/>
            <a:endCxn id="8" idx="6"/>
          </p:cNvCxnSpPr>
          <p:nvPr/>
        </p:nvCxnSpPr>
        <p:spPr>
          <a:xfrm rot="5400000">
            <a:off x="2786101" y="2445293"/>
            <a:ext cx="1883807" cy="2675895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6" idx="4"/>
            <a:endCxn id="10" idx="0"/>
          </p:cNvCxnSpPr>
          <p:nvPr/>
        </p:nvCxnSpPr>
        <p:spPr>
          <a:xfrm rot="16200000" flipH="1">
            <a:off x="7358608" y="3958208"/>
            <a:ext cx="597768" cy="72008"/>
          </a:xfrm>
          <a:prstGeom prst="straightConnector1">
            <a:avLst/>
          </a:prstGeom>
          <a:ln w="63500" cmpd="dbl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9" idx="1"/>
            <a:endCxn id="7" idx="5"/>
          </p:cNvCxnSpPr>
          <p:nvPr/>
        </p:nvCxnSpPr>
        <p:spPr>
          <a:xfrm rot="16200000" flipV="1">
            <a:off x="4812429" y="3741437"/>
            <a:ext cx="2233742" cy="433542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9" idx="2"/>
            <a:endCxn id="5" idx="6"/>
          </p:cNvCxnSpPr>
          <p:nvPr/>
        </p:nvCxnSpPr>
        <p:spPr>
          <a:xfrm rot="10800000">
            <a:off x="5054352" y="5254352"/>
            <a:ext cx="957808" cy="144016"/>
          </a:xfrm>
          <a:prstGeom prst="straightConnector1">
            <a:avLst/>
          </a:prstGeom>
          <a:ln w="63500" cmpd="dbl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10" idx="3"/>
            <a:endCxn id="9" idx="6"/>
          </p:cNvCxnSpPr>
          <p:nvPr/>
        </p:nvCxnSpPr>
        <p:spPr>
          <a:xfrm rot="5400000">
            <a:off x="6985993" y="5014153"/>
            <a:ext cx="324783" cy="443647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stCxn id="10" idx="2"/>
            <a:endCxn id="4" idx="5"/>
          </p:cNvCxnSpPr>
          <p:nvPr/>
        </p:nvCxnSpPr>
        <p:spPr>
          <a:xfrm rot="10800000">
            <a:off x="3552290" y="3057362"/>
            <a:ext cx="3684007" cy="1692935"/>
          </a:xfrm>
          <a:prstGeom prst="straightConnector1">
            <a:avLst/>
          </a:prstGeom>
          <a:ln w="63500" cmpd="dbl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圖案 81"/>
          <p:cNvCxnSpPr>
            <a:stCxn id="7" idx="7"/>
            <a:endCxn id="7" idx="6"/>
          </p:cNvCxnSpPr>
          <p:nvPr/>
        </p:nvCxnSpPr>
        <p:spPr>
          <a:xfrm rot="16200000" flipH="1">
            <a:off x="5617839" y="2289448"/>
            <a:ext cx="323289" cy="133911"/>
          </a:xfrm>
          <a:prstGeom prst="curvedConnector4">
            <a:avLst>
              <a:gd name="adj1" fmla="val -197434"/>
              <a:gd name="adj2" fmla="val 682584"/>
            </a:avLst>
          </a:prstGeom>
          <a:ln w="63500" cmpd="dbl">
            <a:solidFill>
              <a:schemeClr val="accent6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圖案 89"/>
          <p:cNvCxnSpPr>
            <a:stCxn id="6" idx="0"/>
            <a:endCxn id="6" idx="1"/>
          </p:cNvCxnSpPr>
          <p:nvPr/>
        </p:nvCxnSpPr>
        <p:spPr>
          <a:xfrm rot="16200000" flipH="1" flipV="1">
            <a:off x="7392888" y="2686238"/>
            <a:ext cx="133911" cy="323289"/>
          </a:xfrm>
          <a:prstGeom prst="curvedConnector3">
            <a:avLst>
              <a:gd name="adj1" fmla="val -550066"/>
            </a:avLst>
          </a:prstGeom>
          <a:ln w="635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字方塊 99"/>
          <p:cNvSpPr txBox="1"/>
          <p:nvPr/>
        </p:nvSpPr>
        <p:spPr>
          <a:xfrm>
            <a:off x="2699792" y="548680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chemeClr val="accent6">
                    <a:lumMod val="50000"/>
                  </a:schemeClr>
                </a:solidFill>
              </a:rPr>
              <a:t>1</a:t>
            </a:r>
            <a:endParaRPr lang="zh-TW" altLang="en-US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3131840" y="539969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chemeClr val="accent6">
                    <a:lumMod val="50000"/>
                  </a:schemeClr>
                </a:solidFill>
              </a:rPr>
              <a:t>1</a:t>
            </a:r>
            <a:endParaRPr lang="zh-TW" altLang="en-US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3563888" y="539969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chemeClr val="accent5">
                    <a:lumMod val="50000"/>
                  </a:schemeClr>
                </a:solidFill>
              </a:rPr>
              <a:t>0</a:t>
            </a:r>
            <a:endParaRPr lang="zh-TW" altLang="en-US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3995936" y="531258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chemeClr val="accent6">
                    <a:lumMod val="50000"/>
                  </a:schemeClr>
                </a:solidFill>
              </a:rPr>
              <a:t>1</a:t>
            </a:r>
            <a:endParaRPr lang="zh-TW" altLang="en-US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4427984" y="539969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chemeClr val="accent5">
                    <a:lumMod val="50000"/>
                  </a:schemeClr>
                </a:solidFill>
              </a:rPr>
              <a:t>0</a:t>
            </a:r>
            <a:endParaRPr lang="zh-TW" altLang="en-US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4860032" y="531258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chemeClr val="accent5">
                    <a:lumMod val="50000"/>
                  </a:schemeClr>
                </a:solidFill>
              </a:rPr>
              <a:t>0</a:t>
            </a:r>
            <a:endParaRPr lang="zh-TW" altLang="en-US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5292080" y="531258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chemeClr val="accent5">
                    <a:lumMod val="50000"/>
                  </a:schemeClr>
                </a:solidFill>
              </a:rPr>
              <a:t>0</a:t>
            </a:r>
            <a:endParaRPr lang="zh-TW" altLang="en-US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5724128" y="522547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chemeClr val="accent5">
                    <a:lumMod val="50000"/>
                  </a:schemeClr>
                </a:solidFill>
              </a:rPr>
              <a:t>0</a:t>
            </a:r>
            <a:endParaRPr lang="zh-TW" altLang="en-US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橢圓 3"/>
          <p:cNvSpPr/>
          <p:nvPr/>
        </p:nvSpPr>
        <p:spPr>
          <a:xfrm>
            <a:off x="2771800" y="227687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4139952" y="4797152"/>
            <a:ext cx="914400" cy="914400"/>
          </a:xfrm>
          <a:prstGeom prst="ellipse">
            <a:avLst/>
          </a:prstGeom>
          <a:solidFill>
            <a:srgbClr val="FF0000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7164288" y="2780928"/>
            <a:ext cx="914400" cy="914400"/>
          </a:xfrm>
          <a:prstGeom prst="ellipse">
            <a:avLst/>
          </a:prstGeom>
          <a:solidFill>
            <a:srgbClr val="FF0000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4932040" y="206084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611560" y="4005064"/>
            <a:ext cx="1778496" cy="144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initial</a:t>
            </a:r>
            <a:endParaRPr lang="zh-TW" altLang="en-US" sz="3200" dirty="0"/>
          </a:p>
        </p:txBody>
      </p:sp>
      <p:sp>
        <p:nvSpPr>
          <p:cNvPr id="9" name="橢圓 8"/>
          <p:cNvSpPr/>
          <p:nvPr/>
        </p:nvSpPr>
        <p:spPr>
          <a:xfrm>
            <a:off x="6012160" y="494116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7236296" y="429309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1" name="Picture 2" descr="C:\Documents and Settings\Ching-Lueh Chang\Local Settings\Temporary Internet Files\Content.IE5\GD6FWHUR\MM900046464[1]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933056"/>
            <a:ext cx="1028083" cy="517401"/>
          </a:xfrm>
          <a:prstGeom prst="rect">
            <a:avLst/>
          </a:prstGeom>
          <a:noFill/>
        </p:spPr>
      </p:pic>
      <p:pic>
        <p:nvPicPr>
          <p:cNvPr id="33" name="Picture 31" descr="C:\Users\user\AppData\Local\Microsoft\Windows\Temporary Internet Files\Content.IE5\HD5R1I25\MC90043984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404664"/>
            <a:ext cx="2168525" cy="172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4" presetClass="emph" presetSubtype="0" fill="remove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4" presetClass="emph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6.93642E-6 L 0.2283 -0.22034 " pathEditMode="relative" ptsTypes="AA">
                                      <p:cBhvr>
                                        <p:cTn id="3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6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36" dur="5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37" dur="500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3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4" presetClass="emph" presetSubtype="0" fill="remove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4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4" presetClass="emph" presetSubtype="0" repeatCount="indefinite" fill="remove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83 -0.22034 L 1.66667E-6 -0.0104 " pathEditMode="relative" ptsTypes="AA">
                                      <p:cBhvr>
                                        <p:cTn id="6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56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67" dur="5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68" dur="500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6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7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4" presetClass="emph" presetSubtype="0" fill="remove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7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7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7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7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4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4" presetClass="emph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8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7.39884E-6 L 0.37795 0.16787 " pathEditMode="relative" ptsTypes="AA">
                                      <p:cBhvr>
                                        <p:cTn id="9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00"/>
                            </p:stCondLst>
                            <p:childTnLst>
                              <p:par>
                                <p:cTn id="97" presetID="56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98" dur="5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99" dur="500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10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4" presetClass="emph" presetSubtype="0" fill="remove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0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0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4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4" presetClass="emph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795 0.16787 L 0.46458 -0.25178 " pathEditMode="relative" ptsTypes="AA">
                                      <p:cBhvr>
                                        <p:cTn id="12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000"/>
                            </p:stCondLst>
                            <p:childTnLst>
                              <p:par>
                                <p:cTn id="128" presetID="56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129" dur="5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130" dur="500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13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3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4" presetClass="emph" presetSubtype="0" fill="remove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3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4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4" presetClass="emph" presetSubtype="0" repeatCount="indefinite" fill="remove" grpId="2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458 -0.25178 L 0.07864 0.08394 " pathEditMode="relative" ptsTypes="AA">
                                      <p:cBhvr>
                                        <p:cTn id="15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3000"/>
                            </p:stCondLst>
                            <p:childTnLst>
                              <p:par>
                                <p:cTn id="159" presetID="56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160" dur="5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161" dur="500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16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34" presetClass="emph" presetSubtype="0" fill="remove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6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6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7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4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24" presetClass="emph" presetSubtype="0" repeatCount="indefinite" fill="remove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8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8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000"/>
                            </p:stCondLst>
                            <p:childTnLst>
                              <p:par>
                                <p:cTn id="18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64 0.08394 L 0.37795 0.15723 " pathEditMode="relative" ptsTypes="AA">
                                      <p:cBhvr>
                                        <p:cTn id="18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3000"/>
                            </p:stCondLst>
                            <p:childTnLst>
                              <p:par>
                                <p:cTn id="190" presetID="56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191" dur="5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192" dur="500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19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34" presetClass="emph" presetSubtype="0" fill="remove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9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0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0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4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0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0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00"/>
                            </p:stCondLst>
                            <p:childTnLst>
                              <p:par>
                                <p:cTn id="212" presetID="24" presetClass="emph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2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000"/>
                            </p:stCondLst>
                            <p:childTnLst>
                              <p:par>
                                <p:cTn id="21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795 0.16786 L 0.70868 -0.13618 " pathEditMode="relative" ptsTypes="AA">
                                      <p:cBhvr>
                                        <p:cTn id="21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21" presetID="56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222" dur="5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223" dur="500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2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34" presetClass="emph" presetSubtype="0" fill="remove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3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3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3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3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3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4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4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500"/>
                            </p:stCondLst>
                            <p:childTnLst>
                              <p:par>
                                <p:cTn id="24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0868 -0.13618 L 0.74045 -0.32208 L 0.6658 -0.32 L 0.70868 -0.13618 Z " pathEditMode="relative" ptsTypes="AAAA">
                                      <p:cBhvr>
                                        <p:cTn id="24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2500"/>
                            </p:stCondLst>
                            <p:childTnLst>
                              <p:par>
                                <p:cTn id="246" presetID="6" presetClass="emph" presetSubtype="0" repeatCount="indefinite" fill="remove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247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4500"/>
                            </p:stCondLst>
                            <p:childTnLst>
                              <p:par>
                                <p:cTn id="249" presetID="56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250" dur="5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251" dur="500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25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5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0" grpId="1"/>
      <p:bldP spid="101" grpId="0"/>
      <p:bldP spid="101" grpId="1"/>
      <p:bldP spid="103" grpId="0"/>
      <p:bldP spid="103" grpId="1"/>
      <p:bldP spid="104" grpId="0"/>
      <p:bldP spid="104" grpId="1"/>
      <p:bldP spid="113" grpId="0"/>
      <p:bldP spid="113" grpId="1"/>
      <p:bldP spid="114" grpId="0"/>
      <p:bldP spid="114" grpId="1"/>
      <p:bldP spid="115" grpId="0"/>
      <p:bldP spid="115" grpId="1"/>
      <p:bldP spid="116" grpId="0"/>
      <p:bldP spid="116" grpId="1"/>
      <p:bldP spid="4" grpId="0" animBg="1"/>
      <p:bldP spid="5" grpId="0" animBg="1"/>
      <p:bldP spid="5" grpId="1" animBg="1"/>
      <p:bldP spid="6" grpId="0" animBg="1"/>
      <p:bldP spid="6" grpId="1" animBg="1"/>
      <p:bldP spid="7" grpId="0" animBg="1"/>
      <p:bldP spid="8" grpId="0" animBg="1"/>
      <p:bldP spid="8" grpId="1" animBg="1"/>
      <p:bldP spid="8" grpId="2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單箭頭接點 11"/>
          <p:cNvCxnSpPr>
            <a:stCxn id="8" idx="0"/>
            <a:endCxn id="4" idx="2"/>
          </p:cNvCxnSpPr>
          <p:nvPr/>
        </p:nvCxnSpPr>
        <p:spPr>
          <a:xfrm rot="5400000" flipH="1" flipV="1">
            <a:off x="1716832" y="2734072"/>
            <a:ext cx="1270992" cy="1270992"/>
          </a:xfrm>
          <a:prstGeom prst="straightConnector1">
            <a:avLst/>
          </a:prstGeom>
          <a:ln w="63500" cap="flat" cmpd="dbl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8" idx="5"/>
            <a:endCxn id="5" idx="2"/>
          </p:cNvCxnSpPr>
          <p:nvPr/>
        </p:nvCxnSpPr>
        <p:spPr>
          <a:xfrm rot="16200000" flipH="1">
            <a:off x="3340783" y="4239159"/>
            <a:ext cx="20034" cy="2010351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4" idx="7"/>
            <a:endCxn id="7" idx="2"/>
          </p:cNvCxnSpPr>
          <p:nvPr/>
        </p:nvCxnSpPr>
        <p:spPr>
          <a:xfrm rot="16200000" flipH="1">
            <a:off x="4404555" y="1774540"/>
            <a:ext cx="107265" cy="1379751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4" idx="3"/>
            <a:endCxn id="8" idx="7"/>
          </p:cNvCxnSpPr>
          <p:nvPr/>
        </p:nvCxnSpPr>
        <p:spPr>
          <a:xfrm rot="5400000">
            <a:off x="2154376" y="3248610"/>
            <a:ext cx="1158609" cy="776110"/>
          </a:xfrm>
          <a:prstGeom prst="straightConnector1">
            <a:avLst/>
          </a:prstGeom>
          <a:ln w="63500" cmpd="dbl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5" idx="7"/>
            <a:endCxn id="6" idx="2"/>
          </p:cNvCxnSpPr>
          <p:nvPr/>
        </p:nvCxnSpPr>
        <p:spPr>
          <a:xfrm rot="5400000" flipH="1" flipV="1">
            <a:off x="5411921" y="2962673"/>
            <a:ext cx="1692935" cy="2243847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5" idx="0"/>
            <a:endCxn id="7" idx="4"/>
          </p:cNvCxnSpPr>
          <p:nvPr/>
        </p:nvCxnSpPr>
        <p:spPr>
          <a:xfrm rot="5400000" flipH="1" flipV="1">
            <a:off x="4298268" y="3490156"/>
            <a:ext cx="1821904" cy="792088"/>
          </a:xfrm>
          <a:prstGeom prst="straightConnector1">
            <a:avLst/>
          </a:prstGeom>
          <a:ln w="63500" cmpd="dbl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7" idx="3"/>
            <a:endCxn id="8" idx="6"/>
          </p:cNvCxnSpPr>
          <p:nvPr/>
        </p:nvCxnSpPr>
        <p:spPr>
          <a:xfrm rot="5400000">
            <a:off x="3002125" y="2445293"/>
            <a:ext cx="1883807" cy="2675895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6" idx="4"/>
            <a:endCxn id="10" idx="0"/>
          </p:cNvCxnSpPr>
          <p:nvPr/>
        </p:nvCxnSpPr>
        <p:spPr>
          <a:xfrm rot="16200000" flipH="1">
            <a:off x="7574632" y="3958208"/>
            <a:ext cx="597768" cy="72008"/>
          </a:xfrm>
          <a:prstGeom prst="straightConnector1">
            <a:avLst/>
          </a:prstGeom>
          <a:ln w="63500" cmpd="dbl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9" idx="1"/>
            <a:endCxn id="7" idx="5"/>
          </p:cNvCxnSpPr>
          <p:nvPr/>
        </p:nvCxnSpPr>
        <p:spPr>
          <a:xfrm rot="16200000" flipV="1">
            <a:off x="5028453" y="3741437"/>
            <a:ext cx="2233742" cy="433542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9" idx="2"/>
            <a:endCxn id="5" idx="6"/>
          </p:cNvCxnSpPr>
          <p:nvPr/>
        </p:nvCxnSpPr>
        <p:spPr>
          <a:xfrm rot="10800000">
            <a:off x="5270376" y="5254352"/>
            <a:ext cx="957808" cy="144016"/>
          </a:xfrm>
          <a:prstGeom prst="straightConnector1">
            <a:avLst/>
          </a:prstGeom>
          <a:ln w="63500" cmpd="dbl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10" idx="3"/>
            <a:endCxn id="9" idx="6"/>
          </p:cNvCxnSpPr>
          <p:nvPr/>
        </p:nvCxnSpPr>
        <p:spPr>
          <a:xfrm rot="5400000">
            <a:off x="7202017" y="5014153"/>
            <a:ext cx="324783" cy="443647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stCxn id="10" idx="2"/>
            <a:endCxn id="4" idx="5"/>
          </p:cNvCxnSpPr>
          <p:nvPr/>
        </p:nvCxnSpPr>
        <p:spPr>
          <a:xfrm rot="10800000">
            <a:off x="3768314" y="3057362"/>
            <a:ext cx="3684007" cy="1692935"/>
          </a:xfrm>
          <a:prstGeom prst="straightConnector1">
            <a:avLst/>
          </a:prstGeom>
          <a:ln w="63500" cmpd="dbl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圖案 81"/>
          <p:cNvCxnSpPr>
            <a:stCxn id="7" idx="7"/>
            <a:endCxn id="7" idx="6"/>
          </p:cNvCxnSpPr>
          <p:nvPr/>
        </p:nvCxnSpPr>
        <p:spPr>
          <a:xfrm rot="16200000" flipH="1">
            <a:off x="5833863" y="2289448"/>
            <a:ext cx="323289" cy="133911"/>
          </a:xfrm>
          <a:prstGeom prst="curvedConnector4">
            <a:avLst>
              <a:gd name="adj1" fmla="val -197434"/>
              <a:gd name="adj2" fmla="val 682584"/>
            </a:avLst>
          </a:prstGeom>
          <a:ln w="63500" cmpd="dbl">
            <a:solidFill>
              <a:schemeClr val="accent6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圖案 89"/>
          <p:cNvCxnSpPr>
            <a:stCxn id="6" idx="0"/>
            <a:endCxn id="6" idx="1"/>
          </p:cNvCxnSpPr>
          <p:nvPr/>
        </p:nvCxnSpPr>
        <p:spPr>
          <a:xfrm rot="16200000" flipH="1" flipV="1">
            <a:off x="7608912" y="2686238"/>
            <a:ext cx="133911" cy="323289"/>
          </a:xfrm>
          <a:prstGeom prst="curvedConnector3">
            <a:avLst>
              <a:gd name="adj1" fmla="val -550066"/>
            </a:avLst>
          </a:prstGeom>
          <a:ln w="635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字方塊 99"/>
          <p:cNvSpPr txBox="1"/>
          <p:nvPr/>
        </p:nvSpPr>
        <p:spPr>
          <a:xfrm>
            <a:off x="2699792" y="548680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chemeClr val="accent6">
                    <a:lumMod val="50000"/>
                  </a:schemeClr>
                </a:solidFill>
              </a:rPr>
              <a:t>1</a:t>
            </a:r>
            <a:endParaRPr lang="zh-TW" altLang="en-US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3131840" y="539969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chemeClr val="accent6">
                    <a:lumMod val="50000"/>
                  </a:schemeClr>
                </a:solidFill>
              </a:rPr>
              <a:t>1</a:t>
            </a:r>
            <a:endParaRPr lang="zh-TW" altLang="en-US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3563888" y="539969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chemeClr val="accent5">
                    <a:lumMod val="50000"/>
                  </a:schemeClr>
                </a:solidFill>
              </a:rPr>
              <a:t>0</a:t>
            </a:r>
            <a:endParaRPr lang="zh-TW" altLang="en-US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3995936" y="531258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chemeClr val="accent6">
                    <a:lumMod val="50000"/>
                  </a:schemeClr>
                </a:solidFill>
              </a:rPr>
              <a:t>1</a:t>
            </a:r>
            <a:endParaRPr lang="zh-TW" altLang="en-US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4427984" y="539969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chemeClr val="accent5">
                    <a:lumMod val="50000"/>
                  </a:schemeClr>
                </a:solidFill>
              </a:rPr>
              <a:t>0</a:t>
            </a:r>
            <a:endParaRPr lang="zh-TW" altLang="en-US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4860032" y="531258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chemeClr val="accent5">
                    <a:lumMod val="50000"/>
                  </a:schemeClr>
                </a:solidFill>
              </a:rPr>
              <a:t>0</a:t>
            </a:r>
            <a:endParaRPr lang="zh-TW" altLang="en-US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5292080" y="531258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chemeClr val="accent5">
                    <a:lumMod val="50000"/>
                  </a:schemeClr>
                </a:solidFill>
              </a:rPr>
              <a:t>0</a:t>
            </a:r>
            <a:endParaRPr lang="zh-TW" altLang="en-US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5724128" y="522547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chemeClr val="accent5">
                    <a:lumMod val="50000"/>
                  </a:schemeClr>
                </a:solidFill>
              </a:rPr>
              <a:t>0</a:t>
            </a:r>
            <a:endParaRPr lang="zh-TW" altLang="en-US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橢圓 3"/>
          <p:cNvSpPr/>
          <p:nvPr/>
        </p:nvSpPr>
        <p:spPr>
          <a:xfrm>
            <a:off x="2987824" y="227687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4355976" y="4797152"/>
            <a:ext cx="914400" cy="914400"/>
          </a:xfrm>
          <a:prstGeom prst="ellipse">
            <a:avLst/>
          </a:prstGeom>
          <a:solidFill>
            <a:srgbClr val="FF0000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7380312" y="2780928"/>
            <a:ext cx="914400" cy="914400"/>
          </a:xfrm>
          <a:prstGeom prst="ellipse">
            <a:avLst/>
          </a:prstGeom>
          <a:solidFill>
            <a:srgbClr val="FF0000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5148064" y="206084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827584" y="4005064"/>
            <a:ext cx="1778496" cy="144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initial</a:t>
            </a:r>
            <a:endParaRPr lang="zh-TW" altLang="en-US" sz="3200" dirty="0"/>
          </a:p>
        </p:txBody>
      </p:sp>
      <p:sp>
        <p:nvSpPr>
          <p:cNvPr id="9" name="橢圓 8"/>
          <p:cNvSpPr/>
          <p:nvPr/>
        </p:nvSpPr>
        <p:spPr>
          <a:xfrm>
            <a:off x="6228184" y="494116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7452320" y="429309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1" name="Picture 2" descr="C:\Documents and Settings\Ching-Lueh Chang\Local Settings\Temporary Internet Files\Content.IE5\GD6FWHUR\MM900046464[1]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933056"/>
            <a:ext cx="1028083" cy="517401"/>
          </a:xfrm>
          <a:prstGeom prst="rect">
            <a:avLst/>
          </a:prstGeom>
          <a:noFill/>
        </p:spPr>
      </p:pic>
      <p:sp>
        <p:nvSpPr>
          <p:cNvPr id="33" name="矩形 32"/>
          <p:cNvSpPr/>
          <p:nvPr/>
        </p:nvSpPr>
        <p:spPr>
          <a:xfrm>
            <a:off x="2123728" y="404664"/>
            <a:ext cx="4176464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6804248" y="188640"/>
            <a:ext cx="128776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Input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cxnSp>
        <p:nvCxnSpPr>
          <p:cNvPr id="36" name="直線單箭頭接點 35"/>
          <p:cNvCxnSpPr>
            <a:stCxn id="34" idx="1"/>
            <a:endCxn id="33" idx="3"/>
          </p:cNvCxnSpPr>
          <p:nvPr/>
        </p:nvCxnSpPr>
        <p:spPr>
          <a:xfrm flipH="1">
            <a:off x="6300192" y="476672"/>
            <a:ext cx="504056" cy="28803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179512" y="5877272"/>
            <a:ext cx="2160240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Initial state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cxnSp>
        <p:nvCxnSpPr>
          <p:cNvPr id="38" name="直線單箭頭接點 37"/>
          <p:cNvCxnSpPr>
            <a:stCxn id="37" idx="0"/>
            <a:endCxn id="8" idx="4"/>
          </p:cNvCxnSpPr>
          <p:nvPr/>
        </p:nvCxnSpPr>
        <p:spPr>
          <a:xfrm flipV="1">
            <a:off x="1259632" y="5445224"/>
            <a:ext cx="457200" cy="4320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7524328" y="5877272"/>
            <a:ext cx="1440160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A state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cxnSp>
        <p:nvCxnSpPr>
          <p:cNvPr id="42" name="直線單箭頭接點 41"/>
          <p:cNvCxnSpPr>
            <a:stCxn id="41" idx="0"/>
            <a:endCxn id="10" idx="4"/>
          </p:cNvCxnSpPr>
          <p:nvPr/>
        </p:nvCxnSpPr>
        <p:spPr>
          <a:xfrm flipH="1" flipV="1">
            <a:off x="7909520" y="5207496"/>
            <a:ext cx="334888" cy="66977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395536" y="1268760"/>
            <a:ext cx="4104456" cy="936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Follow this kind of edges when reading a 1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cxnSp>
        <p:nvCxnSpPr>
          <p:cNvPr id="49" name="直線單箭頭接點 48"/>
          <p:cNvCxnSpPr>
            <a:stCxn id="47" idx="2"/>
          </p:cNvCxnSpPr>
          <p:nvPr/>
        </p:nvCxnSpPr>
        <p:spPr>
          <a:xfrm flipH="1">
            <a:off x="2195736" y="2204864"/>
            <a:ext cx="252028" cy="108012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2411760" y="5805264"/>
            <a:ext cx="4176464" cy="936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Follow this kind of edges when reading a 0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cxnSp>
        <p:nvCxnSpPr>
          <p:cNvPr id="62" name="直線單箭頭接點 61"/>
          <p:cNvCxnSpPr>
            <a:stCxn id="61" idx="0"/>
          </p:cNvCxnSpPr>
          <p:nvPr/>
        </p:nvCxnSpPr>
        <p:spPr>
          <a:xfrm flipH="1" flipV="1">
            <a:off x="3419872" y="5373216"/>
            <a:ext cx="1080120" cy="4320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1953376" y="2967335"/>
            <a:ext cx="5237268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altLang="zh-TW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 deterministic</a:t>
            </a:r>
          </a:p>
          <a:p>
            <a:pPr algn="ctr"/>
            <a:r>
              <a:rPr lang="en-US" altLang="zh-TW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finite</a:t>
            </a:r>
          </a:p>
          <a:p>
            <a:pPr algn="ctr"/>
            <a:r>
              <a:rPr lang="en-US" altLang="zh-TW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automaton</a:t>
            </a:r>
            <a:endParaRPr lang="zh-TW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804248" y="908720"/>
            <a:ext cx="2160240" cy="1317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/>
                </a:solidFill>
              </a:rPr>
              <a:t>An accepting state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78" name="直線單箭頭接點 77"/>
          <p:cNvCxnSpPr>
            <a:stCxn id="77" idx="2"/>
            <a:endCxn id="6" idx="0"/>
          </p:cNvCxnSpPr>
          <p:nvPr/>
        </p:nvCxnSpPr>
        <p:spPr>
          <a:xfrm flipH="1">
            <a:off x="7837512" y="2226568"/>
            <a:ext cx="46856" cy="5543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6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6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6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6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2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3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26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0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1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6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26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5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2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3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0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9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6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7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26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8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1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3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8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9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26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9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0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1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6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7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26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3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4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5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0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1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" presetID="26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1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2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3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8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9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4" grpId="0" animBg="1"/>
      <p:bldP spid="34" grpId="1" animBg="1"/>
      <p:bldP spid="37" grpId="0" animBg="1"/>
      <p:bldP spid="37" grpId="1" animBg="1"/>
      <p:bldP spid="41" grpId="0" animBg="1"/>
      <p:bldP spid="41" grpId="1" animBg="1"/>
      <p:bldP spid="47" grpId="0" animBg="1"/>
      <p:bldP spid="47" grpId="1" animBg="1"/>
      <p:bldP spid="61" grpId="0" animBg="1"/>
      <p:bldP spid="61" grpId="1" animBg="1"/>
      <p:bldP spid="76" grpId="0"/>
      <p:bldP spid="76" grpId="1"/>
      <p:bldP spid="77" grpId="0" animBg="1"/>
      <p:bldP spid="77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0243" name="Picture 3" descr="C:\Users\user\AppData\Local\Microsoft\Windows\Temporary Internet Files\Content.IE5\CSS10A1Z\MC900304523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0232" y="4077072"/>
            <a:ext cx="2156595" cy="2327334"/>
          </a:xfrm>
          <a:prstGeom prst="rect">
            <a:avLst/>
          </a:prstGeom>
          <a:noFill/>
        </p:spPr>
      </p:pic>
      <p:pic>
        <p:nvPicPr>
          <p:cNvPr id="7" name="圖片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95536" y="1628800"/>
            <a:ext cx="8348806" cy="2592287"/>
          </a:xfrm>
          <a:prstGeom prst="rect">
            <a:avLst/>
          </a:prstGeom>
        </p:spPr>
      </p:pic>
      <p:pic>
        <p:nvPicPr>
          <p:cNvPr id="9" name="圖片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1619672" y="548680"/>
            <a:ext cx="5904656" cy="6292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general definition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099" name="Picture 3" descr="C:\Users\user\AppData\Local\Microsoft\Windows\Temporary Internet Files\Content.IE5\7BI094LQ\MC90019790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3573016"/>
            <a:ext cx="2520280" cy="2879510"/>
          </a:xfrm>
          <a:prstGeom prst="rect">
            <a:avLst/>
          </a:prstGeom>
          <a:noFill/>
        </p:spPr>
      </p:pic>
      <p:pic>
        <p:nvPicPr>
          <p:cNvPr id="6" name="圖片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395536" y="1603895"/>
            <a:ext cx="8313243" cy="21108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 equivalence relation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2" name="圖片 11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454866" y="1556788"/>
            <a:ext cx="8221590" cy="3168356"/>
          </a:xfrm>
          <a:prstGeom prst="rect">
            <a:avLst/>
          </a:prstGeom>
        </p:spPr>
      </p:pic>
      <p:pic>
        <p:nvPicPr>
          <p:cNvPr id="11266" name="Picture 2" descr="C:\Users\user\AppData\Local\Microsoft\Windows\Temporary Internet Files\Content.IE5\2CG3SPLD\MC90038920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5976" y="4722012"/>
            <a:ext cx="1700309" cy="18753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Another equivalence relation</a:t>
            </a:r>
            <a:endParaRPr lang="zh-TW" altLang="en-US" dirty="0"/>
          </a:p>
        </p:txBody>
      </p:sp>
      <p:sp>
        <p:nvSpPr>
          <p:cNvPr id="12" name="內容版面配置區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圖片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517296" y="1591178"/>
            <a:ext cx="8121121" cy="46239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 observation</a:t>
            </a:r>
            <a:endParaRPr lang="zh-TW" altLang="en-US" dirty="0"/>
          </a:p>
        </p:txBody>
      </p:sp>
      <p:pic>
        <p:nvPicPr>
          <p:cNvPr id="5" name="圖片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396197" y="1603896"/>
            <a:ext cx="8280259" cy="2689200"/>
          </a:xfrm>
          <a:prstGeom prst="rect">
            <a:avLst/>
          </a:prstGeom>
        </p:spPr>
      </p:pic>
      <p:pic>
        <p:nvPicPr>
          <p:cNvPr id="8" name="圖片 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347864" y="5085184"/>
            <a:ext cx="5099534" cy="672976"/>
          </a:xfrm>
          <a:prstGeom prst="rect">
            <a:avLst/>
          </a:prstGeom>
        </p:spPr>
      </p:pic>
      <p:sp>
        <p:nvSpPr>
          <p:cNvPr id="9" name="內容版面配置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0" name="Picture 2" descr="C:\Users\user\AppData\Local\Microsoft\Windows\Temporary Internet Files\Content.IE5\VLPC46RD\MC900383546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9552" y="4581128"/>
            <a:ext cx="2016224" cy="20008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內容版面配置區 4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9712" y="2204864"/>
            <a:ext cx="2592288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572000" y="2204864"/>
            <a:ext cx="2592288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979712" y="4365104"/>
            <a:ext cx="2592288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572000" y="4365104"/>
            <a:ext cx="2592288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圖片 21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07038" y="404666"/>
            <a:ext cx="8612525" cy="1238384"/>
          </a:xfrm>
          <a:prstGeom prst="rect">
            <a:avLst/>
          </a:prstGeom>
        </p:spPr>
      </p:pic>
      <p:pic>
        <p:nvPicPr>
          <p:cNvPr id="33" name="圖片 32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2714612" y="4000503"/>
            <a:ext cx="4114800" cy="3429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979712" y="2204864"/>
            <a:ext cx="2592288" cy="10081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979712" y="3212976"/>
            <a:ext cx="2592288" cy="11521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572000" y="2204864"/>
            <a:ext cx="2592288" cy="5760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572000" y="2780928"/>
            <a:ext cx="2592288" cy="11521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979712" y="4365104"/>
            <a:ext cx="2592288" cy="21602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4572000" y="3933056"/>
            <a:ext cx="2592288" cy="4320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4572000" y="4365104"/>
            <a:ext cx="2592288" cy="8640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4572000" y="5229200"/>
            <a:ext cx="2592288" cy="12961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3428992" y="1214422"/>
            <a:ext cx="2786082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5" name="圖片 34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2643174" y="4000504"/>
            <a:ext cx="4226243" cy="342900"/>
          </a:xfrm>
          <a:prstGeom prst="rect">
            <a:avLst/>
          </a:prstGeom>
        </p:spPr>
      </p:pic>
      <p:pic>
        <p:nvPicPr>
          <p:cNvPr id="49" name="圖片 48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1285719" y="1773396"/>
            <a:ext cx="7429685" cy="29828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000"/>
                            </p:stCondLst>
                            <p:childTnLst>
                              <p:par>
                                <p:cTn id="8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4000"/>
                            </p:stCondLst>
                            <p:childTnLst>
                              <p:par>
                                <p:cTn id="13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5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5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800" decel="100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800" decel="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800" decel="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800" decel="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800" decel="100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800" decel="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800" decel="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800" decel="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2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6" grpId="0" animBg="1"/>
      <p:bldP spid="15" grpId="0" animBg="1"/>
      <p:bldP spid="17" grpId="0" animBg="1"/>
      <p:bldP spid="18" grpId="0" animBg="1"/>
      <p:bldP spid="41" grpId="0" animBg="1"/>
      <p:bldP spid="41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summary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2290" name="Picture 2" descr="C:\Users\user\AppData\Local\Microsoft\Windows\Temporary Internet Files\Content.IE5\2CG3SPLD\MC900030444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3573016"/>
            <a:ext cx="3266237" cy="3007462"/>
          </a:xfrm>
          <a:prstGeom prst="rect">
            <a:avLst/>
          </a:prstGeom>
          <a:noFill/>
        </p:spPr>
      </p:pic>
      <p:pic>
        <p:nvPicPr>
          <p:cNvPr id="9" name="圖片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395538" y="1747908"/>
            <a:ext cx="8325081" cy="19668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More generally…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11" name="圖片 10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95538" y="1747912"/>
            <a:ext cx="8430311" cy="3109848"/>
          </a:xfrm>
          <a:prstGeom prst="rect">
            <a:avLst/>
          </a:prstGeom>
        </p:spPr>
      </p:pic>
      <p:pic>
        <p:nvPicPr>
          <p:cNvPr id="14338" name="Picture 2" descr="C:\Users\user\AppData\Local\Microsoft\Windows\Temporary Internet Files\Content.IE5\VLPC46RD\MC900055276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86446" y="4643446"/>
            <a:ext cx="1928826" cy="18963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Questions and comments?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5362" name="Picture 2" descr="C:\Users\user\AppData\Local\Microsoft\Windows\Temporary Internet Files\Content.IE5\7BI094LQ\MM900283548[1]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620688"/>
            <a:ext cx="5241014" cy="55405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標楷體" panose="03000509000000000000" pitchFamily="65" charset="-120"/>
              </a:rPr>
              <a:t>An example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>
                    <a:latin typeface="+mj-lt"/>
                    <a:ea typeface="標楷體" panose="03000509000000000000" pitchFamily="65" charset="-12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𝐴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TW" b="0" i="0" smtClean="0">
                            <a:latin typeface="+mj-lt"/>
                            <a:ea typeface="標楷體" panose="03000509000000000000" pitchFamily="65" charset="-120"/>
                          </a:rPr>
                          <m:t>Alice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altLang="zh-TW" b="0" i="0" smtClean="0">
                            <a:latin typeface="+mj-lt"/>
                            <a:ea typeface="標楷體" panose="03000509000000000000" pitchFamily="65" charset="-120"/>
                          </a:rPr>
                          <m:t>Bob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altLang="zh-TW" b="0" i="0" smtClean="0">
                            <a:latin typeface="+mj-lt"/>
                            <a:ea typeface="標楷體" panose="03000509000000000000" pitchFamily="65" charset="-120"/>
                          </a:rPr>
                          <m:t>Carl</m:t>
                        </m:r>
                      </m:e>
                    </m:d>
                  </m:oMath>
                </a14:m>
                <a:r>
                  <a:rPr lang="en-US" altLang="zh-TW" dirty="0" smtClean="0">
                    <a:latin typeface="+mj-lt"/>
                    <a:ea typeface="標楷體" panose="03000509000000000000" pitchFamily="65" charset="-12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/>
                        <a:ea typeface="標楷體" panose="03000509000000000000" pitchFamily="65" charset="-120"/>
                      </a:rPr>
                      <m:t>𝐵</m:t>
                    </m:r>
                    <m:r>
                      <a:rPr lang="en-US" altLang="zh-TW" b="0" i="1" dirty="0" smtClean="0">
                        <a:latin typeface="Cambria Math"/>
                        <a:ea typeface="標楷體" panose="03000509000000000000" pitchFamily="65" charset="-12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TW" b="0" i="0" dirty="0" smtClean="0">
                            <a:latin typeface="+mj-lt"/>
                            <a:ea typeface="標楷體" panose="03000509000000000000" pitchFamily="65" charset="-120"/>
                          </a:rPr>
                          <m:t>apple</m:t>
                        </m:r>
                        <m:r>
                          <a:rPr lang="en-US" altLang="zh-TW" b="0" i="1" dirty="0" smtClean="0">
                            <a:latin typeface="Cambria Math"/>
                            <a:ea typeface="標楷體" panose="03000509000000000000" pitchFamily="65" charset="-12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zh-TW" b="0" i="0" dirty="0" smtClean="0">
                            <a:latin typeface="+mj-lt"/>
                            <a:ea typeface="標楷體" panose="03000509000000000000" pitchFamily="65" charset="-120"/>
                          </a:rPr>
                          <m:t>guava</m:t>
                        </m:r>
                        <m:r>
                          <a:rPr lang="en-US" altLang="zh-TW" b="0" i="1" dirty="0" smtClean="0">
                            <a:latin typeface="Cambria Math"/>
                            <a:ea typeface="標楷體" panose="03000509000000000000" pitchFamily="65" charset="-12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zh-TW" dirty="0">
                            <a:ea typeface="標楷體" panose="03000509000000000000" pitchFamily="65" charset="-120"/>
                          </a:rPr>
                          <m:t>orange</m:t>
                        </m:r>
                        <m:r>
                          <a:rPr lang="en-US" altLang="zh-TW" b="0" i="1" dirty="0" smtClean="0">
                            <a:latin typeface="Cambria Math"/>
                            <a:ea typeface="標楷體" panose="03000509000000000000" pitchFamily="65" charset="-120"/>
                          </a:rPr>
                          <m:t>,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b="0" i="0" dirty="0" smtClean="0">
                            <a:ea typeface="標楷體" panose="03000509000000000000" pitchFamily="65" charset="-120"/>
                          </a:rPr>
                          <m:t>banana</m:t>
                        </m:r>
                      </m:e>
                    </m:d>
                  </m:oMath>
                </a14:m>
                <a:r>
                  <a:rPr lang="en-US" altLang="zh-TW" dirty="0" smtClean="0">
                    <a:latin typeface="+mj-lt"/>
                    <a:ea typeface="標楷體" panose="03000509000000000000" pitchFamily="65" charset="-120"/>
                  </a:rPr>
                  <a:t>.</a:t>
                </a:r>
              </a:p>
              <a:p>
                <a:r>
                  <a:rPr lang="en-US" altLang="zh-TW" dirty="0" smtClean="0">
                    <a:latin typeface="+mj-lt"/>
                    <a:ea typeface="標楷體" panose="03000509000000000000" pitchFamily="65" charset="-120"/>
                  </a:rPr>
                  <a:t>Assume that Alice loves to eat apple and guava and that Bob loves to eat orange. No one else in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  <a:ea typeface="標楷體" panose="03000509000000000000" pitchFamily="65" charset="-120"/>
                      </a:rPr>
                      <m:t>𝐴</m:t>
                    </m:r>
                  </m:oMath>
                </a14:m>
                <a:r>
                  <a:rPr lang="en-US" altLang="zh-TW" dirty="0" smtClean="0">
                    <a:latin typeface="+mj-lt"/>
                    <a:ea typeface="標楷體" panose="03000509000000000000" pitchFamily="65" charset="-120"/>
                  </a:rPr>
                  <a:t> loves to eat anything in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  <a:ea typeface="標楷體" panose="03000509000000000000" pitchFamily="65" charset="-120"/>
                      </a:rPr>
                      <m:t>𝐵</m:t>
                    </m:r>
                  </m:oMath>
                </a14:m>
                <a:r>
                  <a:rPr lang="en-US" altLang="zh-TW" dirty="0" smtClean="0">
                    <a:latin typeface="+mj-lt"/>
                    <a:ea typeface="標楷體" panose="03000509000000000000" pitchFamily="65" charset="-120"/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>
                        <a:ea typeface="標楷體" panose="03000509000000000000" pitchFamily="65" charset="-120"/>
                      </a:rPr>
                      <m:t>l</m:t>
                    </m:r>
                    <m:r>
                      <m:rPr>
                        <m:nor/>
                      </m:rPr>
                      <a:rPr lang="en-US" altLang="zh-TW" b="0" i="0" dirty="0" smtClean="0">
                        <a:ea typeface="標楷體" panose="03000509000000000000" pitchFamily="65" charset="-120"/>
                      </a:rPr>
                      <m:t>oves</m:t>
                    </m:r>
                    <m:r>
                      <m:rPr>
                        <m:nor/>
                      </m:rPr>
                      <a:rPr lang="en-US" altLang="zh-TW" b="0" i="0" dirty="0" smtClean="0">
                        <a:ea typeface="標楷體" panose="03000509000000000000" pitchFamily="65" charset="-120"/>
                      </a:rPr>
                      <m:t>−</m:t>
                    </m:r>
                    <m:r>
                      <m:rPr>
                        <m:nor/>
                      </m:rPr>
                      <a:rPr lang="en-US" altLang="zh-TW" b="0" i="0" dirty="0" smtClean="0">
                        <a:ea typeface="標楷體" panose="03000509000000000000" pitchFamily="65" charset="-120"/>
                      </a:rPr>
                      <m:t>to</m:t>
                    </m:r>
                    <m:r>
                      <m:rPr>
                        <m:nor/>
                      </m:rPr>
                      <a:rPr lang="en-US" altLang="zh-TW" b="0" i="0" dirty="0" smtClean="0">
                        <a:ea typeface="標楷體" panose="03000509000000000000" pitchFamily="65" charset="-120"/>
                      </a:rPr>
                      <m:t>−</m:t>
                    </m:r>
                    <m:r>
                      <m:rPr>
                        <m:nor/>
                      </m:rPr>
                      <a:rPr lang="en-US" altLang="zh-TW" dirty="0">
                        <a:ea typeface="標楷體" panose="03000509000000000000" pitchFamily="65" charset="-120"/>
                      </a:rPr>
                      <m:t>e</m:t>
                    </m:r>
                    <m:r>
                      <m:rPr>
                        <m:nor/>
                      </m:rPr>
                      <a:rPr lang="en-US" altLang="zh-TW" b="0" i="0" dirty="0" smtClean="0">
                        <a:ea typeface="標楷體" panose="03000509000000000000" pitchFamily="65" charset="-120"/>
                      </a:rPr>
                      <m:t>at</m:t>
                    </m:r>
                    <m:r>
                      <a:rPr lang="en-US" altLang="zh-TW" b="0" i="0" dirty="0" smtClean="0">
                        <a:latin typeface="Cambria Math"/>
                        <a:ea typeface="標楷體" panose="03000509000000000000" pitchFamily="65" charset="-12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altLang="zh-TW" b="0" i="0" dirty="0" smtClean="0">
                                <a:latin typeface="+mj-lt"/>
                                <a:ea typeface="標楷體" panose="03000509000000000000" pitchFamily="65" charset="-120"/>
                              </a:rPr>
                              <m:t>Alice</m:t>
                            </m:r>
                            <m:r>
                              <a:rPr lang="en-US" altLang="zh-TW" b="0" i="1" dirty="0" smtClean="0">
                                <a:latin typeface="Cambria Math"/>
                                <a:ea typeface="標楷體" panose="03000509000000000000" pitchFamily="65" charset="-12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altLang="zh-TW" dirty="0">
                                <a:ea typeface="標楷體" panose="03000509000000000000" pitchFamily="65" charset="-120"/>
                              </a:rPr>
                              <m:t>apple</m:t>
                            </m:r>
                          </m:e>
                        </m:d>
                        <m:r>
                          <a:rPr lang="en-US" altLang="zh-TW" b="0" i="1" dirty="0" smtClean="0">
                            <a:latin typeface="Cambria Math"/>
                            <a:ea typeface="標楷體" panose="03000509000000000000" pitchFamily="65" charset="-120"/>
                          </a:rPr>
                          <m:t>, </m:t>
                        </m:r>
                        <m:d>
                          <m:d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altLang="zh-TW" b="0" i="0" dirty="0" smtClean="0">
                                <a:latin typeface="+mj-lt"/>
                                <a:ea typeface="標楷體" panose="03000509000000000000" pitchFamily="65" charset="-120"/>
                              </a:rPr>
                              <m:t>Alice</m:t>
                            </m:r>
                            <m:r>
                              <a:rPr lang="en-US" altLang="zh-TW" b="0" i="1" dirty="0" smtClean="0">
                                <a:latin typeface="Cambria Math"/>
                                <a:ea typeface="標楷體" panose="03000509000000000000" pitchFamily="65" charset="-12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altLang="zh-TW" dirty="0">
                                <a:ea typeface="標楷體" panose="03000509000000000000" pitchFamily="65" charset="-120"/>
                              </a:rPr>
                              <m:t>guava</m:t>
                            </m:r>
                          </m:e>
                        </m:d>
                        <m:r>
                          <a:rPr lang="en-US" altLang="zh-TW" b="0" i="1" dirty="0" smtClean="0">
                            <a:latin typeface="Cambria Math"/>
                            <a:ea typeface="標楷體" panose="03000509000000000000" pitchFamily="65" charset="-120"/>
                          </a:rPr>
                          <m:t>, </m:t>
                        </m:r>
                        <m:d>
                          <m:d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altLang="zh-TW" b="0" i="0" dirty="0" smtClean="0">
                                <a:latin typeface="+mj-lt"/>
                                <a:ea typeface="標楷體" panose="03000509000000000000" pitchFamily="65" charset="-120"/>
                              </a:rPr>
                              <m:t>Bob</m:t>
                            </m:r>
                            <m:r>
                              <a:rPr lang="en-US" altLang="zh-TW" b="0" i="1" dirty="0" smtClean="0">
                                <a:latin typeface="Cambria Math"/>
                                <a:ea typeface="標楷體" panose="03000509000000000000" pitchFamily="65" charset="-12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altLang="zh-TW" dirty="0">
                                <a:ea typeface="標楷體" panose="03000509000000000000" pitchFamily="65" charset="-120"/>
                              </a:rPr>
                              <m:t>orange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TW" dirty="0" smtClean="0">
                    <a:latin typeface="+mj-lt"/>
                    <a:ea typeface="標楷體" panose="03000509000000000000" pitchFamily="65" charset="-120"/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>
                        <a:ea typeface="標楷體" panose="03000509000000000000" pitchFamily="65" charset="-120"/>
                      </a:rPr>
                      <m:t>loves</m:t>
                    </m:r>
                    <m:r>
                      <m:rPr>
                        <m:nor/>
                      </m:rPr>
                      <a:rPr lang="en-US" altLang="zh-TW" dirty="0">
                        <a:ea typeface="標楷體" panose="03000509000000000000" pitchFamily="65" charset="-120"/>
                      </a:rPr>
                      <m:t>−</m:t>
                    </m:r>
                    <m:r>
                      <m:rPr>
                        <m:nor/>
                      </m:rPr>
                      <a:rPr lang="en-US" altLang="zh-TW" dirty="0">
                        <a:ea typeface="標楷體" panose="03000509000000000000" pitchFamily="65" charset="-120"/>
                      </a:rPr>
                      <m:t>to</m:t>
                    </m:r>
                    <m:r>
                      <m:rPr>
                        <m:nor/>
                      </m:rPr>
                      <a:rPr lang="en-US" altLang="zh-TW" dirty="0">
                        <a:ea typeface="標楷體" panose="03000509000000000000" pitchFamily="65" charset="-120"/>
                      </a:rPr>
                      <m:t>−</m:t>
                    </m:r>
                    <m:r>
                      <m:rPr>
                        <m:nor/>
                      </m:rPr>
                      <a:rPr lang="en-US" altLang="zh-TW" dirty="0">
                        <a:ea typeface="標楷體" panose="03000509000000000000" pitchFamily="65" charset="-120"/>
                      </a:rPr>
                      <m:t>eat</m:t>
                    </m:r>
                    <m:r>
                      <a:rPr lang="en-US" altLang="zh-TW" b="0" i="1" dirty="0" smtClean="0">
                        <a:latin typeface="Cambria Math"/>
                        <a:ea typeface="標楷體" panose="03000509000000000000" pitchFamily="65" charset="-120"/>
                      </a:rPr>
                      <m:t>⊆</m:t>
                    </m:r>
                    <m:r>
                      <a:rPr lang="en-US" altLang="zh-TW" b="0" i="1" dirty="0" smtClean="0">
                        <a:latin typeface="Cambria Math"/>
                        <a:ea typeface="標楷體" panose="03000509000000000000" pitchFamily="65" charset="-120"/>
                      </a:rPr>
                      <m:t>𝐴</m:t>
                    </m:r>
                    <m:r>
                      <a:rPr lang="en-US" altLang="zh-TW" b="0" i="1" dirty="0" smtClean="0">
                        <a:latin typeface="Cambria Math"/>
                        <a:ea typeface="標楷體" panose="03000509000000000000" pitchFamily="65" charset="-120"/>
                      </a:rPr>
                      <m:t>×</m:t>
                    </m:r>
                    <m:r>
                      <a:rPr lang="en-US" altLang="zh-TW" b="0" i="1" dirty="0" smtClean="0">
                        <a:latin typeface="Cambria Math"/>
                        <a:ea typeface="標楷體" panose="03000509000000000000" pitchFamily="65" charset="-120"/>
                      </a:rPr>
                      <m:t>𝐵</m:t>
                    </m:r>
                  </m:oMath>
                </a14:m>
                <a:r>
                  <a:rPr lang="en-US" altLang="zh-TW" dirty="0" smtClean="0">
                    <a:latin typeface="+mj-lt"/>
                    <a:ea typeface="標楷體" panose="03000509000000000000" pitchFamily="65" charset="-120"/>
                  </a:rPr>
                  <a:t>.</a:t>
                </a:r>
                <a:endParaRPr lang="zh-TW" altLang="en-US" dirty="0">
                  <a:latin typeface="+mj-lt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 b="-6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C:\Users\yzucse\AppData\Local\Microsoft\Windows\Temporary Internet Files\Content.IE5\WRW0LL7Z\MC90043438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0" y="332656"/>
            <a:ext cx="1809750" cy="183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35057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notation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6" name="圖片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433469" y="1628800"/>
            <a:ext cx="8314995" cy="1296144"/>
          </a:xfrm>
          <a:prstGeom prst="rect">
            <a:avLst/>
          </a:prstGeom>
        </p:spPr>
      </p:pic>
      <p:pic>
        <p:nvPicPr>
          <p:cNvPr id="5123" name="Picture 3" descr="C:\Users\user\AppData\Local\Microsoft\Windows\Temporary Internet Files\Content.IE5\CSS10A1Z\MC900323381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7864" y="2996952"/>
            <a:ext cx="3162677" cy="31958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7" name="圖片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95535" y="1556792"/>
            <a:ext cx="8280921" cy="2196727"/>
          </a:xfrm>
          <a:prstGeom prst="rect">
            <a:avLst/>
          </a:prstGeom>
        </p:spPr>
      </p:pic>
      <p:pic>
        <p:nvPicPr>
          <p:cNvPr id="6146" name="Picture 2" descr="C:\Users\user\AppData\Local\Microsoft\Windows\Temporary Internet Files\Content.IE5\2CG3SPLD\MC900089074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69" y="3861048"/>
            <a:ext cx="1964976" cy="26841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Another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6" name="Picture 24" descr="C:\Users\user\AppData\Local\Microsoft\Windows\Temporary Internet Files\Content.IE5\0G5A7UGR\MC900425816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4284338"/>
            <a:ext cx="3096344" cy="2385022"/>
          </a:xfrm>
          <a:prstGeom prst="rect">
            <a:avLst/>
          </a:prstGeom>
          <a:noFill/>
        </p:spPr>
      </p:pic>
      <p:pic>
        <p:nvPicPr>
          <p:cNvPr id="9" name="圖片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426698" y="1556790"/>
            <a:ext cx="8249758" cy="25202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&#10;%\setlength{\textwidth}{3.2in}&#10;&#10;\begin{document}&#10;&#10;$$(a,b)$$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&#10;\setlength{\textwidth}{2.8in}&#10;&#10;\begin{document}&#10;&#10;\noindent&#10;For an equivalence relation $R$ on a set $A$,&#10;%and $a\in A$,&#10;the equivalence class of $a\in A$ under&#10;$R$ is&#10;$$[\,a\,]\stackrel{\text{def.}}{=}\left\{b\in A\mid aRb\right\}.$$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amsthm}&#10;\usepackage{color}&#10;\usepackage{enumerate}&#10;\usepackage{algorithm}&#10;\usepackage{algorithmic}&#10;\pagestyle{empty}&#10;&#10;&#10;\setlength{\textwidth}{3.9in}&#10;&#10;\newtheorem*{theorem}{Theorem}&#10;&#10;\begin{document}&#10;&#10;\begin{itemize}&#10;\item Let $R$ be an equivalence relation on a set $A$ and $a$, $b\in A$.&#10;\item If $[\,a\,]\cap [\,b\,]\neq\emptyset$, then there exists&#10;$c\in [\,a\,]\cap [\,b\,]$, implying $aRc$ and $bRc$.&#10;%\item As $R$ is symmetric and $aRc$, we have $cRa$, which together with&#10;%$bRc$ gives $bRa$.&#10;%\item For any $d\in [\,a\,]$, we have $aRd$&#10;\item Take any $d\in [\,a\,]$. We shall prove $d\in [\,b\,]$; hence&#10;$[\,a\,]\subseteq [\,b\,]$.&#10;\item That $[\,b\,]\subseteq [\,a\,]$ is symmetric.&#10;So $[\,a\,]=[\,b\,]$.&#10;\end{itemize}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amsthm}&#10;\usepackage{color}&#10;\usepackage{enumerate}&#10;\usepackage{algorithm}&#10;\usepackage{algorithmic}&#10;\pagestyle{empty}&#10;&#10;&#10;\setlength{\textwidth}{3.9in}&#10;&#10;\newtheorem*{theorem}{Theorem}&#10;&#10;\begin{document}&#10;&#10;$$aRd$$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amsthm}&#10;\usepackage{color}&#10;\usepackage{enumerate}&#10;\usepackage{algorithm}&#10;\usepackage{algorithmic}&#10;\pagestyle{empty}&#10;&#10;&#10;\setlength{\textwidth}{3.9in}&#10;&#10;\newtheorem*{theorem}{Theorem}&#10;&#10;\begin{document}&#10;&#10;$$dRa$$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amsthm}&#10;\usepackage{color}&#10;\usepackage{enumerate}&#10;\usepackage{algorithm}&#10;\usepackage{algorithmic}&#10;\pagestyle{empty}&#10;&#10;&#10;\setlength{\textwidth}{3.9in}&#10;&#10;\newtheorem*{theorem}{Theorem}&#10;&#10;\begin{document}&#10;&#10;$$aRc$$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amsthm}&#10;\usepackage{color}&#10;\usepackage{enumerate}&#10;\usepackage{algorithm}&#10;\usepackage{algorithmic}&#10;\pagestyle{empty}&#10;&#10;&#10;\setlength{\textwidth}{3.9in}&#10;&#10;\newtheorem*{theorem}{Theorem}&#10;&#10;\begin{document}&#10;&#10;$$bRc$$&#10;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amsthm}&#10;\usepackage{color}&#10;\usepackage{enumerate}&#10;\usepackage{algorithm}&#10;\usepackage{algorithmic}&#10;\pagestyle{empty}&#10;&#10;&#10;\setlength{\textwidth}{3.9in}&#10;&#10;\newtheorem*{theorem}{Theorem}&#10;&#10;\begin{document}&#10;&#10;$$cRb$$&#10;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amsthm}&#10;\usepackage{color}&#10;\usepackage{enumerate}&#10;\usepackage{algorithm}&#10;\usepackage{algorithmic}&#10;\pagestyle{empty}&#10;&#10;&#10;\setlength{\textwidth}{3.9in}&#10;&#10;\newtheorem*{theorem}{Theorem}&#10;&#10;\begin{document}&#10;&#10;$$dRb$$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amsthm}&#10;\usepackage{color}&#10;\usepackage{enumerate}&#10;\usepackage{algorithm}&#10;\usepackage{algorithmic}&#10;\pagestyle{empty}&#10;&#10;&#10;\setlength{\textwidth}{3.9in}&#10;&#10;\newtheorem*{theorem}{Theorem}&#10;&#10;\begin{document}&#10;&#10;$$bRd$$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amsthm}&#10;\usepackage{color}&#10;\usepackage{enumerate}&#10;\usepackage{algorithm}&#10;\usepackage{algorithmic}&#10;\pagestyle{empty}&#10;&#10;&#10;\setlength{\textwidth}{3.9in}&#10;&#10;\newtheorem*{theorem}{Theorem}&#10;&#10;\begin{document}&#10;&#10;$$dRc$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&#10;\setlength{\textwidth}{3.2in}&#10;&#10;\begin{document}&#10;&#10;\noindent&#10;For two sets $X$ and $Y$,&#10;$$X\times Y=\left\{(x,y)\mid \left(x\in X\right)\land \left(y\in Y\right)\right\}.$$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&#10;\setlength{\textwidth}{2.8in}&#10;&#10;\begin{document}&#10;&#10;For an equivalence relation $R$ on a set $A$,&#10;$$A=\bigcup_{a\in A}\, \{a\}&#10;=\bigcup_{a\in A}\,[\,a\,].$$&#10;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&#10;\setlength{\textwidth}{3.in}&#10;&#10;\begin{document}&#10;&#10;\noindent&#10;As $aRa$ for all $a\in A$,&#10;$$A=\bigcup_{a\in A}\, \{a\}&#10;\subseteq\bigcup_{a\in A}\,[\,a\,].$$&#10;Furthermore, it is clear that&#10;$$\bigcup_{a\in A}\,[\,a\,]\subseteq A.$$&#10;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\newcommand\bm[1]{\mbox{\boldmath$#1$\unboldmath}}&#10;&#10;\setlength{\textwidth}{3.7in}&#10;&#10;\begin{document}&#10;&#10;\begin{itemize}&#10;\item Let $A$ be the set of all classrooms of YZU.&#10;\item So $A=\{60312, 60304,3110, 1401A, 1401B, 1201, \ldots\}$.&#10;\end{itemize}&#10;&#10;\end{document}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\newcommand\bm[1]{\mbox{\boldmath$#1$\unboldmath}}&#10;&#10;\setlength{\textwidth}{3.2in}&#10;&#10;\begin{document}&#10;&#10;\noindent&#10;Define a binary relation $R$ on $A$ as follows:\\&#10;For all $a$, $b\in A$,&#10;$aRb$ if and only if $a$ and $b$ are in the same building.\\&#10;&#10;&#10;&#10;\end{document}"/>
  <p:tag name="IGUANATEXSIZE" val="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\newcommand\bm[1]{\mbox{\boldmath$#1$\unboldmath}}&#10;&#10;\setlength{\textwidth}{3.2in}&#10;&#10;\begin{document}&#10;&#10;\noindent&#10;E.g.,&#10;$60312\,R\,60304$&#10;but not $60312\, R\, 1401A$.&#10;&#10;&#10;&#10;\end{document}"/>
  <p:tag name="IGUANATEXSIZE" val="2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07.25"/>
  <p:tag name="ORIGINALWIDTH" val="2514"/>
  <p:tag name="LATEXADDIN" val="\documentclass{article}&#10;\usepackage{amsmath, amssymb}&#10;\pagestyle{empty}&#10;&#10;\setlength{\textwidth}{2.8in}&#10;&#10;\begin{document}&#10;&#10;\noindent&#10;$R$ is&#10;%said to be&#10;an equivalence relation&#10;iff the following conditions&#10;hold for all $a,b,c\in A$:&#10;\begin{itemize}&#10;\item $aRa$.&#10;\item If $aRb$, then $bRa$.&#10;\item If $aRb$ and $bRc$, then $aRc$.&#10;\end{itemize}&#10;&#10;\end{document}"/>
  <p:tag name="IGUANATEXSIZE" val="20"/>
  <p:tag name="IGUANATEXCURSOR" val="28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&#10;\setlength{\textwidth}{3.2in}&#10;&#10;\begin{document}&#10;&#10;\noindent&#10;Verify these&#10;%The followings are true&#10;for all classrooms $a$, $b$ and $c$ of YZU:&#10;\begin{itemize}&#10;\item&#10;$a$ is the same building as $a$.&#10;\item&#10;If $a$ is in the same building as $b$,&#10;then $b$ is in the same building as $a$.&#10;\item&#10;If $a$ is in the same building as $b$&#10;and $b$ is in the same building as $c$,&#10;then $a$ is in the same building as $c$.&#10;\end{itemize}&#10;&#10;\end{document}"/>
  <p:tag name="IGUANATEXSIZE" val="2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\newcommand\bm[1]{\mbox{\boldmath$#1$\unboldmath}}&#10;&#10;\setlength{\textwidth}{3.2in}&#10;&#10;\begin{document}&#10;&#10;\begin{eqnarray*}&#10;&amp;&amp;\left[\,60312\,\right]\\&#10;&amp;=&amp;\left\{a\in A\mid 60312\,R\,a\right\}\\&#10;&amp;=&amp;\text{the set of all classrooms in building $6$}.&#10;\end{eqnarray*}&#10;&#10;&#10;&#10;\end{document}"/>
  <p:tag name="IGUANATEXSIZE" val="2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\newcommand\bm[1]{\mbox{\boldmath$#1$\unboldmath}}&#10;&#10;\setlength{\textwidth}{3.6in}&#10;&#10;\begin{document}&#10;&#10;\noindent&#10;Similarly,&#10;$[\,1401A\,]$ is the set of all classrooms&#10;in building $1$.&#10;&#10;&#10;&#10;\end{document}"/>
  <p:tag name="IGUANATEXSIZE" val="2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\newcommand\bm[1]{\mbox{\boldmath$#1$\unboldmath}}&#10;&#10;\setlength{\textwidth}{3.6in}&#10;&#10;\begin{document}&#10;&#10;\noindent&#10;$[\,60312\,]=[\,60104\,]$&#10;but $[\,60312\,]\cap [\,1401A\,]=\emptyset$.&#10;&#10;&#10;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&#10;\setlength{\textwidth}{3.2in}&#10;&#10;\begin{document}&#10;&#10;&#10;\begin{eqnarray*}&#10;&amp;=&amp;\\&#10;&amp;\le&amp;\\&#10;&amp;\ge&amp;\\&#10;&amp;&lt;&amp;\\&#10;&amp;&gt;&amp;\\&#10;&amp;\equiv \text{ }(\text{mod }p)&amp;\\&#10;&amp;\text{divides}&amp;\\&#10;&amp;\vdots&amp;&#10;\end{eqnarray*}&#10;&#10;\end{document}"/>
  <p:tag name="IGUANATEXSIZE" val="2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\newcommand\bm[1]{\mbox{\boldmath$#1$\unboldmath}}&#10;&#10;\setlength{\textwidth}{3.6in}&#10;&#10;\begin{document}&#10;&#10;\begin{eqnarray*}&#10;%&amp;&amp;A\\&#10;A&amp;=&amp;\text{the set of all classrooms in building $1$}\\&#10;&amp;\cup&amp;\text{the set of all classrooms in building $2$}\\&#10;&amp;\cup&amp;\text{the set of all classrooms in building $3$}\\&#10;&amp;\cup&amp;\text{the set of all classrooms in building $5$}\\&#10;&amp;\cup&amp;\text{the set of all classrooms in building $6$}\\&#10;&amp;\cup&amp;\text{the set of all classrooms in building $7$}\\&#10;&amp;=&amp; \left[\,1401A\,\right]\cup \left[\,2602\,\right]&#10;\cup\left[\,3110\,\right]&#10;\cup \left[\,5002\,\right]&#10;\cup\left[\,60312\,\right]&#10;\cup\left[\,70103\,\right].&#10;\end{eqnarray*}&#10;&#10;&#10;&#10;&#10;\end{document}"/>
  <p:tag name="IGUANATEXSIZE" val="2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&#10;\setlength{\textwidth}{2.8in}&#10;&#10;\begin{document}&#10;&#10;\noindent&#10;Let $R_1$ and $R_2$ be equivalence relations on a set $A$.&#10;%For two equivalence relations $R_1$ and $R_2$&#10;%on a set $A$,&#10;%if&#10;If&#10;for all $a,b\in A$, $aR_1b$ implies $aR_2b$,&#10;then $R_1$ is said to be finer than $R_2$.&#10;&#10;\end{document}"/>
  <p:tag name="IGUANATEXSIZE" val="2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&#10;\setlength{\textwidth}{3.6in}&#10;&#10;\begin{document}&#10;&#10;\noindent&#10;Let $R_1$ and $R_2$ be equivalence classes on a set $A$ such that&#10;$R_1$ is finer than $R_2$.&#10;Pick any $a$, $b\in A$ with $[a]_{R_1}\cap[b]_{R_2}\neq\emptyset$.&#10;%Let $[a]_{R_1}$ and $[b]_{R_1}$ be equivalence classes of $R_1$&#10;%and $R_2$, respectively, where $a$, $b\in A$.&#10;%Assume $[a]_{R_1}\cap[b]_{R_1}\neq\emptyset$.&#10;Clearly, there exists $c\in[a]_{R_1}\cap[b]_{R_2}$.&#10;Now,&#10;\begin{eqnarray*}&#10;[a]_{R_1}&amp;=&amp;\left\{x\in A\mid aR_1 x\right\}\\&#10;&amp;=&amp;\left\{x\in A\mid \left(aR_1 x\right)\land\left(aR_1c\right)\right\}\\&#10;&amp;=&amp;\left\{x\in A\mid \left(aR_1 x\right)\land\left(cR_1a\right)\right\}\\&#10;&amp;\subseteq&amp;\left\{x\in A\mid cR_1 x\right\}\\&#10;&amp;\subseteq&amp;\left\{x\in A\mid cR_2 x\right\}\\&#10;&amp;=&amp;\left\{x\in A\mid \left(cR_2 x\right)\land \left(bR_2 c\right)\right\}\\&#10;&amp;\subseteq&amp;\left\{x\in A\mid  bR_2 x\right\}\\&#10;&amp;=&amp;[b]_{R_2}.&#10;\end{eqnarray*}&#10;&#10;&#10;&#10;\end{document}"/>
  <p:tag name="IGUANATEXSIZE" val="2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&#10;\setlength{\textwidth}{3.4in}&#10;&#10;\begin{document}&#10;&#10;\noindent&#10;Let $R_1$ and $R_2$ be equivalence relations on a&#10;finite&#10;set $A$.&#10;%For two equivalence relations $R_1$ and $R_2$&#10;%on a set $A$,&#10;%if&#10;%If&#10;Assume that&#10;$R_1$ is finer than $R_2$.&#10;%which of $R_1$ and $R_2$&#10;Then&#10;%is&#10;%every equivalence class of $R_1$ a subset of an equivalence class of $R_2$?&#10;%If $R_1\neq R_2$, which&#10;%Which&#10;%of&#10;%Is&#10;is&#10;it true that&#10;the number of distinct equivalence classes of&#10;$R_1$&#10;is greater than or equal to that of&#10;$R_2$?&#10;%and $R_2$&#10;%has more (distinct) equivalence classes&#10;%than $R_2$ does?&#10;&#10;&#10;\end{document}"/>
  <p:tag name="IGUANATEXSIZE" val="2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&#10;\setlength{\textwidth}{3.2in}&#10;&#10;\begin{document}&#10;&#10;&#10;$\le$, $\ge$, $&lt;$, $&gt;$, $\subseteq$, $\ldots$&#10;&#10;\end{document}"/>
  <p:tag name="IGUANATEXSIZE" val="2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&#10;\setlength{\textwidth}{2.8in}&#10;&#10;\begin{document}&#10;&#10;\noindent&#10;A binary relation $\preceq$ on a set $A$ is said to be&#10;a partial order&#10;if the following conditions&#10;hold for all $a,b,c\in A$:&#10;\begin{itemize}&#10;\item $a\preceq a$;&#10;\item If $a\preceq b$ and $b\preceq a$, then $a=b$;&#10;\item If $a\preceq b$ and $b\preceq c$, then $a\preceq c$.&#10;\end{itemize}&#10;&#10;\end{document}"/>
  <p:tag name="IGUANATEXSIZE" val="2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&#10;\setlength{\textwidth}{2.8in}&#10;&#10;\begin{document}&#10;&#10;\begin{itemize}&#10;\item $\le$ on $\mathbb{R}$.&#10;\item Divisibility on $\mathbb{Z}^+$.&#10;\item $\subseteq$ on the power set of $\{1,2,3\}$.&#10;\end{itemize}&#10;&#10;\end{document}"/>
  <p:tag name="IGUANATEXSIZE" val="2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amsthm}&#10;\usepackage{color}&#10;\usepackage{enumerate}&#10;\usepackage{algorithm}&#10;\usepackage{algorithmic}&#10;\pagestyle{empty}&#10;&#10;&#10;\setlength{\textwidth}{3.2in}&#10;&#10;\newtheorem*{theorem}{Theorem}&#10;&#10;\begin{document}&#10;&#10;\begin{itemize}&#10;\item A partial order on a set $A$ does not necessarily compare&#10;%any two elements of $A$.&#10;every pair of elements.&#10;\item A total order does.&#10;%$\preceq$ on $A$ is a partial order&#10;%satisfying, for all $a$, $b\in A$,&#10;%at least one of $a\preceq b$ and $b\preceq a$.&#10;\end{itemize}&#10;&#10;\end{document}"/>
  <p:tag name="IGUANATEXSIZE" val="2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&#10;\setlength{\textwidth}{2.8in}&#10;&#10;\begin{document}&#10;&#10;\noindent&#10;A binary relation $\preceq$ on a set $A$ is said to be&#10;a total order&#10;if the following conditions&#10;hold for all $a,b,c\in A$:&#10;\begin{itemize}&#10;\item At least one of $a\preceq b$ and $b\preceq a$ holds;&#10;\item If $a\preceq b$ and $b\preceq a$, then $a=b$;&#10;\item If $a\preceq b$ and $b\preceq c$, then $a\preceq c$.&#10;\end{itemize}&#10;&#10;\end{document}"/>
  <p:tag name="IGUANATEXSIZE" val="2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&#10;\setlength{\textwidth}{2.8in}&#10;&#10;\begin{document}&#10;&#10;\noindent&#10;A binary relation $\preceq$ on a set $A$ is said to be&#10;a total order&#10;if the following conditions&#10;hold for all $a,b,c\in A$:&#10;\begin{itemize}&#10;\item At least one of $a\preceq b$ and $b\preceq a$ holds;&#10;\item If $a\preceq b$ and $b\preceq a$, then $a=b$;&#10;\item If $a\preceq b$ and $b\preceq c$, then $a\preceq c$.&#10;\end{itemize}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&#10;\setlength{\textwidth}{3in}&#10;&#10;\begin{document}&#10;&#10;\begin{itemize}&#10;\item A binary relation between two sets $A$ and $B$ is a subset of $A\times B$.&#10;\item A binary relation on a set $A$ is a subset of $A\times A$.&#10;\end{itemize}&#10;&#10;\end{document}"/>
  <p:tag name="IGUANATEXSIZE" val="2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&#10;\setlength{\textwidth}{2.8in}&#10;&#10;\begin{document}&#10;&#10;\noindent&#10;So $a\preceq a$.&#10;&#10;\end{document}"/>
  <p:tag name="IGUANATEXSIZE" val="2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&#10;\setlength{\textwidth}{2.8in}&#10;&#10;\begin{document}&#10;&#10;\noindent&#10;A binary relation $\preceq$ on a set $A$ is said to be&#10;a total order&#10;if&#10;it is a partial order and is total.&#10;&#10;\end{document}"/>
  <p:tag name="IGUANATEXSIZE" val="2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&#10;\setlength{\textwidth}{2.8in}&#10;&#10;\begin{document}&#10;&#10;\begin{itemize}&#10;\item $\le$ on $\mathbb{R}$.&#10;\item Divisibility on $\mathbb{Z}^+$.&#10;\item $\subseteq$ on the power set of $\{1,2,3\}$.&#10;\end{itemize}&#10;&#10;\end{document}"/>
  <p:tag name="IGUANATEXSIZE" val="2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&#10;\setlength{\textwidth}{3.5in}&#10;&#10;\begin{document}&#10;&#10;\begin{itemize}&#10;\item A language over $\{0,1\}$ is a set of binary strings.&#10;\item It is said to be regular if there exists a deterministic finite&#10;automaton (DFA) that accepts precisely those strings in $L$ (and nothing else).&#10; \begin{itemize}&#10; \item Such a DFA is said to recognize $L$.&#10; \end{itemize}&#10;\end{itemize}&#10;&#10;\end{document}"/>
  <p:tag name="IGUANATEXSIZE" val="2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&#10;\setlength{\textwidth}{3.5in}&#10;&#10;\begin{document}&#10;&#10;\noindent&#10;Languages over $\{0,1\}$&#10;&#10;\end{document}"/>
  <p:tag name="IGUANATEXSIZE" val="2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amsthm}&#10;\pagestyle{empty}&#10;&#10;\setlength{\textwidth}{3.5in}&#10;&#10;\newtheorem*{definition}{Definition}&#10;\newtheorem*{myhillnerodetheorem}{Special case of the Myhill-Nerode Theorem}&#10;\newtheorem*{claim}{Claim}&#10;&#10;\begin{document}&#10;&#10;\noindent&#10;In the sequel, let $L$ be a language over $\{0,1\}$.&#10;&#10;\begin{definition}&#10;%Let $L\subseteq \{0,1\}^*$.&#10;Define the relation $R_L$ on&#10;the set of&#10;binary strings&#10;%$\{0,1\}^*$&#10;as follows.&#10;For any&#10;binary strings $x$ and $y$,&#10;%$x,y\in \{0,1\}^*$,&#10;$x\, R_L\,y$ iff for&#10;all&#10;binary strings $z$,&#10;%$z\in\{0,1\}^*$,&#10;$xz\in L$ and $yz\in L$ are both true or both false.&#10;%$xz$ and $yz$ are both in $L$ or both outside of $L$.&#10;\end{definition}&#10;&#10;\begin{claim}&#10;%For any $L\subseteq\{0,1\}^*$,&#10;$R_L$ is an equivalence relation on&#10;the set of binary strings.&#10;%$\{0,1\}^*$.&#10;\end{claim}&#10;&#10;\end{document}"/>
  <p:tag name="IGUANATEXSIZE" val="2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&#10;\setlength{\textwidth}{3.6in}&#10;&#10;\begin{document}&#10;&#10;\begin{itemize}&#10;\item For a regular language $L$ over $\{0,1\}$, there exists&#10;a DFA $M$ recognizing $L$.&#10;\item Define the relation $R_M$ on the set of binary strings as follows.&#10;For any binary strings $x$ and $y$,&#10;$x\,R_M\, y$ iff $x$ and $y$ lead to the same state of $M$ (starting from&#10;the initial state of $M$).&#10;\item $R_M$ is an equivalence relation.&#10;\item The number of equivalence classes of $R_M$ equals&#10;the number of states of $M$, assuming that&#10;every state of $M$&#10;%has no unreachable states.&#10;is reachable.&#10;\end{itemize}&#10;&#10;\end{document}"/>
  <p:tag name="IGUANATEXSIZE" val="2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amsthm}&#10;&#10;\pagestyle{empty}&#10;&#10;\setlength{\textwidth}{3.2in}&#10;&#10;&#10;\newtheorem*{lemma}{Lemma}&#10;&#10;\begin{document}&#10;&#10;\begin{lemma}&#10;For any binary strings $x$ and $y$,&#10;if $x\,R_M\, y$ then $x\, R_L\, y$.&#10;\end{lemma}&#10;\begin{proof}&#10;As $x\,R_M\, y$,&#10;$x$ and $y$ lead to the same state of $M$.&#10;So for each binary string $z$,&#10;$xz$ and $yz$ lead to the same state of $M$,&#10;implying that $xz\in L$ and $yz\in L$&#10;are both true or both false.&#10;\end{proof}&#10;&#10;\end{document}"/>
  <p:tag name="IGUANATEXSIZE" val="2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amsthm}&#10;&#10;\pagestyle{empty}&#10;&#10;\setlength{\textwidth}{3.2in}&#10;&#10;&#10;\newtheorem*{lemma}{Lemma}&#10;&#10;\begin{document}&#10;&#10;$R_M$ refines $R_L$!&#10;&#10;\end{document}"/>
  <p:tag name="IGUANATEXSIZE" val="2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amsthm}&#10;&#10;\pagestyle{empty}&#10;&#10;\setlength{\textwidth}{3.2in}&#10;&#10;&#10;\newtheorem*{lemma}{Lemma}&#10;&#10;\begin{document}&#10;&#10;\noindent&#10;$R_M$ finer, $R_L$ coarser\dots\\&#10;So the minimum number of states needed for any DFA to recognize $L$&#10;is $\ge \text{the index of $R_L$}$.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&#10;\setlength{\textwidth}{3in}&#10;&#10;\begin{document}&#10;&#10;\noindent&#10;%Let $A$ and $B$ be two sets&#10;Let&#10;%and&#10;$R\subseteq A\times B$ be a binary relation between two sets&#10;$A$ and $B$.&#10;For any $a\in A$ and $b\in B$,&#10;we write $aRb$ if $(a,b)\in R$.&#10;&#10;&#10;\end{document}"/>
  <p:tag name="IGUANATEXSIZE" val="2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&#10;\setlength{\textwidth}{3.6in}&#10;&#10;\begin{document}&#10;&#10;\noindent&#10;equivalence classes of&#10;$R_L$&#10;&#10;\end{document}"/>
  <p:tag name="IGUANATEXSIZE" val="2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&#10;\setlength{\textwidth}{3.6in}&#10;&#10;\begin{document}&#10;&#10;\noindent&#10;equivalence classes of&#10;$R_M$&#10;&#10;\end{document}"/>
  <p:tag name="IGUANATEXSIZE" val="2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amsthm}&#10;&#10;\pagestyle{empty}&#10;&#10;\setlength{\textwidth}{3.2in}&#10;&#10;&#10;\newtheorem*{lemma}{Lemma}&#10;&#10;\begin{document}&#10;&#10;\noindent&#10;This means the number of $R_L$'s equivalence classes.&#10;&#10;\end{document}"/>
  <p:tag name="IGUANATEXSIZE" val="2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amsthm}&#10;\pagestyle{empty}&#10;&#10;\setlength{\textwidth}{3.3in}&#10;&#10;\newtheorem*{definition}{Definition}&#10;\newtheorem*{myhillnerodetheorem}{Special case of the Myhill--Nerode Theorem}&#10;\newtheorem*{claim}{Claim}&#10;&#10;\begin{document}&#10;&#10;\begin{myhillnerodetheorem}&#10;If $L$ is regular, then $R_L$ is of finite index.&#10;Furthermore, the number of states of&#10;each deterministic finite automaton recognizing $L$&#10;is greater than or equal to the index of $R_L$.&#10;\end{myhillnerodetheorem}&#10;&#10;\end{document}"/>
  <p:tag name="IGUANATEXSIZE" val="2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amsthm}&#10;\pagestyle{empty}&#10;&#10;\setlength{\textwidth}{3.5in}&#10;&#10;\newtheorem*{definition}{Definition}&#10;\newtheorem*{myhillnerodetheorem}{Myhill--Nerode Theorem}&#10;\newtheorem*{claim}{Claim}&#10;&#10;\begin{document}&#10;&#10;\begin{myhillnerodetheorem}&#10;A language&#10;%If&#10;$L$ is regular&#10;%, then&#10;if and only if&#10;$R_L$ is of finite index.&#10;If $L$ is regular, then&#10;%Furthermore,&#10;the&#10;minimum&#10;number of states of&#10;%any&#10;deterministic finite&#10;%automaton&#10;automata (DFAs)&#10;recognizing $L$&#10;%is greater than or equal to&#10;equals&#10;the index of $R_L$.&#10;Furthermore, if $L$ is regular, then&#10;among all DFAs recognizing $L$,&#10;there exists a unique&#10;%DFA recognizing&#10;one with the minimum number of states.&#10;(Two DFAs are considered to be the same&#10;if they differ only in the naming of states.)&#10;\end{myhillnerodetheorem}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&#10;\setlength{\textwidth}{3in}&#10;&#10;\begin{document}&#10;&#10;\noindent&#10;The relation $&lt;$ on $\mathbb{N}$&#10;is defined as the set&#10;$$\left\{\left(x,y\right)\in\mathbb{N}\times\mathbb{N}\mid x&lt;y\right\}.$$&#10;%containing&#10;%$(x,y)$ if and only if $x$ is less than $y$.&#10;It should be ``$(3,5)\in &lt;$'' but we&#10;write ``$3&lt;5$.''&#10;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&#10;\setlength{\textwidth}{3in}&#10;&#10;\begin{document}&#10;&#10;\noindent&#10;The relation $|$ (i.e., ``divides'') on $\mathbb{N}$&#10;is defined as the set&#10;$$\left\{\left(x,y\right)\in\mathbb{N}\times\mathbb{N}\mid x\text{ divides }y\right\}.$$&#10;%containing&#10;%$(x,y)$ if and only if $x$ is less than $y$.&#10;It should be ``$(4,12)\in |$'' but we&#10;write ``$4|12$.''&#10;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58.75"/>
  <p:tag name="ORIGINALWIDTH" val="2514"/>
  <p:tag name="LATEXADDIN" val="\documentclass{article}&#10;\usepackage{amsmath, amssymb}&#10;\pagestyle{empty}&#10;&#10;\setlength{\textwidth}{2.8in}&#10;&#10;\begin{document}&#10;&#10;\noindent&#10;A binary relation $R$ on a set $A$ is said to be&#10;an equivalence relation&#10;if the following conditions&#10;hold for all $a,b,c\in A$:&#10;\begin{itemize}&#10;\item $aRa$.&#10;\item If $aRb$, then $bRa$.&#10;\item If $aRb$ and $bRc$, then $aRc$.&#10;\end{itemize}&#10;&#10;\end{document}"/>
  <p:tag name="IGUANATEXSIZE" val="20"/>
  <p:tag name="IGUANATEXCURSOR" val="31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amsthm}&#10;\usepackage{color}&#10;\usepackage{enumerate}&#10;\usepackage{algorithm}&#10;\usepackage{algorithmic}&#10;\pagestyle{empty}&#10;&#10;&#10;\setlength{\textwidth}{3.5in}&#10;&#10;\newtheorem*{theorem}{Theorem}&#10;&#10;\begin{document}&#10;&#10;\noindent&#10;%When ambiguities arise,&#10;We may also write&#10;$[\,a\,]_R$ for $[\,a\,]$.&#10;&#10;\end{document}"/>
  <p:tag name="IGUANATEXSIZE" val="20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3696</TotalTime>
  <Words>390</Words>
  <Application>Microsoft Office PowerPoint</Application>
  <PresentationFormat>如螢幕大小 (4:3)</PresentationFormat>
  <Paragraphs>139</Paragraphs>
  <Slides>56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56</vt:i4>
      </vt:variant>
    </vt:vector>
  </HeadingPairs>
  <TitlesOfParts>
    <vt:vector size="62" baseType="lpstr">
      <vt:lpstr>新細明體</vt:lpstr>
      <vt:lpstr>標楷體</vt:lpstr>
      <vt:lpstr>Arial</vt:lpstr>
      <vt:lpstr>Calibri</vt:lpstr>
      <vt:lpstr>Cambria Math</vt:lpstr>
      <vt:lpstr>Office 佈景主題</vt:lpstr>
      <vt:lpstr>Discrete Mathematics</vt:lpstr>
      <vt:lpstr>Ordered pairs</vt:lpstr>
      <vt:lpstr>Cartesian product</vt:lpstr>
      <vt:lpstr>Some common binary relations</vt:lpstr>
      <vt:lpstr>A general definition</vt:lpstr>
      <vt:lpstr>An example</vt:lpstr>
      <vt:lpstr>A notation</vt:lpstr>
      <vt:lpstr>So…</vt:lpstr>
      <vt:lpstr>Another example</vt:lpstr>
      <vt:lpstr>Equivalence relations</vt:lpstr>
      <vt:lpstr>Definition</vt:lpstr>
      <vt:lpstr>That is…</vt:lpstr>
      <vt:lpstr>Equivalence classes</vt:lpstr>
      <vt:lpstr>An important property </vt:lpstr>
      <vt:lpstr>Why?</vt:lpstr>
      <vt:lpstr>Partitioning a set</vt:lpstr>
      <vt:lpstr>Why?</vt:lpstr>
      <vt:lpstr>So…</vt:lpstr>
      <vt:lpstr>An example</vt:lpstr>
      <vt:lpstr>An example</vt:lpstr>
      <vt:lpstr>“in the same building” as a relation</vt:lpstr>
      <vt:lpstr>Is R an equivalence relation?</vt:lpstr>
      <vt:lpstr>Yes, it is an equivalence relation</vt:lpstr>
      <vt:lpstr>The equivalence class of 60312</vt:lpstr>
      <vt:lpstr>An important property</vt:lpstr>
      <vt:lpstr>Partitioning the set A</vt:lpstr>
      <vt:lpstr>Coarser and finer relations</vt:lpstr>
      <vt:lpstr>A close look</vt:lpstr>
      <vt:lpstr>No such cases</vt:lpstr>
      <vt:lpstr>With this observation…</vt:lpstr>
      <vt:lpstr>quiz</vt:lpstr>
      <vt:lpstr>If time permits…</vt:lpstr>
      <vt:lpstr>Partial and total orders</vt:lpstr>
      <vt:lpstr>Goal</vt:lpstr>
      <vt:lpstr>Partial order</vt:lpstr>
      <vt:lpstr>That is…</vt:lpstr>
      <vt:lpstr>Examples</vt:lpstr>
      <vt:lpstr>Partial vs. total orders</vt:lpstr>
      <vt:lpstr>Total order</vt:lpstr>
      <vt:lpstr>That is…</vt:lpstr>
      <vt:lpstr>An observation</vt:lpstr>
      <vt:lpstr>So…</vt:lpstr>
      <vt:lpstr>A property</vt:lpstr>
      <vt:lpstr>Examples of total orders</vt:lpstr>
      <vt:lpstr>Partially ordered set</vt:lpstr>
      <vt:lpstr>Regular languages</vt:lpstr>
      <vt:lpstr>PowerPoint 簡報</vt:lpstr>
      <vt:lpstr>PowerPoint 簡報</vt:lpstr>
      <vt:lpstr>PowerPoint 簡報</vt:lpstr>
      <vt:lpstr>An equivalence relation</vt:lpstr>
      <vt:lpstr>Another equivalence relation</vt:lpstr>
      <vt:lpstr>An observation</vt:lpstr>
      <vt:lpstr>PowerPoint 簡報</vt:lpstr>
      <vt:lpstr>A summary</vt:lpstr>
      <vt:lpstr>More generally…</vt:lpstr>
      <vt:lpstr>Questions and comments?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電腦與網路安全概論</dc:title>
  <dc:creator>yzucse</dc:creator>
  <cp:lastModifiedBy>user</cp:lastModifiedBy>
  <cp:revision>813</cp:revision>
  <dcterms:created xsi:type="dcterms:W3CDTF">2010-09-08T08:22:56Z</dcterms:created>
  <dcterms:modified xsi:type="dcterms:W3CDTF">2020-05-17T14:09:27Z</dcterms:modified>
</cp:coreProperties>
</file>