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5" r:id="rId2"/>
    <p:sldId id="574" r:id="rId3"/>
    <p:sldId id="575" r:id="rId4"/>
    <p:sldId id="576" r:id="rId5"/>
    <p:sldId id="573" r:id="rId6"/>
    <p:sldId id="577" r:id="rId7"/>
    <p:sldId id="579" r:id="rId8"/>
    <p:sldId id="578" r:id="rId9"/>
    <p:sldId id="580" r:id="rId10"/>
    <p:sldId id="572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Spring </a:t>
            </a:r>
            <a:r>
              <a:rPr lang="en-US" altLang="zh-TW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 and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5362" name="Picture 2" descr="C:\Users\user\AppData\Local\Microsoft\Windows\Temporary Internet Files\Content.IE5\9CSHL51Q\MC9004271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407252" cy="4182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Inclusion–exclusion principle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Picture 2" descr="C:\Users\yzucse\AppData\Local\Microsoft\Windows\Temporary Internet Files\Content.IE5\0DBG98ZE\MC90041880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2974969" cy="234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63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The case for two sets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6" y="1628800"/>
            <a:ext cx="8310088" cy="1452885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lt"/>
              <a:ea typeface="標楷體" pitchFamily="65" charset="-120"/>
            </a:endParaRPr>
          </a:p>
          <a:p>
            <a:endParaRPr lang="en-US" altLang="zh-TW" dirty="0">
              <a:latin typeface="+mj-lt"/>
              <a:ea typeface="標楷體" pitchFamily="65" charset="-120"/>
            </a:endParaRPr>
          </a:p>
          <a:p>
            <a:endParaRPr lang="en-US" altLang="zh-TW" dirty="0" smtClean="0">
              <a:latin typeface="+mj-lt"/>
              <a:ea typeface="標楷體" pitchFamily="65" charset="-120"/>
            </a:endParaRPr>
          </a:p>
          <a:p>
            <a:r>
              <a:rPr lang="en-US" altLang="zh-TW" dirty="0" smtClean="0">
                <a:latin typeface="+mj-lt"/>
                <a:ea typeface="標楷體" pitchFamily="65" charset="-120"/>
              </a:rPr>
              <a:t>Why?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  <p:pic>
        <p:nvPicPr>
          <p:cNvPr id="10" name="Picture 8" descr="C:\Users\yzucse\AppData\Local\Microsoft\Windows\Temporary Internet Files\Content.IE5\PG0F8UGK\MC90041882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573016"/>
            <a:ext cx="307181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1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itchFamily="65" charset="-120"/>
              </a:rPr>
              <a:t>The case for </a:t>
            </a:r>
            <a:r>
              <a:rPr lang="en-US" altLang="zh-TW" dirty="0" smtClean="0">
                <a:ea typeface="標楷體" pitchFamily="65" charset="-120"/>
              </a:rPr>
              <a:t>three </a:t>
            </a:r>
            <a:r>
              <a:rPr lang="en-US" altLang="zh-TW" dirty="0">
                <a:ea typeface="標楷體" pitchFamily="65" charset="-120"/>
              </a:rPr>
              <a:t>sets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7" y="1628800"/>
            <a:ext cx="8309827" cy="3391155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Picture 3" descr="C:\Documents and Settings\Ching-Lueh Chang\Local Settings\Temporary Internet Files\Content.IE5\GD6FWHUR\dglxasset[10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5074417"/>
            <a:ext cx="3115361" cy="166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83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The inclusion–exclusion principle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96" y="1412776"/>
            <a:ext cx="6225948" cy="5169941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Picture 2" descr="C:\Documents and Settings\Ching-Lueh Chang\Local Settings\Temporary Internet Files\Content.IE5\CXQ7STY3\dglxasset[6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30501"/>
            <a:ext cx="1872208" cy="1734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8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Proof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952115" cy="5350110"/>
          </a:xfrm>
          <a:prstGeom prst="rect">
            <a:avLst/>
          </a:prstGeom>
        </p:spPr>
      </p:pic>
      <p:pic>
        <p:nvPicPr>
          <p:cNvPr id="10" name="Picture 2" descr="C:\Documents and Settings\Ching-Lueh Chang\Local Settings\Temporary Internet Files\Content.IE5\0DE309I7\MC90042317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2656"/>
            <a:ext cx="1512168" cy="1512168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6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The binomial expansion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280"/>
            <a:ext cx="8264278" cy="2433792"/>
          </a:xfrm>
          <a:prstGeom prst="rect">
            <a:avLst/>
          </a:prstGeom>
        </p:spPr>
      </p:pic>
      <p:pic>
        <p:nvPicPr>
          <p:cNvPr id="7" name="Picture 30" descr="C:\Users\user\AppData\Local\Microsoft\Windows\Temporary Internet Files\Content.IE5\9CSHL51Q\MC90043382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3206" y="4135971"/>
            <a:ext cx="2448272" cy="2448272"/>
          </a:xfrm>
          <a:prstGeom prst="rect">
            <a:avLst/>
          </a:prstGeom>
          <a:noFill/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Exercise: Prove this!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6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itchFamily="65" charset="-120"/>
              </a:rPr>
              <a:t>State the inclusion–exclusion principle for four sets</a:t>
            </a:r>
          </a:p>
          <a:p>
            <a:endParaRPr lang="zh-TW" altLang="en-US" dirty="0">
              <a:latin typeface="+mj-lt"/>
              <a:ea typeface="標楷體" pitchFamily="65" charset="-120"/>
            </a:endParaRPr>
          </a:p>
        </p:txBody>
      </p:sp>
      <p:pic>
        <p:nvPicPr>
          <p:cNvPr id="4" name="Picture 2" descr="C:\Documents and Settings\Ching-Lueh Chang\Local Settings\Temporary Internet Files\Content.IE5\GD6FWHUR\MC900433820[2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5933" y="2636912"/>
            <a:ext cx="37444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79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393855" cy="84358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Picture 2" descr="C:\Documents and Settings\Ching-Lueh Chang\Local Settings\Temporary Internet Files\Content.IE5\GD6FWHUR\MC900433820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5933" y="2780928"/>
            <a:ext cx="37444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98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For all finite sets&#10;$A$ and $B$,&#10;$$&#10;\left|A\cup B\right|&#10;=\left|A\right|+\left|B\right|-\left|A\cap B\right|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For all finite sets&#10;$A$, $B$ and $C$,&#10;\begin{eqnarray*}&#10;&amp;&amp;\left|A\cup B\cup C\right|\\&#10;&amp;=&amp;\left|A\right|+\left|B\right|+\left|C\right|\\&#10;&amp;-&amp;\left|A\cap B\right|-\left|B\cap C\right|-\left|A\cap C\right|\\&#10;&amp;+&amp;\left|A\cap B\cap C\right|.&#10;\end{eqnarray*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7in}&#10;&#10;\begin{document}&#10;&#10;\noindent&#10;For all finite sets $S_1$, $S_2$, $\ldots$, $S_n$,&#10;\begin{eqnarray*}&#10;&amp;&amp;\left|&#10;\bigcup_{i=1}^n\,S_i&#10;\right|\\&#10;&amp;=&amp;\sum_{1\le i\le n}\, \left|S_i\right|\\&#10;&amp;-&amp;\sum_{1\le i_1&lt;i_2\le n}\,\left|S_{i_1}\cap S_{i_2}\right|\\&#10;&amp;+&amp;\sum_{1\le i_1&lt;i_2&lt;i_3\le n}\,&#10;\left|S_{i_1}\cap S_{i_2}\cap S_{i_3}\right|\\&#10;%&amp;-\cdots&#10;&amp;\vdots&amp;\\&#10;&amp;+&amp;(-1)^{n+1}\left|S_1\cap S_2\cap \cdots\cap S_n\right|.&#10;\end{eqnarray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6.5"/>
  <p:tag name="ORIGINALWIDTH" val="2750.25"/>
  <p:tag name="LATEXADDIN" val="\documentclass{article}&#10;\usepackage{amsmath, amssymb}&#10;\pagestyle{empty}&#10;\newcommand\bm[1]{\mbox{\boldmath$#1$\unboldmath}}&#10;&#10;\setlength{\textwidth}{3.2in}&#10;&#10;\begin{document}&#10;&#10;\noindent&#10;\begin{itemize}&#10;\item Take any $x\in \bigcup_{i=1}^n\,S_i$.&#10;\item Clearly, $x$&#10;contributes&#10;$1$ to the left-hand side.&#10;\item&#10;Write $m=|\left\{i\in\{1,2,\ldots,n\}\mid x\in S_i\right\}|$.&#10;Verify that $x$ contributes&#10;%Writing $m=|\left\{i\in\{1,2,\ldots,n\}\mid x\in S_i\right\}|$,&#10;%the contribution of $x$&#10;%to the right-hand side&#10;%is&#10;$$&#10;m-\binom{m}{2}+\binom{m}{3}-\cdots+(-1)^{m+1}\binom{m}{m}.&#10;$$&#10;to the right-hand side.&#10;%where we write $m=|\left\{i\in\{1,2,\ldots,n\}\mid x\in S_i\right\}|$.&#10;\item Verify that&#10;$$(1-1)^m=&#10;1-m+\binom{m}{2}-\binom{m}{3}+\cdots+(-1)^m\binom{m}{m}.$$&#10;\end{itemize}&#10;&#10;&#10;\end{document}"/>
  <p:tag name="IGUANATEXSIZE" val="20"/>
  <p:tag name="IGUANATEXCURSOR" val="2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2in}&#10;&#10;\newtheorem*{theorem}{Theorem}&#10;&#10;\begin{document}&#10;&#10;For each positive integer $m$,&#10;$$\left(x+y\right)^m&#10;=&#10;\sum_{r=0}^m\,\binom{m}{r}x^r y^{m-r}.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.33079"/>
  <p:tag name="ORIGINALWIDTH" val="719.7074"/>
  <p:tag name="LATEXADDIN" val="\documentclass{article}&#10;\usepackage{amsmath}&#10;\usepackage{amssymb}&#10;\usepackage{amsthm}&#10;\usepackage{algorithmic}&#10;\usepackage{algorithm}&#10;\usepackage{color}&#10;\pagestyle{empty}&#10;&#10;\setlength{\textwidth}{3.3in}&#10;&#10;\newcommand\bs[1]{\boldsymbol{#1}}&#10;&#10;\begin{document}&#10;&#10;\noindent&#10;Give a self-contained proof or disproof that&#10;{\small&#10;\begin{eqnarray*}&#10;\lim_{n\to\infty}\,&#10;\frac{1}{n!}\cdot&#10;\left|&#10;\left\{f&#10;%\colon \left\{1,2,\ldots,n\right\}\to\left\{1,2,\ldots,n\right\}&#10;\mid \left(\text{$f$ is a permutation of $\left\{1,2,\ldots,n\right\}$}\right)\land\left(\forall i\in\left\{1,2,\ldots,n\right\},\,&#10;f(i)\neq i\right)\right\}&#10;\right|&#10;&gt;\frac{1}{10}.&#10;\end{eqnarray*}&#10;&#10;\end{document}"/>
  <p:tag name="IGUANATEXSIZE" val="20"/>
  <p:tag name="IGUANATEXCURSOR" val="65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46</Words>
  <Application>Microsoft Office PowerPoint</Application>
  <PresentationFormat>如螢幕大小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Office 佈景主題</vt:lpstr>
      <vt:lpstr>Discrete Mathematics</vt:lpstr>
      <vt:lpstr>Inclusion–exclusion principle</vt:lpstr>
      <vt:lpstr>The case for two sets</vt:lpstr>
      <vt:lpstr>The case for three sets</vt:lpstr>
      <vt:lpstr>The inclusion–exclusion principle</vt:lpstr>
      <vt:lpstr>Proof</vt:lpstr>
      <vt:lpstr>The binomial expansion</vt:lpstr>
      <vt:lpstr>Exercise</vt:lpstr>
      <vt:lpstr>Exercise</vt:lpstr>
      <vt:lpstr>Comments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1211</cp:revision>
  <dcterms:created xsi:type="dcterms:W3CDTF">2010-09-08T08:22:56Z</dcterms:created>
  <dcterms:modified xsi:type="dcterms:W3CDTF">2020-06-16T01:56:52Z</dcterms:modified>
</cp:coreProperties>
</file>