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omments/comment1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omments/comment2.xml" ContentType="application/vnd.openxmlformats-officedocument.presentationml.comment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15" r:id="rId2"/>
    <p:sldId id="429" r:id="rId3"/>
    <p:sldId id="485" r:id="rId4"/>
    <p:sldId id="484" r:id="rId5"/>
    <p:sldId id="436" r:id="rId6"/>
    <p:sldId id="438" r:id="rId7"/>
    <p:sldId id="462" r:id="rId8"/>
    <p:sldId id="489" r:id="rId9"/>
    <p:sldId id="510" r:id="rId10"/>
    <p:sldId id="440" r:id="rId11"/>
    <p:sldId id="491" r:id="rId12"/>
    <p:sldId id="492" r:id="rId13"/>
    <p:sldId id="493" r:id="rId14"/>
    <p:sldId id="494" r:id="rId15"/>
    <p:sldId id="497" r:id="rId16"/>
    <p:sldId id="498" r:id="rId17"/>
    <p:sldId id="508" r:id="rId18"/>
    <p:sldId id="509" r:id="rId19"/>
    <p:sldId id="499" r:id="rId20"/>
    <p:sldId id="500" r:id="rId21"/>
    <p:sldId id="501" r:id="rId22"/>
    <p:sldId id="511" r:id="rId23"/>
    <p:sldId id="503" r:id="rId24"/>
    <p:sldId id="504" r:id="rId25"/>
    <p:sldId id="505" r:id="rId26"/>
    <p:sldId id="506" r:id="rId27"/>
    <p:sldId id="507" r:id="rId28"/>
    <p:sldId id="470" r:id="rId29"/>
    <p:sldId id="471" r:id="rId3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6" clrIdx="0"/>
  <p:cmAuthor id="1" name="Ching-Lueh Chang" initials="C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9-08T01:54:49.649" idx="6">
    <p:pos x="4070" y="1117"/>
    <p:text>Picture at http://en.wikipedia.org/wiki/Euclid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1-03-03T01:02:05.484" idx="4">
    <p:pos x="5270" y="318"/>
    <p:text>Good news as many cryptographic protocols require large primes.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367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2.xml"/><Relationship Id="rId7" Type="http://schemas.openxmlformats.org/officeDocument/2006/relationships/image" Target="../media/image23.w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6.png"/><Relationship Id="rId4" Type="http://schemas.openxmlformats.org/officeDocument/2006/relationships/tags" Target="../tags/tag13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6.xml"/><Relationship Id="rId7" Type="http://schemas.openxmlformats.org/officeDocument/2006/relationships/image" Target="../media/image2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4" Type="http://schemas.openxmlformats.org/officeDocument/2006/relationships/tags" Target="../tags/tag17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0.xml"/><Relationship Id="rId7" Type="http://schemas.openxmlformats.org/officeDocument/2006/relationships/image" Target="../media/image3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wmf"/><Relationship Id="rId4" Type="http://schemas.openxmlformats.org/officeDocument/2006/relationships/tags" Target="../tags/tag21.xml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4.xml"/><Relationship Id="rId7" Type="http://schemas.openxmlformats.org/officeDocument/2006/relationships/image" Target="../media/image3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wmf"/><Relationship Id="rId4" Type="http://schemas.openxmlformats.org/officeDocument/2006/relationships/tags" Target="../tags/tag25.xml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9.png"/><Relationship Id="rId5" Type="http://schemas.openxmlformats.org/officeDocument/2006/relationships/image" Target="../media/image20.wmf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7.png"/><Relationship Id="rId5" Type="http://schemas.openxmlformats.org/officeDocument/2006/relationships/image" Target="../media/image21.wmf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43.png"/><Relationship Id="rId5" Type="http://schemas.openxmlformats.org/officeDocument/2006/relationships/image" Target="../media/image47.wmf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4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comments" Target="../comments/commen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4.png"/><Relationship Id="rId5" Type="http://schemas.openxmlformats.org/officeDocument/2006/relationships/image" Target="../media/image53.wmf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Spring </a:t>
            </a:r>
            <a:r>
              <a:rPr lang="en-US" altLang="zh-TW" dirty="0" smtClean="0"/>
              <a:t>2020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Questions?</a:t>
            </a:r>
            <a:endParaRPr lang="zh-TW" altLang="en-US" smtClean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en-US" smtClean="0"/>
          </a:p>
        </p:txBody>
      </p:sp>
      <p:pic>
        <p:nvPicPr>
          <p:cNvPr id="14340" name="Picture 17" descr="C:\Users\yzucse\AppData\Local\Microsoft\Windows\Temporary Internet Files\Content.IE5\KVEGE34M\MC9004338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3644900"/>
            <a:ext cx="273685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Euclid’s algorithm</a:t>
            </a:r>
            <a:endParaRPr lang="zh-TW" altLang="en-US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en-US" smtClean="0"/>
          </a:p>
        </p:txBody>
      </p:sp>
      <p:pic>
        <p:nvPicPr>
          <p:cNvPr id="3076" name="Picture 2" descr="C:\Users\yzucse\AppData\Local\Microsoft\Windows\Temporary Internet Files\Content.IE5\WRW0LL7Z\MC9004188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3429000"/>
            <a:ext cx="32766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90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Euclid (about 300BC)</a:t>
            </a:r>
            <a:endParaRPr lang="zh-TW" altLang="en-US" smtClean="0"/>
          </a:p>
        </p:txBody>
      </p:sp>
      <p:pic>
        <p:nvPicPr>
          <p:cNvPr id="4099" name="內容版面配置區 4" descr="Euklid-von-Alexandria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00338" y="1773238"/>
            <a:ext cx="3760787" cy="4464050"/>
          </a:xfr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004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key observation</a:t>
            </a:r>
            <a:endParaRPr lang="zh-TW" altLang="en-US" dirty="0" smtClean="0"/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628800"/>
            <a:ext cx="8255630" cy="1703981"/>
          </a:xfrm>
          <a:prstGeom prst="rect">
            <a:avLst/>
          </a:prstGeom>
        </p:spPr>
      </p:pic>
      <p:pic>
        <p:nvPicPr>
          <p:cNvPr id="4098" name="Picture 2" descr="C:\Users\yzucse\AppData\Local\Microsoft\Windows\Temporary Internet Files\Content.IE5\WRW0LL7Z\MC90043438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2" y="3789040"/>
            <a:ext cx="2449913" cy="247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6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But why?</a:t>
            </a:r>
            <a:endParaRPr lang="zh-TW" altLang="en-US" smtClean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en-US" smtClean="0"/>
          </a:p>
        </p:txBody>
      </p:sp>
      <p:pic>
        <p:nvPicPr>
          <p:cNvPr id="6148" name="Picture 2" descr="C:\Users\yzucse\AppData\Local\Microsoft\Windows\Temporary Internet Files\Content.IE5\WRW0LL7Z\MC9004188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4076700"/>
            <a:ext cx="249237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41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magic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TW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TW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弧形 3"/>
          <p:cNvSpPr/>
          <p:nvPr/>
        </p:nvSpPr>
        <p:spPr>
          <a:xfrm>
            <a:off x="1403648" y="1844675"/>
            <a:ext cx="792510" cy="576213"/>
          </a:xfrm>
          <a:prstGeom prst="arc">
            <a:avLst>
              <a:gd name="adj1" fmla="val 49108"/>
              <a:gd name="adj2" fmla="val 10775934"/>
            </a:avLst>
          </a:prstGeom>
          <a:ln w="635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2339082" y="1412776"/>
            <a:ext cx="1440830" cy="1548929"/>
          </a:xfrm>
          <a:prstGeom prst="arc">
            <a:avLst>
              <a:gd name="adj1" fmla="val 21548988"/>
              <a:gd name="adj2" fmla="val 1081522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pic>
        <p:nvPicPr>
          <p:cNvPr id="18" name="圖片 1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285854" y="5445224"/>
            <a:ext cx="7167514" cy="739374"/>
          </a:xfrm>
          <a:prstGeom prst="rect">
            <a:avLst/>
          </a:prstGeom>
        </p:spPr>
      </p:pic>
      <p:pic>
        <p:nvPicPr>
          <p:cNvPr id="11" name="Picture 2" descr="C:\Users\yzucse\AppData\Local\Microsoft\Windows\Temporary Internet Files\Content.IE5\PG0F8UGK\MC900434405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8" y="1357298"/>
            <a:ext cx="2807246" cy="2835843"/>
          </a:xfrm>
          <a:prstGeom prst="rect">
            <a:avLst/>
          </a:prstGeom>
          <a:noFill/>
        </p:spPr>
      </p:pic>
      <p:pic>
        <p:nvPicPr>
          <p:cNvPr id="13" name="圖片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187624" y="1700808"/>
            <a:ext cx="2718672" cy="456952"/>
          </a:xfrm>
          <a:prstGeom prst="rect">
            <a:avLst/>
          </a:prstGeom>
        </p:spPr>
      </p:pic>
      <p:pic>
        <p:nvPicPr>
          <p:cNvPr id="15" name="圖片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619672" y="2566804"/>
            <a:ext cx="243840" cy="3581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18" y="3083828"/>
            <a:ext cx="2795106" cy="4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7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magic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弧形 3"/>
          <p:cNvSpPr/>
          <p:nvPr/>
        </p:nvSpPr>
        <p:spPr>
          <a:xfrm>
            <a:off x="2339752" y="1772816"/>
            <a:ext cx="1440160" cy="720080"/>
          </a:xfrm>
          <a:prstGeom prst="arc">
            <a:avLst>
              <a:gd name="adj1" fmla="val 49108"/>
              <a:gd name="adj2" fmla="val 10775934"/>
            </a:avLst>
          </a:prstGeom>
          <a:ln w="635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1285854" y="1628800"/>
            <a:ext cx="909882" cy="1037476"/>
          </a:xfrm>
          <a:prstGeom prst="arc">
            <a:avLst>
              <a:gd name="adj1" fmla="val 21542074"/>
              <a:gd name="adj2" fmla="val 10831909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pic>
        <p:nvPicPr>
          <p:cNvPr id="9" name="Picture 2" descr="C:\Users\yzucse\AppData\Local\Microsoft\Windows\Temporary Internet Files\Content.IE5\PG0F8UGK\MC900434405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8" y="1357298"/>
            <a:ext cx="2807246" cy="2835843"/>
          </a:xfrm>
          <a:prstGeom prst="rect">
            <a:avLst/>
          </a:prstGeom>
          <a:noFill/>
        </p:spPr>
      </p:pic>
      <p:pic>
        <p:nvPicPr>
          <p:cNvPr id="17" name="圖片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285854" y="5445224"/>
            <a:ext cx="7167514" cy="739374"/>
          </a:xfrm>
          <a:prstGeom prst="rect">
            <a:avLst/>
          </a:prstGeom>
        </p:spPr>
      </p:pic>
      <p:pic>
        <p:nvPicPr>
          <p:cNvPr id="10" name="圖片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187624" y="1700808"/>
            <a:ext cx="2718672" cy="456952"/>
          </a:xfrm>
          <a:prstGeom prst="rect">
            <a:avLst/>
          </a:prstGeom>
        </p:spPr>
      </p:pic>
      <p:pic>
        <p:nvPicPr>
          <p:cNvPr id="15" name="圖片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131840" y="2564904"/>
            <a:ext cx="350520" cy="4114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35290"/>
            <a:ext cx="2493920" cy="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7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magic: An example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弧形 3"/>
          <p:cNvSpPr/>
          <p:nvPr/>
        </p:nvSpPr>
        <p:spPr>
          <a:xfrm>
            <a:off x="1692275" y="1700213"/>
            <a:ext cx="1079500" cy="842962"/>
          </a:xfrm>
          <a:prstGeom prst="arc">
            <a:avLst>
              <a:gd name="adj1" fmla="val 49108"/>
              <a:gd name="adj2" fmla="val 10775934"/>
            </a:avLst>
          </a:prstGeom>
          <a:ln w="635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2915816" y="1556792"/>
            <a:ext cx="1728193" cy="1295846"/>
          </a:xfrm>
          <a:prstGeom prst="arc">
            <a:avLst>
              <a:gd name="adj1" fmla="val 21335359"/>
              <a:gd name="adj2" fmla="val 10974014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pic>
        <p:nvPicPr>
          <p:cNvPr id="15" name="圖片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95537" y="5265769"/>
            <a:ext cx="8496944" cy="630798"/>
          </a:xfrm>
          <a:prstGeom prst="rect">
            <a:avLst/>
          </a:prstGeom>
        </p:spPr>
      </p:pic>
      <p:pic>
        <p:nvPicPr>
          <p:cNvPr id="12" name="圖片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115617" y="1700810"/>
            <a:ext cx="3744415" cy="347278"/>
          </a:xfrm>
          <a:prstGeom prst="rect">
            <a:avLst/>
          </a:prstGeom>
        </p:spPr>
      </p:pic>
      <p:pic>
        <p:nvPicPr>
          <p:cNvPr id="13" name="圖片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123728" y="2636912"/>
            <a:ext cx="386715" cy="3067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78278"/>
            <a:ext cx="3237679" cy="450721"/>
          </a:xfrm>
          <a:prstGeom prst="rect">
            <a:avLst/>
          </a:prstGeom>
        </p:spPr>
      </p:pic>
      <p:pic>
        <p:nvPicPr>
          <p:cNvPr id="16" name="Picture 2" descr="C:\Users\yzucse\AppData\Local\Microsoft\Windows\Temporary Internet Files\Content.IE5\PG0F8UGK\MC900434405[1].wm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15008" y="1357298"/>
            <a:ext cx="2807246" cy="2835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315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magic: An example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sp>
        <p:nvSpPr>
          <p:cNvPr id="4" name="弧形 3"/>
          <p:cNvSpPr/>
          <p:nvPr/>
        </p:nvSpPr>
        <p:spPr>
          <a:xfrm>
            <a:off x="2914973" y="1773238"/>
            <a:ext cx="1657027" cy="647650"/>
          </a:xfrm>
          <a:prstGeom prst="arc">
            <a:avLst>
              <a:gd name="adj1" fmla="val 49108"/>
              <a:gd name="adj2" fmla="val 10689259"/>
            </a:avLst>
          </a:prstGeom>
          <a:ln w="635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1259632" y="1362844"/>
            <a:ext cx="1440160" cy="1562100"/>
          </a:xfrm>
          <a:prstGeom prst="arc">
            <a:avLst>
              <a:gd name="adj1" fmla="val 95430"/>
              <a:gd name="adj2" fmla="val 11038829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pic>
        <p:nvPicPr>
          <p:cNvPr id="16" name="圖片 1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95536" y="5301209"/>
            <a:ext cx="8424935" cy="625452"/>
          </a:xfrm>
          <a:prstGeom prst="rect">
            <a:avLst/>
          </a:prstGeom>
        </p:spPr>
      </p:pic>
      <p:pic>
        <p:nvPicPr>
          <p:cNvPr id="10" name="圖片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115617" y="1700810"/>
            <a:ext cx="3744415" cy="347278"/>
          </a:xfrm>
          <a:prstGeom prst="rect">
            <a:avLst/>
          </a:prstGeom>
        </p:spPr>
      </p:pic>
      <p:pic>
        <p:nvPicPr>
          <p:cNvPr id="13" name="圖片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609221" y="2564904"/>
            <a:ext cx="386715" cy="30670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0" y="3050287"/>
            <a:ext cx="2720422" cy="378713"/>
          </a:xfrm>
          <a:prstGeom prst="rect">
            <a:avLst/>
          </a:prstGeom>
        </p:spPr>
      </p:pic>
      <p:pic>
        <p:nvPicPr>
          <p:cNvPr id="15" name="Picture 2" descr="C:\Users\yzucse\AppData\Local\Microsoft\Windows\Temporary Internet Files\Content.IE5\PG0F8UGK\MC900434405[1].wm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15008" y="1357298"/>
            <a:ext cx="2807246" cy="2835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759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Proved!</a:t>
            </a:r>
            <a:endParaRPr lang="zh-TW" altLang="en-US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3" y="4293096"/>
            <a:ext cx="5335583" cy="1728192"/>
          </a:xfrm>
          <a:prstGeom prst="rect">
            <a:avLst/>
          </a:prstGeom>
        </p:spPr>
      </p:pic>
      <p:pic>
        <p:nvPicPr>
          <p:cNvPr id="4098" name="Picture 2" descr="C:\Users\yzucse\AppData\Local\Microsoft\Windows\Temporary Internet Files\Content.IE5\WRW0LL7Z\MC900434381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0113" y="4437063"/>
            <a:ext cx="180975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628800"/>
            <a:ext cx="8255630" cy="17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6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Modular arithmetic</a:t>
            </a:r>
            <a:endParaRPr lang="zh-TW" altLang="en-US" smtClean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en-US" dirty="0" smtClean="0"/>
          </a:p>
        </p:txBody>
      </p:sp>
      <p:pic>
        <p:nvPicPr>
          <p:cNvPr id="3076" name="Picture 4" descr="C:\Users\yzucse\AppData\Local\Microsoft\Windows\Temporary Internet Files\Content.IE5\WRW0LL7Z\MC90041671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3357563"/>
            <a:ext cx="2954338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Euclid’s algorithm works</a:t>
            </a:r>
            <a:endParaRPr lang="zh-TW" altLang="en-US" smtClean="0"/>
          </a:p>
        </p:txBody>
      </p:sp>
      <p:pic>
        <p:nvPicPr>
          <p:cNvPr id="12291" name="內容版面配置區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15975" y="1628775"/>
            <a:ext cx="7602538" cy="3960813"/>
          </a:xfrm>
        </p:spPr>
      </p:pic>
      <p:sp useBgFill="1"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468313" y="3500438"/>
            <a:ext cx="8207375" cy="298608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sz="3200">
                <a:latin typeface="Calibri" pitchFamily="34" charset="0"/>
              </a:rPr>
              <a:t>Does this ever stop???</a:t>
            </a:r>
          </a:p>
          <a:p>
            <a:pPr algn="ctr"/>
            <a:r>
              <a:rPr kumimoji="0" lang="en-US" altLang="zh-TW" sz="4800">
                <a:latin typeface="Calibri" pitchFamily="34" charset="0"/>
              </a:rPr>
              <a:t>Yes!</a:t>
            </a:r>
          </a:p>
          <a:p>
            <a:endParaRPr kumimoji="0" lang="en-US" altLang="zh-TW">
              <a:latin typeface="Calibri" pitchFamily="34" charset="0"/>
            </a:endParaRPr>
          </a:p>
          <a:p>
            <a:endParaRPr kumimoji="0" lang="en-US" altLang="zh-TW">
              <a:latin typeface="Calibri" pitchFamily="34" charset="0"/>
            </a:endParaRPr>
          </a:p>
          <a:p>
            <a:endParaRPr kumimoji="0" lang="en-US" altLang="zh-TW">
              <a:latin typeface="Calibri" pitchFamily="34" charset="0"/>
            </a:endParaRPr>
          </a:p>
          <a:p>
            <a:endParaRPr kumimoji="0" lang="en-US" altLang="zh-TW">
              <a:latin typeface="Calibri" pitchFamily="34" charset="0"/>
            </a:endParaRPr>
          </a:p>
          <a:p>
            <a:endParaRPr kumimoji="0" lang="en-US" altLang="zh-TW">
              <a:latin typeface="Calibri" pitchFamily="34" charset="0"/>
            </a:endParaRPr>
          </a:p>
          <a:p>
            <a:endParaRPr kumimoji="0" lang="zh-TW" altLang="en-US">
              <a:latin typeface="Calibri" pitchFamily="34" charset="0"/>
            </a:endParaRPr>
          </a:p>
        </p:txBody>
      </p:sp>
      <p:pic>
        <p:nvPicPr>
          <p:cNvPr id="6" name="Picture 2" descr="C:\Users\yzucse\AppData\Local\Microsoft\Windows\Temporary Internet Files\Content.IE5\4XNFD05Y\MC90041886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1500174"/>
            <a:ext cx="1701972" cy="1327501"/>
          </a:xfrm>
          <a:prstGeom prst="rect">
            <a:avLst/>
          </a:prstGeom>
          <a:noFill/>
        </p:spPr>
      </p:pic>
      <p:pic>
        <p:nvPicPr>
          <p:cNvPr id="9" name="圖片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23528" y="1196752"/>
            <a:ext cx="5416896" cy="3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42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4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After it stops…</a:t>
            </a:r>
            <a:endParaRPr lang="zh-TW" altLang="en-US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pic>
        <p:nvPicPr>
          <p:cNvPr id="13316" name="內容版面配置區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628775"/>
            <a:ext cx="7602538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弧形 4"/>
          <p:cNvSpPr/>
          <p:nvPr/>
        </p:nvSpPr>
        <p:spPr>
          <a:xfrm>
            <a:off x="2411413" y="1196975"/>
            <a:ext cx="914400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1403350" y="1268413"/>
            <a:ext cx="914400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1476375" y="1628775"/>
            <a:ext cx="914400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411413" y="1700213"/>
            <a:ext cx="914400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1403350" y="2205038"/>
            <a:ext cx="914400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2484438" y="2205038"/>
            <a:ext cx="914400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1403350" y="2708275"/>
            <a:ext cx="914400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2484438" y="2708275"/>
            <a:ext cx="914400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1403350" y="3141663"/>
            <a:ext cx="914400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2484438" y="3141663"/>
            <a:ext cx="914400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1403350" y="4365625"/>
            <a:ext cx="914400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2843213" y="4365625"/>
            <a:ext cx="1058862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8" name="弧形 17"/>
          <p:cNvSpPr/>
          <p:nvPr/>
        </p:nvSpPr>
        <p:spPr>
          <a:xfrm>
            <a:off x="2700338" y="4868863"/>
            <a:ext cx="914400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1403350" y="4868863"/>
            <a:ext cx="914400" cy="914400"/>
          </a:xfrm>
          <a:prstGeom prst="arc">
            <a:avLst>
              <a:gd name="adj1" fmla="val 10650106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195513" y="5157788"/>
            <a:ext cx="720725" cy="574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 useBgFill="1">
        <p:nvSpPr>
          <p:cNvPr id="21" name="文字方塊 20"/>
          <p:cNvSpPr txBox="1">
            <a:spLocks noChangeArrowheads="1"/>
          </p:cNvSpPr>
          <p:nvPr/>
        </p:nvSpPr>
        <p:spPr bwMode="auto">
          <a:xfrm>
            <a:off x="250825" y="2492375"/>
            <a:ext cx="8281988" cy="107791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3200">
                <a:latin typeface="Calibri" pitchFamily="34" charset="0"/>
              </a:rPr>
              <a:t>We have just found the greatest common divisor of n and k.</a:t>
            </a:r>
            <a:endParaRPr kumimoji="0" lang="zh-TW" altLang="en-US" sz="3200">
              <a:latin typeface="Calibri" pitchFamily="34" charset="0"/>
            </a:endParaRPr>
          </a:p>
        </p:txBody>
      </p:sp>
      <p:pic>
        <p:nvPicPr>
          <p:cNvPr id="22" name="Picture 2" descr="C:\Users\yzucse\AppData\Local\Microsoft\Windows\Temporary Internet Files\Content.IE5\4XNFD05Y\MC90041886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1142984"/>
            <a:ext cx="1701972" cy="1327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76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concrete example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pic>
        <p:nvPicPr>
          <p:cNvPr id="15" name="Picture 24" descr="C:\Users\user\AppData\Local\Microsoft\Windows\Temporary Internet Files\Content.IE5\0G5A7UGR\MC90042581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4572008"/>
            <a:ext cx="2318506" cy="1785876"/>
          </a:xfrm>
          <a:prstGeom prst="rect">
            <a:avLst/>
          </a:prstGeom>
          <a:noFill/>
        </p:spPr>
      </p:pic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4535996" y="2795444"/>
            <a:ext cx="435717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3200" dirty="0">
                <a:latin typeface="Calibri" pitchFamily="34" charset="0"/>
              </a:rPr>
              <a:t>The remainders get smaller and smaller. So we eventually get a </a:t>
            </a:r>
            <a:r>
              <a:rPr kumimoji="0" lang="en-US" altLang="zh-TW" sz="3200" dirty="0" smtClean="0">
                <a:latin typeface="Calibri" pitchFamily="34" charset="0"/>
              </a:rPr>
              <a:t>zero.</a:t>
            </a:r>
            <a:endParaRPr kumimoji="0" lang="zh-TW" altLang="en-US" sz="3200" dirty="0">
              <a:latin typeface="Calibri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280920" cy="4084836"/>
          </a:xfrm>
          <a:prstGeom prst="rect">
            <a:avLst/>
          </a:prstGeom>
        </p:spPr>
      </p:pic>
      <p:sp>
        <p:nvSpPr>
          <p:cNvPr id="4" name="弧形 3"/>
          <p:cNvSpPr/>
          <p:nvPr/>
        </p:nvSpPr>
        <p:spPr>
          <a:xfrm>
            <a:off x="1332012" y="4868341"/>
            <a:ext cx="647700" cy="792163"/>
          </a:xfrm>
          <a:prstGeom prst="arc">
            <a:avLst>
              <a:gd name="adj1" fmla="val 11052320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2631232" y="2060848"/>
            <a:ext cx="1512168" cy="914400"/>
          </a:xfrm>
          <a:prstGeom prst="arc">
            <a:avLst>
              <a:gd name="adj1" fmla="val 11052320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1403648" y="2996952"/>
            <a:ext cx="914400" cy="914400"/>
          </a:xfrm>
          <a:prstGeom prst="arc">
            <a:avLst>
              <a:gd name="adj1" fmla="val 11052320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469704" y="2964656"/>
            <a:ext cx="1440160" cy="914400"/>
          </a:xfrm>
          <a:prstGeom prst="arc">
            <a:avLst>
              <a:gd name="adj1" fmla="val 10748508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1258987" y="3933056"/>
            <a:ext cx="720725" cy="792162"/>
          </a:xfrm>
          <a:prstGeom prst="arc">
            <a:avLst>
              <a:gd name="adj1" fmla="val 11052320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2123653" y="3933056"/>
            <a:ext cx="1512243" cy="792236"/>
          </a:xfrm>
          <a:prstGeom prst="arc">
            <a:avLst>
              <a:gd name="adj1" fmla="val 11052320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1475656" y="2060848"/>
            <a:ext cx="914400" cy="914400"/>
          </a:xfrm>
          <a:prstGeom prst="arc">
            <a:avLst>
              <a:gd name="adj1" fmla="val 11052320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2123653" y="4832622"/>
            <a:ext cx="1263663" cy="828626"/>
          </a:xfrm>
          <a:prstGeom prst="arc">
            <a:avLst>
              <a:gd name="adj1" fmla="val 11052320"/>
              <a:gd name="adj2" fmla="val 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846800" y="5245200"/>
            <a:ext cx="323975" cy="584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37684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00"/>
                            </p:stCondLst>
                            <p:childTnLst>
                              <p:par>
                                <p:cTn id="13" presetID="1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build="allAtOnce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Getting it reversed…</a:t>
            </a:r>
            <a:endParaRPr lang="zh-TW" altLang="en-US" dirty="0" smtClean="0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b="1" dirty="0" smtClean="0"/>
          </a:p>
          <a:p>
            <a:pPr eaLnBrk="1" hangingPunct="1"/>
            <a:endParaRPr lang="zh-TW" altLang="en-US" b="1" dirty="0" smtClean="0"/>
          </a:p>
        </p:txBody>
      </p:sp>
      <p:pic>
        <p:nvPicPr>
          <p:cNvPr id="4" name="Picture 30" descr="C:\Users\user\AppData\Local\Microsoft\Windows\Temporary Internet Files\Content.IE5\9CSHL51Q\MC90043382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1643050"/>
            <a:ext cx="1941936" cy="1941936"/>
          </a:xfrm>
          <a:prstGeom prst="rect">
            <a:avLst/>
          </a:prstGeom>
          <a:noFill/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5" y="1655751"/>
            <a:ext cx="3417715" cy="26625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309" y="3897005"/>
            <a:ext cx="5029171" cy="22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3" y="1628800"/>
            <a:ext cx="8219254" cy="1843511"/>
          </a:xfrm>
          <a:prstGeom prst="rect">
            <a:avLst/>
          </a:prstGeom>
        </p:spPr>
      </p:pic>
      <p:pic>
        <p:nvPicPr>
          <p:cNvPr id="5" name="Picture 25" descr="C:\Users\user\AppData\Local\Microsoft\Windows\Temporary Internet Files\Content.IE5\HD5R1I25\MC90042448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4143380"/>
            <a:ext cx="2411922" cy="2139670"/>
          </a:xfrm>
          <a:prstGeom prst="rect">
            <a:avLst/>
          </a:prstGeom>
          <a:noFill/>
        </p:spPr>
      </p:pic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56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Going “upstairs”</a:t>
            </a:r>
            <a:endParaRPr lang="zh-TW" altLang="en-US" smtClean="0"/>
          </a:p>
        </p:txBody>
      </p:sp>
      <p:pic>
        <p:nvPicPr>
          <p:cNvPr id="17411" name="圖片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19263"/>
            <a:ext cx="749935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23" name="弧形箭號 (上彎) 22"/>
          <p:cNvSpPr/>
          <p:nvPr/>
        </p:nvSpPr>
        <p:spPr>
          <a:xfrm flipH="1">
            <a:off x="2195513" y="6165850"/>
            <a:ext cx="1512887" cy="431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25" name="弧形箭號 (上彎) 24"/>
          <p:cNvSpPr/>
          <p:nvPr/>
        </p:nvSpPr>
        <p:spPr>
          <a:xfrm flipH="1">
            <a:off x="684213" y="6165850"/>
            <a:ext cx="3240087" cy="584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27" name="向下箭號 26"/>
          <p:cNvSpPr/>
          <p:nvPr/>
        </p:nvSpPr>
        <p:spPr>
          <a:xfrm flipV="1">
            <a:off x="179388" y="5589588"/>
            <a:ext cx="304800" cy="503237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9" name="向下箭號 28"/>
          <p:cNvSpPr/>
          <p:nvPr/>
        </p:nvSpPr>
        <p:spPr>
          <a:xfrm flipV="1">
            <a:off x="179388" y="5013325"/>
            <a:ext cx="304800" cy="50323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0" name="向下箭號 29"/>
          <p:cNvSpPr/>
          <p:nvPr/>
        </p:nvSpPr>
        <p:spPr>
          <a:xfrm flipV="1">
            <a:off x="179388" y="3429000"/>
            <a:ext cx="304800" cy="50482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1" name="向下箭號 30"/>
          <p:cNvSpPr/>
          <p:nvPr/>
        </p:nvSpPr>
        <p:spPr>
          <a:xfrm flipV="1">
            <a:off x="179388" y="2852738"/>
            <a:ext cx="304800" cy="50482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2" name="向下箭號 31"/>
          <p:cNvSpPr/>
          <p:nvPr/>
        </p:nvSpPr>
        <p:spPr>
          <a:xfrm flipV="1">
            <a:off x="179388" y="2349500"/>
            <a:ext cx="304800" cy="50323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3" name="向下箭號 32"/>
          <p:cNvSpPr/>
          <p:nvPr/>
        </p:nvSpPr>
        <p:spPr>
          <a:xfrm flipV="1">
            <a:off x="179388" y="1844675"/>
            <a:ext cx="304800" cy="50482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pic>
        <p:nvPicPr>
          <p:cNvPr id="13" name="Picture 2" descr="C:\Users\yzucse\AppData\Local\Microsoft\Windows\Temporary Internet Files\Content.IE5\4XNFD05Y\MC90041886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1142984"/>
            <a:ext cx="1701972" cy="1327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417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Proved!</a:t>
            </a:r>
            <a:endParaRPr lang="zh-TW" altLang="en-US" smtClean="0"/>
          </a:p>
        </p:txBody>
      </p:sp>
      <p:sp>
        <p:nvSpPr>
          <p:cNvPr id="18436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9" name="圖片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83567" y="3861048"/>
            <a:ext cx="7767219" cy="81699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6" name="Picture 13" descr="C:\Users\user\AppData\Local\Microsoft\Windows\Temporary Internet Files\Content.IE5\0G5A7UGR\MC90044045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1" y="4797516"/>
            <a:ext cx="1368152" cy="1828435"/>
          </a:xfrm>
          <a:prstGeom prst="rect">
            <a:avLst/>
          </a:prstGeom>
          <a:noFill/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3" y="1628800"/>
            <a:ext cx="8219254" cy="18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6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corollary</a:t>
            </a:r>
            <a:endParaRPr lang="zh-TW" altLang="en-US" smtClean="0"/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440579" cy="1571816"/>
          </a:xfrm>
          <a:prstGeom prst="rect">
            <a:avLst/>
          </a:prstGeom>
        </p:spPr>
      </p:pic>
      <p:pic>
        <p:nvPicPr>
          <p:cNvPr id="11266" name="Picture 2" descr="C:\Documents and Settings\Ching-Lueh Chang\Local Settings\Temporary Internet Files\Content.IE5\0DE309I7\dglxasset[1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575594"/>
            <a:ext cx="1872208" cy="2791554"/>
          </a:xfrm>
          <a:prstGeom prst="rect">
            <a:avLst/>
          </a:prstGeom>
          <a:noFill/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5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There are infinitely many primes</a:t>
            </a:r>
            <a:endParaRPr lang="zh-TW" altLang="en-US" dirty="0"/>
          </a:p>
        </p:txBody>
      </p:sp>
      <p:pic>
        <p:nvPicPr>
          <p:cNvPr id="6" name="Picture 2" descr="C:\Documents and Settings\Ching-Lueh Chang\Local Settings\Temporary Internet Files\Content.IE5\O5M3SP6N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293096"/>
            <a:ext cx="2226963" cy="2061922"/>
          </a:xfrm>
          <a:prstGeom prst="rect">
            <a:avLst/>
          </a:prstGeom>
          <a:noFill/>
        </p:spPr>
      </p:pic>
      <p:pic>
        <p:nvPicPr>
          <p:cNvPr id="13" name="圖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2"/>
            <a:ext cx="8297365" cy="1584174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+mj-lt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+mj-lt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+mj-lt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A contradiction occurs! (Why?)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stronger result</a:t>
            </a:r>
            <a:endParaRPr lang="zh-TW" altLang="en-US" dirty="0"/>
          </a:p>
        </p:txBody>
      </p:sp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8596" y="1484782"/>
            <a:ext cx="8337558" cy="3301539"/>
          </a:xfrm>
          <a:prstGeom prst="rect">
            <a:avLst/>
          </a:prstGeom>
        </p:spPr>
      </p:pic>
      <p:pic>
        <p:nvPicPr>
          <p:cNvPr id="5" name="Picture 27" descr="C:\Users\user\AppData\Local\Microsoft\Windows\Temporary Internet Files\Content.IE5\HD5R1I25\MC9004258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2714620"/>
            <a:ext cx="1727200" cy="1920875"/>
          </a:xfrm>
          <a:prstGeom prst="rect">
            <a:avLst/>
          </a:prstGeom>
          <a:noFill/>
        </p:spPr>
      </p:pic>
      <p:pic>
        <p:nvPicPr>
          <p:cNvPr id="4" name="圖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281352"/>
            <a:ext cx="8302115" cy="1027968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Observation</a:t>
            </a:r>
            <a:endParaRPr lang="zh-TW" altLang="en-US" smtClean="0"/>
          </a:p>
        </p:txBody>
      </p:sp>
      <p:pic>
        <p:nvPicPr>
          <p:cNvPr id="4" name="Picture 2" descr="C:\Documents and Settings\Ching-Lueh Chang\Local Settings\Temporary Internet Files\Content.IE5\GD6FWHUR\MC90013948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04864"/>
            <a:ext cx="2605276" cy="2060848"/>
          </a:xfrm>
          <a:prstGeom prst="rect">
            <a:avLst/>
          </a:prstGeom>
          <a:noFill/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0200"/>
            <a:ext cx="7652389" cy="4781128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Congruence</a:t>
            </a:r>
            <a:endParaRPr lang="zh-TW" altLang="en-US" smtClean="0"/>
          </a:p>
        </p:txBody>
      </p:sp>
      <p:pic>
        <p:nvPicPr>
          <p:cNvPr id="9" name="圖片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66009" y="1628798"/>
            <a:ext cx="8114668" cy="5040562"/>
          </a:xfrm>
          <a:prstGeom prst="rect">
            <a:avLst/>
          </a:prstGeom>
        </p:spPr>
      </p:pic>
      <p:pic>
        <p:nvPicPr>
          <p:cNvPr id="13" name="Picture 2" descr="C:\Documents and Settings\Ching-Lueh Chang\Local Settings\Temporary Internet Files\Content.IE5\GD6FWHUR\MC90013169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14290"/>
            <a:ext cx="1084787" cy="1238956"/>
          </a:xfrm>
          <a:prstGeom prst="rect">
            <a:avLst/>
          </a:prstGeom>
          <a:noFill/>
        </p:spPr>
      </p:pic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Examples</a:t>
            </a:r>
            <a:endParaRPr lang="zh-TW" altLang="en-US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27086" y="2349500"/>
            <a:ext cx="7306841" cy="302371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Modular arithmetic</a:t>
            </a:r>
            <a:endParaRPr lang="zh-TW" altLang="en-US" dirty="0" smtClean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pic>
        <p:nvPicPr>
          <p:cNvPr id="4" name="Picture 3" descr="C:\Users\yzucse\AppData\Local\Microsoft\Windows\Temporary Internet Files\Content.IE5\X1OSN9GU\MC90043248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149080"/>
            <a:ext cx="3888432" cy="2318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23528" y="1628800"/>
            <a:ext cx="8444260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notation</a:t>
            </a:r>
            <a:endParaRPr lang="zh-TW" alt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83645" y="1604615"/>
            <a:ext cx="8442517" cy="1248321"/>
          </a:xfrm>
          <a:prstGeom prst="rect">
            <a:avLst/>
          </a:prstGeom>
        </p:spPr>
      </p:pic>
      <p:pic>
        <p:nvPicPr>
          <p:cNvPr id="3075" name="Picture 3" descr="C:\Documents and Settings\Ching-Lueh Chang\Local Settings\Temporary Internet Files\Content.IE5\GD6FWHUR\dglxasset[6].asp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3284984"/>
            <a:ext cx="2364610" cy="2895249"/>
          </a:xfrm>
          <a:prstGeom prst="rect">
            <a:avLst/>
          </a:prstGeom>
          <a:noFill/>
        </p:spPr>
      </p:pic>
      <p:pic>
        <p:nvPicPr>
          <p:cNvPr id="8" name="圖片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860032" y="3933056"/>
            <a:ext cx="3097505" cy="1512168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fact</a:t>
            </a:r>
            <a:endParaRPr lang="zh-TW" alt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5536" y="1772816"/>
            <a:ext cx="8424936" cy="3996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Picture 2" descr="C:\Documents and Settings\Ching-Lueh Chang\Local Settings\Temporary Internet Files\Content.IE5\0DE309I7\MC90014058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2276872"/>
            <a:ext cx="3168352" cy="43453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fact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291262" cy="793642"/>
          </a:xfrm>
          <a:prstGeom prst="rect">
            <a:avLst/>
          </a:prstGeom>
        </p:spPr>
      </p:pic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5" name="Picture 2" descr="C:\Users\yzucse\AppData\Local\Microsoft\Windows\Temporary Internet Files\Content.IE5\0DBG98ZE\MC90041885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924944"/>
            <a:ext cx="3613920" cy="358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56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enumerate}&#10;\usepackage{enumitem}&#10;\pagestyle{empty}&#10;\newcommand\bm[1]{\mbox{\boldmath$#1$\unboldmath}}&#10;&#10;\setlength{\textwidth}{3.3in}&#10;&#10;\begin{document}&#10;&#10;\begin{itemize}&#10;\item Categorize all integers into $6$ types:&#10;  \begin{itemize}[label={\checkmark}]&#10;  \item $6x+0$ for an integer $x$;&#10;  \item $6x+1$ for an integer $x$;&#10;  \item $6x+2$ for an integer $x$;&#10;  \item $6x+3$ for an integer $x$;&#10;  \item $6x+4$ for an integer $x$;&#10;  \item $6x+5$ for an integer $x$.&#10;  \end{itemize}&#10;\item We are actually dividing integers by $6$ and taking their&#10;remainders.&#10;\end{itemize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2in}&#10;&#10;\newtheorem*{theorem}{Theorem}&#10;&#10;\begin{document}&#10;&#10;So&#10;$\text{gcd}(n,k)\,|\,\text{gcd}(k,r)$.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usepackage{color}&#10;\pagestyle{empty}&#10;&#10;&#10;\setlength{\textwidth}{3.2in}&#10;&#10;\newtheorem*{theorem}{Theorem}&#10;&#10;\begin{document}&#10;&#10;${\color{red}n}={\color{red}k}\cdot q+{\color{red}r}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usepackage{color}&#10;\pagestyle{empty}&#10;&#10;&#10;\setlength{\textwidth}{3.2in}&#10;&#10;\newtheorem*{theorem}{Theorem}&#10;&#10;\begin{document}&#10;&#10;$$d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usepackage{color}&#10;\pagestyle{empty}&#10;&#10;&#10;\setlength{\textwidth}{3.2in}&#10;&#10;\newtheorem*{theorem}{Theorem}&#10;&#10;\begin{document}&#10;&#10;Multiples of $d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2in}&#10;&#10;\newtheorem*{theorem}{Theorem}&#10;&#10;\begin{document}&#10;&#10;So&#10;$\text{gcd}(k,r)\,|\,&#10;\text{gcd}(n,k)$.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usepackage{color}&#10;\pagestyle{empty}&#10;&#10;&#10;\setlength{\textwidth}{3.2in}&#10;&#10;\newtheorem*{theorem}{Theorem}&#10;&#10;\begin{document}&#10;&#10;${\color{red}n}={\color{red}k}\cdot q+{\color{red}r}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usepackage{color}&#10;\pagestyle{empty}&#10;&#10;&#10;\setlength{\textwidth}{3.2in}&#10;&#10;\newtheorem*{theorem}{Theorem}&#10;&#10;\begin{document}&#10;&#10;$$d^\prime$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usepackage{color}&#10;\pagestyle{empty}&#10;&#10;&#10;\setlength{\textwidth}{3.2in}&#10;&#10;\newtheorem*{theorem}{Theorem}&#10;&#10;\begin{document}&#10;&#10;Multiples of&#10;$d^\prime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2in}&#10;&#10;\newtheorem*{theorem}{Theorem}&#10;&#10;\begin{document}&#10;&#10;So&#10;$\text{gcd}(360,126)\,|\,\text{gcd}(126,108)$.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usepackage{color}&#10;\pagestyle{empty}&#10;&#10;\setlength{\textwidth}{3in}&#10;&#10;&#10;\begin{document}&#10;&#10;\newtheorem{theorem}{Theorem}&#10;&#10;\noindent&#10;$${\color{red}360}={\color{red}126}\cdot 2+{\color{red}108}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enumerate}&#10;%\usepackage{algorithmic}&#10;\pagestyle{empty}&#10;&#10;&#10;\setlength{\textwidth}{3in}&#10;&#10;\newtheorem*{theorem}{Theorem}&#10;&#10;\begin{document}&#10;&#10;\begin{itemize}&#10;\item For every positive integer $k$,&#10;each integer is in exactly one of the following $k$ forms:&#10;$kx+0$, $kx+1$, $\ldots$, $kx+(k-1)$,&#10;where $x\in\mathbb{Z}$.&#10;\item Two integers $a$ and $b$ of the same form above&#10;are said to be congruent modulo $k$, written&#10;$$a\equiv b \pmod{k}.$$&#10;\item So $a\equiv b \pmod{k}$ if and only if&#10;$a-b$ is a multiple of $k$.&#10;\end{itemize}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usepackage{color}&#10;\pagestyle{empty}&#10;&#10;\setlength{\textwidth}{3in}&#10;&#10;&#10;\begin{document}&#10;&#10;\newtheorem{theorem}{Theorem}&#10;&#10;\noindent&#10;$$18$$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usepackage{color}&#10;\pagestyle{empty}&#10;&#10;\setlength{\textwidth}{3in}&#10;&#10;&#10;\begin{document}&#10;&#10;\newtheorem{theorem}{Theorem}&#10;&#10;\noindent&#10;Multiples of $18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2in}&#10;&#10;\newtheorem*{theorem}{Theorem}&#10;&#10;\begin{document}&#10;&#10;So&#10;$\text{gcd}(126,108)\,|\,\text{gcd}(360,126)$.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usepackage{color}&#10;\pagestyle{empty}&#10;&#10;\setlength{\textwidth}{3in}&#10;&#10;&#10;\begin{document}&#10;&#10;\newtheorem{theorem}{Theorem}&#10;&#10;\noindent&#10;$${\color{red}360}={\color{red}126}\cdot 2+{\color{red}108}$$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usepackage{color}&#10;\pagestyle{empty}&#10;&#10;\setlength{\textwidth}{3in}&#10;&#10;&#10;\begin{document}&#10;&#10;\newtheorem{theorem}{Theorem}&#10;&#10;\noindent&#10;$$18$$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usepackage{color}&#10;\pagestyle{empty}&#10;&#10;\setlength{\textwidth}{3in}&#10;&#10;&#10;\begin{document}&#10;&#10;\newtheorem{theorem}{Theorem}&#10;&#10;\noindent&#10;Multiples of $18$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3in}&#10;&#10;\begin{document}&#10;&#10;\newtheorem{theorem}{Theorem}&#10;&#10;Because we have shown&#10;%that&#10;\begin{eqnarray*}&#10;\text{gcd}(n,k)&amp;|&amp;\text{gcd}(k,r),\\&#10;\text{gcd}(k,r)&amp;|&amp;\text{gcd}(n,k).&#10;\end{eqnarray*}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, amsthm}&#10;\pagestyle{empty}&#10;&#10;\setlength{\textwidth}{3in}&#10;&#10;&#10;\begin{document}&#10;&#10;\newtheorem{theorem}{Theorem}&#10;&#10;For $n$, $k$, $q$, $r\in\mathbb{Z}^+$ with $n=kq+r$,&#10;$$\mathop{\mathrm{gcd}}\left(n,k\right)&#10;=\mathop{\mathrm{gcd}}\left(k,r\right).$$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begin{document}&#10;&#10;\newtheorem{theorem}{Theorem}&#10;&#10;\begin{eqnarray*}&#10;n&amp;=&amp;kq_1+r_1, \,\, r_1\in \left\{0,1,\ldots,k-1\right\}\\&#10;k&amp;=&amp;r_1q_2+r_2,\,\,r_2\in\left\{0,1,\ldots,r_1-1\right\}\\&#10;r_1&amp;=&amp;r_2q_3+r_3, \,\,r_3\in\left\{0,1,\ldots,r_2-1\right\}\\&#10;r_2&amp;=&amp;r_3q_4+r_4, \,\,r_4\in\left\{0,1,\ldots,r_3-1\right\}\\&#10;r_3&amp;=&amp;r_4q_5+r_5, \,\,r_5\in\left\{0,1,\ldots,r_4-1\right\}\\&#10;&amp;\vdots&amp;\\&#10;r_{t-3}&amp;=&amp;r_{t-2}q_{t-1}+r_{t-1}, \,\,r_{t-1}\in\left\{0,1,\ldots,r_{t-2}-1\right\}\\&#10;r_{t-2}&amp;=&amp;r_{t-1}q_t+r_t, \,\,r_t=0&#10;\end{eqnarray*}&#10;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3in}&#10;&#10;\begin{document}&#10;&#10;\newtheorem{theorem}{Theorem}&#10;&#10;\noindent&#10;Let $n$ and $k$ be positive integers.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begin{document}&#10;&#10;\newtheorem{theorem}{Theorem}&#10;&#10;\begin{eqnarray*}&#10;2&amp;\equiv&amp; 9 \pmod{7},\\&#10;-5&amp;\equiv&amp; 9 \pmod{7},\\&#10;4&amp;\equiv&amp; 22 \pmod{6}.&#10;\end{eqnarray*}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begin{document}&#10;&#10;\newtheorem{theorem}{Theorem}&#10;&#10;\begin{eqnarray*}&#10;n&amp;=&amp;kq_1+r_1, \,\, r_1\in \left\{0,1,\ldots,k-1\right\}\\&#10;k&amp;=&amp;r_1q_2+r_2,\,\,r_2\in\left\{0,1,\ldots,r_1-1\right\}\\&#10;r_1&amp;=&amp;r_2q_3+r_3, \,\,r_3\in\left\{0,1,\ldots,r_2-1\right\}\\&#10;r_2&amp;=&amp;r_3q_4+r_4, \,\,r_4\in\left\{0,1,\ldots,r_3-1\right\}\\&#10;r_3&amp;=&amp;r_4q_5+r_5, \,\,r_5\in\left\{0,1,\ldots,r_4-1\right\}\\&#10;&amp;\vdots&amp;\\&#10;r_{t-3}&amp;=&amp;r_{t-2}q_{t-1}+r_{t-1}, \,\,r_{t-1}\in\left\{0,1,\ldots,r_{t-2}-1\right\}\\&#10;r_{t-2}&amp;=&amp;r_{t-1}q_t+r_t, \,\,r_t=0&#10;\end{eqnarray*}&#10;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, amsthm}&#10;\pagestyle{empty}&#10;&#10;\setlength{\textwidth}{3in}&#10;&#10;&#10;\begin{document}&#10;&#10;\begin{itemize}&#10;\item Suppose we want to find $\mathop{\mathrm{gcd}}(360, 294)$.&#10;\item $360=294\cdot 1+66$&#10;\item $294=66\cdot 4+30$&#10;\item $66=30\cdot 2+6$&#10;\item $30=6\cdot 5+0$&#10;&#10;\end{itemize}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, amsthm}&#10;\usepackage{xcolor}&#10;%\usepackage[usenames,dvipsnames,svgnames,table]{xcolor}&#10;\pagestyle{empty}&#10;&#10;\setlength{\textwidth}{3in}&#10;&#10;&#10;\begin{document}&#10;&#10;\definecolor{darkergreen}{rgb}{0,0.5,0}&#10;&#10;\begin{itemize}&#10;\item ${\color{red}360=294\cdot 1+66}$&#10;\item ${\color{darkergreen}294=66\cdot 4+30}$&#10;\item ${\color{blue}66=30\cdot 2+6}$&#10;\item $30=6\cdot 5+0$&#10;\end{itemize}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, amsthm}&#10;\usepackage{xcolor}&#10;%\usepackage[usenames,dvipsnames,svgnames,table]{xcolor}&#10;\pagestyle{empty}&#10;&#10;\setlength{\textwidth}{3in}&#10;&#10;&#10;\begin{document}&#10;&#10;\definecolor{darkergreen}{rgb}{0,0.5,0}&#10;&#10;\begin{eqnarray*}&#10;6 &amp;=&amp; {\color{blue}66-30\cdot 2}\\&#10;&amp;=&amp; 66-{\color{darkergreen}\left(294-66\cdot 4\right)}\cdot 2\\&#10;&amp;=&amp; -294\cdot 2+66\cdot 9\\&#10;&amp;=&amp; -294\cdot 2+{\color{red}\left(360-294\cdot 1\right)}\cdot 9\\&#10;&amp;=&amp; 360\cdot 9+294\cdot (-11).&#10;\end{eqnarray*}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2.7in}&#10;&#10;\begin{document}&#10;&#10;\newtheorem*{theorem}{Theorem}&#10;&#10;\begin{theorem}&#10;%Let $n$ and $k$ be positive integers.&#10;%Then&#10;For all positive integers $n$ and $k$,&#10;there exist integers $x$ and $y$ with&#10;$$nx+ky=\mathop{\mathrm{gcd}}\left(n,k\right).$$&#10;\end{theorem}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begin{document}&#10;&#10;\newtheorem{theorem}{Theorem}&#10;&#10;\begin{eqnarray*}&#10;n&amp;=&amp;kq_1+r_1, \,\, r_1\in \left\{0,1,\ldots,k-1\right\}\\&#10;k&amp;=&amp;r_1q_2+r_2,\,\,r_2\in\left\{0,1,\ldots,r_1-1\right\}\\&#10;r_1&amp;=&amp;r_2q_3+r_3, \,\,r_3\in\left\{0,1,\ldots,r_2-1\right\}\\&#10;r_2&amp;=&amp;r_3q_4+r_4, \,\,r_4\in\left\{0,1,\ldots,r_3-1\right\}\\&#10;r_3&amp;=&amp;r_4q_5+r_5, \,\,r_5\in\left\{0,1,\ldots,r_4-1\right\}\\&#10;&amp;\vdots&amp;\\&#10;r_{t-5}&amp;=&amp;r_{t-4}q_{t-3}+r_{t-3}, \,\,r_{t-3}\in\left\{0,1,\ldots,r_{t-4}-1\right\}\\&#10;r_{t-4}&amp;=&amp;r_{t-3}q_{t-2}+r_{t-2}, \,\,r_{t-2}\in\left\{0,1,\ldots,r_{t-3}-1\right\}\\&#10;r_{t-3}&amp;=&amp;r_{t-2}q_{t-1}+r_{t-1}, \,\,r_{t-1}\in\left\{0,1,\ldots,r_{t-2}-1\right\}\\&#10;r_{t-2}&amp;=&amp;r_{t-1}q_t+r_t, \,\,r_t=0&#10;\end{eqnarray*}&#10;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2.8in}&#10;&#10;\begin{document}&#10;&#10;\newtheorem{theorem}{Theorem}&#10;&#10;\noindent&#10;The theorem remains true when $n$ and $k$ are&#10;allowed to be negative.&#10;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2.7in}&#10;&#10;\begin{document}&#10;&#10;\newtheorem*{theorem}{Theorem}&#10;&#10;\begin{theorem}&#10;%Let $n$ and $k$ be positive integers.&#10;%Then&#10;For all positive integers $n$ and $k$,&#10;there exist integers $x$ and $y$ with&#10;$$nx+ky=\mathop{\mathrm{gcd}}\left(n,k\right).$$&#10;\end{theorem}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\setlength{\textwidth}{2.5in}&#10;&#10;\begin{document}&#10;&#10;\newtheorem*{cor}{Corollary}&#10;&#10;\begin{cor}&#10;If two&#10;%positive&#10;integers $n$ and $k$ are relatively prime to each other,&#10;then there exists an integer $y$&#10;with $ky\equiv 1\pmod{n}$.&#10;% (\text{\rm mod} $n$).&#10;\end{cor}&#10;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3.2in}&#10;&#10;\begin{document}&#10;&#10;\newtheorem{theorem}{Theorem}&#10;&#10;\begin{itemize}&#10;\item Suppose for contradiction that there are only finitely many primes,&#10;denoted $p_1$, $p_2$, $\ldots$, $p_k$.&#10;%\item Then $p_1\cdot p_2\cdots p_k+1$ must be a composite number.&#10;\item&#10;%However,&#10;Clearly,&#10;%But&#10;$p_1\cdot p_2\cdots p_k+1$  has no prime factors.&#10;\end{itemize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3.2in}&#10;&#10;\begin{document}&#10;&#10;\newtheorem{theorem}{Theorem}&#10;&#10;\noindent&#10;If $a\equiv b\pmod{k}$ and $c\equiv d\pmod{k}$, then&#10;\begin{eqnarray*}&#10;a+c&amp;\equiv&amp; b+d\pmod{k},\\&#10;ac&amp;\equiv&amp; bd\pmod{k}.&#10;\end{eqnarray*}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usepackage{algorithmic}&#10;\pagestyle{empty}&#10;\newtheorem*{PNT}{Prime Number Theorem}&#10;&#10;\setlength{\textwidth}{2.6in}&#10;\begin{document}&#10;&#10;\noindent&#10;For each natural number $n,$&#10;let $\pi(n)$ be the number of primes less than or equal to $n$.&#10;&#10;&#10;\begin{PNT}&#10;$$\lim_{n\to\infty}\, \frac{\pi(n)}{n/\ln{n}}=1.$$&#10;\end{PNT}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3"/>
  <p:tag name="ORIGINALWIDTH" val="3416.25"/>
  <p:tag name="LATEXADDIN" val="\documentclass{article}&#10;\usepackage{amsmath, amsthm}&#10;\pagestyle{empty}&#10;&#10;\setlength{\textwidth}{3.8in}&#10;&#10;\begin{document}&#10;&#10;\newtheorem{theorem}{Theorem}&#10;&#10;\noindent&#10;This and the existing efficient primality tests&#10;(e.g., the Miller--Rabin or the Agrawal--Kayal--Saxena test)&#10;allow us to efficiently pick a prime in $[\,n,2n\,]$&#10;for a sufficiently large $n$.&#10;&#10;&#10;&#10;\end{document}"/>
  <p:tag name="IGUANATEXSIZE" val="20"/>
  <p:tag name="IGUANATEXCURSOR" val="3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3.1in}&#10;&#10;\begin{document}&#10;&#10;\newtheorem*{theorem}{Theorem}&#10;&#10;\noindent&#10;For a positive integer $k$&#10;and an integer $a$,&#10;%$a$~mod~$k$&#10;we write&#10;$a\bmod{k}$&#10;%stands&#10;for the&#10;unique integer $t\in\{0,1,\ldots,k-1\}$&#10;such that $a=kx+t$ holds for some integer $x$.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enumerate}&#10;%\usepackage{algorithmic}&#10;\pagestyle{empty}&#10;&#10;&#10;\setlength{\textwidth}{3in}&#10;&#10;\newtheorem*{theorem}{Theorem}&#10;&#10;\begin{document}&#10;&#10;\begin{eqnarray*}&#10;53\bmod{7}&amp;=&amp;4,\\&#10;-8\bmod{7}&amp;=&amp;6,\\&#10;19\bmod{7}&amp;=&amp;5.&#10;\end{eqnarray*}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3.5in}&#10;&#10;\begin{document}&#10;&#10;$a\equiv 0\pmod{n}$ if and only if $a$ is a multiple of $n$.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3.2in}&#10;&#10;\begin{document}&#10;&#10;\noindent&#10;Let $a$, $b$ and $c$ be positive integers.&#10;If $a\,|\,b$ and $a\,|\,c$,&#10;then $a\,|\,\mathop{\mathrm{gcd}}(b,c)$.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, amsthm}&#10;\pagestyle{empty}&#10;&#10;\setlength{\textwidth}{3in}&#10;&#10;&#10;\begin{document}&#10;&#10;\newtheorem{theorem}{Theorem}&#10;&#10;For $n$, $k$, $q$, $r\in\mathbb{Z}^+$ with $n=kq+r$,&#10;$$\mathop{\mathrm{gcd}}\left(n,k\right)&#10;=\mathop{\mathrm{gcd}}\left(k,r\right).$$&#10;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123</Words>
  <Application>Microsoft Office PowerPoint</Application>
  <PresentationFormat>如螢幕大小 (4:3)</PresentationFormat>
  <Paragraphs>57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標楷體</vt:lpstr>
      <vt:lpstr>Arial</vt:lpstr>
      <vt:lpstr>Calibri</vt:lpstr>
      <vt:lpstr>Office 佈景主題</vt:lpstr>
      <vt:lpstr>Discrete Mathematics</vt:lpstr>
      <vt:lpstr>Modular arithmetic</vt:lpstr>
      <vt:lpstr>Observation</vt:lpstr>
      <vt:lpstr>Congruence</vt:lpstr>
      <vt:lpstr>Examples</vt:lpstr>
      <vt:lpstr>Modular arithmetic</vt:lpstr>
      <vt:lpstr>A notation</vt:lpstr>
      <vt:lpstr>A fact</vt:lpstr>
      <vt:lpstr>A fact</vt:lpstr>
      <vt:lpstr>Questions?</vt:lpstr>
      <vt:lpstr>Euclid’s algorithm</vt:lpstr>
      <vt:lpstr>Euclid (about 300BC)</vt:lpstr>
      <vt:lpstr>The key observation</vt:lpstr>
      <vt:lpstr>But why?</vt:lpstr>
      <vt:lpstr>The magic</vt:lpstr>
      <vt:lpstr>The magic</vt:lpstr>
      <vt:lpstr>The magic: An example</vt:lpstr>
      <vt:lpstr>The magic: An example</vt:lpstr>
      <vt:lpstr>Proved!</vt:lpstr>
      <vt:lpstr>How Euclid’s algorithm works</vt:lpstr>
      <vt:lpstr>After it stops…</vt:lpstr>
      <vt:lpstr>A concrete example</vt:lpstr>
      <vt:lpstr>Getting it reversed…</vt:lpstr>
      <vt:lpstr>PowerPoint 簡報</vt:lpstr>
      <vt:lpstr>Going “upstairs”</vt:lpstr>
      <vt:lpstr>Proved!</vt:lpstr>
      <vt:lpstr>A corollary</vt:lpstr>
      <vt:lpstr>There are infinitely many primes</vt:lpstr>
      <vt:lpstr>A stronger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Clchang</cp:lastModifiedBy>
  <cp:revision>658</cp:revision>
  <dcterms:created xsi:type="dcterms:W3CDTF">2010-09-08T08:22:56Z</dcterms:created>
  <dcterms:modified xsi:type="dcterms:W3CDTF">2020-03-24T10:01:43Z</dcterms:modified>
</cp:coreProperties>
</file>