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5" r:id="rId2"/>
    <p:sldId id="416" r:id="rId3"/>
    <p:sldId id="417" r:id="rId4"/>
    <p:sldId id="419" r:id="rId5"/>
    <p:sldId id="491" r:id="rId6"/>
    <p:sldId id="487" r:id="rId7"/>
    <p:sldId id="488" r:id="rId8"/>
    <p:sldId id="496" r:id="rId9"/>
    <p:sldId id="497" r:id="rId10"/>
    <p:sldId id="490" r:id="rId11"/>
    <p:sldId id="492" r:id="rId12"/>
    <p:sldId id="494" r:id="rId13"/>
    <p:sldId id="493" r:id="rId14"/>
    <p:sldId id="495" r:id="rId15"/>
    <p:sldId id="463" r:id="rId16"/>
    <p:sldId id="427" r:id="rId17"/>
    <p:sldId id="460" r:id="rId18"/>
    <p:sldId id="461" r:id="rId19"/>
    <p:sldId id="464" r:id="rId20"/>
    <p:sldId id="467" r:id="rId21"/>
    <p:sldId id="465" r:id="rId22"/>
    <p:sldId id="468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6" clrIdx="0"/>
  <p:cmAuthor id="1" name="Ching-Lueh Chang" initials="C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9-09T17:43:08.436" idx="3">
    <p:pos x="3946" y="1008"/>
    <p:text>Picture at http://en.wikipedia.org/wiki/Pierre_de_Fermat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367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wmf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Spring </a:t>
            </a:r>
            <a:r>
              <a:rPr lang="en-US" altLang="zh-TW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generalization</a:t>
            </a:r>
            <a:endParaRPr lang="zh-TW" altLang="en-US" dirty="0" smtClean="0"/>
          </a:p>
        </p:txBody>
      </p:sp>
      <p:pic>
        <p:nvPicPr>
          <p:cNvPr id="23" name="Picture 2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19113" y="1628082"/>
            <a:ext cx="8125584" cy="4681238"/>
          </a:xfrm>
          <a:prstGeom prst="rect">
            <a:avLst/>
          </a:prstGeom>
        </p:spPr>
      </p:pic>
      <p:pic>
        <p:nvPicPr>
          <p:cNvPr id="5" name="Picture 2" descr="C:\Users\yzucse\AppData\Local\Microsoft\Windows\Temporary Internet Files\Content.IE5\9NQZRGXA\MC90043440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3212976"/>
            <a:ext cx="160275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 (1/3)</a:t>
            </a:r>
            <a:endParaRPr lang="zh-TW" altLang="en-US" dirty="0" smtClean="0"/>
          </a:p>
        </p:txBody>
      </p:sp>
      <p:pic>
        <p:nvPicPr>
          <p:cNvPr id="23" name="圖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28800"/>
            <a:ext cx="8276819" cy="38621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095778"/>
            <a:ext cx="7219846" cy="49467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24" name="內容版面配置區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12160" y="3140968"/>
            <a:ext cx="720080" cy="24482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5" idx="2"/>
          </p:cNvCxnSpPr>
          <p:nvPr/>
        </p:nvCxnSpPr>
        <p:spPr>
          <a:xfrm flipV="1">
            <a:off x="5013571" y="5589240"/>
            <a:ext cx="1358629" cy="50653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 (2/3)</a:t>
            </a:r>
            <a:endParaRPr lang="zh-TW" altLang="en-US" dirty="0" smtClean="0"/>
          </a:p>
        </p:txBody>
      </p:sp>
      <p:pic>
        <p:nvPicPr>
          <p:cNvPr id="23" name="圖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28800"/>
            <a:ext cx="8276819" cy="3862132"/>
          </a:xfrm>
          <a:prstGeom prst="rect">
            <a:avLst/>
          </a:prstGeom>
        </p:spPr>
      </p:pic>
      <p:sp>
        <p:nvSpPr>
          <p:cNvPr id="24" name="內容版面配置區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12160" y="3140968"/>
            <a:ext cx="720080" cy="24482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0" idx="0"/>
            <a:endCxn id="25" idx="2"/>
          </p:cNvCxnSpPr>
          <p:nvPr/>
        </p:nvCxnSpPr>
        <p:spPr>
          <a:xfrm flipV="1">
            <a:off x="5998964" y="5589240"/>
            <a:ext cx="373236" cy="50653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29584" y="6095777"/>
            <a:ext cx="333876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lt"/>
                <a:ea typeface="標楷體" panose="03000509000000000000" pitchFamily="65" charset="-120"/>
              </a:rPr>
              <a:t>Not </a:t>
            </a:r>
            <a:r>
              <a:rPr lang="en-US" altLang="zh-TW" sz="3200" dirty="0" err="1" smtClean="0">
                <a:latin typeface="+mj-lt"/>
                <a:ea typeface="標楷體" panose="03000509000000000000" pitchFamily="65" charset="-120"/>
              </a:rPr>
              <a:t>gonna</a:t>
            </a:r>
            <a:r>
              <a:rPr lang="en-US" altLang="zh-TW" sz="3200" dirty="0" smtClean="0">
                <a:latin typeface="+mj-lt"/>
                <a:ea typeface="標楷體" panose="03000509000000000000" pitchFamily="65" charset="-120"/>
              </a:rPr>
              <a:t> repeat</a:t>
            </a:r>
            <a:endParaRPr lang="zh-TW" altLang="en-US" sz="3200" dirty="0"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9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 (3/3)</a:t>
            </a:r>
            <a:endParaRPr lang="zh-TW" altLang="en-US" dirty="0" smtClean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91264" cy="3868872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3140968"/>
            <a:ext cx="720080" cy="24482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6" idx="0"/>
            <a:endCxn id="12" idx="2"/>
          </p:cNvCxnSpPr>
          <p:nvPr/>
        </p:nvCxnSpPr>
        <p:spPr>
          <a:xfrm flipH="1" flipV="1">
            <a:off x="6372200" y="5589240"/>
            <a:ext cx="58812" cy="50653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329584" y="6095777"/>
            <a:ext cx="4202856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lt"/>
                <a:ea typeface="標楷體" panose="03000509000000000000" pitchFamily="65" charset="-120"/>
              </a:rPr>
              <a:t>So it’s necessarily so…</a:t>
            </a:r>
            <a:endParaRPr lang="zh-TW" altLang="en-US" sz="3200" dirty="0"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0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Calculations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 smtClean="0"/>
          </a:p>
        </p:txBody>
      </p:sp>
      <p:pic>
        <p:nvPicPr>
          <p:cNvPr id="2050" name="Picture 2" descr="C:\Documents and Settings\Ching-Lueh Chang\Local Settings\Temporary Internet Files\Content.IE5\0RLR2M7L\MC9001047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3" y="1700808"/>
            <a:ext cx="3479320" cy="2333067"/>
          </a:xfrm>
          <a:prstGeom prst="rect">
            <a:avLst/>
          </a:prstGeom>
          <a:noFill/>
        </p:spPr>
      </p:pic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2" y="1628800"/>
            <a:ext cx="4149586" cy="20509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8352928" cy="14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 a formal proof of the Fermat–Euler theorem.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 descr="C:\Documents and Settings\Ching-Lueh Chang\Local Settings\Temporary Internet Files\Content.IE5\GD6FWHUR\MC9001965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3131103" cy="3115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Questions?</a:t>
            </a:r>
            <a:endParaRPr lang="zh-TW" altLang="en-US" smtClean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smtClean="0"/>
          </a:p>
        </p:txBody>
      </p:sp>
      <p:pic>
        <p:nvPicPr>
          <p:cNvPr id="14340" name="Picture 5" descr="C:\Users\yzucse\AppData\Local\Microsoft\Windows\Temporary Internet Files\Content.IE5\WRW0LL7Z\MC90041887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1989138"/>
            <a:ext cx="1555750" cy="376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Another theorem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C:\Documents and Settings\Ching-Lueh Chang\Local Settings\Temporary Internet Files\Content.IE5\3I0FBTK5\MC9003835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56978"/>
            <a:ext cx="2232248" cy="2662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theorem of Gauss</a:t>
            </a:r>
            <a:endParaRPr lang="zh-TW" alt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3528" y="1628799"/>
            <a:ext cx="8425291" cy="3600401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30" descr="C:\Users\user\AppData\Local\Microsoft\Windows\Temporary Internet Files\Content.IE5\9CSHL51Q\MC90043382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480748"/>
            <a:ext cx="1972588" cy="1972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(1/3)</a:t>
            </a:r>
            <a:endParaRPr lang="zh-TW" alt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7574" y="1556790"/>
            <a:ext cx="7707577" cy="4824538"/>
          </a:xfrm>
          <a:prstGeom prst="rect">
            <a:avLst/>
          </a:prstGeom>
        </p:spPr>
      </p:pic>
      <p:pic>
        <p:nvPicPr>
          <p:cNvPr id="8194" name="Picture 2" descr="C:\Documents and Settings\Ching-Lueh Chang\Local Settings\Temporary Internet Files\Content.IE5\GD6FWHUR\dglxasset[11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2546" y="4769466"/>
            <a:ext cx="1827886" cy="1827886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Fermat’s little theorem</a:t>
            </a:r>
            <a:endParaRPr lang="zh-TW" altLang="en-US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smtClean="0"/>
          </a:p>
        </p:txBody>
      </p:sp>
      <p:pic>
        <p:nvPicPr>
          <p:cNvPr id="3076" name="Picture 7" descr="C:\Users\yzucse\AppData\Local\Microsoft\Windows\Temporary Internet Files\Content.IE5\51O079GU\MC90043442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573463"/>
            <a:ext cx="2922588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(2/3)</a:t>
            </a:r>
            <a:endParaRPr lang="zh-TW" altLang="en-US" i="1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49764" cy="3880714"/>
          </a:xfrm>
          <a:prstGeom prst="rect">
            <a:avLst/>
          </a:prstGeom>
        </p:spPr>
      </p:pic>
      <p:pic>
        <p:nvPicPr>
          <p:cNvPr id="10242" name="Picture 2" descr="C:\Documents and Settings\Ching-Lueh Chang\Local Settings\Temporary Internet Files\Content.IE5\MLX67EHG\dglxasset[3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365104"/>
            <a:ext cx="1440160" cy="228990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(3/3)</a:t>
            </a:r>
            <a:endParaRPr lang="zh-TW" alt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3075" y="1628800"/>
            <a:ext cx="8150362" cy="3312368"/>
          </a:xfrm>
          <a:prstGeom prst="rect">
            <a:avLst/>
          </a:prstGeom>
        </p:spPr>
      </p:pic>
      <p:pic>
        <p:nvPicPr>
          <p:cNvPr id="9218" name="Picture 2" descr="C:\Documents and Settings\Ching-Lueh Chang\Local Settings\Temporary Internet Files\Content.IE5\GD6FWHUR\dglxasset[5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031590"/>
            <a:ext cx="2088232" cy="2459945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291" name="Picture 3" descr="C:\Documents and Settings\Ching-Lueh Chang\Local Settings\Temporary Internet Files\Content.IE5\O5M3SP6N\dglxasset[2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143220" cy="4271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Pierre de Fermat (?–1665)</a:t>
            </a:r>
            <a:endParaRPr lang="zh-TW" altLang="en-US" dirty="0" smtClean="0"/>
          </a:p>
        </p:txBody>
      </p:sp>
      <p:pic>
        <p:nvPicPr>
          <p:cNvPr id="4099" name="內容版面配置區 4" descr="Pierre_de_Ferm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79725" y="1600200"/>
            <a:ext cx="3384550" cy="45259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38152" y="1772816"/>
            <a:ext cx="8211104" cy="1872481"/>
          </a:xfrm>
          <a:prstGeom prst="rect">
            <a:avLst/>
          </a:prstGeom>
        </p:spPr>
      </p:pic>
      <p:sp>
        <p:nvSpPr>
          <p:cNvPr id="6148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Picture 2" descr="C:\Documents and Settings\Ching-Lueh Chang\Local Settings\Temporary Internet Files\Content.IE5\0DE309I7\MC90042317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149080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illustration</a:t>
            </a:r>
            <a:endParaRPr lang="zh-TW" altLang="en-US" dirty="0" smtClean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13" y="1628800"/>
            <a:ext cx="4759459" cy="21602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1026" name="Picture 2" descr="C:\Documents and Settings\Ching-Lueh Chang\Local Settings\Temporary Internet Files\Content.IE5\1NBBTX0A\MC90015171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149080"/>
            <a:ext cx="3638360" cy="2439711"/>
          </a:xfrm>
          <a:prstGeom prst="rect">
            <a:avLst/>
          </a:prstGeom>
          <a:noFill/>
        </p:spPr>
      </p:pic>
      <p:pic>
        <p:nvPicPr>
          <p:cNvPr id="3" name="圖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3244513" cy="4713957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(1/2)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1" y="1589872"/>
            <a:ext cx="6006465" cy="486346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15616" y="3068960"/>
            <a:ext cx="67687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1115616" y="6093296"/>
            <a:ext cx="67687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Picture 2" descr="C:\Documents and Settings\Ching-Lueh Chang\Local Settings\Temporary Internet Files\Content.IE5\O5M3SP6N\dglxasset[1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60648"/>
            <a:ext cx="1890532" cy="2016224"/>
          </a:xfrm>
          <a:prstGeom prst="rect">
            <a:avLst/>
          </a:prstGeom>
          <a:noFill/>
        </p:spPr>
      </p:pic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(2/2)</a:t>
            </a:r>
            <a:endParaRPr lang="zh-TW" altLang="en-US" dirty="0"/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190961" y="1340767"/>
            <a:ext cx="6337935" cy="4909185"/>
          </a:xfrm>
          <a:prstGeom prst="rect">
            <a:avLst/>
          </a:prstGeom>
        </p:spPr>
      </p:pic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1" name="Picture 2" descr="C:\Documents and Settings\Ching-Lueh Chang\Local Settings\Temporary Internet Files\Content.IE5\O5M3SP6N\dglxasset[1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068960"/>
            <a:ext cx="189053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Fill the blank </a:t>
            </a:r>
            <a:r>
              <a:rPr lang="en-US" altLang="zh-TW" dirty="0" smtClean="0">
                <a:ea typeface="標楷體" panose="03000509000000000000" pitchFamily="65" charset="-120"/>
                <a:sym typeface="Wingdings" panose="05000000000000000000" pitchFamily="2" charset="2"/>
              </a:rPr>
              <a:t>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1"/>
            <a:ext cx="7499174" cy="4966422"/>
          </a:xfrm>
          <a:prstGeom prst="rect">
            <a:avLst/>
          </a:prstGeom>
        </p:spPr>
      </p:pic>
      <p:pic>
        <p:nvPicPr>
          <p:cNvPr id="5" name="Picture 2" descr="C:\Users\yzucse\AppData\Local\Microsoft\Windows\Temporary Internet Files\Content.IE5\PG0F8UGK\MC90043437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077072"/>
            <a:ext cx="1947937" cy="1890744"/>
          </a:xfrm>
          <a:prstGeom prst="rect">
            <a:avLst/>
          </a:prstGeom>
          <a:noFill/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5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Something deeper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27305" cy="4013100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See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hlinkClick r:id="rId4" action="ppaction://hlinksldjump"/>
              </a:rPr>
              <a:t>this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.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8" name="Picture 2" descr="C:\Users\yzucse\AppData\Local\Microsoft\Windows\Temporary Internet Files\Content.IE5\WRW0LL7Z\MC90041882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7057" y="4437112"/>
            <a:ext cx="1933776" cy="188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7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2.5in}&#10;&#10;\begin{document}&#10;&#10;\newtheorem*{fermattheorem}{Fermat's little theorem}&#10;&#10;\begin{fermattheorem}&#10;Let $p$ be a prime.&#10;Then for $a\in \{1,2,\ldots,p-1\},$&#10;$$a^{p-1}\equiv 1\pmod{p}.$$&#10;\end{fermattheorem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in}&#10;&#10;\begin{document}&#10;&#10;\noindent&#10;Must be relatively prime to $12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in}&#10;&#10;\begin{document}&#10;&#10;\noindent&#10;The numbers in $\{1,2,\ldots,12\}$ that are&#10;relatively prime to $12$ are $1$, $5$, $7$ and $11$.&#10;We want to show $7^4\equiv 1\pmod{12}$.&#10;\begin{eqnarray*}&#10;\left(1\cdot 7\bmod{12}\right)&amp;=&amp; ?,\\&#10;\left(5\cdot 7\bmod{12}\right)&amp;=&amp; ?,\\&#10;\left(7\cdot 7\bmod{12}\right)&amp;=&amp; ?,\\&#10;\left(11\cdot 7\bmod{12}\right)&amp;=&amp; ?\\&#10;\end{eqnarray*}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in}&#10;&#10;\begin{document}&#10;&#10;\noindent&#10;The numbers in $\{1,2,\ldots,12\}$ that are&#10;relatively prime to $12$ are $1$, $5$, $7$ and $11$.&#10;We want to show $7^4\equiv 1\pmod{12}$.&#10;\begin{eqnarray*}&#10;\left(1\cdot 7\bmod{12}\right)&amp;=&amp; 7,\\&#10;\left(5\cdot 7\bmod{12}\right)&amp;=&amp; 11,\\&#10;\left(7\cdot 7\bmod{12}\right)&amp;=&amp; 1,\\&#10;\left(11\cdot 7\bmod{12}\right)&amp;=&amp; 5\\&#10;\end{eqnarray*}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in}&#10;&#10;\begin{document}&#10;&#10;\noindent&#10;\begin{eqnarray*}&#10;1\cdot 7&amp;\equiv&amp; 7\pmod{12},\\&#10;5\cdot 7&amp;\equiv&amp; 11\pmod{12},\\&#10;7\cdot 7&amp;\equiv&amp; 1\pmod{12},\\&#10;11\cdot 7&amp;\equiv&amp; 5\pmod{12}.\\&#10;\end{eqnarray*}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in}&#10;&#10;\begin{document}&#10;&#10;\noindent&#10;\begin{eqnarray*}&#10;\left(1\cdot 7\right)\cdot \left(5\cdot 7\right)&#10;\cdot \left(7\cdot 7\right)\cdot \left(11\cdot 7\right)&#10;\equiv 1\cdot5\cdot7\cdot11 \pmod{12},\\&#10;1\cdot5\cdot7\cdot11\cdot\left(7^4-1\right)\equiv0\pmod{12},\\&#10;7^4\equiv1\pmod{12}.&#10;\end{eqnarray*}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5in}&#10;&#10;\begin{document}&#10;&#10;\newtheorem*{theorem}{Theorem}&#10;&#10;\begin{theorem}&#10;Let $p$ be an odd prime and $a\in\{1,2,\ldots,p-1\}$.&#10;Then&#10;$$a^{(p-1)/2}\equiv (-1)^m\pmod{p},$$&#10;where $m$ denotes the number of integers in&#10;%$$\left\{a \text{ mod } p,&#10;%2a \text{ mod }p,&#10;%\ldots, \frac{p-1}{2}a\text{ mod }p\right\}$$&#10;$$\left\{ia\bmod{p}\mid i\in\left\{1,2,\ldots,\frac{p-1}{2}\right\}\right\}$$&#10;that are greater than $(p-1)/2$.&#10;\end{theorem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algorithmic}&#10;\pagestyle{empty}&#10;&#10;\setlength{\textwidth}{3.5in}&#10;&#10;\begin{document}&#10;&#10;%\newtheorem*{theorem}{Theorem}&#10;&#10;%\begin{itemize}&#10;%\item For each $i\in\{1,2,\ldots,(p-1)/2\}$,&#10;%\end{itemize}&#10;&#10;\begin{algorithmic}[1]&#10;\STATE $S\leftarrow \emptyset$;&#10;\FOR {each $i\in\{1,2,\ldots,(p-1)/2\}$}&#10;\IF {$ia\bmod{p}\le (p-1)/2$}&#10;\STATE $S\leftarrow S\cup \{ia \bmod{p}\}$;&#10;\ELSE&#10;\STATE $S\leftarrow S\cup\{p-(ia \bmod{p})\}$;&#10;\ENDIF&#10;\ENDFOR&#10;\STATE Output $S$;&#10;\end{algorithmic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9.25"/>
  <p:tag name="ORIGINALWIDTH" val="2872.5"/>
  <p:tag name="LATEXADDIN" val="\documentclass{article}&#10;\usepackage{amsmath, amsthm}&#10;\usepackage{algorithmic}&#10;\pagestyle{empty}&#10;&#10;\setlength{\textwidth}{3.4in}&#10;&#10;\begin{document}&#10;&#10;%\newtheorem*{theorem}{Theorem}&#10;&#10;\begin{itemize}&#10;\item $S\subseteq \{1,2,\ldots,(p-1)/2\}$.&#10;\item For any distinct $i,j\in\{1,2,\ldots,(p-1)/2\},$&#10;%with&#10;none of&#10;$ia \bmod{p}=ja \bmod{p}$&#10;and $ia \bmod{p}=p-(ja \bmod{p})$ holds.&#10;\begin{itemize}&#10;\item Because $i-j\equiv 0 \pmod{p}$ and&#10;$i+j\equiv 0\pmod{p}$ are both impossible.&#10;\end{itemize}&#10;\item Verify that $S=\{1,2,\ldots,(p-1)/2\}$.&#10;\end{itemize}&#10;&#10;\end{document}"/>
  <p:tag name="IGUANATEXSIZE" val="20"/>
  <p:tag name="IGUANATEXCURSOR" val="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usepackage{algorithmic}&#10;\pagestyle{empty}&#10;&#10;\setlength{\textwidth}{2.9in}&#10;&#10;\begin{document}&#10;&#10;%\newtheorem*{theorem}{Theorem}&#10;&#10;%\begin{itemize}&#10;%\item For each $i\in\{1,2,\ldots,(p-1)/2\}$,&#10;%\end{itemize}&#10;\noindent&#10;Multiplying the elements of the resulting $S$&#10;and equating the product with $((p-1)/2)!$,&#10;$$(-1)^m\prod_{i=1}^{(p-1)/2}\, ia\equiv \left(\frac{p-1}{2}\right)!&#10;\pmod{p},$$&#10;implying the theorem.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2.5in}&#10;&#10;\begin{document}&#10;&#10;\begin{eqnarray*}&#10;4\cdot8\cdots40\equiv 10! \pmod{11}.\\&#10;4^{10}10!\equiv 10! \pmod{11}.\\&#10;10!\left(4^{10}-1\right)\equiv0 \pmod{11}.\\&#10;4^{10}\equiv1 \pmod{11}.\\&#10;\end{eqnarray*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7in}&#10;&#10;\begin{document}&#10;&#10;\begin{eqnarray*}&#10;4&amp;\equiv&amp; 4\pmod{11},\\&#10;8&amp;\equiv&amp; 8\pmod{11},\\&#10;12&amp;\equiv&amp; 1\pmod{11},\\&#10;16&amp;\equiv&amp; 5\pmod{11},\\&#10;20&amp;\equiv&amp; 9\pmod{11},\\&#10;24&amp;\equiv&amp; 2\pmod{11},\\&#10;28&amp;\equiv&amp; 6\pmod{11},\\&#10;32&amp;\equiv&amp; 10\pmod{11},\\&#10;36&amp;\equiv&amp; 3\pmod{11},\\&#10;40&amp;\equiv&amp; 7\pmod{11}.&#10;\end{eqnarray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5in}&#10;&#10;\begin{document}&#10;&#10;\begin{itemize}&#10;\item For each $i\in\{1,2,\ldots,p-1\}$,&#10;we have&#10;$(ia \bmod{p})\in\{1,2,\ldots,p-1\}&#10;$&#10;%\begin{eqnarray}&#10;%\left(ia \bmod{p}\right)\in\left\{1,2,\ldots,p-1\right\}&#10;%\nonumber&#10;%\end{eqnarray}&#10;because both $i$ and $a$ are relatively prime to $p$.&#10;\item So&#10;$$\left\{ia\bmod{p}\mid i\in\left\{1,2,\ldots,p-1\right\}\right\}&#10;\subseteq \left\{1,2,\ldots,p-1\right\}.$$&#10;\item&#10;If&#10;there exist distinct&#10;$i$, $j\in\{1,2,\ldots,p-1\}$ with&#10;%$ia\equiv ja\pmod{p}$&#10;$(ia \bmod{p})=(ja\bmod{p})$,&#10;%for some distinct&#10;%For distinct&#10;%$i$, $j\in\{1,2,\ldots,p-1\}$,&#10;then $(i-j)a\equiv 0\pmod{p}$.&#10;%implying either $i-j\equiv 0\pmod{p}$ or $a\equiv 0\pmod{p}$.&#10;As $0&lt;|i-j|\le p-2$,&#10;%$i-j\not\equiv 0\pmod{p}$,&#10;$i-j$ is relatively prime to $p$,&#10;which together with $a\in\{1,2,\ldots,p-1\}$ contradicts&#10;%contradicting&#10;$(i-j)a\equiv 0\pmod{p}$.&#10;%That $a\not\equiv0\pmod{p}$ is also clear.&#10;\item&#10;So&#10;\begin{eqnarray}&#10;\left|&#10;\left\{&#10;ia\bmod{p}\mid i\in\left\{1,2,\ldots,p-1\right\}&#10;\right\}&#10;\right|&#10;=p-1.\nonumber&#10;\end{eqnarray}&#10;\end{itemize}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8in}&#10;&#10;\begin{document}&#10;&#10;\noindent&#10;We now have&#10;$$\left\{ia\bmod{p}\mid i\in\left\{1,2,\ldots,p-1\right\}\right\}&#10;=\left\{1,2,\ldots,p-1\right\}.$$&#10;Consequently,&#10;$$&#10;\prod_{i=1}^{p-1}\,\left(ia\bmod{p}\right)&#10;%\equiv&#10;=&#10;%\prod_{i=1}^{p-1}\, i&#10;(p-1)!&#10;%\pmod{p}.&#10;$$&#10;Equivalently,&#10;$$&#10;\prod_{i=1}^{p-1}\,ia&#10;\equiv&#10;%\prod_{i=1}^{p-1}\, i&#10;(p-1)!&#10;\pmod{p}&#10;$$&#10;and, therefore,&#10;$$&#10;(p-1)!\,\left(a^{p-1}-1\right)&#10;\equiv 0&#10;\pmod{p}.&#10;$$&#10;Cancelling out $(p-1)!$ completes the proof.&#10;&#10;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42.482"/>
  <p:tag name="ORIGINALWIDTH" val="3235.095"/>
  <p:tag name="LATEXADDIN" val="\documentclass{article}&#10;\usepackage{amsmath, amssymb}&#10;\usepackage{enumerate}&#10;\pagestyle{empty}&#10;\newcommand\bm[1]{\mbox{\boldmath$#1$\unboldmath}}&#10;&#10;\setlength{\textwidth}{3.6in}&#10;&#10;\begin{document}&#10;&#10;\noindent&#10;%Let&#10;%$\{\}\subseteq \mathbb{N}$ be a finite nonempty set and $f\colon S\to&#10;%S$.&#10;Let $p&gt;2$ be a prime number.&#10;Then for&#10;%For&#10;each one-to-one and onto function&#10;%$f\colon \{0,1,2,3,4\}\to \{0,1,2,3,4\}$&#10;$f\colon \{1,2,\ldots,p-1\}\to \{1,2,\ldots,p-1\}$,&#10;%If&#10;\underline{\hspace{3cm}}.&#10;\begin{enumerate}[(A)]&#10;\item&#10;$$\left\{1,2,\ldots,p-1\right\}=\left\{f(1),&#10;f(2),\ldots,f(p-1)\right\}.$$&#10;\item&#10;$$\sum_{i=1}^{p-1}\, f(i)=\sum_{i=1}^{p-1}\, i.$$&#10;\item&#10;$$\prod_{i=1}^{p-1}\, f(i)=\prod_{i=1}^{p-1}\, i.$$&#10;\end{enumerate}&#10;&#10;%Does replacing $\mathbb{N}$ by $\mathbb{Z}$ change your answer?&#10;&#10;\end{document}"/>
  <p:tag name="IGUANATEXSIZE" val="20"/>
  <p:tag name="IGUANATEXCURSOR" val="6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3.25"/>
  <p:tag name="ORIGINALWIDTH" val="3135.75"/>
  <p:tag name="LATEXADDIN" val="\documentclass{article}&#10;\usepackage{amsmath, amsthm}&#10;\pagestyle{empty}&#10;&#10;\setlength{\textwidth}{3.5in}&#10;&#10;\begin{document}&#10;&#10;\newtheorem*{theorem}{Theorem}&#10;&#10;\noindent&#10;%\begin{theorem}&#10;Let $p$ be an odd prime and $a\in\{1,2,\ldots,p-1\}$ be odd.&#10;Prove or disprove that if&#10;$m$&#10;%denotes&#10;is&#10;the number of integers in&#10;$$\left\{ia\bmod{p}\mid i\in\left\{1,2,\ldots,\frac{p-1}{2}\right\}\right\}$$&#10;that are greater than $(p-1)/2$,&#10;then&#10;$$m\equiv \sum_{i=1}^{(p-1)/2}\, \left\lfloor&#10;\frac{ia}{p}&#10;\right\rfloor\pmod{2}.$$&#10;%\end{theorem}&#10;&#10;\end{document}"/>
  <p:tag name="IGUANATEXSIZE" val="20"/>
  <p:tag name="IGUANATEXCURSOR" val="5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thm}&#10;\pagestyle{empty}&#10;&#10;\setlength{\textwidth}{3.3in}&#10;&#10;\begin{document}&#10;&#10;\newtheorem*{fermattheorem}{Fermat--Euler theorem}&#10;&#10;\begin{fermattheorem}&#10;Let $n$ be a positive integer.&#10;Then for each positive integer $a$ that is relatively prime to $n,$&#10;$$a^{\phi(n)}\equiv 1\pmod{n}.$$&#10;\end{fermattheorem}&#10;&#10;\newtheorem*{remark}{Remark}&#10;&#10;\ \\&#10;\ \\&#10;\ \\&#10;\ \\&#10;\ \\&#10;\noindent&#10;%\begin{remark}&#10;For a positive integer $n$,&#10;$\phi(n)$ denotes the number of elements in&#10;$\{1,2,\ldots,n\}$&#10;that are relatively prime to $n$.&#10;%\end{remark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in}&#10;&#10;\begin{document}&#10;&#10;\noindent&#10;The numbers in $\{1,2,\ldots,12\}$ that are&#10;relatively prime to $12$ are $1$, $5$, $7$ and $11$.&#10;We want to show $7^4\equiv 1\pmod{12}$.&#10;\begin{eqnarray*}&#10;\left(1\cdot 7\bmod{12}\right)&amp;=&amp; ?,\\&#10;\left(5\cdot 7\bmod{12}\right)&amp;=&amp; ?,\\&#10;\left(7\cdot 7\bmod{12}\right)&amp;=&amp; ?,\\&#10;\left(11\cdot 7\bmod{12}\right)&amp;=&amp; ?\\&#10;\end{eqnarray*}&#10;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93</Words>
  <Application>Microsoft Office PowerPoint</Application>
  <PresentationFormat>如螢幕大小 (4:3)</PresentationFormat>
  <Paragraphs>37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Wingdings</vt:lpstr>
      <vt:lpstr>Office 佈景主題</vt:lpstr>
      <vt:lpstr>Discrete Mathematics</vt:lpstr>
      <vt:lpstr>Fermat’s little theorem</vt:lpstr>
      <vt:lpstr>Pierre de Fermat (?–1665)</vt:lpstr>
      <vt:lpstr>PowerPoint 簡報</vt:lpstr>
      <vt:lpstr>An illustration</vt:lpstr>
      <vt:lpstr>Proof (1/2)</vt:lpstr>
      <vt:lpstr>Proof (2/2)</vt:lpstr>
      <vt:lpstr>Fill the blank </vt:lpstr>
      <vt:lpstr>Something deeper</vt:lpstr>
      <vt:lpstr>A generalization</vt:lpstr>
      <vt:lpstr>An example (1/3)</vt:lpstr>
      <vt:lpstr>An example (2/3)</vt:lpstr>
      <vt:lpstr>An example (3/3)</vt:lpstr>
      <vt:lpstr>Calculations</vt:lpstr>
      <vt:lpstr>Exercise</vt:lpstr>
      <vt:lpstr>Questions?</vt:lpstr>
      <vt:lpstr>Another theorem</vt:lpstr>
      <vt:lpstr>A theorem of Gauss</vt:lpstr>
      <vt:lpstr>Proof (1/3)</vt:lpstr>
      <vt:lpstr>Proof (2/3)</vt:lpstr>
      <vt:lpstr>Proof (3/3)</vt:lpstr>
      <vt:lpstr>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</cp:lastModifiedBy>
  <cp:revision>679</cp:revision>
  <dcterms:created xsi:type="dcterms:W3CDTF">2010-09-08T08:22:56Z</dcterms:created>
  <dcterms:modified xsi:type="dcterms:W3CDTF">2020-03-30T06:54:47Z</dcterms:modified>
</cp:coreProperties>
</file>