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15" r:id="rId2"/>
    <p:sldId id="513" r:id="rId3"/>
    <p:sldId id="514" r:id="rId4"/>
    <p:sldId id="515" r:id="rId5"/>
    <p:sldId id="516" r:id="rId6"/>
    <p:sldId id="417" r:id="rId7"/>
    <p:sldId id="419" r:id="rId8"/>
    <p:sldId id="421" r:id="rId9"/>
    <p:sldId id="522" r:id="rId10"/>
    <p:sldId id="423" r:id="rId11"/>
    <p:sldId id="420" r:id="rId12"/>
    <p:sldId id="422" r:id="rId13"/>
    <p:sldId id="429" r:id="rId14"/>
    <p:sldId id="431" r:id="rId15"/>
    <p:sldId id="508" r:id="rId16"/>
    <p:sldId id="435" r:id="rId17"/>
    <p:sldId id="436" r:id="rId18"/>
    <p:sldId id="501" r:id="rId19"/>
    <p:sldId id="443" r:id="rId20"/>
    <p:sldId id="446" r:id="rId21"/>
    <p:sldId id="502" r:id="rId22"/>
    <p:sldId id="503" r:id="rId23"/>
    <p:sldId id="447" r:id="rId24"/>
    <p:sldId id="504" r:id="rId25"/>
    <p:sldId id="458" r:id="rId26"/>
    <p:sldId id="462" r:id="rId27"/>
    <p:sldId id="505" r:id="rId28"/>
    <p:sldId id="506" r:id="rId29"/>
    <p:sldId id="512" r:id="rId30"/>
    <p:sldId id="517" r:id="rId31"/>
    <p:sldId id="518" r:id="rId32"/>
    <p:sldId id="519" r:id="rId33"/>
    <p:sldId id="520" r:id="rId34"/>
    <p:sldId id="444" r:id="rId3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5" clrIdx="1"/>
  <p:cmAuthor id="2" name="Chang" initials="C" lastIdx="2" clrIdx="2"/>
  <p:cmAuthor id="3" name="bigRat" initials="b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5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標楷體" pitchFamily="65" charset="-120"/>
              </a:defRPr>
            </a:lvl1pPr>
            <a:lvl2pPr>
              <a:defRPr>
                <a:latin typeface="+mj-lt"/>
                <a:ea typeface="標楷體" pitchFamily="65" charset="-120"/>
              </a:defRPr>
            </a:lvl2pPr>
            <a:lvl3pPr>
              <a:defRPr>
                <a:latin typeface="+mj-lt"/>
                <a:ea typeface="標楷體" pitchFamily="65" charset="-120"/>
              </a:defRPr>
            </a:lvl3pPr>
            <a:lvl4pPr>
              <a:defRPr>
                <a:latin typeface="+mj-lt"/>
                <a:ea typeface="標楷體" pitchFamily="65" charset="-120"/>
              </a:defRPr>
            </a:lvl4pPr>
            <a:lvl5pPr>
              <a:defRPr>
                <a:latin typeface="+mj-lt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w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13.png"/><Relationship Id="rId3" Type="http://schemas.openxmlformats.org/officeDocument/2006/relationships/tags" Target="../tags/tag5.xml"/><Relationship Id="rId21" Type="http://schemas.openxmlformats.org/officeDocument/2006/relationships/image" Target="../media/image16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6.gif"/><Relationship Id="rId2" Type="http://schemas.openxmlformats.org/officeDocument/2006/relationships/tags" Target="../tags/tag4.xml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19.png"/><Relationship Id="rId5" Type="http://schemas.openxmlformats.org/officeDocument/2006/relationships/tags" Target="../tags/tag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8.png"/><Relationship Id="rId10" Type="http://schemas.openxmlformats.org/officeDocument/2006/relationships/tags" Target="../tags/tag12.xml"/><Relationship Id="rId19" Type="http://schemas.openxmlformats.org/officeDocument/2006/relationships/image" Target="../media/image14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5.w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6.gif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tags" Target="../tags/tag34.xml"/><Relationship Id="rId21" Type="http://schemas.openxmlformats.org/officeDocument/2006/relationships/image" Target="../media/image47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tags" Target="../tags/tag33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50.png"/><Relationship Id="rId5" Type="http://schemas.openxmlformats.org/officeDocument/2006/relationships/tags" Target="../tags/tag36.xml"/><Relationship Id="rId15" Type="http://schemas.openxmlformats.org/officeDocument/2006/relationships/image" Target="../media/image40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tags" Target="../tags/tag41.xml"/><Relationship Id="rId19" Type="http://schemas.openxmlformats.org/officeDocument/2006/relationships/image" Target="../media/image45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image" Target="../media/image60.png"/><Relationship Id="rId3" Type="http://schemas.openxmlformats.org/officeDocument/2006/relationships/tags" Target="../tags/tag47.xml"/><Relationship Id="rId21" Type="http://schemas.openxmlformats.org/officeDocument/2006/relationships/image" Target="../media/image42.png"/><Relationship Id="rId34" Type="http://schemas.openxmlformats.org/officeDocument/2006/relationships/image" Target="../media/image53.png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image" Target="../media/image59.png"/><Relationship Id="rId33" Type="http://schemas.openxmlformats.org/officeDocument/2006/relationships/image" Target="../media/image52.png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image" Target="../media/image55.png"/><Relationship Id="rId29" Type="http://schemas.openxmlformats.org/officeDocument/2006/relationships/image" Target="../media/image63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image" Target="../media/image58.png"/><Relationship Id="rId32" Type="http://schemas.openxmlformats.org/officeDocument/2006/relationships/image" Target="../media/image51.png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tags" Target="../tags/tag54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50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44.png"/><Relationship Id="rId35" Type="http://schemas.openxmlformats.org/officeDocument/2006/relationships/image" Target="../media/image54.png"/><Relationship Id="rId8" Type="http://schemas.openxmlformats.org/officeDocument/2006/relationships/tags" Target="../tags/tag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6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6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7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Discrete Mathematics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Spring </a:t>
            </a:r>
            <a:r>
              <a:rPr lang="en-US" altLang="zh-TW" dirty="0" smtClean="0"/>
              <a:t>2020</a:t>
            </a:r>
            <a:endParaRPr lang="en-US" altLang="zh-TW" dirty="0" smtClean="0"/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烏龜心法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只要旁邊還有一個沒走過的點，就走過去</a:t>
            </a:r>
            <a:endParaRPr lang="en-US" altLang="zh-TW" dirty="0" smtClean="0"/>
          </a:p>
          <a:p>
            <a:r>
              <a:rPr lang="zh-TW" altLang="en-US" dirty="0" smtClean="0"/>
              <a:t>只要旁邊每個點都走過了，就回頭</a:t>
            </a:r>
            <a:endParaRPr lang="zh-TW" altLang="en-US" dirty="0"/>
          </a:p>
        </p:txBody>
      </p:sp>
      <p:pic>
        <p:nvPicPr>
          <p:cNvPr id="4" name="Picture 2" descr="C:\Documents and Settings\Ching-Lueh Chang\Local Settings\Temporary Internet Files\Content.IE5\GD6FWHUR\MC90013948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356992"/>
            <a:ext cx="3343046" cy="2644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3"/>
              </a:rPr>
              <a:t>Pseudocode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can be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 global variable…</a:t>
                </a:r>
                <a:endParaRPr lang="en-US" altLang="zh-TW" dirty="0"/>
              </a:p>
              <a:p>
                <a:r>
                  <a:rPr lang="en-US" altLang="zh-TW" dirty="0" smtClean="0"/>
                  <a:t>Or a pointer to the actual graph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13" name="內容版面配置區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704" b="-206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5538" y="1617336"/>
            <a:ext cx="8287531" cy="3954804"/>
          </a:xfrm>
          <a:prstGeom prst="rect">
            <a:avLst/>
          </a:prstGeom>
        </p:spPr>
      </p:pic>
      <p:pic>
        <p:nvPicPr>
          <p:cNvPr id="14" name="Picture 2" descr="C:\Documents and Settings\Ching-Lueh Chang\Local Settings\Temporary Internet Files\Content.IE5\0DE309I7\dglxasset[6].aspx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8192" y="4129157"/>
            <a:ext cx="3035808" cy="25402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calls </a:t>
            </a:r>
            <a:r>
              <a:rPr lang="en-US" altLang="zh-TW" dirty="0" smtClean="0">
                <a:sym typeface="Wingdings" pitchFamily="2" charset="2"/>
              </a:rPr>
              <a:t></a:t>
            </a:r>
            <a:endParaRPr lang="zh-TW" altLang="en-US" dirty="0"/>
          </a:p>
        </p:txBody>
      </p:sp>
      <p:sp>
        <p:nvSpPr>
          <p:cNvPr id="40" name="內容版面配置區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1" name="圖片 4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4932040" y="1340767"/>
            <a:ext cx="2890838" cy="319088"/>
          </a:xfrm>
          <a:prstGeom prst="rect">
            <a:avLst/>
          </a:prstGeom>
        </p:spPr>
      </p:pic>
      <p:sp>
        <p:nvSpPr>
          <p:cNvPr id="42" name="Oval 3"/>
          <p:cNvSpPr/>
          <p:nvPr/>
        </p:nvSpPr>
        <p:spPr>
          <a:xfrm>
            <a:off x="1835696" y="17008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sp>
        <p:nvSpPr>
          <p:cNvPr id="43" name="Oval 4"/>
          <p:cNvSpPr/>
          <p:nvPr/>
        </p:nvSpPr>
        <p:spPr>
          <a:xfrm>
            <a:off x="755576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cxnSp>
        <p:nvCxnSpPr>
          <p:cNvPr id="44" name="Straight Connector 6"/>
          <p:cNvCxnSpPr>
            <a:stCxn id="43" idx="7"/>
            <a:endCxn id="42" idx="3"/>
          </p:cNvCxnSpPr>
          <p:nvPr/>
        </p:nvCxnSpPr>
        <p:spPr>
          <a:xfrm rot="5400000" flipH="1" flipV="1">
            <a:off x="1500061" y="2517301"/>
            <a:ext cx="505550" cy="4335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8"/>
          <p:cNvSpPr/>
          <p:nvPr/>
        </p:nvSpPr>
        <p:spPr>
          <a:xfrm>
            <a:off x="251520" y="414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5</a:t>
            </a:r>
          </a:p>
        </p:txBody>
      </p:sp>
      <p:sp>
        <p:nvSpPr>
          <p:cNvPr id="47" name="Oval 9"/>
          <p:cNvSpPr/>
          <p:nvPr/>
        </p:nvSpPr>
        <p:spPr>
          <a:xfrm>
            <a:off x="1331640" y="45091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7</a:t>
            </a:r>
            <a:endParaRPr lang="zh-TW" altLang="en-US" sz="3200" dirty="0"/>
          </a:p>
        </p:txBody>
      </p:sp>
      <p:cxnSp>
        <p:nvCxnSpPr>
          <p:cNvPr id="48" name="Straight Connector 10"/>
          <p:cNvCxnSpPr>
            <a:stCxn id="43" idx="3"/>
            <a:endCxn id="46" idx="0"/>
          </p:cNvCxnSpPr>
          <p:nvPr/>
        </p:nvCxnSpPr>
        <p:spPr>
          <a:xfrm rot="5400000">
            <a:off x="541277" y="3800869"/>
            <a:ext cx="515655" cy="1807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3"/>
          <p:cNvCxnSpPr>
            <a:stCxn id="43" idx="5"/>
            <a:endCxn id="47" idx="0"/>
          </p:cNvCxnSpPr>
          <p:nvPr/>
        </p:nvCxnSpPr>
        <p:spPr>
          <a:xfrm rot="16200000" flipH="1">
            <a:off x="1224605" y="3944884"/>
            <a:ext cx="875695" cy="2527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6"/>
          <p:cNvCxnSpPr>
            <a:stCxn id="53" idx="1"/>
            <a:endCxn id="42" idx="5"/>
          </p:cNvCxnSpPr>
          <p:nvPr/>
        </p:nvCxnSpPr>
        <p:spPr>
          <a:xfrm rot="16200000" flipV="1">
            <a:off x="2724197" y="2373285"/>
            <a:ext cx="505550" cy="7215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18"/>
          <p:cNvSpPr/>
          <p:nvPr/>
        </p:nvSpPr>
        <p:spPr>
          <a:xfrm>
            <a:off x="3563888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sp>
        <p:nvSpPr>
          <p:cNvPr id="53" name="Oval 19"/>
          <p:cNvSpPr/>
          <p:nvPr/>
        </p:nvSpPr>
        <p:spPr>
          <a:xfrm>
            <a:off x="3203848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cxnSp>
        <p:nvCxnSpPr>
          <p:cNvPr id="54" name="Straight Connector 23"/>
          <p:cNvCxnSpPr>
            <a:stCxn id="52" idx="1"/>
            <a:endCxn id="53" idx="4"/>
          </p:cNvCxnSpPr>
          <p:nvPr/>
        </p:nvCxnSpPr>
        <p:spPr>
          <a:xfrm rot="16200000" flipV="1">
            <a:off x="3349589" y="4078796"/>
            <a:ext cx="659671" cy="36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29"/>
          <p:cNvCxnSpPr>
            <a:stCxn id="47" idx="7"/>
            <a:endCxn id="42" idx="4"/>
          </p:cNvCxnSpPr>
          <p:nvPr/>
        </p:nvCxnSpPr>
        <p:spPr>
          <a:xfrm rot="5400000" flipH="1" flipV="1">
            <a:off x="1188601" y="3538737"/>
            <a:ext cx="2027823" cy="1807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2"/>
          <p:cNvSpPr/>
          <p:nvPr/>
        </p:nvSpPr>
        <p:spPr>
          <a:xfrm>
            <a:off x="2627784" y="5229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cxnSp>
        <p:nvCxnSpPr>
          <p:cNvPr id="59" name="Straight Connector 33"/>
          <p:cNvCxnSpPr>
            <a:stCxn id="57" idx="2"/>
            <a:endCxn id="47" idx="5"/>
          </p:cNvCxnSpPr>
          <p:nvPr/>
        </p:nvCxnSpPr>
        <p:spPr>
          <a:xfrm rot="10800000">
            <a:off x="2112130" y="5289610"/>
            <a:ext cx="515655" cy="396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44"/>
          <p:cNvCxnSpPr>
            <a:stCxn id="57" idx="1"/>
            <a:endCxn id="43" idx="6"/>
          </p:cNvCxnSpPr>
          <p:nvPr/>
        </p:nvCxnSpPr>
        <p:spPr>
          <a:xfrm rot="16200000" flipV="1">
            <a:off x="1189349" y="3790764"/>
            <a:ext cx="2052975" cy="10917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49"/>
          <p:cNvCxnSpPr>
            <a:stCxn id="42" idx="3"/>
            <a:endCxn id="43" idx="7"/>
          </p:cNvCxnSpPr>
          <p:nvPr/>
        </p:nvCxnSpPr>
        <p:spPr>
          <a:xfrm rot="5400000">
            <a:off x="1500061" y="2517301"/>
            <a:ext cx="505550" cy="433542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54"/>
          <p:cNvCxnSpPr>
            <a:stCxn id="53" idx="4"/>
            <a:endCxn id="52" idx="1"/>
          </p:cNvCxnSpPr>
          <p:nvPr/>
        </p:nvCxnSpPr>
        <p:spPr>
          <a:xfrm rot="16200000" flipH="1">
            <a:off x="3349588" y="4078795"/>
            <a:ext cx="659671" cy="36751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57"/>
          <p:cNvCxnSpPr>
            <a:stCxn id="43" idx="3"/>
            <a:endCxn id="46" idx="0"/>
          </p:cNvCxnSpPr>
          <p:nvPr/>
        </p:nvCxnSpPr>
        <p:spPr>
          <a:xfrm rot="5400000">
            <a:off x="541277" y="3800869"/>
            <a:ext cx="515655" cy="180767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0"/>
          <p:cNvCxnSpPr>
            <a:stCxn id="43" idx="5"/>
            <a:endCxn id="47" idx="0"/>
          </p:cNvCxnSpPr>
          <p:nvPr/>
        </p:nvCxnSpPr>
        <p:spPr>
          <a:xfrm rot="16200000" flipH="1">
            <a:off x="1224605" y="3944884"/>
            <a:ext cx="875695" cy="252775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3"/>
          <p:cNvCxnSpPr>
            <a:stCxn id="47" idx="5"/>
            <a:endCxn id="57" idx="2"/>
          </p:cNvCxnSpPr>
          <p:nvPr/>
        </p:nvCxnSpPr>
        <p:spPr>
          <a:xfrm rot="16200000" flipH="1">
            <a:off x="2171561" y="5230176"/>
            <a:ext cx="396791" cy="515655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6"/>
          <p:cNvCxnSpPr>
            <a:stCxn id="42" idx="5"/>
            <a:endCxn id="53" idx="1"/>
          </p:cNvCxnSpPr>
          <p:nvPr/>
        </p:nvCxnSpPr>
        <p:spPr>
          <a:xfrm rot="16200000" flipH="1">
            <a:off x="2724197" y="2373285"/>
            <a:ext cx="505550" cy="721574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C:\Documents and Settings\Ching-Lueh Chang\Local Settings\Temporary Internet Files\Content.IE5\GD6FWHUR\MM900046464[1].gif"/>
          <p:cNvPicPr>
            <a:picLocks noChangeAspect="1" noChangeArrowheads="1" noCrop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47664" y="1772816"/>
            <a:ext cx="1457325" cy="733425"/>
          </a:xfrm>
          <a:prstGeom prst="rect">
            <a:avLst/>
          </a:prstGeom>
          <a:noFill/>
        </p:spPr>
      </p:pic>
      <p:pic>
        <p:nvPicPr>
          <p:cNvPr id="72" name="圖片 7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5209554" y="1700808"/>
            <a:ext cx="2890838" cy="319088"/>
          </a:xfrm>
          <a:prstGeom prst="rect">
            <a:avLst/>
          </a:prstGeom>
        </p:spPr>
      </p:pic>
      <p:pic>
        <p:nvPicPr>
          <p:cNvPr id="73" name="圖片 7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5497586" y="2101800"/>
            <a:ext cx="2890838" cy="319088"/>
          </a:xfrm>
          <a:prstGeom prst="rect">
            <a:avLst/>
          </a:prstGeom>
        </p:spPr>
      </p:pic>
      <p:pic>
        <p:nvPicPr>
          <p:cNvPr id="74" name="圖片 7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5508104" y="2924943"/>
            <a:ext cx="2890838" cy="319088"/>
          </a:xfrm>
          <a:prstGeom prst="rect">
            <a:avLst/>
          </a:prstGeom>
        </p:spPr>
      </p:pic>
      <p:pic>
        <p:nvPicPr>
          <p:cNvPr id="89" name="圖片 8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6001642" y="3325936"/>
            <a:ext cx="2890838" cy="319088"/>
          </a:xfrm>
          <a:prstGeom prst="rect">
            <a:avLst/>
          </a:prstGeom>
        </p:spPr>
      </p:pic>
      <p:pic>
        <p:nvPicPr>
          <p:cNvPr id="90" name="圖片 89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5508104" y="4046015"/>
            <a:ext cx="1728788" cy="283369"/>
          </a:xfrm>
          <a:prstGeom prst="rect">
            <a:avLst/>
          </a:prstGeom>
        </p:spPr>
      </p:pic>
      <p:pic>
        <p:nvPicPr>
          <p:cNvPr id="91" name="圖片 90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5220072" y="4406055"/>
            <a:ext cx="1728788" cy="283369"/>
          </a:xfrm>
          <a:prstGeom prst="rect">
            <a:avLst/>
          </a:prstGeom>
        </p:spPr>
      </p:pic>
      <p:pic>
        <p:nvPicPr>
          <p:cNvPr id="92" name="圖片 91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5220072" y="4766095"/>
            <a:ext cx="2890838" cy="319088"/>
          </a:xfrm>
          <a:prstGeom prst="rect">
            <a:avLst/>
          </a:prstGeom>
        </p:spPr>
      </p:pic>
      <p:pic>
        <p:nvPicPr>
          <p:cNvPr id="93" name="圖片 92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/>
          <a:stretch>
            <a:fillRect/>
          </a:stretch>
        </p:blipFill>
        <p:spPr>
          <a:xfrm>
            <a:off x="5713610" y="5126135"/>
            <a:ext cx="2890838" cy="319088"/>
          </a:xfrm>
          <a:prstGeom prst="rect">
            <a:avLst/>
          </a:prstGeom>
        </p:spPr>
      </p:pic>
      <p:pic>
        <p:nvPicPr>
          <p:cNvPr id="94" name="圖片 93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5724128" y="5507037"/>
            <a:ext cx="1728788" cy="283369"/>
          </a:xfrm>
          <a:prstGeom prst="rect">
            <a:avLst/>
          </a:prstGeom>
        </p:spPr>
      </p:pic>
      <p:pic>
        <p:nvPicPr>
          <p:cNvPr id="95" name="圖片 94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5220072" y="5877271"/>
            <a:ext cx="1728788" cy="283369"/>
          </a:xfrm>
          <a:prstGeom prst="rect">
            <a:avLst/>
          </a:prstGeom>
        </p:spPr>
      </p:pic>
      <p:pic>
        <p:nvPicPr>
          <p:cNvPr id="96" name="圖片 95" descr="addin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4932040" y="6278264"/>
            <a:ext cx="1728788" cy="283369"/>
          </a:xfrm>
          <a:prstGeom prst="rect">
            <a:avLst/>
          </a:prstGeom>
        </p:spPr>
      </p:pic>
      <p:pic>
        <p:nvPicPr>
          <p:cNvPr id="97" name="圖片 96" descr="addin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6011564" y="3706836"/>
            <a:ext cx="1728788" cy="283369"/>
          </a:xfrm>
          <a:prstGeom prst="rect">
            <a:avLst/>
          </a:prstGeom>
        </p:spPr>
      </p:pic>
      <p:pic>
        <p:nvPicPr>
          <p:cNvPr id="98" name="圖片 97" descr="addin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5507508" y="2492896"/>
            <a:ext cx="1728788" cy="283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3 L -0.1191 0.17742 " pathEditMode="relative" ptsTypes="AA">
                                      <p:cBhvr>
                                        <p:cTn id="5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 decel="100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 0.17742 L -0.16632 0.35577 " pathEditMode="relative" ptsTypes="AA">
                                      <p:cBhvr>
                                        <p:cTn id="8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800" decel="100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32 0.35577 L -0.1191 0.17742 " pathEditMode="relative" ptsTypes="AA">
                                      <p:cBhvr>
                                        <p:cTn id="10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3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4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8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9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800" decel="100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8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800" decel="100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8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8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 0.17742 L -0.04826 0.41869 " pathEditMode="relative" ptsTypes="AA">
                                      <p:cBhvr>
                                        <p:cTn id="14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800" decel="100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8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8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800" decel="100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6 0.41869 L 0.09358 0.52371 " pathEditMode="relative" ptsTypes="AA">
                                      <p:cBhvr>
                                        <p:cTn id="16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0"/>
                            </p:stCondLst>
                            <p:childTnLst>
                              <p:par>
                                <p:cTn id="171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800" decel="100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8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8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8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58 0.52371 L -0.04826 0.41869 " pathEditMode="relative" ptsTypes="AA">
                                      <p:cBhvr>
                                        <p:cTn id="18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9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9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0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0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4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5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800" decel="100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6 0.41869 L -0.1191 0.17742 " pathEditMode="relative" ptsTypes="AA">
                                      <p:cBhvr>
                                        <p:cTn id="2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1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2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6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7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800" decel="100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8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8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8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 0.17742 L -0.00087 -0.00093 " pathEditMode="relative" ptsTypes="AA">
                                      <p:cBhvr>
                                        <p:cTn id="25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000"/>
                            </p:stCondLst>
                            <p:childTnLst>
                              <p:par>
                                <p:cTn id="253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6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3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4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8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9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800" decel="100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800" decel="100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3 L 0.1566 0.16701 " pathEditMode="relative" ptsTypes="AA">
                                      <p:cBhvr>
                                        <p:cTn id="29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4000"/>
                            </p:stCondLst>
                            <p:childTnLst>
                              <p:par>
                                <p:cTn id="29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800" decel="100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8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8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8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000"/>
                            </p:stCondLst>
                            <p:childTnLst>
                              <p:par>
                                <p:cTn id="30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800" decel="100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000"/>
                            </p:stCondLst>
                            <p:childTnLst>
                              <p:par>
                                <p:cTn id="3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6 0.16701 L 0.18802 0.37682 " pathEditMode="relative" ptsTypes="AA">
                                      <p:cBhvr>
                                        <p:cTn id="3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4000"/>
                            </p:stCondLst>
                            <p:childTnLst>
                              <p:par>
                                <p:cTn id="321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800" decel="100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8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8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8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37682 L 0.1566 0.16701 " pathEditMode="relative" ptsTypes="AA">
                                      <p:cBhvr>
                                        <p:cTn id="3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39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3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9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0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35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4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5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800" decel="100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00"/>
                            </p:stCondLst>
                            <p:childTnLst>
                              <p:par>
                                <p:cTn id="3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6 0.16701 L -0.00087 -0.00093 " pathEditMode="relative" ptsTypes="AA">
                                      <p:cBhvr>
                                        <p:cTn id="36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000"/>
                            </p:stCondLst>
                            <p:childTnLst>
                              <p:par>
                                <p:cTn id="371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3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1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2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38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6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7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800" decel="100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8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8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8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4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3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4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40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8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9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6" grpId="0" animBg="1"/>
      <p:bldP spid="47" grpId="0" animBg="1"/>
      <p:bldP spid="52" grpId="0" animBg="1"/>
      <p:bldP spid="53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Running time </a:t>
            </a:r>
            <a:endParaRPr lang="zh-TW" altLang="en-US" dirty="0"/>
          </a:p>
        </p:txBody>
      </p:sp>
      <p:pic>
        <p:nvPicPr>
          <p:cNvPr id="12" name="Picture 3 1" descr="C:\Documents and Settings\Ching-Lueh Chang\Local Settings\Temporary Internet Files\Content.IE5\O5M3SP6N\dglxasset[4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6612" y="1628800"/>
            <a:ext cx="1809844" cy="2309997"/>
          </a:xfrm>
          <a:prstGeom prst="rect">
            <a:avLst/>
          </a:prstGeom>
          <a:noFill/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3" y="4637622"/>
            <a:ext cx="7842897" cy="1808570"/>
          </a:xfrm>
          <a:prstGeom prst="rect">
            <a:avLst/>
          </a:prstGeom>
        </p:spPr>
      </p:pic>
      <p:pic>
        <p:nvPicPr>
          <p:cNvPr id="9" name="圖片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95538" y="1617339"/>
            <a:ext cx="6041985" cy="2883231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short explanation… </a:t>
            </a:r>
            <a:r>
              <a:rPr lang="en-US" altLang="zh-TW" dirty="0" smtClean="0">
                <a:sym typeface="Wingdings" pitchFamily="2" charset="2"/>
              </a:rPr>
              <a:t></a:t>
            </a:r>
            <a:endParaRPr lang="zh-TW" altLang="en-US" dirty="0"/>
          </a:p>
        </p:txBody>
      </p:sp>
      <p:pic>
        <p:nvPicPr>
          <p:cNvPr id="12" name="Picture 3" descr="C:\Documents and Settings\Ching-Lueh Chang\Local Settings\Temporary Internet Files\Content.IE5\O5M3SP6N\dglxasset[4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6612" y="1628800"/>
            <a:ext cx="1809844" cy="2309997"/>
          </a:xfrm>
          <a:prstGeom prst="rect">
            <a:avLst/>
          </a:prstGeom>
          <a:noFill/>
        </p:spPr>
      </p:pic>
      <p:pic>
        <p:nvPicPr>
          <p:cNvPr id="8" name="圖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8" y="4796010"/>
            <a:ext cx="8496159" cy="1369293"/>
          </a:xfrm>
          <a:prstGeom prst="rect">
            <a:avLst/>
          </a:prstGeom>
        </p:spPr>
      </p:pic>
      <p:pic>
        <p:nvPicPr>
          <p:cNvPr id="10" name="圖片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95538" y="1617339"/>
            <a:ext cx="6041985" cy="2883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handshaking lemma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564413" cy="1728192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12" name="Straight Connector 9"/>
          <p:cNvCxnSpPr>
            <a:stCxn id="7" idx="6"/>
            <a:endCxn id="9" idx="0"/>
          </p:cNvCxnSpPr>
          <p:nvPr/>
        </p:nvCxnSpPr>
        <p:spPr>
          <a:xfrm>
            <a:off x="1453952" y="4894312"/>
            <a:ext cx="2135088" cy="7669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0"/>
          <p:cNvCxnSpPr>
            <a:stCxn id="7" idx="7"/>
            <a:endCxn id="10" idx="2"/>
          </p:cNvCxnSpPr>
          <p:nvPr/>
        </p:nvCxnSpPr>
        <p:spPr>
          <a:xfrm rot="5400000" flipH="1" flipV="1">
            <a:off x="1667505" y="3538737"/>
            <a:ext cx="684823" cy="1379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"/>
          <p:cNvCxnSpPr>
            <a:stCxn id="8" idx="7"/>
            <a:endCxn id="10" idx="3"/>
          </p:cNvCxnSpPr>
          <p:nvPr/>
        </p:nvCxnSpPr>
        <p:spPr>
          <a:xfrm rot="5400000" flipH="1" flipV="1">
            <a:off x="1356045" y="4245493"/>
            <a:ext cx="1513662" cy="14416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2"/>
          <p:cNvCxnSpPr>
            <a:stCxn id="10" idx="4"/>
            <a:endCxn id="11" idx="1"/>
          </p:cNvCxnSpPr>
          <p:nvPr/>
        </p:nvCxnSpPr>
        <p:spPr>
          <a:xfrm rot="16200000" flipH="1">
            <a:off x="3853644" y="3646747"/>
            <a:ext cx="155615" cy="15489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3"/>
          <p:cNvCxnSpPr>
            <a:stCxn id="8" idx="6"/>
            <a:endCxn id="11" idx="2"/>
          </p:cNvCxnSpPr>
          <p:nvPr/>
        </p:nvCxnSpPr>
        <p:spPr>
          <a:xfrm flipV="1">
            <a:off x="1525960" y="4822304"/>
            <a:ext cx="3046040" cy="12241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9"/>
          <p:cNvCxnSpPr>
            <a:stCxn id="9" idx="7"/>
            <a:endCxn id="11" idx="3"/>
          </p:cNvCxnSpPr>
          <p:nvPr/>
        </p:nvCxnSpPr>
        <p:spPr>
          <a:xfrm rot="5400000" flipH="1" flipV="1">
            <a:off x="3984337" y="5073585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067944" y="2996952"/>
            <a:ext cx="792088" cy="1296144"/>
          </a:xfrm>
          <a:prstGeom prst="straightConnector1">
            <a:avLst/>
          </a:prstGeom>
          <a:ln w="63500" cmpd="dbl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4211960" y="2996952"/>
            <a:ext cx="2160240" cy="1296144"/>
          </a:xfrm>
          <a:prstGeom prst="straightConnector1">
            <a:avLst/>
          </a:prstGeom>
          <a:ln w="63500" cmpd="dbl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647019" y="3501008"/>
            <a:ext cx="5245461" cy="360040"/>
          </a:xfrm>
          <a:prstGeom prst="rect">
            <a:avLst/>
          </a:prstGeom>
        </p:spPr>
      </p:pic>
      <p:pic>
        <p:nvPicPr>
          <p:cNvPr id="25" name="Picture 2" descr="C:\Documents and Settings\Ching-Lueh Chang\Local Settings\Temporary Internet Files\Content.IE5\3I0FBTK5\dglxasset[8].aspx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4365104"/>
            <a:ext cx="2855687" cy="2016224"/>
          </a:xfrm>
          <a:prstGeom prst="rect">
            <a:avLst/>
          </a:prstGeom>
          <a:noFill/>
        </p:spPr>
      </p:pic>
      <p:sp>
        <p:nvSpPr>
          <p:cNvPr id="7" name="Oval 3"/>
          <p:cNvSpPr/>
          <p:nvPr/>
        </p:nvSpPr>
        <p:spPr>
          <a:xfrm>
            <a:off x="539552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8" name="Oval 4"/>
          <p:cNvSpPr/>
          <p:nvPr/>
        </p:nvSpPr>
        <p:spPr>
          <a:xfrm>
            <a:off x="611560" y="55892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9" name="Oval 5"/>
          <p:cNvSpPr/>
          <p:nvPr/>
        </p:nvSpPr>
        <p:spPr>
          <a:xfrm>
            <a:off x="3131840" y="56612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10" name="Oval 6"/>
          <p:cNvSpPr/>
          <p:nvPr/>
        </p:nvSpPr>
        <p:spPr>
          <a:xfrm>
            <a:off x="2699792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  <p:sp>
        <p:nvSpPr>
          <p:cNvPr id="11" name="Oval 8"/>
          <p:cNvSpPr/>
          <p:nvPr/>
        </p:nvSpPr>
        <p:spPr>
          <a:xfrm>
            <a:off x="4572000" y="43651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149680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3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9" presetID="23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So…</a:t>
            </a:r>
            <a:endParaRPr lang="zh-TW" altLang="en-US" dirty="0"/>
          </a:p>
        </p:txBody>
      </p:sp>
      <p:pic>
        <p:nvPicPr>
          <p:cNvPr id="9" name="圖片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88638" y="1628798"/>
            <a:ext cx="8641080" cy="408432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Picture 2" descr="C:\Documents and Settings\Ching-Lueh Chang\Local Settings\Temporary Internet Files\Content.IE5\0DE309I7\MC90014065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7079" y="3133609"/>
            <a:ext cx="2596921" cy="36797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Which vertices are traversed?</a:t>
            </a:r>
            <a:endParaRPr lang="zh-TW" altLang="en-US" dirty="0"/>
          </a:p>
        </p:txBody>
      </p:sp>
      <p:pic>
        <p:nvPicPr>
          <p:cNvPr id="8" name="Picture 2" descr="C:\Documents and Settings\DavBan\Local Settings\Temporary Internet Files\Content.IE5\W6R3SNO1\MC90042720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92" y="2500306"/>
            <a:ext cx="1785286" cy="2109980"/>
          </a:xfrm>
          <a:prstGeom prst="rect">
            <a:avLst/>
          </a:prstGeom>
          <a:noFill/>
        </p:spPr>
      </p:pic>
      <p:pic>
        <p:nvPicPr>
          <p:cNvPr id="9" name="圖片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5538" y="1617339"/>
            <a:ext cx="6912766" cy="32987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254553"/>
            <a:ext cx="8386533" cy="1126775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Which vertices are traversed?</a:t>
            </a:r>
            <a:endParaRPr lang="zh-TW" altLang="en-US" dirty="0"/>
          </a:p>
        </p:txBody>
      </p:sp>
      <p:pic>
        <p:nvPicPr>
          <p:cNvPr id="5" name="Picture 2" descr="C:\Documents and Settings\Chang\Local Settings\Temporary Internet Files\Content.IE5\Y9ZMFWCW\MC90043437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500438"/>
            <a:ext cx="3132815" cy="2928020"/>
          </a:xfrm>
          <a:prstGeom prst="rect">
            <a:avLst/>
          </a:prstGeom>
          <a:noFill/>
        </p:spPr>
      </p:pic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485632" cy="1231964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solved!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" name="Picture 2" descr="C:\Documents and Settings\DavBan\Local Settings\Temporary Internet Files\Content.IE5\WHPURMYC\MC90042727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5378" y="4797153"/>
            <a:ext cx="2715322" cy="1728192"/>
          </a:xfrm>
          <a:prstGeom prst="rect">
            <a:avLst/>
          </a:prstGeom>
          <a:noFill/>
        </p:spPr>
      </p:pic>
      <p:pic>
        <p:nvPicPr>
          <p:cNvPr id="11" name="圖片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28596" y="4077072"/>
            <a:ext cx="8266938" cy="48501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3" y="1628800"/>
            <a:ext cx="8409051" cy="1898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Representing graphs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9" descr="C:\Users\user\AppData\Local\Microsoft\Windows\Temporary Internet Files\Content.IE5\HD5R1I25\MC90044045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645024"/>
            <a:ext cx="2548880" cy="237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5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DFS tree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2" descr="C:\Documents and Settings\DavBan\Local Settings\Temporary Internet Files\Content.IE5\IET217TJ\MC90042732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429000"/>
            <a:ext cx="4432804" cy="3129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>
            <a:stCxn id="29" idx="2"/>
            <a:endCxn id="19" idx="6"/>
          </p:cNvCxnSpPr>
          <p:nvPr/>
        </p:nvCxnSpPr>
        <p:spPr>
          <a:xfrm rot="10800000" flipV="1">
            <a:off x="6422504" y="4678288"/>
            <a:ext cx="453752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traversed forms a tree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3779912" y="17008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/>
          <p:cNvSpPr/>
          <p:nvPr/>
        </p:nvSpPr>
        <p:spPr>
          <a:xfrm>
            <a:off x="2699792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Straight Connector 6"/>
          <p:cNvCxnSpPr>
            <a:stCxn id="5" idx="7"/>
            <a:endCxn id="4" idx="3"/>
          </p:cNvCxnSpPr>
          <p:nvPr/>
        </p:nvCxnSpPr>
        <p:spPr>
          <a:xfrm rot="5400000" flipH="1" flipV="1">
            <a:off x="3444277" y="2517301"/>
            <a:ext cx="505550" cy="4335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95736" y="414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Oval 9"/>
          <p:cNvSpPr/>
          <p:nvPr/>
        </p:nvSpPr>
        <p:spPr>
          <a:xfrm>
            <a:off x="3275856" y="45091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Straight Connector 10"/>
          <p:cNvCxnSpPr>
            <a:stCxn id="5" idx="3"/>
            <a:endCxn id="9" idx="0"/>
          </p:cNvCxnSpPr>
          <p:nvPr/>
        </p:nvCxnSpPr>
        <p:spPr>
          <a:xfrm rot="5400000">
            <a:off x="2485493" y="3800869"/>
            <a:ext cx="515655" cy="1807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10" idx="0"/>
          </p:cNvCxnSpPr>
          <p:nvPr/>
        </p:nvCxnSpPr>
        <p:spPr>
          <a:xfrm rot="16200000" flipH="1">
            <a:off x="3168821" y="3944884"/>
            <a:ext cx="875695" cy="2527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0" idx="1"/>
            <a:endCxn id="4" idx="5"/>
          </p:cNvCxnSpPr>
          <p:nvPr/>
        </p:nvCxnSpPr>
        <p:spPr>
          <a:xfrm rot="16200000" flipV="1">
            <a:off x="4668413" y="2373285"/>
            <a:ext cx="505550" cy="7215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08104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val 19"/>
          <p:cNvSpPr/>
          <p:nvPr/>
        </p:nvSpPr>
        <p:spPr>
          <a:xfrm>
            <a:off x="5148064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Straight Connector 23"/>
          <p:cNvCxnSpPr>
            <a:stCxn id="19" idx="1"/>
            <a:endCxn id="20" idx="4"/>
          </p:cNvCxnSpPr>
          <p:nvPr/>
        </p:nvCxnSpPr>
        <p:spPr>
          <a:xfrm rot="16200000" flipV="1">
            <a:off x="5293805" y="4078796"/>
            <a:ext cx="659671" cy="36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7"/>
            <a:endCxn id="4" idx="4"/>
          </p:cNvCxnSpPr>
          <p:nvPr/>
        </p:nvCxnSpPr>
        <p:spPr>
          <a:xfrm rot="5400000" flipH="1" flipV="1">
            <a:off x="3132817" y="3538737"/>
            <a:ext cx="2027823" cy="1807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72000" y="5229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Straight Connector 33"/>
          <p:cNvCxnSpPr>
            <a:stCxn id="33" idx="2"/>
            <a:endCxn id="10" idx="5"/>
          </p:cNvCxnSpPr>
          <p:nvPr/>
        </p:nvCxnSpPr>
        <p:spPr>
          <a:xfrm rot="10800000">
            <a:off x="4056346" y="5289610"/>
            <a:ext cx="515655" cy="396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1"/>
            <a:endCxn id="5" idx="6"/>
          </p:cNvCxnSpPr>
          <p:nvPr/>
        </p:nvCxnSpPr>
        <p:spPr>
          <a:xfrm rot="16200000" flipV="1">
            <a:off x="3133565" y="3790764"/>
            <a:ext cx="2052975" cy="10917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3"/>
            <a:endCxn id="5" idx="7"/>
          </p:cNvCxnSpPr>
          <p:nvPr/>
        </p:nvCxnSpPr>
        <p:spPr>
          <a:xfrm rot="5400000">
            <a:off x="3444277" y="2517301"/>
            <a:ext cx="505550" cy="433542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4"/>
            <a:endCxn id="19" idx="1"/>
          </p:cNvCxnSpPr>
          <p:nvPr/>
        </p:nvCxnSpPr>
        <p:spPr>
          <a:xfrm rot="16200000" flipH="1">
            <a:off x="5293804" y="4078795"/>
            <a:ext cx="659671" cy="36751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3"/>
            <a:endCxn id="9" idx="0"/>
          </p:cNvCxnSpPr>
          <p:nvPr/>
        </p:nvCxnSpPr>
        <p:spPr>
          <a:xfrm rot="5400000">
            <a:off x="2485493" y="3800869"/>
            <a:ext cx="515655" cy="180767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5"/>
            <a:endCxn id="10" idx="0"/>
          </p:cNvCxnSpPr>
          <p:nvPr/>
        </p:nvCxnSpPr>
        <p:spPr>
          <a:xfrm rot="16200000" flipH="1">
            <a:off x="3168821" y="3944884"/>
            <a:ext cx="875695" cy="252775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0" idx="5"/>
            <a:endCxn id="33" idx="2"/>
          </p:cNvCxnSpPr>
          <p:nvPr/>
        </p:nvCxnSpPr>
        <p:spPr>
          <a:xfrm rot="16200000" flipH="1">
            <a:off x="4115777" y="5230176"/>
            <a:ext cx="396791" cy="515655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" idx="5"/>
            <a:endCxn id="20" idx="1"/>
          </p:cNvCxnSpPr>
          <p:nvPr/>
        </p:nvCxnSpPr>
        <p:spPr>
          <a:xfrm rot="16200000" flipH="1">
            <a:off x="4668413" y="2373285"/>
            <a:ext cx="505550" cy="721574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339752" y="54452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Straight Connector 26"/>
          <p:cNvCxnSpPr>
            <a:stCxn id="26" idx="7"/>
            <a:endCxn id="10" idx="3"/>
          </p:cNvCxnSpPr>
          <p:nvPr/>
        </p:nvCxnSpPr>
        <p:spPr>
          <a:xfrm rot="5400000" flipH="1" flipV="1">
            <a:off x="3120241" y="5289609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3"/>
            <a:endCxn id="26" idx="7"/>
          </p:cNvCxnSpPr>
          <p:nvPr/>
        </p:nvCxnSpPr>
        <p:spPr>
          <a:xfrm rot="5400000">
            <a:off x="3120241" y="5289609"/>
            <a:ext cx="289526" cy="289526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76256" y="42210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Straight Connector 30"/>
          <p:cNvCxnSpPr>
            <a:stCxn id="19" idx="6"/>
            <a:endCxn id="29" idx="2"/>
          </p:cNvCxnSpPr>
          <p:nvPr/>
        </p:nvCxnSpPr>
        <p:spPr>
          <a:xfrm flipV="1">
            <a:off x="6422504" y="4678288"/>
            <a:ext cx="453752" cy="72008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1"/>
            <a:endCxn id="20" idx="5"/>
          </p:cNvCxnSpPr>
          <p:nvPr/>
        </p:nvCxnSpPr>
        <p:spPr>
          <a:xfrm rot="16200000" flipV="1">
            <a:off x="6108573" y="3453405"/>
            <a:ext cx="721574" cy="10816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Documents and Settings\Ching-Lueh Chang\Local Settings\Temporary Internet Files\Content.IE5\GD6FWHUR\MM900046464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772816"/>
            <a:ext cx="1457325" cy="733425"/>
          </a:xfrm>
          <a:prstGeom prst="rect">
            <a:avLst/>
          </a:prstGeom>
          <a:noFill/>
        </p:spPr>
      </p:pic>
      <p:pic>
        <p:nvPicPr>
          <p:cNvPr id="35" name="Picture 2" descr="C:\Documents and Settings\DavBan\Local Settings\Temporary Internet Files\Content.IE5\V68DMUPP\MC90042709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2232248" cy="21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3 L -0.1191 0.17742 " pathEditMode="relative" ptsTypes="AA">
                                      <p:cBhvr>
                                        <p:cTn id="45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 decel="100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 0.17742 L -0.16632 0.35577 " pathEditMode="relative" ptsTypes="AA">
                                      <p:cBhvr>
                                        <p:cTn id="70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32 0.35577 L -0.1191 0.17742 " pathEditMode="relative" ptsTypes="AA">
                                      <p:cBhvr>
                                        <p:cTn id="85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800" decel="100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 0.17742 L -0.04826 0.41869 " pathEditMode="relative" ptsTypes="AA">
                                      <p:cBhvr>
                                        <p:cTn id="99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800" decel="100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8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6 0.41869 L 0.09358 0.52371 " pathEditMode="relative" ptsTypes="AA">
                                      <p:cBhvr>
                                        <p:cTn id="124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8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58 0.52371 L -0.04826 0.41869 " pathEditMode="relative" ptsTypes="AA">
                                      <p:cBhvr>
                                        <p:cTn id="139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80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6 0.41869 L -0.15069 0.54453 " pathEditMode="relative" ptsTypes="AA">
                                      <p:cBhvr>
                                        <p:cTn id="153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7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69 0.54453 L -0.04826 0.41869 " pathEditMode="relative" ptsTypes="AA">
                                      <p:cBhvr>
                                        <p:cTn id="168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6 0.41869 L -0.1191 0.17742 " pathEditMode="relative" ptsTypes="AA">
                                      <p:cBhvr>
                                        <p:cTn id="172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 0.17742 L -0.00087 -0.00093 " pathEditMode="relative" ptsTypes="AA">
                                      <p:cBhvr>
                                        <p:cTn id="17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800" decel="100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8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8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8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3 L 0.1566 0.16701 " pathEditMode="relative" ptsTypes="AA">
                                      <p:cBhvr>
                                        <p:cTn id="190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8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6 0.16701 L 0.18802 0.37682 " pathEditMode="relative" ptsTypes="AA">
                                      <p:cBhvr>
                                        <p:cTn id="215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0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8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37682 L 0.33768 0.36641 " pathEditMode="relative" ptsTypes="AA">
                                      <p:cBhvr>
                                        <p:cTn id="240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000"/>
                            </p:stCondLst>
                            <p:childTnLst>
                              <p:par>
                                <p:cTn id="24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5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68 0.36641 L 0.18802 0.37682 " pathEditMode="relative" ptsTypes="AA">
                                      <p:cBhvr>
                                        <p:cTn id="255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37682 L 0.1566 0.16701 " pathEditMode="relative" ptsTypes="AA">
                                      <p:cBhvr>
                                        <p:cTn id="259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6 0.16701 L -0.00087 -0.00093 " pathEditMode="relative" ptsTypes="AA">
                                      <p:cBhvr>
                                        <p:cTn id="263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9" grpId="0" animBg="1"/>
      <p:bldP spid="20" grpId="0" animBg="1"/>
      <p:bldP spid="33" grpId="0" animBg="1"/>
      <p:bldP spid="26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By-product: A spanning tree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31" name="Straight Connector 30"/>
          <p:cNvCxnSpPr>
            <a:stCxn id="65" idx="2"/>
            <a:endCxn id="43" idx="6"/>
          </p:cNvCxnSpPr>
          <p:nvPr/>
        </p:nvCxnSpPr>
        <p:spPr>
          <a:xfrm rot="10800000" flipV="1">
            <a:off x="6422504" y="4678288"/>
            <a:ext cx="453752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779912" y="17008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36" name="Oval 35"/>
          <p:cNvSpPr/>
          <p:nvPr/>
        </p:nvSpPr>
        <p:spPr>
          <a:xfrm>
            <a:off x="2699792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Straight Connector 36"/>
          <p:cNvCxnSpPr>
            <a:stCxn id="36" idx="7"/>
            <a:endCxn id="35" idx="3"/>
          </p:cNvCxnSpPr>
          <p:nvPr/>
        </p:nvCxnSpPr>
        <p:spPr>
          <a:xfrm rot="5400000" flipH="1" flipV="1">
            <a:off x="3444277" y="2517301"/>
            <a:ext cx="505550" cy="4335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195736" y="414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Oval 38"/>
          <p:cNvSpPr/>
          <p:nvPr/>
        </p:nvSpPr>
        <p:spPr>
          <a:xfrm>
            <a:off x="3275856" y="45091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Straight Connector 39"/>
          <p:cNvCxnSpPr>
            <a:stCxn id="36" idx="3"/>
            <a:endCxn id="38" idx="0"/>
          </p:cNvCxnSpPr>
          <p:nvPr/>
        </p:nvCxnSpPr>
        <p:spPr>
          <a:xfrm rot="5400000">
            <a:off x="2485493" y="3800869"/>
            <a:ext cx="515655" cy="1807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5"/>
            <a:endCxn id="39" idx="0"/>
          </p:cNvCxnSpPr>
          <p:nvPr/>
        </p:nvCxnSpPr>
        <p:spPr>
          <a:xfrm rot="16200000" flipH="1">
            <a:off x="3168821" y="3944884"/>
            <a:ext cx="875695" cy="2527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4" idx="1"/>
            <a:endCxn id="35" idx="5"/>
          </p:cNvCxnSpPr>
          <p:nvPr/>
        </p:nvCxnSpPr>
        <p:spPr>
          <a:xfrm rot="16200000" flipV="1">
            <a:off x="4668413" y="2373285"/>
            <a:ext cx="505550" cy="7215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508104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Oval 43"/>
          <p:cNvSpPr/>
          <p:nvPr/>
        </p:nvSpPr>
        <p:spPr>
          <a:xfrm>
            <a:off x="5148064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Straight Connector 45"/>
          <p:cNvCxnSpPr>
            <a:stCxn id="43" idx="1"/>
            <a:endCxn id="44" idx="4"/>
          </p:cNvCxnSpPr>
          <p:nvPr/>
        </p:nvCxnSpPr>
        <p:spPr>
          <a:xfrm rot="16200000" flipV="1">
            <a:off x="5293805" y="4078796"/>
            <a:ext cx="659671" cy="36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7"/>
            <a:endCxn id="35" idx="4"/>
          </p:cNvCxnSpPr>
          <p:nvPr/>
        </p:nvCxnSpPr>
        <p:spPr>
          <a:xfrm rot="5400000" flipH="1" flipV="1">
            <a:off x="3132817" y="3538737"/>
            <a:ext cx="2027823" cy="1807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572000" y="5229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Straight Connector 48"/>
          <p:cNvCxnSpPr>
            <a:stCxn id="48" idx="2"/>
            <a:endCxn id="39" idx="5"/>
          </p:cNvCxnSpPr>
          <p:nvPr/>
        </p:nvCxnSpPr>
        <p:spPr>
          <a:xfrm rot="10800000">
            <a:off x="4056346" y="5289610"/>
            <a:ext cx="515655" cy="396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8" idx="1"/>
            <a:endCxn id="36" idx="6"/>
          </p:cNvCxnSpPr>
          <p:nvPr/>
        </p:nvCxnSpPr>
        <p:spPr>
          <a:xfrm rot="16200000" flipV="1">
            <a:off x="3133565" y="3790764"/>
            <a:ext cx="2052975" cy="10917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5" idx="3"/>
            <a:endCxn id="36" idx="7"/>
          </p:cNvCxnSpPr>
          <p:nvPr/>
        </p:nvCxnSpPr>
        <p:spPr>
          <a:xfrm rot="5400000">
            <a:off x="3444277" y="2517301"/>
            <a:ext cx="505550" cy="433542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4" idx="4"/>
            <a:endCxn id="43" idx="1"/>
          </p:cNvCxnSpPr>
          <p:nvPr/>
        </p:nvCxnSpPr>
        <p:spPr>
          <a:xfrm rot="16200000" flipH="1">
            <a:off x="5293804" y="4078795"/>
            <a:ext cx="659671" cy="36751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38" idx="0"/>
          </p:cNvCxnSpPr>
          <p:nvPr/>
        </p:nvCxnSpPr>
        <p:spPr>
          <a:xfrm rot="5400000">
            <a:off x="2485493" y="3800869"/>
            <a:ext cx="515655" cy="180767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6" idx="5"/>
            <a:endCxn id="39" idx="0"/>
          </p:cNvCxnSpPr>
          <p:nvPr/>
        </p:nvCxnSpPr>
        <p:spPr>
          <a:xfrm rot="16200000" flipH="1">
            <a:off x="3168821" y="3944884"/>
            <a:ext cx="875695" cy="252775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9" idx="5"/>
            <a:endCxn id="48" idx="2"/>
          </p:cNvCxnSpPr>
          <p:nvPr/>
        </p:nvCxnSpPr>
        <p:spPr>
          <a:xfrm rot="16200000" flipH="1">
            <a:off x="4115777" y="5230176"/>
            <a:ext cx="396791" cy="515655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5"/>
            <a:endCxn id="44" idx="1"/>
          </p:cNvCxnSpPr>
          <p:nvPr/>
        </p:nvCxnSpPr>
        <p:spPr>
          <a:xfrm rot="16200000" flipH="1">
            <a:off x="4668413" y="2373285"/>
            <a:ext cx="505550" cy="721574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339752" y="54452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Straight Connector 61"/>
          <p:cNvCxnSpPr>
            <a:stCxn id="60" idx="7"/>
            <a:endCxn id="39" idx="3"/>
          </p:cNvCxnSpPr>
          <p:nvPr/>
        </p:nvCxnSpPr>
        <p:spPr>
          <a:xfrm rot="5400000" flipH="1" flipV="1">
            <a:off x="3120241" y="5289609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3"/>
            <a:endCxn id="60" idx="7"/>
          </p:cNvCxnSpPr>
          <p:nvPr/>
        </p:nvCxnSpPr>
        <p:spPr>
          <a:xfrm rot="5400000">
            <a:off x="3120241" y="5289609"/>
            <a:ext cx="289526" cy="289526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876256" y="42210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Straight Connector 65"/>
          <p:cNvCxnSpPr>
            <a:stCxn id="43" idx="6"/>
            <a:endCxn id="65" idx="2"/>
          </p:cNvCxnSpPr>
          <p:nvPr/>
        </p:nvCxnSpPr>
        <p:spPr>
          <a:xfrm flipV="1">
            <a:off x="6422504" y="4678288"/>
            <a:ext cx="453752" cy="72008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1"/>
            <a:endCxn id="44" idx="5"/>
          </p:cNvCxnSpPr>
          <p:nvPr/>
        </p:nvCxnSpPr>
        <p:spPr>
          <a:xfrm rot="16200000" flipV="1">
            <a:off x="6108573" y="3453405"/>
            <a:ext cx="721574" cy="10816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70800" y="2967335"/>
                <a:ext cx="8802410" cy="258532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A spannin</a:t>
                </a:r>
                <a:r>
                  <a:rPr lang="en-US" altLang="zh-TW" sz="5400" b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g tree of</a:t>
                </a:r>
              </a:p>
              <a:p>
                <a:pPr algn="ctr"/>
                <a:r>
                  <a:rPr lang="en-US" altLang="zh-TW" sz="5400" b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the connected component</a:t>
                </a:r>
              </a:p>
              <a:p>
                <a:pPr algn="ctr"/>
                <a:r>
                  <a:rPr lang="en-US" altLang="zh-TW" sz="5400" b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c</a:t>
                </a:r>
                <a:r>
                  <a:rPr lang="en-US" altLang="zh-TW" sz="5400" b="1" cap="none" spc="0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ontaining </a:t>
                </a:r>
                <a14:m>
                  <m:oMath xmlns:m="http://schemas.openxmlformats.org/officeDocument/2006/math">
                    <m:r>
                      <a:rPr lang="en-US" altLang="zh-TW" sz="5400" b="1" i="1" cap="none" spc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mbria Math"/>
                      </a:rPr>
                      <m:t>𝒗</m:t>
                    </m:r>
                  </m:oMath>
                </a14:m>
                <a:endParaRPr lang="en-US" altLang="zh-TW" sz="5400" b="1" cap="none" spc="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0" y="2967335"/>
                <a:ext cx="8802410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3324" t="-6604" r="-3324" b="-134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圖片 3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071934" y="2000240"/>
            <a:ext cx="285750" cy="28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Marking the traversed edges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Picture 2" descr="C:\Documents and Settings\DavBan\Local Settings\Temporary Internet Files\Content.IE5\T4OF3QJB\MC90042732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4500570"/>
            <a:ext cx="2709514" cy="2107091"/>
          </a:xfrm>
          <a:prstGeom prst="rect">
            <a:avLst/>
          </a:prstGeom>
          <a:noFill/>
        </p:spPr>
      </p:pic>
      <p:pic>
        <p:nvPicPr>
          <p:cNvPr id="9" name="圖片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95538" y="1617334"/>
            <a:ext cx="8337914" cy="4454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Theorem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At the end of the depth-first search, the traversed vertices together with the marked edges form a tree (i.e., a connected acyclic graph).</a:t>
            </a:r>
          </a:p>
          <a:p>
            <a:r>
              <a:rPr lang="en-US" altLang="zh-TW" dirty="0" smtClean="0"/>
              <a:t>The next slide illustrates this.</a:t>
            </a:r>
          </a:p>
          <a:p>
            <a:endParaRPr lang="en-US" altLang="zh-TW" dirty="0" smtClean="0"/>
          </a:p>
        </p:txBody>
      </p:sp>
      <p:pic>
        <p:nvPicPr>
          <p:cNvPr id="4" name="Picture 2" descr="C:\Documents and Settings\Chang\Local Settings\Temporary Internet Files\Content.IE5\Q6XROW4L\MC90041914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3501008"/>
            <a:ext cx="1113961" cy="306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Growing a tree</a:t>
            </a:r>
            <a:endParaRPr lang="zh-TW" altLang="en-US" dirty="0"/>
          </a:p>
        </p:txBody>
      </p:sp>
      <p:sp>
        <p:nvSpPr>
          <p:cNvPr id="61" name="Oval 3"/>
          <p:cNvSpPr>
            <a:spLocks noChangeAspect="1"/>
          </p:cNvSpPr>
          <p:nvPr/>
        </p:nvSpPr>
        <p:spPr>
          <a:xfrm>
            <a:off x="971600" y="2780928"/>
            <a:ext cx="5040560" cy="3802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traversed</a:t>
            </a:r>
            <a:endParaRPr lang="zh-TW" altLang="en-US" sz="3600" dirty="0"/>
          </a:p>
        </p:txBody>
      </p:sp>
      <p:cxnSp>
        <p:nvCxnSpPr>
          <p:cNvPr id="62" name="Straight Connector 20"/>
          <p:cNvCxnSpPr>
            <a:stCxn id="76" idx="7"/>
          </p:cNvCxnSpPr>
          <p:nvPr/>
        </p:nvCxnSpPr>
        <p:spPr>
          <a:xfrm flipV="1">
            <a:off x="3984337" y="3356992"/>
            <a:ext cx="443647" cy="205919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56792"/>
            <a:ext cx="8223885" cy="808673"/>
          </a:xfrm>
          <a:prstGeom prst="rect">
            <a:avLst/>
          </a:prstGeom>
        </p:spPr>
      </p:pic>
      <p:sp>
        <p:nvSpPr>
          <p:cNvPr id="64" name="Oval 3"/>
          <p:cNvSpPr>
            <a:spLocks noChangeAspect="1"/>
          </p:cNvSpPr>
          <p:nvPr/>
        </p:nvSpPr>
        <p:spPr>
          <a:xfrm>
            <a:off x="960200" y="2786058"/>
            <a:ext cx="5040560" cy="3802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traversed</a:t>
            </a:r>
            <a:endParaRPr lang="zh-TW" altLang="en-US" sz="3600" dirty="0"/>
          </a:p>
        </p:txBody>
      </p:sp>
      <p:cxnSp>
        <p:nvCxnSpPr>
          <p:cNvPr id="65" name="Straight Connector 20"/>
          <p:cNvCxnSpPr>
            <a:stCxn id="76" idx="6"/>
            <a:endCxn id="77" idx="2"/>
          </p:cNvCxnSpPr>
          <p:nvPr/>
        </p:nvCxnSpPr>
        <p:spPr>
          <a:xfrm flipV="1">
            <a:off x="4118248" y="3670176"/>
            <a:ext cx="3406080" cy="21602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2"/>
          <p:cNvCxnSpPr>
            <a:stCxn id="76" idx="5"/>
            <a:endCxn id="74" idx="2"/>
          </p:cNvCxnSpPr>
          <p:nvPr/>
        </p:nvCxnSpPr>
        <p:spPr>
          <a:xfrm>
            <a:off x="3984337" y="4209489"/>
            <a:ext cx="947703" cy="324783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5"/>
          <p:cNvCxnSpPr>
            <a:stCxn id="76" idx="1"/>
          </p:cNvCxnSpPr>
          <p:nvPr/>
        </p:nvCxnSpPr>
        <p:spPr>
          <a:xfrm flipH="1" flipV="1">
            <a:off x="2987824" y="3356992"/>
            <a:ext cx="349935" cy="205919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29"/>
          <p:cNvCxnSpPr>
            <a:stCxn id="76" idx="2"/>
            <a:endCxn id="75" idx="6"/>
          </p:cNvCxnSpPr>
          <p:nvPr/>
        </p:nvCxnSpPr>
        <p:spPr>
          <a:xfrm flipH="1" flipV="1">
            <a:off x="2030016" y="3742184"/>
            <a:ext cx="1173832" cy="144016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73" idx="0"/>
            <a:endCxn id="75" idx="4"/>
          </p:cNvCxnSpPr>
          <p:nvPr/>
        </p:nvCxnSpPr>
        <p:spPr>
          <a:xfrm flipV="1">
            <a:off x="1428800" y="4199384"/>
            <a:ext cx="144016" cy="38174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C:\Documents and Settings\Chang\Local Settings\Temporary Internet Files\Content.IE5\QVGERRDI\MC90042317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4365104"/>
            <a:ext cx="2232248" cy="2232248"/>
          </a:xfrm>
          <a:prstGeom prst="rect">
            <a:avLst/>
          </a:prstGeom>
          <a:noFill/>
        </p:spPr>
      </p:pic>
      <p:sp>
        <p:nvSpPr>
          <p:cNvPr id="72" name="Oval 19"/>
          <p:cNvSpPr/>
          <p:nvPr/>
        </p:nvSpPr>
        <p:spPr>
          <a:xfrm>
            <a:off x="2123728" y="2780928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Oval 19"/>
          <p:cNvSpPr/>
          <p:nvPr/>
        </p:nvSpPr>
        <p:spPr>
          <a:xfrm>
            <a:off x="971600" y="4581128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Oval 19"/>
          <p:cNvSpPr/>
          <p:nvPr/>
        </p:nvSpPr>
        <p:spPr>
          <a:xfrm>
            <a:off x="4932040" y="4077072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Oval 19"/>
          <p:cNvSpPr/>
          <p:nvPr/>
        </p:nvSpPr>
        <p:spPr>
          <a:xfrm>
            <a:off x="1115616" y="3284984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Oval 19"/>
          <p:cNvSpPr/>
          <p:nvPr/>
        </p:nvSpPr>
        <p:spPr>
          <a:xfrm>
            <a:off x="3203848" y="3429000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Oval 19"/>
          <p:cNvSpPr/>
          <p:nvPr/>
        </p:nvSpPr>
        <p:spPr>
          <a:xfrm>
            <a:off x="7524328" y="3212976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Straight Connector 20"/>
          <p:cNvCxnSpPr>
            <a:stCxn id="76" idx="6"/>
            <a:endCxn id="77" idx="2"/>
          </p:cNvCxnSpPr>
          <p:nvPr/>
        </p:nvCxnSpPr>
        <p:spPr>
          <a:xfrm flipV="1">
            <a:off x="4118248" y="3670176"/>
            <a:ext cx="3406080" cy="216024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20"/>
          <p:cNvCxnSpPr>
            <a:stCxn id="76" idx="6"/>
            <a:endCxn id="80" idx="2"/>
          </p:cNvCxnSpPr>
          <p:nvPr/>
        </p:nvCxnSpPr>
        <p:spPr>
          <a:xfrm flipV="1">
            <a:off x="4118248" y="2899792"/>
            <a:ext cx="2541984" cy="986408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19"/>
          <p:cNvSpPr/>
          <p:nvPr/>
        </p:nvSpPr>
        <p:spPr>
          <a:xfrm>
            <a:off x="6660232" y="2442592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Straight Connector 20"/>
          <p:cNvCxnSpPr>
            <a:stCxn id="76" idx="3"/>
            <a:endCxn id="73" idx="7"/>
          </p:cNvCxnSpPr>
          <p:nvPr/>
        </p:nvCxnSpPr>
        <p:spPr>
          <a:xfrm flipH="1">
            <a:off x="1752089" y="4209489"/>
            <a:ext cx="1585670" cy="50555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54"/>
          <p:cNvCxnSpPr>
            <a:stCxn id="76" idx="6"/>
            <a:endCxn id="80" idx="2"/>
          </p:cNvCxnSpPr>
          <p:nvPr/>
        </p:nvCxnSpPr>
        <p:spPr>
          <a:xfrm flipV="1">
            <a:off x="4118248" y="2899792"/>
            <a:ext cx="2541984" cy="986408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C:\Documents and Settings\Ching-Lueh Chang\Local Settings\Temporary Internet Files\Content.IE5\GD6FWHUR\MM900046464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501008"/>
            <a:ext cx="1457325" cy="733425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5.14451E-6 L 0.37812 -0.18868 " pathEditMode="relative" ptsTypes="AA">
                                      <p:cBhvr>
                                        <p:cTn id="3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9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9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9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9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989 0.09434 " pathEditMode="relative" ptsTypes="AA">
                                      <p:cBhvr>
                                        <p:cTn id="7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 cross edges!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8" name="Picture 2" descr="C:\Users\user\AppData\Local\Microsoft\Windows\Temporary Internet Files\Content.IE5\CSS10A1Z\MC90003045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2196974" cy="2311386"/>
          </a:xfrm>
          <a:prstGeom prst="rect">
            <a:avLst/>
          </a:prstGeom>
          <a:noFill/>
        </p:spPr>
      </p:pic>
      <p:cxnSp>
        <p:nvCxnSpPr>
          <p:cNvPr id="39" name="Straight Connector 36"/>
          <p:cNvCxnSpPr>
            <a:stCxn id="68" idx="2"/>
            <a:endCxn id="48" idx="6"/>
          </p:cNvCxnSpPr>
          <p:nvPr/>
        </p:nvCxnSpPr>
        <p:spPr>
          <a:xfrm rot="10800000" flipV="1">
            <a:off x="6422504" y="4678288"/>
            <a:ext cx="453752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3779912" y="17008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Oval 4"/>
          <p:cNvSpPr/>
          <p:nvPr/>
        </p:nvSpPr>
        <p:spPr>
          <a:xfrm>
            <a:off x="2699792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Straight Connector 6"/>
          <p:cNvCxnSpPr>
            <a:stCxn id="42" idx="7"/>
            <a:endCxn id="41" idx="3"/>
          </p:cNvCxnSpPr>
          <p:nvPr/>
        </p:nvCxnSpPr>
        <p:spPr>
          <a:xfrm rot="5400000" flipH="1" flipV="1">
            <a:off x="3444277" y="2517301"/>
            <a:ext cx="505550" cy="4335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/>
          <p:cNvCxnSpPr>
            <a:stCxn id="42" idx="3"/>
            <a:endCxn id="74" idx="0"/>
          </p:cNvCxnSpPr>
          <p:nvPr/>
        </p:nvCxnSpPr>
        <p:spPr>
          <a:xfrm rot="5400000">
            <a:off x="2485493" y="3800869"/>
            <a:ext cx="515655" cy="1807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3"/>
          <p:cNvCxnSpPr>
            <a:stCxn id="42" idx="5"/>
            <a:endCxn id="75" idx="0"/>
          </p:cNvCxnSpPr>
          <p:nvPr/>
        </p:nvCxnSpPr>
        <p:spPr>
          <a:xfrm rot="16200000" flipH="1">
            <a:off x="3168821" y="3944884"/>
            <a:ext cx="875695" cy="2527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6"/>
          <p:cNvCxnSpPr>
            <a:stCxn id="76" idx="1"/>
            <a:endCxn id="41" idx="5"/>
          </p:cNvCxnSpPr>
          <p:nvPr/>
        </p:nvCxnSpPr>
        <p:spPr>
          <a:xfrm rot="16200000" flipV="1">
            <a:off x="4668413" y="2373285"/>
            <a:ext cx="505550" cy="7215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8"/>
          <p:cNvSpPr/>
          <p:nvPr/>
        </p:nvSpPr>
        <p:spPr>
          <a:xfrm>
            <a:off x="5508104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Straight Connector 23"/>
          <p:cNvCxnSpPr>
            <a:stCxn id="48" idx="1"/>
            <a:endCxn id="76" idx="4"/>
          </p:cNvCxnSpPr>
          <p:nvPr/>
        </p:nvCxnSpPr>
        <p:spPr>
          <a:xfrm rot="16200000" flipV="1">
            <a:off x="5293805" y="4078796"/>
            <a:ext cx="659671" cy="36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9"/>
          <p:cNvCxnSpPr>
            <a:stCxn id="75" idx="7"/>
            <a:endCxn id="41" idx="4"/>
          </p:cNvCxnSpPr>
          <p:nvPr/>
        </p:nvCxnSpPr>
        <p:spPr>
          <a:xfrm rot="5400000" flipH="1" flipV="1">
            <a:off x="3132817" y="3538737"/>
            <a:ext cx="2027823" cy="1807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32"/>
          <p:cNvSpPr/>
          <p:nvPr/>
        </p:nvSpPr>
        <p:spPr>
          <a:xfrm>
            <a:off x="4572000" y="5229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Straight Connector 33"/>
          <p:cNvCxnSpPr>
            <a:stCxn id="52" idx="2"/>
            <a:endCxn id="75" idx="5"/>
          </p:cNvCxnSpPr>
          <p:nvPr/>
        </p:nvCxnSpPr>
        <p:spPr>
          <a:xfrm rot="10800000">
            <a:off x="4056346" y="5289610"/>
            <a:ext cx="515655" cy="396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4"/>
          <p:cNvCxnSpPr>
            <a:stCxn id="52" idx="1"/>
            <a:endCxn id="42" idx="6"/>
          </p:cNvCxnSpPr>
          <p:nvPr/>
        </p:nvCxnSpPr>
        <p:spPr>
          <a:xfrm rot="16200000" flipV="1">
            <a:off x="3133565" y="3790764"/>
            <a:ext cx="2052975" cy="10917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9"/>
          <p:cNvCxnSpPr>
            <a:stCxn id="41" idx="3"/>
            <a:endCxn id="42" idx="7"/>
          </p:cNvCxnSpPr>
          <p:nvPr/>
        </p:nvCxnSpPr>
        <p:spPr>
          <a:xfrm rot="5400000">
            <a:off x="3444277" y="2517301"/>
            <a:ext cx="505550" cy="433542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4"/>
          <p:cNvCxnSpPr>
            <a:stCxn id="76" idx="4"/>
            <a:endCxn id="48" idx="1"/>
          </p:cNvCxnSpPr>
          <p:nvPr/>
        </p:nvCxnSpPr>
        <p:spPr>
          <a:xfrm rot="16200000" flipH="1">
            <a:off x="5293804" y="4078795"/>
            <a:ext cx="659671" cy="36751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7"/>
          <p:cNvCxnSpPr>
            <a:stCxn id="42" idx="3"/>
            <a:endCxn id="74" idx="0"/>
          </p:cNvCxnSpPr>
          <p:nvPr/>
        </p:nvCxnSpPr>
        <p:spPr>
          <a:xfrm rot="5400000">
            <a:off x="2485493" y="3800869"/>
            <a:ext cx="515655" cy="180767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60"/>
          <p:cNvCxnSpPr>
            <a:stCxn id="42" idx="5"/>
            <a:endCxn id="75" idx="0"/>
          </p:cNvCxnSpPr>
          <p:nvPr/>
        </p:nvCxnSpPr>
        <p:spPr>
          <a:xfrm rot="16200000" flipH="1">
            <a:off x="3168821" y="3944884"/>
            <a:ext cx="875695" cy="252775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3"/>
          <p:cNvCxnSpPr>
            <a:stCxn id="75" idx="5"/>
            <a:endCxn id="52" idx="2"/>
          </p:cNvCxnSpPr>
          <p:nvPr/>
        </p:nvCxnSpPr>
        <p:spPr>
          <a:xfrm rot="16200000" flipH="1">
            <a:off x="4115777" y="5230176"/>
            <a:ext cx="396791" cy="515655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6"/>
          <p:cNvCxnSpPr>
            <a:stCxn id="41" idx="5"/>
            <a:endCxn id="76" idx="1"/>
          </p:cNvCxnSpPr>
          <p:nvPr/>
        </p:nvCxnSpPr>
        <p:spPr>
          <a:xfrm rot="16200000" flipH="1">
            <a:off x="4668413" y="2373285"/>
            <a:ext cx="505550" cy="721574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6"/>
          <p:cNvCxnSpPr>
            <a:stCxn id="77" idx="7"/>
            <a:endCxn id="75" idx="3"/>
          </p:cNvCxnSpPr>
          <p:nvPr/>
        </p:nvCxnSpPr>
        <p:spPr>
          <a:xfrm rot="5400000" flipH="1" flipV="1">
            <a:off x="3120241" y="5289609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31"/>
          <p:cNvCxnSpPr>
            <a:stCxn id="75" idx="3"/>
            <a:endCxn id="77" idx="7"/>
          </p:cNvCxnSpPr>
          <p:nvPr/>
        </p:nvCxnSpPr>
        <p:spPr>
          <a:xfrm rot="5400000">
            <a:off x="3120241" y="5289609"/>
            <a:ext cx="289526" cy="289526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28"/>
          <p:cNvSpPr/>
          <p:nvPr/>
        </p:nvSpPr>
        <p:spPr>
          <a:xfrm>
            <a:off x="6876256" y="42210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Straight Connector 30"/>
          <p:cNvCxnSpPr>
            <a:stCxn id="48" idx="6"/>
            <a:endCxn id="68" idx="2"/>
          </p:cNvCxnSpPr>
          <p:nvPr/>
        </p:nvCxnSpPr>
        <p:spPr>
          <a:xfrm flipV="1">
            <a:off x="6422504" y="4678288"/>
            <a:ext cx="453752" cy="72008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9"/>
          <p:cNvCxnSpPr>
            <a:stCxn id="68" idx="1"/>
            <a:endCxn id="76" idx="5"/>
          </p:cNvCxnSpPr>
          <p:nvPr/>
        </p:nvCxnSpPr>
        <p:spPr>
          <a:xfrm rot="16200000" flipV="1">
            <a:off x="6108573" y="3453405"/>
            <a:ext cx="721574" cy="10816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C:\Documents and Settings\Ching-Lueh Chang\Local Settings\Temporary Internet Files\Content.IE5\GD6FWHUR\MM900046464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772816"/>
            <a:ext cx="1457325" cy="733425"/>
          </a:xfrm>
          <a:prstGeom prst="rect">
            <a:avLst/>
          </a:prstGeom>
          <a:noFill/>
        </p:spPr>
      </p:pic>
      <p:cxnSp>
        <p:nvCxnSpPr>
          <p:cNvPr id="72" name="直線接點 71"/>
          <p:cNvCxnSpPr>
            <a:stCxn id="75" idx="7"/>
            <a:endCxn id="76" idx="3"/>
          </p:cNvCxnSpPr>
          <p:nvPr/>
        </p:nvCxnSpPr>
        <p:spPr>
          <a:xfrm rot="5400000" flipH="1" flipV="1">
            <a:off x="4164357" y="3525413"/>
            <a:ext cx="1009606" cy="1225630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77" idx="0"/>
            <a:endCxn id="74" idx="4"/>
          </p:cNvCxnSpPr>
          <p:nvPr/>
        </p:nvCxnSpPr>
        <p:spPr>
          <a:xfrm rot="16200000" flipV="1">
            <a:off x="2534072" y="5182344"/>
            <a:ext cx="381744" cy="144016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8"/>
          <p:cNvSpPr/>
          <p:nvPr/>
        </p:nvSpPr>
        <p:spPr>
          <a:xfrm>
            <a:off x="2195736" y="414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Oval 9"/>
          <p:cNvSpPr/>
          <p:nvPr/>
        </p:nvSpPr>
        <p:spPr>
          <a:xfrm>
            <a:off x="3275856" y="45091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Oval 19"/>
          <p:cNvSpPr/>
          <p:nvPr/>
        </p:nvSpPr>
        <p:spPr>
          <a:xfrm>
            <a:off x="5148064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Oval 25"/>
          <p:cNvSpPr/>
          <p:nvPr/>
        </p:nvSpPr>
        <p:spPr>
          <a:xfrm>
            <a:off x="2339752" y="54452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內容版面配置區 8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Illustration </a:t>
            </a:r>
            <a:r>
              <a:rPr lang="en-US" altLang="zh-TW" dirty="0" smtClean="0">
                <a:sym typeface="Wingdings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251520" y="3429000"/>
            <a:ext cx="2808312" cy="2592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Isosceles Triangle 5"/>
          <p:cNvSpPr/>
          <p:nvPr/>
        </p:nvSpPr>
        <p:spPr>
          <a:xfrm>
            <a:off x="3275856" y="3501008"/>
            <a:ext cx="2808312" cy="2592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Isosceles Triangle 6"/>
          <p:cNvSpPr/>
          <p:nvPr/>
        </p:nvSpPr>
        <p:spPr>
          <a:xfrm>
            <a:off x="6228184" y="3429000"/>
            <a:ext cx="2808312" cy="2592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Straight Connector 8"/>
          <p:cNvCxnSpPr>
            <a:stCxn id="4" idx="3"/>
            <a:endCxn id="9" idx="0"/>
          </p:cNvCxnSpPr>
          <p:nvPr/>
        </p:nvCxnSpPr>
        <p:spPr>
          <a:xfrm rot="5400000">
            <a:off x="2286041" y="1945233"/>
            <a:ext cx="1235735" cy="245187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>
            <a:stCxn id="4" idx="4"/>
            <a:endCxn id="10" idx="0"/>
          </p:cNvCxnSpPr>
          <p:nvPr/>
        </p:nvCxnSpPr>
        <p:spPr>
          <a:xfrm rot="16200000" flipH="1">
            <a:off x="4026808" y="3113544"/>
            <a:ext cx="1101824" cy="249168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>
            <a:stCxn id="4" idx="5"/>
            <a:endCxn id="11" idx="0"/>
          </p:cNvCxnSpPr>
          <p:nvPr/>
        </p:nvCxnSpPr>
        <p:spPr>
          <a:xfrm rot="16200000" flipH="1">
            <a:off x="5597661" y="1732068"/>
            <a:ext cx="1235735" cy="2878207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9"/>
          <p:cNvSpPr>
            <a:spLocks noChangeAspect="1"/>
          </p:cNvSpPr>
          <p:nvPr/>
        </p:nvSpPr>
        <p:spPr>
          <a:xfrm>
            <a:off x="1835696" y="501317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15" name="Oval 9"/>
          <p:cNvSpPr>
            <a:spLocks noChangeAspect="1"/>
          </p:cNvSpPr>
          <p:nvPr/>
        </p:nvSpPr>
        <p:spPr>
          <a:xfrm>
            <a:off x="6876256" y="508518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cxnSp>
        <p:nvCxnSpPr>
          <p:cNvPr id="16" name="Straight Connector 8"/>
          <p:cNvCxnSpPr>
            <a:stCxn id="15" idx="2"/>
            <a:endCxn id="14" idx="6"/>
          </p:cNvCxnSpPr>
          <p:nvPr/>
        </p:nvCxnSpPr>
        <p:spPr>
          <a:xfrm rot="10800000">
            <a:off x="2384336" y="5287496"/>
            <a:ext cx="4491920" cy="72008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51520" y="188640"/>
                <a:ext cx="2664296" cy="1800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</a:rPr>
                  <a:t> has an </a:t>
                </a:r>
                <a:r>
                  <a:rPr lang="en-US" altLang="zh-TW" sz="2800" dirty="0" err="1" smtClean="0">
                    <a:solidFill>
                      <a:schemeClr val="tx1"/>
                    </a:solidFill>
                  </a:rPr>
                  <a:t>untraversed</a:t>
                </a:r>
                <a:r>
                  <a:rPr lang="en-US" altLang="zh-TW" sz="2800" dirty="0" smtClean="0">
                    <a:solidFill>
                      <a:schemeClr val="tx1"/>
                    </a:solidFill>
                  </a:rPr>
                  <a:t> neighbor, traverse it.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2664296" cy="1800200"/>
              </a:xfrm>
              <a:prstGeom prst="rect">
                <a:avLst/>
              </a:prstGeom>
              <a:blipFill rotWithShape="1">
                <a:blip r:embed="rId15"/>
                <a:stretch>
                  <a:fillRect t="-2341" r="-907" b="-9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995936" y="17728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9" name="Oval 9"/>
          <p:cNvSpPr>
            <a:spLocks noChangeAspect="1"/>
          </p:cNvSpPr>
          <p:nvPr/>
        </p:nvSpPr>
        <p:spPr>
          <a:xfrm>
            <a:off x="1403648" y="378904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10" name="Oval 10"/>
          <p:cNvSpPr>
            <a:spLocks noChangeAspect="1"/>
          </p:cNvSpPr>
          <p:nvPr/>
        </p:nvSpPr>
        <p:spPr>
          <a:xfrm>
            <a:off x="4427984" y="378904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11" name="Oval 11"/>
          <p:cNvSpPr>
            <a:spLocks noChangeAspect="1"/>
          </p:cNvSpPr>
          <p:nvPr/>
        </p:nvSpPr>
        <p:spPr>
          <a:xfrm>
            <a:off x="7380312" y="378904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pic>
        <p:nvPicPr>
          <p:cNvPr id="44" name="圖片 4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251520" y="2636912"/>
            <a:ext cx="3006090" cy="3829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47" name="圖片 4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179513" y="4509120"/>
            <a:ext cx="2631521" cy="3296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50" name="圖片 4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4384547" y="2162572"/>
            <a:ext cx="228600" cy="228600"/>
          </a:xfrm>
          <a:prstGeom prst="rect">
            <a:avLst/>
          </a:prstGeom>
        </p:spPr>
      </p:pic>
      <p:pic>
        <p:nvPicPr>
          <p:cNvPr id="53" name="圖片 5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3419872" y="3029715"/>
            <a:ext cx="2588292" cy="3296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56" name="圖片 5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3280400" y="4685898"/>
            <a:ext cx="2615310" cy="3296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59" name="圖片 58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4860032" y="1268760"/>
            <a:ext cx="3682405" cy="468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62" name="圖片 61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5868144" y="2564904"/>
            <a:ext cx="2983230" cy="3829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65" name="圖片 64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6308546" y="4581128"/>
            <a:ext cx="2609906" cy="3296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68" name="圖片 67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/>
          <a:stretch>
            <a:fillRect/>
          </a:stretch>
        </p:blipFill>
        <p:spPr>
          <a:xfrm>
            <a:off x="1618526" y="3962772"/>
            <a:ext cx="255270" cy="228600"/>
          </a:xfrm>
          <a:prstGeom prst="rect">
            <a:avLst/>
          </a:prstGeom>
        </p:spPr>
      </p:pic>
      <p:pic>
        <p:nvPicPr>
          <p:cNvPr id="71" name="圖片 70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/>
          <a:stretch>
            <a:fillRect/>
          </a:stretch>
        </p:blipFill>
        <p:spPr>
          <a:xfrm>
            <a:off x="7572335" y="3982587"/>
            <a:ext cx="217170" cy="228600"/>
          </a:xfrm>
          <a:prstGeom prst="rect">
            <a:avLst/>
          </a:prstGeom>
        </p:spPr>
      </p:pic>
      <p:pic>
        <p:nvPicPr>
          <p:cNvPr id="74" name="圖片 73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/>
          <a:stretch>
            <a:fillRect/>
          </a:stretch>
        </p:blipFill>
        <p:spPr>
          <a:xfrm>
            <a:off x="4644008" y="3933056"/>
            <a:ext cx="240030" cy="327660"/>
          </a:xfrm>
          <a:prstGeom prst="rect">
            <a:avLst/>
          </a:prstGeom>
        </p:spPr>
      </p:pic>
      <p:pic>
        <p:nvPicPr>
          <p:cNvPr id="78" name="圖片 77" descr="addin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/>
          <a:stretch>
            <a:fillRect/>
          </a:stretch>
        </p:blipFill>
        <p:spPr>
          <a:xfrm>
            <a:off x="2005236" y="5186909"/>
            <a:ext cx="236220" cy="228600"/>
          </a:xfrm>
          <a:prstGeom prst="rect">
            <a:avLst/>
          </a:prstGeom>
        </p:spPr>
      </p:pic>
      <p:pic>
        <p:nvPicPr>
          <p:cNvPr id="82" name="圖片 81" descr="addin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092280" y="5157192"/>
            <a:ext cx="190500" cy="358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 decel="100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800" decel="100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8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8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8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800" decel="100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8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8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8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5" grpId="0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4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order of function calls </a:t>
            </a:r>
            <a:r>
              <a:rPr lang="en-US" altLang="zh-TW" dirty="0" smtClean="0">
                <a:sym typeface="Wingdings" pitchFamily="2" charset="2"/>
              </a:rPr>
              <a:t></a:t>
            </a:r>
            <a:endParaRPr lang="zh-TW" altLang="en-US" dirty="0"/>
          </a:p>
        </p:txBody>
      </p:sp>
      <p:pic>
        <p:nvPicPr>
          <p:cNvPr id="47" name="圖片 4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4418209" y="2492896"/>
            <a:ext cx="760095" cy="85725"/>
          </a:xfrm>
          <a:prstGeom prst="rect">
            <a:avLst/>
          </a:prstGeom>
        </p:spPr>
      </p:pic>
      <p:sp>
        <p:nvSpPr>
          <p:cNvPr id="12" name="Isosceles Triangle 11"/>
          <p:cNvSpPr>
            <a:spLocks noChangeAspect="1"/>
          </p:cNvSpPr>
          <p:nvPr/>
        </p:nvSpPr>
        <p:spPr>
          <a:xfrm>
            <a:off x="4247964" y="4797152"/>
            <a:ext cx="1404157" cy="1296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Isosceles Triangle 12"/>
          <p:cNvSpPr>
            <a:spLocks noChangeAspect="1"/>
          </p:cNvSpPr>
          <p:nvPr/>
        </p:nvSpPr>
        <p:spPr>
          <a:xfrm>
            <a:off x="5832140" y="4797152"/>
            <a:ext cx="1404156" cy="1296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Isosceles Triangle 13"/>
          <p:cNvSpPr>
            <a:spLocks noChangeAspect="1"/>
          </p:cNvSpPr>
          <p:nvPr/>
        </p:nvSpPr>
        <p:spPr>
          <a:xfrm>
            <a:off x="7344308" y="4797152"/>
            <a:ext cx="1404156" cy="1296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Straight Connector 8"/>
          <p:cNvCxnSpPr>
            <a:stCxn id="18" idx="3"/>
            <a:endCxn id="19" idx="0"/>
          </p:cNvCxnSpPr>
          <p:nvPr/>
        </p:nvCxnSpPr>
        <p:spPr>
          <a:xfrm rot="5400000">
            <a:off x="5168073" y="4183362"/>
            <a:ext cx="677793" cy="112585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3"/>
          <p:cNvCxnSpPr>
            <a:stCxn id="18" idx="4"/>
            <a:endCxn id="20" idx="0"/>
          </p:cNvCxnSpPr>
          <p:nvPr/>
        </p:nvCxnSpPr>
        <p:spPr>
          <a:xfrm rot="16200000" flipH="1">
            <a:off x="6084176" y="4713148"/>
            <a:ext cx="656064" cy="232024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8" idx="5"/>
            <a:endCxn id="21" idx="0"/>
          </p:cNvCxnSpPr>
          <p:nvPr/>
        </p:nvCxnSpPr>
        <p:spPr>
          <a:xfrm rot="16200000" flipH="1">
            <a:off x="6942547" y="3987342"/>
            <a:ext cx="677793" cy="151789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5976156" y="3861048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19" name="Oval 9"/>
          <p:cNvSpPr>
            <a:spLocks noChangeAspect="1"/>
          </p:cNvSpPr>
          <p:nvPr/>
        </p:nvSpPr>
        <p:spPr>
          <a:xfrm>
            <a:off x="4752020" y="5085184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20" name="Oval 10"/>
          <p:cNvSpPr>
            <a:spLocks noChangeAspect="1"/>
          </p:cNvSpPr>
          <p:nvPr/>
        </p:nvSpPr>
        <p:spPr>
          <a:xfrm>
            <a:off x="6336196" y="5157192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21" name="Oval 11"/>
          <p:cNvSpPr>
            <a:spLocks noChangeAspect="1"/>
          </p:cNvSpPr>
          <p:nvPr/>
        </p:nvSpPr>
        <p:spPr>
          <a:xfrm>
            <a:off x="7848364" y="5085184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cxnSp>
        <p:nvCxnSpPr>
          <p:cNvPr id="22" name="Straight Connector 8"/>
          <p:cNvCxnSpPr>
            <a:stCxn id="24" idx="2"/>
            <a:endCxn id="23" idx="6"/>
          </p:cNvCxnSpPr>
          <p:nvPr/>
        </p:nvCxnSpPr>
        <p:spPr>
          <a:xfrm rot="10800000">
            <a:off x="5136068" y="5853272"/>
            <a:ext cx="2712296" cy="0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4752020" y="5661248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24" name="Oval 9"/>
          <p:cNvSpPr>
            <a:spLocks noChangeAspect="1"/>
          </p:cNvSpPr>
          <p:nvPr/>
        </p:nvSpPr>
        <p:spPr>
          <a:xfrm>
            <a:off x="7848364" y="5661248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pic>
        <p:nvPicPr>
          <p:cNvPr id="26" name="圖片 2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407701" y="1628800"/>
            <a:ext cx="3006090" cy="382905"/>
          </a:xfrm>
          <a:prstGeom prst="rect">
            <a:avLst/>
          </a:prstGeom>
        </p:spPr>
      </p:pic>
      <p:pic>
        <p:nvPicPr>
          <p:cNvPr id="31" name="圖片 3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395537" y="2813691"/>
            <a:ext cx="3443288" cy="382905"/>
          </a:xfrm>
          <a:prstGeom prst="rect">
            <a:avLst/>
          </a:prstGeom>
        </p:spPr>
      </p:pic>
      <p:pic>
        <p:nvPicPr>
          <p:cNvPr id="32" name="圖片 3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395536" y="3389753"/>
            <a:ext cx="7020878" cy="382905"/>
          </a:xfrm>
          <a:prstGeom prst="rect">
            <a:avLst/>
          </a:prstGeom>
        </p:spPr>
      </p:pic>
      <p:pic>
        <p:nvPicPr>
          <p:cNvPr id="33" name="圖片 32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>
          <a:xfrm>
            <a:off x="395538" y="3965818"/>
            <a:ext cx="3023235" cy="382905"/>
          </a:xfrm>
          <a:prstGeom prst="rect">
            <a:avLst/>
          </a:prstGeom>
        </p:spPr>
      </p:pic>
      <p:pic>
        <p:nvPicPr>
          <p:cNvPr id="34" name="圖片 3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>
          <a:xfrm>
            <a:off x="1289873" y="2276872"/>
            <a:ext cx="3031808" cy="382905"/>
          </a:xfrm>
          <a:prstGeom prst="rect">
            <a:avLst/>
          </a:prstGeom>
        </p:spPr>
      </p:pic>
      <p:pic>
        <p:nvPicPr>
          <p:cNvPr id="35" name="圖片 34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/>
          <a:stretch>
            <a:fillRect/>
          </a:stretch>
        </p:blipFill>
        <p:spPr>
          <a:xfrm>
            <a:off x="5322321" y="2276872"/>
            <a:ext cx="3426143" cy="382905"/>
          </a:xfrm>
          <a:prstGeom prst="rect">
            <a:avLst/>
          </a:prstGeom>
        </p:spPr>
      </p:pic>
      <p:pic>
        <p:nvPicPr>
          <p:cNvPr id="36" name="圖片 35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/>
          <a:stretch>
            <a:fillRect/>
          </a:stretch>
        </p:blipFill>
        <p:spPr>
          <a:xfrm>
            <a:off x="395537" y="5189954"/>
            <a:ext cx="3420428" cy="382905"/>
          </a:xfrm>
          <a:prstGeom prst="rect">
            <a:avLst/>
          </a:prstGeom>
        </p:spPr>
      </p:pic>
      <p:pic>
        <p:nvPicPr>
          <p:cNvPr id="37" name="圖片 36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1361316" y="4581128"/>
            <a:ext cx="2994660" cy="382905"/>
          </a:xfrm>
          <a:prstGeom prst="rect">
            <a:avLst/>
          </a:prstGeom>
        </p:spPr>
      </p:pic>
      <p:pic>
        <p:nvPicPr>
          <p:cNvPr id="38" name="圖片 37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/>
          <a:stretch>
            <a:fillRect/>
          </a:stretch>
        </p:blipFill>
        <p:spPr>
          <a:xfrm>
            <a:off x="347825" y="6357958"/>
            <a:ext cx="8439017" cy="334961"/>
          </a:xfrm>
          <a:prstGeom prst="rect">
            <a:avLst/>
          </a:prstGeom>
        </p:spPr>
      </p:pic>
      <p:pic>
        <p:nvPicPr>
          <p:cNvPr id="40" name="圖片 39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 cstate="print"/>
          <a:stretch>
            <a:fillRect/>
          </a:stretch>
        </p:blipFill>
        <p:spPr>
          <a:xfrm>
            <a:off x="6156176" y="4077072"/>
            <a:ext cx="228600" cy="228600"/>
          </a:xfrm>
          <a:prstGeom prst="rect">
            <a:avLst/>
          </a:prstGeom>
        </p:spPr>
      </p:pic>
      <p:pic>
        <p:nvPicPr>
          <p:cNvPr id="41" name="圖片 40" descr="addin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 cstate="print"/>
          <a:stretch>
            <a:fillRect/>
          </a:stretch>
        </p:blipFill>
        <p:spPr>
          <a:xfrm>
            <a:off x="4788024" y="5157192"/>
            <a:ext cx="255270" cy="228600"/>
          </a:xfrm>
          <a:prstGeom prst="rect">
            <a:avLst/>
          </a:prstGeom>
        </p:spPr>
      </p:pic>
      <p:pic>
        <p:nvPicPr>
          <p:cNvPr id="42" name="圖片 41" descr="addin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 cstate="print"/>
          <a:stretch>
            <a:fillRect/>
          </a:stretch>
        </p:blipFill>
        <p:spPr>
          <a:xfrm>
            <a:off x="7956376" y="5157192"/>
            <a:ext cx="217170" cy="228600"/>
          </a:xfrm>
          <a:prstGeom prst="rect">
            <a:avLst/>
          </a:prstGeom>
        </p:spPr>
      </p:pic>
      <p:pic>
        <p:nvPicPr>
          <p:cNvPr id="43" name="圖片 42" descr="addin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 cstate="print"/>
          <a:stretch>
            <a:fillRect/>
          </a:stretch>
        </p:blipFill>
        <p:spPr>
          <a:xfrm>
            <a:off x="6444208" y="5229200"/>
            <a:ext cx="240030" cy="327660"/>
          </a:xfrm>
          <a:prstGeom prst="rect">
            <a:avLst/>
          </a:prstGeom>
        </p:spPr>
      </p:pic>
      <p:pic>
        <p:nvPicPr>
          <p:cNvPr id="44" name="圖片 43" descr="addin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/>
          <a:stretch>
            <a:fillRect/>
          </a:stretch>
        </p:blipFill>
        <p:spPr>
          <a:xfrm>
            <a:off x="4788024" y="5733256"/>
            <a:ext cx="236220" cy="228600"/>
          </a:xfrm>
          <a:prstGeom prst="rect">
            <a:avLst/>
          </a:prstGeom>
        </p:spPr>
      </p:pic>
      <p:pic>
        <p:nvPicPr>
          <p:cNvPr id="45" name="圖片 44" descr="addin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/>
          <a:stretch>
            <a:fillRect/>
          </a:stretch>
        </p:blipFill>
        <p:spPr>
          <a:xfrm>
            <a:off x="7956376" y="5661248"/>
            <a:ext cx="190500" cy="358140"/>
          </a:xfrm>
          <a:prstGeom prst="rect">
            <a:avLst/>
          </a:prstGeom>
        </p:spPr>
      </p:pic>
      <p:pic>
        <p:nvPicPr>
          <p:cNvPr id="49" name="圖片 48" descr="addin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427529" y="2492896"/>
            <a:ext cx="760095" cy="85725"/>
          </a:xfrm>
          <a:prstGeom prst="rect">
            <a:avLst/>
          </a:prstGeom>
        </p:spPr>
      </p:pic>
      <p:pic>
        <p:nvPicPr>
          <p:cNvPr id="50" name="圖片 49" descr="addin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395536" y="4783435"/>
            <a:ext cx="760095" cy="85725"/>
          </a:xfrm>
          <a:prstGeom prst="rect">
            <a:avLst/>
          </a:prstGeom>
        </p:spPr>
      </p:pic>
      <p:sp>
        <p:nvSpPr>
          <p:cNvPr id="53" name="內容版面配置區 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recap</a:t>
            </a:r>
            <a:endParaRPr lang="zh-TW" altLang="en-US" dirty="0"/>
          </a:p>
        </p:txBody>
      </p:sp>
      <p:pic>
        <p:nvPicPr>
          <p:cNvPr id="8" name="Picture 2" descr="C:\Documents and Settings\DavBan\Local Settings\Temporary Internet Files\Content.IE5\W6R3SNO1\MC90042720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92" y="2500306"/>
            <a:ext cx="1785286" cy="2109980"/>
          </a:xfrm>
          <a:prstGeom prst="rect">
            <a:avLst/>
          </a:prstGeom>
          <a:noFill/>
        </p:spPr>
      </p:pic>
      <p:pic>
        <p:nvPicPr>
          <p:cNvPr id="9" name="圖片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5538" y="1617339"/>
            <a:ext cx="6912766" cy="32987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254553"/>
            <a:ext cx="8386533" cy="1126775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95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Adjacency list representation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638328" y="1643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5" name="橢圓 4"/>
          <p:cNvSpPr/>
          <p:nvPr/>
        </p:nvSpPr>
        <p:spPr>
          <a:xfrm>
            <a:off x="5724128" y="38752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sp>
        <p:nvSpPr>
          <p:cNvPr id="7" name="橢圓 6"/>
          <p:cNvSpPr/>
          <p:nvPr/>
        </p:nvSpPr>
        <p:spPr>
          <a:xfrm>
            <a:off x="7006480" y="1643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4846240" y="27231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5</a:t>
            </a:r>
            <a:endParaRPr lang="zh-TW" altLang="en-US" sz="3200" dirty="0"/>
          </a:p>
        </p:txBody>
      </p:sp>
      <p:sp>
        <p:nvSpPr>
          <p:cNvPr id="9" name="橢圓 8"/>
          <p:cNvSpPr/>
          <p:nvPr/>
        </p:nvSpPr>
        <p:spPr>
          <a:xfrm>
            <a:off x="7150496" y="37529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cxnSp>
        <p:nvCxnSpPr>
          <p:cNvPr id="11" name="直線接點 10"/>
          <p:cNvCxnSpPr>
            <a:stCxn id="7" idx="2"/>
            <a:endCxn id="4" idx="6"/>
          </p:cNvCxnSpPr>
          <p:nvPr/>
        </p:nvCxnSpPr>
        <p:spPr>
          <a:xfrm rot="10800000">
            <a:off x="6552728" y="2100250"/>
            <a:ext cx="45375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4"/>
            <a:endCxn id="9" idx="0"/>
          </p:cNvCxnSpPr>
          <p:nvPr/>
        </p:nvCxnSpPr>
        <p:spPr>
          <a:xfrm>
            <a:off x="7463680" y="2557450"/>
            <a:ext cx="144016" cy="11955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7" idx="3"/>
            <a:endCxn id="5" idx="7"/>
          </p:cNvCxnSpPr>
          <p:nvPr/>
        </p:nvCxnSpPr>
        <p:spPr>
          <a:xfrm flipH="1">
            <a:off x="6504617" y="2423539"/>
            <a:ext cx="635774" cy="15856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9" idx="2"/>
            <a:endCxn id="5" idx="6"/>
          </p:cNvCxnSpPr>
          <p:nvPr/>
        </p:nvCxnSpPr>
        <p:spPr>
          <a:xfrm flipH="1">
            <a:off x="6638528" y="4210186"/>
            <a:ext cx="511968" cy="12231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Documents and Settings\Ching-Lueh Chang\Local Settings\Temporary Internet Files\Content.IE5\O5M3SP6N\dglxasset[7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28736"/>
            <a:ext cx="2816862" cy="2608103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dirty="0" smtClean="0">
                <a:solidFill>
                  <a:srgbClr val="FF0000"/>
                </a:solidFill>
              </a:rPr>
              <a:t>1: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Times New Roman"/>
                <a:cs typeface="Times New Roman"/>
              </a:rPr>
              <a:t>■</a:t>
            </a:r>
            <a:endParaRPr lang="en-US" altLang="zh-TW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dirty="0" smtClean="0">
                <a:solidFill>
                  <a:srgbClr val="FF0000"/>
                </a:solidFill>
              </a:rPr>
              <a:t>2:</a:t>
            </a:r>
            <a:r>
              <a:rPr lang="en-US" altLang="zh-TW" dirty="0" smtClean="0"/>
              <a:t> 1, 3, 4 </a:t>
            </a:r>
            <a:r>
              <a:rPr lang="en-US" altLang="zh-TW" dirty="0">
                <a:latin typeface="Times New Roman"/>
                <a:cs typeface="Times New Roman"/>
              </a:rPr>
              <a:t>■</a:t>
            </a:r>
            <a:endParaRPr lang="en-US" altLang="zh-TW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dirty="0" smtClean="0">
                <a:solidFill>
                  <a:srgbClr val="FF0000"/>
                </a:solidFill>
              </a:rPr>
              <a:t>3:</a:t>
            </a:r>
            <a:r>
              <a:rPr lang="en-US" altLang="zh-TW" dirty="0" smtClean="0"/>
              <a:t> 2, 4 </a:t>
            </a:r>
            <a:r>
              <a:rPr lang="en-US" altLang="zh-TW" dirty="0">
                <a:latin typeface="Times New Roman"/>
                <a:cs typeface="Times New Roman"/>
              </a:rPr>
              <a:t>■</a:t>
            </a:r>
            <a:endParaRPr lang="en-US" altLang="zh-TW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dirty="0" smtClean="0">
                <a:solidFill>
                  <a:srgbClr val="FF0000"/>
                </a:solidFill>
              </a:rPr>
              <a:t>4:</a:t>
            </a:r>
            <a:r>
              <a:rPr lang="en-US" altLang="zh-TW" dirty="0" smtClean="0"/>
              <a:t> 2, 3 </a:t>
            </a:r>
            <a:r>
              <a:rPr lang="en-US" altLang="zh-TW" dirty="0">
                <a:latin typeface="Times New Roman"/>
                <a:cs typeface="Times New Roman"/>
              </a:rPr>
              <a:t>■</a:t>
            </a:r>
            <a:endParaRPr lang="en-US" altLang="zh-TW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TW" dirty="0" smtClean="0">
                <a:solidFill>
                  <a:srgbClr val="FF0000"/>
                </a:solidFill>
              </a:rPr>
              <a:t>5: </a:t>
            </a:r>
            <a:r>
              <a:rPr lang="en-US" altLang="zh-TW" dirty="0">
                <a:latin typeface="Times New Roman"/>
                <a:cs typeface="Times New Roman"/>
              </a:rPr>
              <a:t>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17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8267062" cy="3814205"/>
          </a:xfrm>
          <a:prstGeom prst="rect">
            <a:avLst/>
          </a:prstGeom>
        </p:spPr>
      </p:pic>
      <p:sp>
        <p:nvSpPr>
          <p:cNvPr id="21" name="內容版面配置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2" name="Picture 2" descr="C:\Users\yzucse\AppData\Local\Microsoft\Windows\Temporary Internet Files\Content.IE5\4XNFD05Y\MC90042195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0464" y="5134553"/>
            <a:ext cx="2179638" cy="15348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43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 we save lots of space, while possibly wasting time, in determining whether a graph is connected?</a:t>
            </a:r>
            <a:endParaRPr lang="zh-TW" altLang="en-US" dirty="0"/>
          </a:p>
        </p:txBody>
      </p:sp>
      <p:pic>
        <p:nvPicPr>
          <p:cNvPr id="4" name="Picture 2" descr="C:\Documents and Settings\CLChang\Local Settings\Temporary Internet Files\Content.IE5\U5UA4AQZ\MM900282736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963416"/>
            <a:ext cx="3057872" cy="3057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69192" y="379884"/>
            <a:ext cx="8232284" cy="6073452"/>
          </a:xfrm>
          <a:prstGeom prst="rect">
            <a:avLst/>
          </a:prstGeom>
        </p:spPr>
      </p:pic>
      <p:pic>
        <p:nvPicPr>
          <p:cNvPr id="3" name="Picture 3" descr="C:\Users\user\AppData\Local\Microsoft\Windows\Temporary Internet Files\Content.IE5\HD5R1I25\MC90042734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1052736"/>
            <a:ext cx="2841083" cy="26931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52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330258" cy="1209911"/>
          </a:xfrm>
          <a:prstGeom prst="rect">
            <a:avLst/>
          </a:prstGeom>
        </p:spPr>
      </p:pic>
      <p:pic>
        <p:nvPicPr>
          <p:cNvPr id="7" name="Picture 2" descr="C:\Users\yzucse\AppData\Local\Microsoft\Windows\Temporary Internet Files\Content.IE5\4XNFD05Y\MC9004191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573016"/>
            <a:ext cx="2706780" cy="3006745"/>
          </a:xfrm>
          <a:prstGeom prst="rect">
            <a:avLst/>
          </a:prstGeom>
          <a:noFill/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Hint: See </a:t>
            </a:r>
            <a:r>
              <a:rPr lang="en-US" altLang="zh-TW" smtClean="0"/>
              <a:t>the previous page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9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 descr="C:\Documents and Settings\DavBan\Local Settings\Temporary Internet Files\Content.IE5\OHYVY99L\MC90042717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714488"/>
            <a:ext cx="4516800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Adjacency matrix</a:t>
            </a:r>
            <a:endParaRPr lang="zh-TW" altLang="en-US" dirty="0"/>
          </a:p>
        </p:txBody>
      </p:sp>
      <p:graphicFrame>
        <p:nvGraphicFramePr>
          <p:cNvPr id="13" name="內容版面配置區 12"/>
          <p:cNvGraphicFramePr>
            <a:graphicFrameLocks noGrp="1"/>
          </p:cNvGraphicFramePr>
          <p:nvPr>
            <p:ph idx="1"/>
          </p:nvPr>
        </p:nvGraphicFramePr>
        <p:xfrm>
          <a:off x="1259634" y="3488392"/>
          <a:ext cx="3528390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橢圓 3"/>
          <p:cNvSpPr/>
          <p:nvPr/>
        </p:nvSpPr>
        <p:spPr>
          <a:xfrm>
            <a:off x="5638328" y="1643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5" name="橢圓 4"/>
          <p:cNvSpPr/>
          <p:nvPr/>
        </p:nvSpPr>
        <p:spPr>
          <a:xfrm>
            <a:off x="5724128" y="38752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sp>
        <p:nvSpPr>
          <p:cNvPr id="6" name="橢圓 5"/>
          <p:cNvSpPr/>
          <p:nvPr/>
        </p:nvSpPr>
        <p:spPr>
          <a:xfrm>
            <a:off x="7006480" y="1643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7" name="橢圓 6"/>
          <p:cNvSpPr/>
          <p:nvPr/>
        </p:nvSpPr>
        <p:spPr>
          <a:xfrm>
            <a:off x="4846240" y="27231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5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7150496" y="37529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cxnSp>
        <p:nvCxnSpPr>
          <p:cNvPr id="9" name="直線接點 8"/>
          <p:cNvCxnSpPr>
            <a:stCxn id="6" idx="2"/>
            <a:endCxn id="4" idx="6"/>
          </p:cNvCxnSpPr>
          <p:nvPr/>
        </p:nvCxnSpPr>
        <p:spPr>
          <a:xfrm rot="10800000">
            <a:off x="6552728" y="2100250"/>
            <a:ext cx="45375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4"/>
            <a:endCxn id="8" idx="0"/>
          </p:cNvCxnSpPr>
          <p:nvPr/>
        </p:nvCxnSpPr>
        <p:spPr>
          <a:xfrm>
            <a:off x="7463680" y="2557450"/>
            <a:ext cx="144016" cy="11955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3"/>
            <a:endCxn id="5" idx="7"/>
          </p:cNvCxnSpPr>
          <p:nvPr/>
        </p:nvCxnSpPr>
        <p:spPr>
          <a:xfrm flipH="1">
            <a:off x="6504617" y="2423539"/>
            <a:ext cx="635774" cy="15856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2"/>
            <a:endCxn id="5" idx="6"/>
          </p:cNvCxnSpPr>
          <p:nvPr/>
        </p:nvCxnSpPr>
        <p:spPr>
          <a:xfrm flipH="1">
            <a:off x="6638528" y="4210186"/>
            <a:ext cx="511968" cy="12231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Documents and Settings\Ching-Lueh Chang\Local Settings\Temporary Internet Files\Content.IE5\O5M3SP6N\dglxasset[7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2816862" cy="2608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48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default choice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Adjacency list representation</a:t>
            </a:r>
            <a:endParaRPr lang="zh-TW" altLang="en-US" dirty="0"/>
          </a:p>
        </p:txBody>
      </p:sp>
      <p:pic>
        <p:nvPicPr>
          <p:cNvPr id="5" name="Picture 2" descr="C:\Documents and Settings\DavBan\Local Settings\Temporary Internet Files\Content.IE5\CHFUQTPD\MC9004271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3528392" cy="3819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14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Depth-first search (DFS)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9" descr="C:\Users\user\AppData\Local\Microsoft\Windows\Temporary Internet Files\Content.IE5\HD5R1I25\MC90044045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645024"/>
            <a:ext cx="2548880" cy="237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problems</a:t>
            </a:r>
            <a:endParaRPr lang="zh-TW" altLang="en-US" dirty="0"/>
          </a:p>
        </p:txBody>
      </p:sp>
      <p:pic>
        <p:nvPicPr>
          <p:cNvPr id="4" name="Picture 2" descr="C:\Documents and Settings\Ching-Lueh Chang\Local Settings\Temporary Internet Files\Content.IE5\GD6FWHUR\dglxasset[11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835968"/>
            <a:ext cx="2736304" cy="2736304"/>
          </a:xfrm>
          <a:prstGeom prst="rect">
            <a:avLst/>
          </a:prstGeom>
          <a:noFill/>
        </p:spPr>
      </p:pic>
      <p:pic>
        <p:nvPicPr>
          <p:cNvPr id="10" name="圖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3" y="1628800"/>
            <a:ext cx="8409051" cy="1898904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depth-first search</a:t>
            </a:r>
            <a:endParaRPr lang="zh-TW" altLang="en-US" dirty="0"/>
          </a:p>
        </p:txBody>
      </p:sp>
      <p:sp>
        <p:nvSpPr>
          <p:cNvPr id="28" name="內容版面配置區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1" name="Oval 3"/>
          <p:cNvSpPr/>
          <p:nvPr/>
        </p:nvSpPr>
        <p:spPr>
          <a:xfrm>
            <a:off x="3779912" y="17008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Oval 4"/>
          <p:cNvSpPr/>
          <p:nvPr/>
        </p:nvSpPr>
        <p:spPr>
          <a:xfrm>
            <a:off x="2699792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Straight Connector 6"/>
          <p:cNvCxnSpPr>
            <a:stCxn id="32" idx="7"/>
            <a:endCxn id="31" idx="3"/>
          </p:cNvCxnSpPr>
          <p:nvPr/>
        </p:nvCxnSpPr>
        <p:spPr>
          <a:xfrm rot="5400000" flipH="1" flipV="1">
            <a:off x="3444277" y="2517301"/>
            <a:ext cx="505550" cy="4335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8"/>
          <p:cNvSpPr/>
          <p:nvPr/>
        </p:nvSpPr>
        <p:spPr>
          <a:xfrm>
            <a:off x="2195736" y="414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Oval 9"/>
          <p:cNvSpPr/>
          <p:nvPr/>
        </p:nvSpPr>
        <p:spPr>
          <a:xfrm>
            <a:off x="3275856" y="45091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Straight Connector 10"/>
          <p:cNvCxnSpPr>
            <a:stCxn id="32" idx="3"/>
            <a:endCxn id="36" idx="0"/>
          </p:cNvCxnSpPr>
          <p:nvPr/>
        </p:nvCxnSpPr>
        <p:spPr>
          <a:xfrm rot="5400000">
            <a:off x="2485493" y="3800869"/>
            <a:ext cx="515655" cy="1807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3"/>
          <p:cNvCxnSpPr>
            <a:stCxn id="32" idx="5"/>
            <a:endCxn id="37" idx="0"/>
          </p:cNvCxnSpPr>
          <p:nvPr/>
        </p:nvCxnSpPr>
        <p:spPr>
          <a:xfrm rot="16200000" flipH="1">
            <a:off x="3168821" y="3944884"/>
            <a:ext cx="875695" cy="2527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6"/>
          <p:cNvCxnSpPr>
            <a:stCxn id="42" idx="1"/>
            <a:endCxn id="31" idx="5"/>
          </p:cNvCxnSpPr>
          <p:nvPr/>
        </p:nvCxnSpPr>
        <p:spPr>
          <a:xfrm rot="16200000" flipV="1">
            <a:off x="4668413" y="2373285"/>
            <a:ext cx="505550" cy="7215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8"/>
          <p:cNvSpPr/>
          <p:nvPr/>
        </p:nvSpPr>
        <p:spPr>
          <a:xfrm>
            <a:off x="5508104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Oval 19"/>
          <p:cNvSpPr/>
          <p:nvPr/>
        </p:nvSpPr>
        <p:spPr>
          <a:xfrm>
            <a:off x="5148064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Straight Connector 23"/>
          <p:cNvCxnSpPr>
            <a:stCxn id="41" idx="1"/>
            <a:endCxn id="42" idx="4"/>
          </p:cNvCxnSpPr>
          <p:nvPr/>
        </p:nvCxnSpPr>
        <p:spPr>
          <a:xfrm rot="16200000" flipV="1">
            <a:off x="5293805" y="4078796"/>
            <a:ext cx="659671" cy="36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9"/>
          <p:cNvCxnSpPr>
            <a:stCxn id="37" idx="7"/>
            <a:endCxn id="31" idx="4"/>
          </p:cNvCxnSpPr>
          <p:nvPr/>
        </p:nvCxnSpPr>
        <p:spPr>
          <a:xfrm rot="5400000" flipH="1" flipV="1">
            <a:off x="3132817" y="3538737"/>
            <a:ext cx="2027823" cy="1807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32"/>
          <p:cNvSpPr/>
          <p:nvPr/>
        </p:nvSpPr>
        <p:spPr>
          <a:xfrm>
            <a:off x="4572000" y="5229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Straight Connector 33"/>
          <p:cNvCxnSpPr>
            <a:stCxn id="46" idx="2"/>
            <a:endCxn id="37" idx="5"/>
          </p:cNvCxnSpPr>
          <p:nvPr/>
        </p:nvCxnSpPr>
        <p:spPr>
          <a:xfrm rot="10800000">
            <a:off x="4056346" y="5289610"/>
            <a:ext cx="515655" cy="396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4"/>
          <p:cNvCxnSpPr>
            <a:stCxn id="46" idx="1"/>
            <a:endCxn id="32" idx="6"/>
          </p:cNvCxnSpPr>
          <p:nvPr/>
        </p:nvCxnSpPr>
        <p:spPr>
          <a:xfrm rot="16200000" flipV="1">
            <a:off x="3133565" y="3790764"/>
            <a:ext cx="2052975" cy="10917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9"/>
          <p:cNvCxnSpPr>
            <a:stCxn id="31" idx="3"/>
            <a:endCxn id="32" idx="7"/>
          </p:cNvCxnSpPr>
          <p:nvPr/>
        </p:nvCxnSpPr>
        <p:spPr>
          <a:xfrm rot="5400000">
            <a:off x="3444277" y="2517301"/>
            <a:ext cx="505550" cy="433542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4"/>
          <p:cNvCxnSpPr>
            <a:stCxn id="42" idx="4"/>
            <a:endCxn id="41" idx="1"/>
          </p:cNvCxnSpPr>
          <p:nvPr/>
        </p:nvCxnSpPr>
        <p:spPr>
          <a:xfrm rot="16200000" flipH="1">
            <a:off x="5293804" y="4078795"/>
            <a:ext cx="659671" cy="36751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7"/>
          <p:cNvCxnSpPr>
            <a:stCxn id="32" idx="3"/>
            <a:endCxn id="36" idx="0"/>
          </p:cNvCxnSpPr>
          <p:nvPr/>
        </p:nvCxnSpPr>
        <p:spPr>
          <a:xfrm rot="5400000">
            <a:off x="2485493" y="3800869"/>
            <a:ext cx="515655" cy="180767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0"/>
          <p:cNvCxnSpPr>
            <a:stCxn id="32" idx="5"/>
            <a:endCxn id="37" idx="0"/>
          </p:cNvCxnSpPr>
          <p:nvPr/>
        </p:nvCxnSpPr>
        <p:spPr>
          <a:xfrm rot="16200000" flipH="1">
            <a:off x="3168821" y="3944884"/>
            <a:ext cx="875695" cy="252775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3"/>
          <p:cNvCxnSpPr>
            <a:stCxn id="37" idx="5"/>
            <a:endCxn id="46" idx="2"/>
          </p:cNvCxnSpPr>
          <p:nvPr/>
        </p:nvCxnSpPr>
        <p:spPr>
          <a:xfrm rot="16200000" flipH="1">
            <a:off x="4115777" y="5230176"/>
            <a:ext cx="396791" cy="515655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6"/>
          <p:cNvCxnSpPr>
            <a:stCxn id="31" idx="5"/>
            <a:endCxn id="42" idx="1"/>
          </p:cNvCxnSpPr>
          <p:nvPr/>
        </p:nvCxnSpPr>
        <p:spPr>
          <a:xfrm rot="16200000" flipH="1">
            <a:off x="4668413" y="2373285"/>
            <a:ext cx="505550" cy="721574"/>
          </a:xfrm>
          <a:prstGeom prst="line">
            <a:avLst/>
          </a:prstGeom>
          <a:ln w="1016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Documents and Settings\Ching-Lueh Chang\Local Settings\Temporary Internet Files\Content.IE5\GD6FWHUR\MM900046464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772816"/>
            <a:ext cx="1457325" cy="733425"/>
          </a:xfrm>
          <a:prstGeom prst="rect">
            <a:avLst/>
          </a:prstGeom>
          <a:noFill/>
        </p:spPr>
      </p:pic>
      <p:pic>
        <p:nvPicPr>
          <p:cNvPr id="59" name="Picture 2" descr="C:\Documents and Settings\Ching-Lueh Chang\Local Settings\Temporary Internet Files\Content.IE5\CXQ7STY3\dglxasset[1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488" y="1484784"/>
            <a:ext cx="2397976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3 L -0.1191 0.17742 " pathEditMode="relative" ptsTypes="AA">
                                      <p:cBhvr>
                                        <p:cTn id="4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 decel="100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 0.17742 L -0.16632 0.35577 " pathEditMode="relative" ptsTypes="AA">
                                      <p:cBhvr>
                                        <p:cTn id="7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32 0.35577 L -0.1191 0.17742 " pathEditMode="relative" ptsTypes="AA">
                                      <p:cBhvr>
                                        <p:cTn id="8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800" decel="100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 0.17742 L -0.04826 0.41869 " pathEditMode="relative" ptsTypes="AA">
                                      <p:cBhvr>
                                        <p:cTn id="9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800" decel="100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8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6 0.41869 L 0.09358 0.52371 " pathEditMode="relative" ptsTypes="AA">
                                      <p:cBhvr>
                                        <p:cTn id="12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8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58 0.52371 L -0.04826 0.41869 " pathEditMode="relative" ptsTypes="AA">
                                      <p:cBhvr>
                                        <p:cTn id="1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6 0.41869 L -0.1191 0.17742 " pathEditMode="relative" ptsTypes="AA">
                                      <p:cBhvr>
                                        <p:cTn id="14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 0.17742 L -0.00087 -0.00093 " pathEditMode="relative" ptsTypes="AA">
                                      <p:cBhvr>
                                        <p:cTn id="14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8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3 L 0.1566 0.16701 " pathEditMode="relative" ptsTypes="AA">
                                      <p:cBhvr>
                                        <p:cTn id="16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5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6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800" decel="100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8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8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8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6 0.16701 L 0.18802 0.37682 " pathEditMode="relative" ptsTypes="AA">
                                      <p:cBhvr>
                                        <p:cTn id="18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0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37682 L 0.1566 0.16701 " pathEditMode="relative" ptsTypes="AA">
                                      <p:cBhvr>
                                        <p:cTn id="20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6 0.16701 L -0.00087 -0.00093 " pathEditMode="relative" ptsTypes="AA">
                                      <p:cBhvr>
                                        <p:cTn id="20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6" grpId="0" animBg="1"/>
      <p:bldP spid="37" grpId="0" animBg="1"/>
      <p:bldP spid="41" grpId="0" animBg="1"/>
      <p:bldP spid="42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does the turtle do?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Whenever there is a neighbor not yet traversed, traverse it.</a:t>
            </a:r>
          </a:p>
          <a:p>
            <a:r>
              <a:rPr lang="en-US" altLang="zh-TW" dirty="0" smtClean="0"/>
              <a:t>Go back when all the neighbors are traversed.</a:t>
            </a:r>
            <a:endParaRPr lang="zh-TW" altLang="en-US" dirty="0"/>
          </a:p>
        </p:txBody>
      </p:sp>
      <p:pic>
        <p:nvPicPr>
          <p:cNvPr id="4" name="Picture 2" descr="C:\Documents and Settings\Ching-Lueh Chang\Local Settings\Temporary Internet Files\Content.IE5\GD6FWHUR\MC90013948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356992"/>
            <a:ext cx="3343046" cy="2644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18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3.5in}&#10;&#10;\newtheorem*{theorem}{Theorem}&#10;\newcommand\bs[1]{\boldsymbol{#1}}&#10;&#10;\begin{document}&#10;&#10;\renewcommand{\algorithmicrequire}{\textbf{Input:}}&#10;%\floatname{algorithm}{Randomized quicksort}&#10;\renewcommand{\thealgorithm}{}&#10;&#10;\begin{itemize}&#10;\item Given&#10;%a simple&#10;an&#10;undirected graph $G=(V,E)$,&#10;determine whether $G$ is connected.&#10;\item&#10;Given&#10;%a simple&#10;an&#10;undirected graph $G=(V,E)$ and $s$, $t\in V$,&#10;determine whether there exists an $s$-$t$ path.&#10;\end{itemize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Calling $\text{\sc DFS}(G,2)$\ldots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Calling&#10;$\text{\sc DFS}(G,4)$\ldots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Returning\ldots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Returning\ldots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Returning\ldots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Returning\ldots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Returning\ldots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4.402"/>
  <p:tag name="ORIGINALWIDTH" val="3401.575"/>
  <p:tag name="LATEXADDIN" val="\documentclass{article}&#10;\usepackage{amsmath}&#10;\usepackage{amssymb}&#10;\usepackage{amsthm}&#10;\usepackage{algorithmic}&#10;\usepackage{algorithm}&#10;\usepackage{color}&#10;\pagestyle{empty}&#10;&#10;\setlength{\textwidth}{4.in}&#10;&#10;\newtheorem*{theorem}{Theorem}&#10;\newcommand\bs[1]{\boldsymbol{#1}}&#10;&#10;\begin{document}&#10;&#10;\renewcommand{\algorithmicrequire}{\textbf{Input:}}&#10;%\floatname{algorithm}{Randomized quicksort}&#10;\renewcommand{\thealgorithm}{}&#10;&#10;\begin{itemize}&#10;\item Calling $\text{\sc DFS}(G,v)$&#10;takes $\le 2\text{deg}(v)+9$ time, excluding the&#10;recursive calls\ldots&#10;\item $\text{\sc DFS}(G,v)$ is called at most&#10;once for each $v\in V$ (Why?)\ldots&#10;\item So the running time is&#10;$O(\sum_{v\in V}\,(2\text{deg}(v)+9))=O(|V|+|E|)$.&#10;\end{itemize}&#10;&#10;\end{document}"/>
  <p:tag name="IGUANATEXSIZE" val="20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\begin{algorithm*}&#10;\caption{{\sc DFS}}&#10;\begin{algorithmic}[1]&#10;\REQUIRE{Undirected graph $G=(V,E)$ and $v\in V$}&#10;\STATE Label $v$ as traversed;&#10;\FORALL{$u\in N(v)$}&#10;  \IF{$u$ is not labeled as traversed}&#10;  \STATE $\text{\sc DFS}(G,u)$;&#10;  \ENDIF&#10;\ENDFOR&#10;\end{algorithmic}&#10;\end{algorithm*}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3.6in}&#10;&#10;\newtheorem*{theorem}{Theorem}&#10;\newcommand\bs[1]{\boldsymbol{#1}}&#10;&#10;\begin{document}&#10;&#10;\renewcommand{\algorithmicrequire}{\textbf{Input:}}&#10;%\floatname{algorithm}{Randomized quicksort}&#10;\renewcommand{\thealgorithm}{}&#10;&#10;\noindent&#10;Why is $\text{\sc DFS}(G,v)$ called at most&#10;once for each $v\in V$?&#10;&#10;\begin{itemize}&#10;%\item For each $w\in V$, $\text{\sc DFS}(G,w)$ may be recursively&#10;%called only if&#10;%$w$ is not labeled as discovered at the time of making that call.&#10;\item Calling $\text{\sc DFS}(G,v)$ labels $v$ as traversed,&#10;forbidding&#10;subsequent executions of lines~3--4&#10;%$\text{\sc DFS}(G,v)$&#10;from&#10;%being recursively called&#10;calling&#10;$\text{\sc DFS}(G,v)$.&#10;%in subsequent executions of lines~3--4.&#10;\end{itemize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\begin{algorithm*}&#10;\caption{{\sc DFS}}&#10;\begin{algorithmic}[1]&#10;\REQUIRE{Undirected graph $G=(V,E)$ and $v\in V$}&#10;\STATE Label $v$ as traversed;&#10;\FORALL{$u\in N(v)$}&#10;  \IF{$u$ is not labeled as traversed}&#10;  \STATE $\text{\sc DFS}(G,u)$;&#10;  \ENDIF&#10;\ENDFOR&#10;\end{algorithmic}&#10;\end{algorithm*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\begin{algorithm*}&#10;\caption{{\sc DFS}}&#10;\begin{algorithmic}[1]&#10;\REQUIRE{Undirected graph $G=(V,E)$ and $v\in V$}&#10;\STATE Label $v$ as traversed;&#10;\FORALL{$u\in N(v)$}&#10;  \IF{$u$ is not labeled as traversed}&#10;  \STATE $\text{\sc DFS}(G,u)$;&#10;  \ENDIF&#10;\ENDFOR&#10;\end{algorithmic}&#10;\end{algorithm*}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theorem}{Theorem}&#10;\setlength{\textwidth}{3.7in}&#10;&#10;\begin{document}&#10;&#10;\begin{theorem}&#10;For each&#10;%simple&#10;undirected graph $G=(V,E)$,&#10;$$\sum_{v\in V}\,\text{\rm deg}(v)=2\cdot|E|.$$&#10;\end{theorem}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theorem}{Theorem}&#10;\setlength{\textwidth}{3.7in}&#10;&#10;\begin{document}&#10;&#10;\noindent&#10;Contributing $2$ to both sides\ldots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3.2in}&#10;&#10;\newtheorem*{theorem}{Theorem}&#10;\newcommand\bs[1]{\boldsymbol{#1}}&#10;&#10;\begin{document}&#10;&#10;\renewcommand{\algorithmicrequire}{\textbf{Input:}}&#10;%\floatname{algorithm}{Randomized quicksort}&#10;\renewcommand{\thealgorithm}{}&#10;&#10;\noindent&#10;The depth-first search runs in $O(|V|+|E|)$ time.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\begin{algorithm*}&#10;\caption{{\sc DFS}}&#10;\begin{algorithmic}[1]&#10;\REQUIRE{Undirected graph $G=(V,E)$ and $v\in V$}&#10;\STATE Label $v$ as traversed;&#10;\FORALL{$u\in N(v)$}&#10;  \IF{$u$ is not labeled as traversed}&#10;  \STATE $\text{\sc DFS}(G,u)$;&#10;  \ENDIF&#10;\ENDFOR&#10;\end{algorithmic}&#10;\end{algorithm*}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3.4in}&#10;&#10;\newtheorem*{lemma}{Lemma}&#10;\newcommand\bs[1]{\boldsymbol{#1}}&#10;&#10;\begin{document}&#10;&#10;\renewcommand{\algorithmicrequire}{\textbf{Input:}}&#10;%\floatname{algorithm}{Randomized quicksort}&#10;\renewcommand{\thealgorithm}{}&#10;&#10;\begin{lemma}&#10;%Start with any call to&#10;%$\text{\sc DFS}(G,\cdot)$&#10;%{\sc DFS}&#10;Suppose that&#10;%that calls&#10;a call to {\sc DFS}&#10;%results in calling&#10;calls&#10;$\text{\sc DFS}(G,v)$&#10;(possibly recursively), where $v\in V$.&#10;%is called during .&#10;%Then for&#10;%For&#10;%each $v\in V$&#10;%and&#10;Then&#10;when&#10;%When&#10;$\text{\sc DFS}(G,v)$ returns, all&#10;neighbors of $v$&#10;are labeled as traversed.&#10;\end{lemma}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3.2in}&#10;&#10;\newtheorem*{theorem}{Theorem}&#10;\newcommand\bs[1]{\boldsymbol{#1}}&#10;&#10;\begin{document}&#10;&#10;\renewcommand{\algorithmicrequire}{\textbf{Input:}}&#10;%\floatname{algorithm}{Randomized quicksort}&#10;\renewcommand{\thealgorithm}{}&#10;&#10;\begin{theorem}&#10;Given&#10;%a simple&#10;an&#10;undirected graph $G=(V,E)$ and $v\in V$,&#10;$\text{\sc DFS}(G,v)$&#10;labels&#10;as traversed&#10;precisely the vertices in $v$'s connected component.&#10;%as discovered.&#10;\end{theorem}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3.2in}&#10;&#10;\newtheorem*{theorem}{Theorem}&#10;\newcommand\bs[1]{\boldsymbol{#1}}&#10;&#10;\begin{document}&#10;&#10;\renewcommand{\algorithmicrequire}{\textbf{Input:}}&#10;%\floatname{algorithm}{Randomized quicksort}&#10;\renewcommand{\thealgorithm}{}&#10;&#10;\noindent&#10;Both can be done in $O(|V|+|E|)$ time!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3.5in}&#10;&#10;\newtheorem*{theorem}{Theorem}&#10;\newcommand\bs[1]{\boldsymbol{#1}}&#10;&#10;\begin{document}&#10;&#10;\renewcommand{\algorithmicrequire}{\textbf{Input:}}&#10;%\floatname{algorithm}{Randomized quicksort}&#10;\renewcommand{\thealgorithm}{}&#10;&#10;\begin{itemize}&#10;\item Given&#10;%a simple&#10;an&#10;undirected graph $G=(V,E)$,&#10;determine whether $G$ is connected.&#10;\item&#10;Given&#10;%a simple&#10;an&#10;undirected graph $G=(V,E)$ and $s$, $t\in V$,&#10;determine whether there exists an $s$-$t$ path.&#10;\end{itemize}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$v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Calling $\text{\sc DFS}(G,3)$\ldots&#10;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\begin{algorithm*}&#10;\caption{{\sc DFS}}&#10;\begin{algorithmic}[1]&#10;\REQUIRE{Undirected graph $G=(V,E)$ and $v\in V$}&#10;\STATE Label $v$ as traversed;&#10;\FORALL{$u\in N(v)$}&#10;  \IF{$u$ is not labeled as traversed}&#10;     \STATE {\color{red}Mark the edge $(v,u)$;}&#10;  \STATE $\text{\sc DFS}(G,u)$;&#10;  \ENDIF&#10;\ENDFOR&#10;\end{algorithmic}&#10;\end{algorithm*}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3.in}&#10;&#10;\begin{document}&#10;&#10;\begin{fact}&#10;Adding to a tree&#10;a new vertex $v$&#10;and an edge&#10;%incident to it&#10;with exactly one endpoint being $v$&#10;yields a tree.&#10;\end{fact}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Calling $\text{\sc DFS}(G,x)$&#10;&#10;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\text{\sc DFS}(G,x)$ returns&#10;&#10;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v$&#10;&#10;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Calling $\text{\sc DFS}(G,y)$&#10;&#10;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\text{\sc DFS}(G,y)$ returns&#10;&#10;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Calling $\text{\sc DFS}(G,v)$&#10;&#10;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Calling $\text{\sc DFS}(G,z)$&#10;&#10;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\text{\sc DFS}(G,z)$ returns&#10;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Calling $\text{\sc DFS}(G,6)$\ldots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x$&#10;&#10;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z$&#10;&#10;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y$&#10;&#10;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a$&#10;&#10;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b$&#10;&#10;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3.6in}&#10;&#10;\begin{document}&#10;&#10;\noindent&#10;$\ldots$&#10;&#10;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Calling $\text{\sc DFS}(G,x)$&#10;&#10;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3in}&#10;&#10;\begin{document}&#10;&#10;\noindent&#10;$\text{\sc DFS}(G,x)$ returning&#10;&#10;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3in}&#10;&#10;\begin{document}&#10;&#10;\noindent&#10;Calling $\text{\sc DFS}(G,y)$\ldots  $\text{\sc DFS}(G,y)$ returning&#10;&#10;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3in}&#10;&#10;\begin{document}&#10;&#10;\noindent&#10;Calling $\text{\sc DFS}(G,z)$&#10;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Calling $\text{\sc DFS}(G,5)$\ldots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3in}&#10;&#10;\begin{document}&#10;&#10;\noindent&#10;Calling $\text{\sc DFS}(G,a)$&#10;&#10;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3in}&#10;&#10;\begin{document}&#10;&#10;\noindent&#10;$\text{\sc DFS}(G,a)$ returning&#10;&#10;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3in}&#10;&#10;\begin{document}&#10;&#10;\noindent&#10;$\text{\sc DFS}(G,z)$ returning&#10;&#10;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3in}&#10;&#10;\begin{document}&#10;&#10;\noindent&#10;Calling $\text{\sc DFS}(G,b)$&#10;&#10;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3.6in}&#10;&#10;\begin{document}&#10;&#10;\noindent&#10;But when $\text{\sc DFS}(G,a)$&#10;returns, $b$ must have been traversed!&#10;&#10;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v$&#10;&#10;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x$&#10;&#10;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z$&#10;&#10;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y$&#10;&#10;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a$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Calling $\text{\sc DFS}(G,7)$\ldots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1in}&#10;&#10;\begin{document}&#10;&#10;\noindent&#10;$b$&#10;&#10;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3.6in}&#10;&#10;\begin{document}&#10;&#10;\noindent&#10;$\ldots$&#10;&#10;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fact}{Fact}&#10;&#10;\setlength{\textwidth}{3.6in}&#10;&#10;\begin{document}&#10;&#10;\noindent&#10;$\ldots$&#10;&#10;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\begin{algorithm*}&#10;\caption{{\sc DFS}}&#10;\begin{algorithmic}[1]&#10;\REQUIRE{Undirected graph $G=(V,E)$ and $v\in V$}&#10;\STATE Label $v$ as traversed;&#10;\FORALL{$u\in N(v)$}&#10;  \IF{$u$ is not labeled as traversed}&#10;  \STATE $\text{\sc DFS}(G,u)$;&#10;  \ENDIF&#10;\ENDFOR&#10;\end{algorithmic}&#10;\end{algorithm*}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3.4in}&#10;&#10;\newtheorem*{lemma}{Lemma}&#10;\newcommand\bs[1]{\boldsymbol{#1}}&#10;&#10;\begin{document}&#10;&#10;\renewcommand{\algorithmicrequire}{\textbf{Input:}}&#10;%\floatname{algorithm}{Randomized quicksort}&#10;\renewcommand{\thealgorithm}{}&#10;&#10;\begin{lemma}&#10;%Start with any call to&#10;%$\text{\sc DFS}(G,\cdot)$&#10;%{\sc DFS}&#10;Suppose that&#10;%that calls&#10;a call to {\sc DFS}&#10;%results in calling&#10;calls&#10;$\text{\sc DFS}(G,v)$&#10;(possibly recursively), where $v\in V$.&#10;%is called during .&#10;%Then for&#10;%For&#10;%each $v\in V$&#10;%and&#10;Then&#10;when&#10;%When&#10;$\text{\sc DFS}(G,v)$ returns, all&#10;neighbors of $v$&#10;are labeled as traversed.&#10;\end{lemma}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51.25"/>
  <p:tag name="ORIGINALWIDTH" val="3145.5"/>
  <p:tag name="LATEXADDIN" val="\documentclass{article}&#10;\usepackage{amsmath}&#10;\usepackage{amssymb}&#10;\usepackage{amsthm}&#10;\usepackage{algorithmic}&#10;\usepackage{algorithm}&#10;\usepackage{color}&#10;\pagestyle{empty}&#10;&#10;\setlength{\textwidth}{3.5in}&#10;&#10;\newcommand\bs[1]{\boldsymbol{#1}}&#10;&#10;\begin{document}&#10;&#10;\noindent&#10;Define a simple undirected graph $G=(V,E)$ by&#10;\begin{eqnarray*}&#10;V&amp;=&amp;\left\{1,2,3,4,5,6\right\},\\&#10;E&amp;=&amp;\left\{&#10;\left(1,2\right),&#10;\left(1,6\right),&#10;\left(2,3\right),&#10;\left(2,4\right),&#10;\left(5,4\right),&#10;\left(5,6\right),&#10;\left(6,2\right)&#10;\right\}.&#10;\end{eqnarray*}&#10;%As in class, let {\sc DFS} be the depth-first search&#10;%for directed graphs.&#10;%When you run&#10;Running&#10;$\text{\sc DFS}(G,1)$&#10;%may&#10;labels&#10;%label&#10;the vertices in $V$ as traversed in the order of&#10;\underline{\hspace{3cm}}.&#10;Please fill the blank with an ordered list of the elements in&#10;$V$.\\&#10;Remark: There may be many correct answers,&#10;but you only need to give one of them.&#10;&#10;\end{document}"/>
  <p:tag name="IGUANATEXSIZE" val="20"/>
  <p:tag name="IGUANATEXCURSOR" val="19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algorithm}&#10;\usepackage{algorithmic}&#10;\pagestyle{empty}&#10;&#10;&#10;\setlength{\textwidth}{3.7in}&#10;\renewcommand{\algorithmicrequire}{\textbf{Input:}}&#10;%\floatname{algorithm}{PATH}&#10;&#10;\begin{document}&#10;&#10;&#10;\renewcommand{\algorithmicrequire}{\textbf{Input:}}&#10;%\floatname{algorithm}{Randomized quicksort}&#10;\renewcommand{\thealgorithm}{}&#10;&#10;\begin{algorithm}&#10;\caption{{\sc PATH}}&#10;%{PATH}&#10;\begin{algorithmic}[1]&#10;%\REQUIRE {configurations $c_1, c_2$, integer $i\ge 1$}&#10;\REQUIRE {vertices $v_1$, $v_2\in V$, $i\ge 1$}&#10;\IF{$i= 1$}&#10;  \IF{$(v_1,v_2)\in E$ or $v_1=v_2$}&#10;  \RETURN {\sf true};&#10;  \ELSE&#10;  \RETURN {\sf false};&#10;  \ENDIF&#10;\ELSE&#10;%  \FOR {each configuration $c$ occupying $\le p(|x|)$ cells}&#10;   \FOR {each $v\in V$}&#10;  \IF {$\text{PATH}(v_1,v,\lceil i/2\rceil)\land \text{PATH}(v,v_2,\lfloor i/2\rfloor)$}&#10;       \RETURN {\sf true};&#10;     \ENDIF&#10;  \ENDFOR&#10;\ENDIF&#10;\RETURN {\sf false};&#10;\end{algorithmic}&#10;\end{algorithm}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0.5"/>
  <p:tag name="ORIGINALWIDTH" val="2964"/>
  <p:tag name="LATEXADDIN" val="\documentclass{article}&#10;\usepackage{amsmath}&#10;\usepackage{amssymb}&#10;\usepackage{amsthm}&#10;\usepackage{algorithmic}&#10;\usepackage{algorithm}&#10;\usepackage{color}&#10;\pagestyle{empty}&#10;&#10;\setlength{\textwidth}{3.3in}&#10;&#10;\newcommand\bs[1]{\boldsymbol{#1}}&#10;&#10;\begin{document}&#10;&#10;\noindent&#10;Show that given a simple undirected graph $G=(V,E)$ and $v_1$, $v_2\in&#10;V$,&#10;the existence of a $v_1$-$v_2$ path in $G$&#10;can be determined in worst-case $O(\sqrt{|V|})$ space.&#10;&#10;\end{document}"/>
  <p:tag name="IGUANATEXSIZE" val="20"/>
  <p:tag name="IGUANATEXCURSOR" val="4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Calling&#10;$\text{\sc DFS}(G,1)$\ldots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Returning\ldots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2.9in}&#10;&#10;\newtheorem*{theorem}{Theorem}&#10;\newcommand\bs[1]{\boldsymbol{#1}}&#10;&#10;\begin{document}&#10;&#10;\renewcommand{\algorithmicrequire}{\textbf{Input:}}&#10;%\floatname{algorithm}{Randomized quicksort}&#10;\renewcommand{\thealgorithm}{}&#10;&#10;Returning\ldots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328</Words>
  <Application>Microsoft Office PowerPoint</Application>
  <PresentationFormat>如螢幕大小 (4:3)</PresentationFormat>
  <Paragraphs>122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Discrete Mathematics</vt:lpstr>
      <vt:lpstr>Representing graphs</vt:lpstr>
      <vt:lpstr>Adjacency list representation</vt:lpstr>
      <vt:lpstr>Adjacency matrix</vt:lpstr>
      <vt:lpstr>Our default choice</vt:lpstr>
      <vt:lpstr>Depth-first search (DFS)</vt:lpstr>
      <vt:lpstr>Our problems</vt:lpstr>
      <vt:lpstr>The depth-first search</vt:lpstr>
      <vt:lpstr>What does the turtle do?</vt:lpstr>
      <vt:lpstr>烏龜心法</vt:lpstr>
      <vt:lpstr>Pseudocode</vt:lpstr>
      <vt:lpstr>Function calls </vt:lpstr>
      <vt:lpstr>Running time </vt:lpstr>
      <vt:lpstr>A short explanation… </vt:lpstr>
      <vt:lpstr>The handshaking lemma</vt:lpstr>
      <vt:lpstr>So…</vt:lpstr>
      <vt:lpstr>Which vertices are traversed?</vt:lpstr>
      <vt:lpstr>Which vertices are traversed?</vt:lpstr>
      <vt:lpstr>All solved!</vt:lpstr>
      <vt:lpstr>DFS tree</vt:lpstr>
      <vt:lpstr>The traversed forms a tree</vt:lpstr>
      <vt:lpstr>By-product: A spanning tree</vt:lpstr>
      <vt:lpstr>Marking the traversed edges</vt:lpstr>
      <vt:lpstr>Theorem</vt:lpstr>
      <vt:lpstr>Growing a tree</vt:lpstr>
      <vt:lpstr>No cross edges!</vt:lpstr>
      <vt:lpstr>Illustration </vt:lpstr>
      <vt:lpstr>The order of function calls </vt:lpstr>
      <vt:lpstr>A recap</vt:lpstr>
      <vt:lpstr>Quiz</vt:lpstr>
      <vt:lpstr>A question</vt:lpstr>
      <vt:lpstr>PowerPoint 簡報</vt:lpstr>
      <vt:lpstr>Quiz</vt:lpstr>
      <vt:lpstr>Comments?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Chang Ching-Lueh</cp:lastModifiedBy>
  <cp:revision>1654</cp:revision>
  <dcterms:created xsi:type="dcterms:W3CDTF">2010-09-08T08:22:56Z</dcterms:created>
  <dcterms:modified xsi:type="dcterms:W3CDTF">2020-03-06T12:43:48Z</dcterms:modified>
</cp:coreProperties>
</file>