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15" r:id="rId2"/>
    <p:sldId id="542" r:id="rId3"/>
    <p:sldId id="573" r:id="rId4"/>
    <p:sldId id="544" r:id="rId5"/>
    <p:sldId id="545" r:id="rId6"/>
    <p:sldId id="577" r:id="rId7"/>
    <p:sldId id="585" r:id="rId8"/>
    <p:sldId id="546" r:id="rId9"/>
    <p:sldId id="579" r:id="rId10"/>
    <p:sldId id="547" r:id="rId11"/>
    <p:sldId id="548" r:id="rId12"/>
    <p:sldId id="583" r:id="rId13"/>
    <p:sldId id="549" r:id="rId14"/>
    <p:sldId id="550" r:id="rId15"/>
    <p:sldId id="578" r:id="rId16"/>
    <p:sldId id="551" r:id="rId17"/>
    <p:sldId id="584" r:id="rId18"/>
    <p:sldId id="552" r:id="rId19"/>
    <p:sldId id="586" r:id="rId20"/>
    <p:sldId id="587" r:id="rId21"/>
    <p:sldId id="588" r:id="rId22"/>
    <p:sldId id="553" r:id="rId23"/>
    <p:sldId id="554" r:id="rId24"/>
    <p:sldId id="555" r:id="rId25"/>
    <p:sldId id="574" r:id="rId26"/>
    <p:sldId id="580" r:id="rId27"/>
    <p:sldId id="581" r:id="rId28"/>
    <p:sldId id="591" r:id="rId29"/>
    <p:sldId id="590" r:id="rId30"/>
    <p:sldId id="582" r:id="rId31"/>
    <p:sldId id="589" r:id="rId32"/>
    <p:sldId id="556" r:id="rId33"/>
    <p:sldId id="567" r:id="rId34"/>
    <p:sldId id="565" r:id="rId35"/>
    <p:sldId id="525" r:id="rId36"/>
    <p:sldId id="526" r:id="rId37"/>
    <p:sldId id="527" r:id="rId38"/>
    <p:sldId id="528" r:id="rId39"/>
    <p:sldId id="534" r:id="rId4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Isolated vertices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  <a:ln w="1270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cxnSp>
        <p:nvCxnSpPr>
          <p:cNvPr id="10" name="Straight Connector 9"/>
          <p:cNvCxnSpPr>
            <a:stCxn id="4" idx="6"/>
            <a:endCxn id="6" idx="0"/>
          </p:cNvCxnSpPr>
          <p:nvPr/>
        </p:nvCxnSpPr>
        <p:spPr>
          <a:xfrm>
            <a:off x="2030016" y="3115816"/>
            <a:ext cx="2135088" cy="7669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9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9" idx="2"/>
          </p:cNvCxnSpPr>
          <p:nvPr/>
        </p:nvCxnSpPr>
        <p:spPr>
          <a:xfrm flipV="1">
            <a:off x="2102024" y="3043808"/>
            <a:ext cx="3046040" cy="12241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cxnSp>
        <p:nvCxnSpPr>
          <p:cNvPr id="18" name="Straight Connector 17"/>
          <p:cNvCxnSpPr>
            <a:stCxn id="15" idx="1"/>
            <a:endCxn id="17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1"/>
            <a:endCxn id="15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9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C:\Documents and Settings\Ching-Lueh Chang\Local Settings\Temporary Internet Files\Content.IE5\MLX67EHG\dglxasset[10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797152"/>
            <a:ext cx="2177005" cy="1772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2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do not allow repeated vertices on a path</a:t>
            </a:r>
            <a:endParaRPr lang="zh-TW" altLang="en-US" dirty="0"/>
          </a:p>
        </p:txBody>
      </p:sp>
      <p:cxnSp>
        <p:nvCxnSpPr>
          <p:cNvPr id="10" name="Straight Connector 9"/>
          <p:cNvCxnSpPr>
            <a:stCxn id="4" idx="6"/>
            <a:endCxn id="6" idx="0"/>
          </p:cNvCxnSpPr>
          <p:nvPr/>
        </p:nvCxnSpPr>
        <p:spPr>
          <a:xfrm>
            <a:off x="2030016" y="3115816"/>
            <a:ext cx="2135088" cy="7669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9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9" idx="2"/>
          </p:cNvCxnSpPr>
          <p:nvPr/>
        </p:nvCxnSpPr>
        <p:spPr>
          <a:xfrm flipV="1">
            <a:off x="2102024" y="3043808"/>
            <a:ext cx="3046040" cy="12241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1"/>
            <a:endCxn id="17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1"/>
            <a:endCxn id="15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9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1785950" cy="1653592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6323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 many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𝑣</m:t>
                    </m:r>
                    <m:r>
                      <a:rPr lang="en-US" altLang="zh-TW" i="1" baseline="-25000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altLang="zh-TW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𝑣</m:t>
                    </m:r>
                    <m:r>
                      <a:rPr lang="en-US" altLang="zh-TW" i="1" baseline="-25000" dirty="0" smtClean="0">
                        <a:latin typeface="Cambria Math"/>
                      </a:rPr>
                      <m:t>9</m:t>
                    </m:r>
                  </m:oMath>
                </a14:m>
                <a:r>
                  <a:rPr lang="en-US" altLang="zh-TW" dirty="0" smtClean="0"/>
                  <a:t> paths are there?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b="-7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2" idx="1"/>
            <a:endCxn id="13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15" idx="1"/>
            <a:endCxn id="13" idx="6"/>
          </p:cNvCxnSpPr>
          <p:nvPr/>
        </p:nvCxnSpPr>
        <p:spPr>
          <a:xfrm rot="16200000" flipV="1">
            <a:off x="6492789" y="2613484"/>
            <a:ext cx="879143" cy="1739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2" name="Picture 2" descr="C:\Documents and Settings\Chang\Local Settings\Temporary Internet Files\Content.IE5\JGY8URAJ\MC90042718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757" y="476672"/>
            <a:ext cx="2521699" cy="2368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37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Lengths of paths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number of edges traversed.</a:t>
            </a:r>
          </a:p>
          <a:p>
            <a:r>
              <a:rPr lang="en-US" altLang="zh-TW" dirty="0" smtClean="0"/>
              <a:t>Allow length-zero paths.</a:t>
            </a:r>
            <a:endParaRPr lang="zh-TW" altLang="en-US" dirty="0"/>
          </a:p>
        </p:txBody>
      </p:sp>
      <p:pic>
        <p:nvPicPr>
          <p:cNvPr id="21" name="Picture 2" descr="C:\Documents and Settings\Ching-Lueh Chang\Local Settings\Temporary Internet Files\Content.IE5\MLX67EHG\dglxasset[10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797152"/>
            <a:ext cx="2177005" cy="1772816"/>
          </a:xfrm>
          <a:prstGeom prst="rect">
            <a:avLst/>
          </a:prstGeom>
          <a:noFill/>
        </p:spPr>
      </p:pic>
      <p:cxnSp>
        <p:nvCxnSpPr>
          <p:cNvPr id="22" name="Straight Connector 9"/>
          <p:cNvCxnSpPr>
            <a:stCxn id="30" idx="6"/>
            <a:endCxn id="32" idx="0"/>
          </p:cNvCxnSpPr>
          <p:nvPr/>
        </p:nvCxnSpPr>
        <p:spPr>
          <a:xfrm>
            <a:off x="2030016" y="3115816"/>
            <a:ext cx="2135088" cy="7669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30" idx="7"/>
            <a:endCxn id="33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1"/>
          <p:cNvCxnSpPr>
            <a:stCxn id="31" idx="7"/>
            <a:endCxn id="33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"/>
          <p:cNvCxnSpPr>
            <a:stCxn id="33" idx="4"/>
            <a:endCxn id="35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3"/>
          <p:cNvCxnSpPr>
            <a:stCxn id="31" idx="6"/>
            <a:endCxn id="35" idx="2"/>
          </p:cNvCxnSpPr>
          <p:nvPr/>
        </p:nvCxnSpPr>
        <p:spPr>
          <a:xfrm flipV="1">
            <a:off x="2102024" y="3043808"/>
            <a:ext cx="3046040" cy="12241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7"/>
          <p:cNvCxnSpPr>
            <a:stCxn id="36" idx="1"/>
            <a:endCxn id="38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8"/>
          <p:cNvCxnSpPr>
            <a:stCxn id="37" idx="1"/>
            <a:endCxn id="36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9"/>
          <p:cNvCxnSpPr>
            <a:stCxn id="32" idx="7"/>
            <a:endCxn id="35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31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32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33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34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35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36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37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38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84735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Cycles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allow a cycle to have neither repeated vertices nor repeated edges except that the start and end vertices are the same.</a:t>
            </a:r>
            <a:endParaRPr lang="zh-TW" altLang="en-US" dirty="0"/>
          </a:p>
        </p:txBody>
      </p:sp>
      <p:cxnSp>
        <p:nvCxnSpPr>
          <p:cNvPr id="10" name="Straight Connector 9"/>
          <p:cNvCxnSpPr>
            <a:stCxn id="4" idx="6"/>
            <a:endCxn id="6" idx="0"/>
          </p:cNvCxnSpPr>
          <p:nvPr/>
        </p:nvCxnSpPr>
        <p:spPr>
          <a:xfrm>
            <a:off x="2030016" y="3115816"/>
            <a:ext cx="2135088" cy="7669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9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9" idx="2"/>
          </p:cNvCxnSpPr>
          <p:nvPr/>
        </p:nvCxnSpPr>
        <p:spPr>
          <a:xfrm flipV="1">
            <a:off x="2102024" y="3043808"/>
            <a:ext cx="3046040" cy="12241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1"/>
            <a:endCxn id="17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1"/>
            <a:endCxn id="15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9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1785950" cy="1653592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56530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 many cycles are there?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2" idx="1"/>
            <a:endCxn id="13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15" idx="1"/>
            <a:endCxn id="13" idx="6"/>
          </p:cNvCxnSpPr>
          <p:nvPr/>
        </p:nvCxnSpPr>
        <p:spPr>
          <a:xfrm rot="16200000" flipV="1">
            <a:off x="6492789" y="2613484"/>
            <a:ext cx="879143" cy="1739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4" name="Picture 2" descr="C:\Documents and Settings\Chang\Local Settings\Temporary Internet Files\Content.IE5\RHC9BJBE\MC9004272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93935"/>
            <a:ext cx="3096344" cy="2237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96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Subgraphs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cxnSp>
        <p:nvCxnSpPr>
          <p:cNvPr id="10" name="Straight Connector 9"/>
          <p:cNvCxnSpPr>
            <a:stCxn id="4" idx="6"/>
            <a:endCxn id="6" idx="0"/>
          </p:cNvCxnSpPr>
          <p:nvPr/>
        </p:nvCxnSpPr>
        <p:spPr>
          <a:xfrm>
            <a:off x="2030016" y="3115816"/>
            <a:ext cx="2135088" cy="7669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9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9" idx="2"/>
          </p:cNvCxnSpPr>
          <p:nvPr/>
        </p:nvCxnSpPr>
        <p:spPr>
          <a:xfrm flipV="1">
            <a:off x="2102024" y="3043808"/>
            <a:ext cx="3046040" cy="12241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1"/>
            <a:endCxn id="17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1"/>
            <a:endCxn id="15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9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5536" y="5445224"/>
            <a:ext cx="8450779" cy="792088"/>
          </a:xfrm>
          <a:prstGeom prst="rect">
            <a:avLst/>
          </a:prstGeom>
        </p:spPr>
      </p:pic>
      <p:pic>
        <p:nvPicPr>
          <p:cNvPr id="24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28604"/>
            <a:ext cx="1785950" cy="1653592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7192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Is this graph a </a:t>
            </a:r>
            <a:r>
              <a:rPr lang="en-US" altLang="zh-TW" dirty="0" err="1" smtClean="0"/>
              <a:t>subgraph</a:t>
            </a:r>
            <a:r>
              <a:rPr lang="en-US" altLang="zh-TW" dirty="0" smtClean="0"/>
              <a:t> of itself?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2" idx="1"/>
            <a:endCxn id="13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15" idx="1"/>
            <a:endCxn id="13" idx="6"/>
          </p:cNvCxnSpPr>
          <p:nvPr/>
        </p:nvCxnSpPr>
        <p:spPr>
          <a:xfrm rot="16200000" flipV="1">
            <a:off x="6492789" y="2613484"/>
            <a:ext cx="879143" cy="1739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2" name="Picture 4" descr="C:\Documents and Settings\Chang\Local Settings\Temporary Internet Files\Content.IE5\JF4TG3KO\MC90042728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1565" y="393106"/>
            <a:ext cx="2723539" cy="2327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51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Induced </a:t>
            </a:r>
            <a:r>
              <a:rPr lang="en-US" altLang="zh-TW" dirty="0" err="1" smtClean="0"/>
              <a:t>subgraphs</a:t>
            </a:r>
            <a:endParaRPr lang="zh-TW" altLang="en-US" dirty="0"/>
          </a:p>
        </p:txBody>
      </p:sp>
      <p:cxnSp>
        <p:nvCxnSpPr>
          <p:cNvPr id="10" name="Straight Connector 9"/>
          <p:cNvCxnSpPr>
            <a:stCxn id="4" idx="6"/>
            <a:endCxn id="6" idx="0"/>
          </p:cNvCxnSpPr>
          <p:nvPr/>
        </p:nvCxnSpPr>
        <p:spPr>
          <a:xfrm>
            <a:off x="2030016" y="3115816"/>
            <a:ext cx="2135088" cy="7669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9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9" idx="2"/>
          </p:cNvCxnSpPr>
          <p:nvPr/>
        </p:nvCxnSpPr>
        <p:spPr>
          <a:xfrm flipV="1">
            <a:off x="2102024" y="3043808"/>
            <a:ext cx="3046040" cy="122413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1"/>
            <a:endCxn id="17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1"/>
            <a:endCxn id="15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9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28604"/>
            <a:ext cx="1785950" cy="1653592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pic>
        <p:nvPicPr>
          <p:cNvPr id="26" name="圖片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4" y="5224987"/>
            <a:ext cx="8319150" cy="1228349"/>
          </a:xfrm>
          <a:prstGeom prst="rect">
            <a:avLst/>
          </a:prstGeom>
        </p:spPr>
      </p:pic>
      <p:sp>
        <p:nvSpPr>
          <p:cNvPr id="28" name="內容版面配置區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Is the graph on the right a subgraph of the one on the left?</a:t>
            </a:r>
            <a:endParaRPr lang="zh-TW" altLang="en-US" dirty="0"/>
          </a:p>
        </p:txBody>
      </p: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760201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724197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860101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915816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979712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1115616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84380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29" name="矩形 28"/>
          <p:cNvSpPr/>
          <p:nvPr/>
        </p:nvSpPr>
        <p:spPr>
          <a:xfrm>
            <a:off x="827584" y="1988840"/>
            <a:ext cx="352839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Straight Connector 44"/>
          <p:cNvCxnSpPr>
            <a:stCxn id="35" idx="7"/>
            <a:endCxn id="34" idx="3"/>
          </p:cNvCxnSpPr>
          <p:nvPr/>
        </p:nvCxnSpPr>
        <p:spPr>
          <a:xfrm rot="5400000" flipH="1" flipV="1">
            <a:off x="5820541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1"/>
          <p:cNvSpPr/>
          <p:nvPr/>
        </p:nvSpPr>
        <p:spPr>
          <a:xfrm>
            <a:off x="6876256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34" name="Oval 12"/>
          <p:cNvSpPr/>
          <p:nvPr/>
        </p:nvSpPr>
        <p:spPr>
          <a:xfrm>
            <a:off x="5940152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35" name="Oval 39"/>
          <p:cNvSpPr/>
          <p:nvPr/>
        </p:nvSpPr>
        <p:spPr>
          <a:xfrm>
            <a:off x="5076056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4788024" y="1988840"/>
            <a:ext cx="352839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Picture 3" descr="C:\Documents and Settings\Chang\Local Settings\Temporary Internet Files\Content.IE5\Y9ZMFWCW\MC9000552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4024"/>
            <a:ext cx="1820560" cy="1789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06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Terminologies about graphs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3" descr="C:\Documents and Settings\Ching-Lueh Chang\Local Settings\Temporary Internet Files\Content.IE5\GD6FWHUR\dglxasset[8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259512"/>
            <a:ext cx="2952328" cy="333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10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Is the graph on the right an induced subgraph of the one on the left?</a:t>
            </a:r>
            <a:endParaRPr lang="zh-TW" altLang="en-US" dirty="0"/>
          </a:p>
        </p:txBody>
      </p: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760201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724197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860101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915816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979712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1115616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84380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29" name="矩形 28"/>
          <p:cNvSpPr/>
          <p:nvPr/>
        </p:nvSpPr>
        <p:spPr>
          <a:xfrm>
            <a:off x="827584" y="1988840"/>
            <a:ext cx="352839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Straight Connector 44"/>
          <p:cNvCxnSpPr>
            <a:stCxn id="35" idx="7"/>
            <a:endCxn id="34" idx="3"/>
          </p:cNvCxnSpPr>
          <p:nvPr/>
        </p:nvCxnSpPr>
        <p:spPr>
          <a:xfrm rot="5400000" flipH="1" flipV="1">
            <a:off x="5820541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1"/>
          <p:cNvSpPr/>
          <p:nvPr/>
        </p:nvSpPr>
        <p:spPr>
          <a:xfrm>
            <a:off x="6876256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34" name="Oval 12"/>
          <p:cNvSpPr/>
          <p:nvPr/>
        </p:nvSpPr>
        <p:spPr>
          <a:xfrm>
            <a:off x="5940152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35" name="Oval 39"/>
          <p:cNvSpPr/>
          <p:nvPr/>
        </p:nvSpPr>
        <p:spPr>
          <a:xfrm>
            <a:off x="5076056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4788024" y="1988840"/>
            <a:ext cx="352839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Picture 3" descr="C:\Documents and Settings\Chang\Local Settings\Temporary Internet Files\Content.IE5\Y9ZMFWCW\MC9000552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4024"/>
            <a:ext cx="1820560" cy="1789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6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Does the figure on the right show a subgraph of the graph on the left?</a:t>
            </a:r>
            <a:endParaRPr lang="zh-TW" altLang="en-US" dirty="0"/>
          </a:p>
        </p:txBody>
      </p: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760201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724197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860101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915816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979712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1115616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84380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29" name="矩形 28"/>
          <p:cNvSpPr/>
          <p:nvPr/>
        </p:nvSpPr>
        <p:spPr>
          <a:xfrm>
            <a:off x="827584" y="1988840"/>
            <a:ext cx="352839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Straight Connector 44"/>
          <p:cNvCxnSpPr>
            <a:stCxn id="35" idx="7"/>
          </p:cNvCxnSpPr>
          <p:nvPr/>
        </p:nvCxnSpPr>
        <p:spPr>
          <a:xfrm rot="5400000" flipH="1" flipV="1">
            <a:off x="5820541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1"/>
          <p:cNvSpPr/>
          <p:nvPr/>
        </p:nvSpPr>
        <p:spPr>
          <a:xfrm>
            <a:off x="6876256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35" name="Oval 39"/>
          <p:cNvSpPr/>
          <p:nvPr/>
        </p:nvSpPr>
        <p:spPr>
          <a:xfrm>
            <a:off x="5076056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4788024" y="1988840"/>
            <a:ext cx="352839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Picture 3" descr="C:\Documents and Settings\Chang\Local Settings\Temporary Internet Files\Content.IE5\Y9ZMFWCW\MC9000552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4024"/>
            <a:ext cx="1820560" cy="1789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31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Complete graphs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0" name="Straight Connector 9"/>
          <p:cNvCxnSpPr>
            <a:stCxn id="4" idx="6"/>
            <a:endCxn id="6" idx="1"/>
          </p:cNvCxnSpPr>
          <p:nvPr/>
        </p:nvCxnSpPr>
        <p:spPr>
          <a:xfrm>
            <a:off x="2030016" y="3115816"/>
            <a:ext cx="1811799" cy="900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9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9" idx="1"/>
          </p:cNvCxnSpPr>
          <p:nvPr/>
        </p:nvCxnSpPr>
        <p:spPr>
          <a:xfrm flipV="1">
            <a:off x="2102024" y="2720519"/>
            <a:ext cx="3179951" cy="15474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9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102024" y="4267944"/>
            <a:ext cx="1605880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4"/>
            <a:endCxn id="5" idx="0"/>
          </p:cNvCxnSpPr>
          <p:nvPr/>
        </p:nvCxnSpPr>
        <p:spPr>
          <a:xfrm rot="16200000" flipH="1">
            <a:off x="1489956" y="3655876"/>
            <a:ext cx="237728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9" idx="2"/>
          </p:cNvCxnSpPr>
          <p:nvPr/>
        </p:nvCxnSpPr>
        <p:spPr>
          <a:xfrm flipV="1">
            <a:off x="2030016" y="3043808"/>
            <a:ext cx="3118048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6" idx="0"/>
          </p:cNvCxnSpPr>
          <p:nvPr/>
        </p:nvCxnSpPr>
        <p:spPr>
          <a:xfrm rot="16200000" flipH="1">
            <a:off x="3290156" y="3007804"/>
            <a:ext cx="1317848" cy="4320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Documents and Settings\Ching-Lueh Chang\Local Settings\Temporary Internet Files\Content.IE5\1NBBTX0A\dglxasset[8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3500438"/>
            <a:ext cx="3244604" cy="2842618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5320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Connected graphs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graph is connected if there is a path between each pair of vertices.</a:t>
            </a:r>
            <a:endParaRPr lang="zh-TW" altLang="en-US" dirty="0"/>
          </a:p>
        </p:txBody>
      </p:sp>
      <p:cxnSp>
        <p:nvCxnSpPr>
          <p:cNvPr id="4" name="Straight Connector 3"/>
          <p:cNvCxnSpPr>
            <a:stCxn id="12" idx="6"/>
            <a:endCxn id="14" idx="1"/>
          </p:cNvCxnSpPr>
          <p:nvPr/>
        </p:nvCxnSpPr>
        <p:spPr>
          <a:xfrm>
            <a:off x="2030016" y="4483968"/>
            <a:ext cx="1811799" cy="900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" idx="7"/>
            <a:endCxn id="15" idx="2"/>
          </p:cNvCxnSpPr>
          <p:nvPr/>
        </p:nvCxnSpPr>
        <p:spPr>
          <a:xfrm rot="5400000" flipH="1" flipV="1">
            <a:off x="2243569" y="3128393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3" idx="7"/>
            <a:endCxn id="15" idx="3"/>
          </p:cNvCxnSpPr>
          <p:nvPr/>
        </p:nvCxnSpPr>
        <p:spPr>
          <a:xfrm rot="5400000" flipH="1" flipV="1">
            <a:off x="1932109" y="3835149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4"/>
            <a:endCxn id="17" idx="1"/>
          </p:cNvCxnSpPr>
          <p:nvPr/>
        </p:nvCxnSpPr>
        <p:spPr>
          <a:xfrm rot="16200000" flipH="1">
            <a:off x="4429708" y="3236403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6"/>
            <a:endCxn id="17" idx="1"/>
          </p:cNvCxnSpPr>
          <p:nvPr/>
        </p:nvCxnSpPr>
        <p:spPr>
          <a:xfrm flipV="1">
            <a:off x="2102024" y="4088671"/>
            <a:ext cx="3179951" cy="15474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4" idx="7"/>
            <a:endCxn id="17" idx="3"/>
          </p:cNvCxnSpPr>
          <p:nvPr/>
        </p:nvCxnSpPr>
        <p:spPr>
          <a:xfrm rot="5400000" flipH="1" flipV="1">
            <a:off x="4560401" y="4663241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115616" y="40267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1187624" y="51788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707904" y="52509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3275856" y="30186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148064" y="3954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pic>
        <p:nvPicPr>
          <p:cNvPr id="3074" name="Picture 2" descr="C:\Documents and Settings\Ching-Lueh Chang\Local Settings\Temporary Internet Files\Content.IE5\MLX67EHG\dglxasset[11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780928"/>
            <a:ext cx="2639085" cy="1896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31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Connected components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There are 3 connected components.</a:t>
            </a:r>
          </a:p>
          <a:p>
            <a:r>
              <a:rPr lang="en-US" altLang="zh-TW" dirty="0" smtClean="0"/>
              <a:t>It is a disconnected graph.</a:t>
            </a:r>
            <a:endParaRPr lang="zh-TW" altLang="en-US" dirty="0"/>
          </a:p>
        </p:txBody>
      </p:sp>
      <p:cxnSp>
        <p:nvCxnSpPr>
          <p:cNvPr id="10" name="Straight Connector 9"/>
          <p:cNvCxnSpPr>
            <a:stCxn id="4" idx="6"/>
            <a:endCxn id="6" idx="1"/>
          </p:cNvCxnSpPr>
          <p:nvPr/>
        </p:nvCxnSpPr>
        <p:spPr>
          <a:xfrm>
            <a:off x="2030016" y="3115816"/>
            <a:ext cx="1811799" cy="900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9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9" idx="1"/>
          </p:cNvCxnSpPr>
          <p:nvPr/>
        </p:nvCxnSpPr>
        <p:spPr>
          <a:xfrm flipV="1">
            <a:off x="2102024" y="2720519"/>
            <a:ext cx="3179951" cy="15474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1"/>
            <a:endCxn id="17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1"/>
            <a:endCxn id="15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9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pic>
        <p:nvPicPr>
          <p:cNvPr id="22" name="Picture 2" descr="C:\Documents and Settings\Ching-Lueh Chang\Local Settings\Temporary Internet Files\Content.IE5\1NBBTX0A\dglxasset[10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4357694"/>
            <a:ext cx="1868176" cy="2200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74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4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4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4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4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4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8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8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4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9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9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0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4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1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1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4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3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4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Connected components</a:t>
            </a: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  <a:sym typeface="Wingdings" panose="05000000000000000000" pitchFamily="2" charset="2"/>
              </a:rPr>
              <a:t>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41310"/>
            <a:ext cx="8291264" cy="768010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0" name="Straight Connector 9"/>
          <p:cNvCxnSpPr>
            <a:stCxn id="18" idx="6"/>
            <a:endCxn id="20" idx="1"/>
          </p:cNvCxnSpPr>
          <p:nvPr/>
        </p:nvCxnSpPr>
        <p:spPr>
          <a:xfrm>
            <a:off x="2030016" y="3115816"/>
            <a:ext cx="1811799" cy="900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8" idx="7"/>
            <a:endCxn id="21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7"/>
            <a:endCxn id="21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4"/>
            <a:endCxn id="23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9" idx="6"/>
            <a:endCxn id="23" idx="1"/>
          </p:cNvCxnSpPr>
          <p:nvPr/>
        </p:nvCxnSpPr>
        <p:spPr>
          <a:xfrm flipV="1">
            <a:off x="2102024" y="2720519"/>
            <a:ext cx="3179951" cy="15474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/>
          <p:cNvCxnSpPr>
            <a:stCxn id="24" idx="1"/>
            <a:endCxn id="26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8"/>
          <p:cNvCxnSpPr>
            <a:stCxn id="25" idx="1"/>
            <a:endCxn id="24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9"/>
          <p:cNvCxnSpPr>
            <a:stCxn id="20" idx="7"/>
            <a:endCxn id="2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19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20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21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22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23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24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25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26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41860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 many connected components are there?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2" idx="1"/>
            <a:endCxn id="13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15" idx="1"/>
            <a:endCxn id="13" idx="6"/>
          </p:cNvCxnSpPr>
          <p:nvPr/>
        </p:nvCxnSpPr>
        <p:spPr>
          <a:xfrm rot="16200000" flipV="1">
            <a:off x="6492789" y="2613484"/>
            <a:ext cx="879143" cy="1739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2" name="Picture 2" descr="C:\Documents and Settings\Chang\Local Settings\Temporary Internet Files\Content.IE5\QVGERRDI\MC9004270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609"/>
            <a:ext cx="2618419" cy="2228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4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Does the dashed part form a connected component of this graph?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2" name="Picture 2" descr="C:\Documents and Settings\Chang\Local Settings\Temporary Internet Files\Content.IE5\QVGERRDI\MC9004270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609"/>
            <a:ext cx="2618419" cy="2228999"/>
          </a:xfrm>
          <a:prstGeom prst="rect">
            <a:avLst/>
          </a:prstGeom>
          <a:noFill/>
        </p:spPr>
      </p:pic>
      <p:cxnSp>
        <p:nvCxnSpPr>
          <p:cNvPr id="23" name="Straight Connector 10"/>
          <p:cNvCxnSpPr>
            <a:stCxn id="12" idx="1"/>
            <a:endCxn id="13" idx="5"/>
          </p:cNvCxnSpPr>
          <p:nvPr/>
        </p:nvCxnSpPr>
        <p:spPr>
          <a:xfrm flipH="1" flipV="1">
            <a:off x="5928553" y="3367097"/>
            <a:ext cx="361534" cy="6278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0"/>
          <p:cNvCxnSpPr>
            <a:stCxn id="13" idx="6"/>
            <a:endCxn id="15" idx="1"/>
          </p:cNvCxnSpPr>
          <p:nvPr/>
        </p:nvCxnSpPr>
        <p:spPr>
          <a:xfrm>
            <a:off x="6062464" y="3043808"/>
            <a:ext cx="1739791" cy="8791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Does the dashed part form a connected component of this graph?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v</a:t>
            </a:r>
            <a:r>
              <a:rPr lang="en-US" altLang="zh-TW" sz="3600" baseline="-25000" dirty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v</a:t>
            </a:r>
            <a:r>
              <a:rPr lang="en-US" altLang="zh-TW" sz="3600" baseline="-25000" dirty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v</a:t>
            </a:r>
            <a:r>
              <a:rPr lang="en-US" altLang="zh-TW" sz="3600" baseline="-25000" dirty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v</a:t>
            </a:r>
            <a:r>
              <a:rPr lang="en-US" altLang="zh-TW" sz="3600" baseline="-25000" dirty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v</a:t>
            </a:r>
            <a:r>
              <a:rPr lang="en-US" altLang="zh-TW" sz="3600" baseline="-25000" dirty="0"/>
              <a:t>9</a:t>
            </a:r>
            <a:endParaRPr lang="zh-TW" altLang="en-US" sz="3600" baseline="-25000" dirty="0"/>
          </a:p>
        </p:txBody>
      </p:sp>
      <p:pic>
        <p:nvPicPr>
          <p:cNvPr id="22" name="Picture 2" descr="C:\Documents and Settings\Chang\Local Settings\Temporary Internet Files\Content.IE5\QVGERRDI\MC9004270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609"/>
            <a:ext cx="2618419" cy="2228999"/>
          </a:xfrm>
          <a:prstGeom prst="rect">
            <a:avLst/>
          </a:prstGeom>
          <a:noFill/>
        </p:spPr>
      </p:pic>
      <p:cxnSp>
        <p:nvCxnSpPr>
          <p:cNvPr id="23" name="Straight Connector 10"/>
          <p:cNvCxnSpPr>
            <a:stCxn id="12" idx="1"/>
            <a:endCxn id="13" idx="5"/>
          </p:cNvCxnSpPr>
          <p:nvPr/>
        </p:nvCxnSpPr>
        <p:spPr>
          <a:xfrm flipH="1" flipV="1">
            <a:off x="5928553" y="3367097"/>
            <a:ext cx="361534" cy="627862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0"/>
          <p:cNvCxnSpPr>
            <a:stCxn id="13" idx="6"/>
            <a:endCxn id="15" idx="1"/>
          </p:cNvCxnSpPr>
          <p:nvPr/>
        </p:nvCxnSpPr>
        <p:spPr>
          <a:xfrm>
            <a:off x="6062464" y="3043808"/>
            <a:ext cx="1739791" cy="879143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Does the dashed part form a connected component of this graph?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2" name="Picture 2" descr="C:\Documents and Settings\Chang\Local Settings\Temporary Internet Files\Content.IE5\QVGERRDI\MC9004270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609"/>
            <a:ext cx="2618419" cy="2228999"/>
          </a:xfrm>
          <a:prstGeom prst="rect">
            <a:avLst/>
          </a:prstGeom>
          <a:noFill/>
        </p:spPr>
      </p:pic>
      <p:cxnSp>
        <p:nvCxnSpPr>
          <p:cNvPr id="23" name="Straight Connector 10"/>
          <p:cNvCxnSpPr>
            <a:stCxn id="12" idx="1"/>
            <a:endCxn id="13" idx="5"/>
          </p:cNvCxnSpPr>
          <p:nvPr/>
        </p:nvCxnSpPr>
        <p:spPr>
          <a:xfrm flipH="1" flipV="1">
            <a:off x="5928553" y="3367097"/>
            <a:ext cx="361534" cy="6278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0"/>
          <p:cNvCxnSpPr>
            <a:stCxn id="13" idx="6"/>
            <a:endCxn id="15" idx="1"/>
          </p:cNvCxnSpPr>
          <p:nvPr/>
        </p:nvCxnSpPr>
        <p:spPr>
          <a:xfrm>
            <a:off x="6062464" y="3043808"/>
            <a:ext cx="1739791" cy="8791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undirected graphs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638328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5724128" y="3875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7906072" y="279517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7006480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10" name="橢圓 9"/>
          <p:cNvSpPr/>
          <p:nvPr/>
        </p:nvSpPr>
        <p:spPr>
          <a:xfrm>
            <a:off x="4846240" y="27231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11" name="橢圓 10"/>
          <p:cNvSpPr/>
          <p:nvPr/>
        </p:nvSpPr>
        <p:spPr>
          <a:xfrm>
            <a:off x="7150496" y="37529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cxnSp>
        <p:nvCxnSpPr>
          <p:cNvPr id="12" name="直線接點 11"/>
          <p:cNvCxnSpPr>
            <a:stCxn id="8" idx="0"/>
            <a:endCxn id="9" idx="4"/>
          </p:cNvCxnSpPr>
          <p:nvPr/>
        </p:nvCxnSpPr>
        <p:spPr>
          <a:xfrm rot="16200000" flipV="1">
            <a:off x="7794612" y="2226518"/>
            <a:ext cx="237728" cy="89959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9" idx="2"/>
            <a:endCxn id="6" idx="6"/>
          </p:cNvCxnSpPr>
          <p:nvPr/>
        </p:nvCxnSpPr>
        <p:spPr>
          <a:xfrm rot="10800000">
            <a:off x="6552728" y="2100250"/>
            <a:ext cx="4537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5"/>
            <a:endCxn id="7" idx="0"/>
          </p:cNvCxnSpPr>
          <p:nvPr/>
        </p:nvCxnSpPr>
        <p:spPr>
          <a:xfrm>
            <a:off x="5626729" y="3503659"/>
            <a:ext cx="554599" cy="3716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4"/>
            <a:endCxn id="11" idx="0"/>
          </p:cNvCxnSpPr>
          <p:nvPr/>
        </p:nvCxnSpPr>
        <p:spPr>
          <a:xfrm>
            <a:off x="7463680" y="2557450"/>
            <a:ext cx="144016" cy="11955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9" idx="3"/>
            <a:endCxn id="7" idx="7"/>
          </p:cNvCxnSpPr>
          <p:nvPr/>
        </p:nvCxnSpPr>
        <p:spPr>
          <a:xfrm flipH="1">
            <a:off x="6504617" y="2423539"/>
            <a:ext cx="635774" cy="15856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8" idx="2"/>
            <a:endCxn id="7" idx="7"/>
          </p:cNvCxnSpPr>
          <p:nvPr/>
        </p:nvCxnSpPr>
        <p:spPr>
          <a:xfrm flipH="1">
            <a:off x="6504617" y="3252378"/>
            <a:ext cx="1401455" cy="7568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28736"/>
            <a:ext cx="2816862" cy="2608103"/>
          </a:xfrm>
          <a:prstGeom prst="rect">
            <a:avLst/>
          </a:prstGeom>
          <a:noFill/>
        </p:spPr>
      </p:pic>
      <p:pic>
        <p:nvPicPr>
          <p:cNvPr id="20" name="圖片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8" y="4214816"/>
            <a:ext cx="7316726" cy="22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Does the dashed part form a connected component of this graph?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889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7618040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4314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2" name="Picture 2" descr="C:\Documents and Settings\Chang\Local Settings\Temporary Internet Files\Content.IE5\QVGERRDI\MC9004270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609"/>
            <a:ext cx="2618419" cy="2228999"/>
          </a:xfrm>
          <a:prstGeom prst="rect">
            <a:avLst/>
          </a:prstGeom>
          <a:noFill/>
        </p:spPr>
      </p:pic>
      <p:cxnSp>
        <p:nvCxnSpPr>
          <p:cNvPr id="25" name="Straight Connector 10"/>
          <p:cNvCxnSpPr>
            <a:stCxn id="12" idx="4"/>
            <a:endCxn id="15" idx="0"/>
          </p:cNvCxnSpPr>
          <p:nvPr/>
        </p:nvCxnSpPr>
        <p:spPr>
          <a:xfrm>
            <a:off x="8075240" y="3767336"/>
            <a:ext cx="50304" cy="5474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How will the number of connected components change if we add to a graph a new vertex and an edge incident to it?</a:t>
            </a:r>
            <a:endParaRPr lang="zh-TW" altLang="en-US" dirty="0"/>
          </a:p>
        </p:txBody>
      </p:sp>
      <p:cxnSp>
        <p:nvCxnSpPr>
          <p:cNvPr id="48" name="Straight Connector 9"/>
          <p:cNvCxnSpPr>
            <a:stCxn id="56" idx="6"/>
            <a:endCxn id="58" idx="1"/>
          </p:cNvCxnSpPr>
          <p:nvPr/>
        </p:nvCxnSpPr>
        <p:spPr>
          <a:xfrm>
            <a:off x="2030016" y="3115816"/>
            <a:ext cx="1811799" cy="900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/>
          <p:cNvCxnSpPr>
            <a:stCxn id="56" idx="7"/>
            <a:endCxn id="59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1"/>
          <p:cNvCxnSpPr>
            <a:stCxn id="57" idx="7"/>
            <a:endCxn id="59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2"/>
          <p:cNvCxnSpPr>
            <a:stCxn id="59" idx="4"/>
            <a:endCxn id="61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3"/>
          <p:cNvCxnSpPr>
            <a:stCxn id="57" idx="6"/>
            <a:endCxn id="61" idx="1"/>
          </p:cNvCxnSpPr>
          <p:nvPr/>
        </p:nvCxnSpPr>
        <p:spPr>
          <a:xfrm flipV="1">
            <a:off x="2102024" y="2720519"/>
            <a:ext cx="3179951" cy="15474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7"/>
          <p:cNvCxnSpPr>
            <a:stCxn id="62" idx="1"/>
            <a:endCxn id="64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8"/>
          <p:cNvCxnSpPr>
            <a:stCxn id="63" idx="1"/>
            <a:endCxn id="62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9"/>
          <p:cNvCxnSpPr>
            <a:stCxn id="58" idx="7"/>
            <a:endCxn id="61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7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58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59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60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61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62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63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64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65" name="Oval 15"/>
          <p:cNvSpPr/>
          <p:nvPr/>
        </p:nvSpPr>
        <p:spPr>
          <a:xfrm>
            <a:off x="7020272" y="4581128"/>
            <a:ext cx="914400" cy="914400"/>
          </a:xfrm>
          <a:prstGeom prst="ellipse">
            <a:avLst/>
          </a:prstGeom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ym typeface="Wingdings" pitchFamily="2" charset="2"/>
              </a:rPr>
              <a:t></a:t>
            </a:r>
            <a:endParaRPr lang="zh-TW" altLang="en-US" sz="3600" baseline="-25000" dirty="0"/>
          </a:p>
        </p:txBody>
      </p:sp>
      <p:cxnSp>
        <p:nvCxnSpPr>
          <p:cNvPr id="66" name="Straight Connector 18"/>
          <p:cNvCxnSpPr>
            <a:stCxn id="65" idx="0"/>
            <a:endCxn id="63" idx="4"/>
          </p:cNvCxnSpPr>
          <p:nvPr/>
        </p:nvCxnSpPr>
        <p:spPr>
          <a:xfrm flipV="1">
            <a:off x="7477472" y="4077072"/>
            <a:ext cx="288032" cy="504056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3" descr="C:\Documents and Settings\Chang\Local Settings\Temporary Internet Files\Content.IE5\Y9ZMFWCW\MC9000552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4024"/>
            <a:ext cx="1820560" cy="1789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2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 tree is a connected acyclic graph.</a:t>
            </a:r>
            <a:endParaRPr lang="zh-TW" altLang="en-US" dirty="0"/>
          </a:p>
        </p:txBody>
      </p:sp>
      <p:cxnSp>
        <p:nvCxnSpPr>
          <p:cNvPr id="5" name="Straight Connector 4"/>
          <p:cNvCxnSpPr>
            <a:stCxn id="12" idx="7"/>
            <a:endCxn id="15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3" idx="7"/>
            <a:endCxn id="12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5"/>
            <a:endCxn id="17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4" idx="7"/>
            <a:endCxn id="17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cxnSp>
        <p:nvCxnSpPr>
          <p:cNvPr id="30" name="Straight Connector 29"/>
          <p:cNvCxnSpPr>
            <a:stCxn id="16" idx="1"/>
            <a:endCxn id="17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cxnSp>
        <p:nvCxnSpPr>
          <p:cNvPr id="34" name="Straight Connector 33"/>
          <p:cNvCxnSpPr>
            <a:stCxn id="33" idx="1"/>
            <a:endCxn id="17" idx="6"/>
          </p:cNvCxnSpPr>
          <p:nvPr/>
        </p:nvCxnSpPr>
        <p:spPr>
          <a:xfrm rot="16200000" flipV="1">
            <a:off x="6492789" y="2613484"/>
            <a:ext cx="879143" cy="1739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cxnSp>
        <p:nvCxnSpPr>
          <p:cNvPr id="42" name="Straight Connector 41"/>
          <p:cNvCxnSpPr>
            <a:stCxn id="41" idx="1"/>
            <a:endCxn id="13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7"/>
            <a:endCxn id="13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1" descr="C:\Documents and Settings\Ching-Lueh Chang\Local Settings\Temporary Internet Files\Content.IE5\1NBBTX0A\dglxasset[9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4664"/>
            <a:ext cx="2692654" cy="2093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1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Is this a tree?</a:t>
            </a:r>
            <a:endParaRPr lang="zh-TW" altLang="en-US" dirty="0"/>
          </a:p>
        </p:txBody>
      </p:sp>
      <p:sp>
        <p:nvSpPr>
          <p:cNvPr id="11" name="Oval 14"/>
          <p:cNvSpPr/>
          <p:nvPr/>
        </p:nvSpPr>
        <p:spPr>
          <a:xfrm>
            <a:off x="4067944" y="32849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pic>
        <p:nvPicPr>
          <p:cNvPr id="23" name="Picture 2" descr="C:\Documents and Settings\Ching-Lueh Chang\Local Settings\Temporary Internet Files\Content.IE5\CXQ7STY3\dglxasset[5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751936"/>
            <a:ext cx="2376264" cy="3650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6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how many ways can you remove an edge from this graph so that it becomes a tree?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2" idx="1"/>
            <a:endCxn id="13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15" idx="1"/>
            <a:endCxn id="13" idx="6"/>
          </p:cNvCxnSpPr>
          <p:nvPr/>
        </p:nvCxnSpPr>
        <p:spPr>
          <a:xfrm rot="16200000" flipV="1">
            <a:off x="6492789" y="2613484"/>
            <a:ext cx="879143" cy="1739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2" name="Picture 4" descr="C:\Users\yzucse\AppData\Local\Microsoft\Windows\Temporary Internet Files\Content.IE5\WRW0LL7Z\MC90041671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80" y="307718"/>
            <a:ext cx="2373356" cy="221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06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Representing graphs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9" descr="C:\Users\user\AppData\Local\Microsoft\Windows\Temporary Internet Files\Content.IE5\HD5R1I25\MC90044045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645024"/>
            <a:ext cx="2548880" cy="23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Adjacency list representation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638328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5724128" y="3875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7006480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4846240" y="27231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7150496" y="37529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cxnSp>
        <p:nvCxnSpPr>
          <p:cNvPr id="11" name="直線接點 10"/>
          <p:cNvCxnSpPr>
            <a:stCxn id="7" idx="2"/>
            <a:endCxn id="4" idx="6"/>
          </p:cNvCxnSpPr>
          <p:nvPr/>
        </p:nvCxnSpPr>
        <p:spPr>
          <a:xfrm rot="10800000">
            <a:off x="6552728" y="2100250"/>
            <a:ext cx="4537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4"/>
            <a:endCxn id="9" idx="0"/>
          </p:cNvCxnSpPr>
          <p:nvPr/>
        </p:nvCxnSpPr>
        <p:spPr>
          <a:xfrm>
            <a:off x="7463680" y="2557450"/>
            <a:ext cx="144016" cy="11955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7" idx="3"/>
            <a:endCxn id="5" idx="7"/>
          </p:cNvCxnSpPr>
          <p:nvPr/>
        </p:nvCxnSpPr>
        <p:spPr>
          <a:xfrm flipH="1">
            <a:off x="6504617" y="2423539"/>
            <a:ext cx="635774" cy="15856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2"/>
            <a:endCxn id="5" idx="6"/>
          </p:cNvCxnSpPr>
          <p:nvPr/>
        </p:nvCxnSpPr>
        <p:spPr>
          <a:xfrm flipH="1">
            <a:off x="6638528" y="4210186"/>
            <a:ext cx="511968" cy="12231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28736"/>
            <a:ext cx="2816862" cy="2608103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1:</a:t>
            </a:r>
            <a:r>
              <a:rPr lang="en-US" altLang="zh-TW" dirty="0" smtClean="0"/>
              <a:t> 2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2:</a:t>
            </a:r>
            <a:r>
              <a:rPr lang="en-US" altLang="zh-TW" dirty="0" smtClean="0"/>
              <a:t> 1, 3, 4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3:</a:t>
            </a:r>
            <a:r>
              <a:rPr lang="en-US" altLang="zh-TW" dirty="0" smtClean="0"/>
              <a:t> 2, 4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4:</a:t>
            </a:r>
            <a:r>
              <a:rPr lang="en-US" altLang="zh-TW" dirty="0" smtClean="0"/>
              <a:t> 2, 3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5: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Adjacency matrix</a:t>
            </a:r>
            <a:endParaRPr lang="zh-TW" altLang="en-US" dirty="0"/>
          </a:p>
        </p:txBody>
      </p: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</p:nvPr>
        </p:nvGraphicFramePr>
        <p:xfrm>
          <a:off x="1259634" y="3488392"/>
          <a:ext cx="352839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橢圓 3"/>
          <p:cNvSpPr/>
          <p:nvPr/>
        </p:nvSpPr>
        <p:spPr>
          <a:xfrm>
            <a:off x="5638328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5724128" y="3875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6" name="橢圓 5"/>
          <p:cNvSpPr/>
          <p:nvPr/>
        </p:nvSpPr>
        <p:spPr>
          <a:xfrm>
            <a:off x="7006480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4846240" y="27231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7150496" y="37529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cxnSp>
        <p:nvCxnSpPr>
          <p:cNvPr id="9" name="直線接點 8"/>
          <p:cNvCxnSpPr>
            <a:stCxn id="6" idx="2"/>
            <a:endCxn id="4" idx="6"/>
          </p:cNvCxnSpPr>
          <p:nvPr/>
        </p:nvCxnSpPr>
        <p:spPr>
          <a:xfrm rot="10800000">
            <a:off x="6552728" y="2100250"/>
            <a:ext cx="4537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4"/>
            <a:endCxn id="8" idx="0"/>
          </p:cNvCxnSpPr>
          <p:nvPr/>
        </p:nvCxnSpPr>
        <p:spPr>
          <a:xfrm>
            <a:off x="7463680" y="2557450"/>
            <a:ext cx="144016" cy="11955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5" idx="7"/>
          </p:cNvCxnSpPr>
          <p:nvPr/>
        </p:nvCxnSpPr>
        <p:spPr>
          <a:xfrm flipH="1">
            <a:off x="6504617" y="2423539"/>
            <a:ext cx="635774" cy="15856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2"/>
            <a:endCxn id="5" idx="6"/>
          </p:cNvCxnSpPr>
          <p:nvPr/>
        </p:nvCxnSpPr>
        <p:spPr>
          <a:xfrm flipH="1">
            <a:off x="6638528" y="4210186"/>
            <a:ext cx="511968" cy="12231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2816862" cy="2608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default choice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Adjacency list representation</a:t>
            </a:r>
            <a:endParaRPr lang="zh-TW" altLang="en-US" dirty="0"/>
          </a:p>
        </p:txBody>
      </p:sp>
      <p:pic>
        <p:nvPicPr>
          <p:cNvPr id="5" name="Picture 2" descr="C:\Documents and Settings\DavBan\Local Settings\Temporary Internet Files\Content.IE5\CHFUQTPD\MC9004271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3528392" cy="3819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5" name="Picture 3" descr="C:\Documents and Settings\Ching-Lueh Chang\Local Settings\Temporary Internet Files\Content.IE5\GD6FWHUR\dglxasset[10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745" y="1916832"/>
            <a:ext cx="7401659" cy="396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642918"/>
            <a:ext cx="2143536" cy="584775"/>
          </a:xfrm>
          <a:prstGeom prst="rect">
            <a:avLst/>
          </a:prstGeom>
          <a:noFill/>
          <a:ln w="63500" cmpd="dbl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Graph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、圖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3872" y="1344027"/>
            <a:ext cx="6586868" cy="584775"/>
          </a:xfrm>
          <a:prstGeom prst="rect">
            <a:avLst/>
          </a:prstGeom>
          <a:noFill/>
          <a:ln w="63500" cmpd="dbl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Vertex set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3200" dirty="0" smtClean="0"/>
              <a:t>set of vertices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、點集合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6272" y="2143116"/>
            <a:ext cx="6085320" cy="584775"/>
          </a:xfrm>
          <a:prstGeom prst="rect">
            <a:avLst/>
          </a:prstGeom>
          <a:noFill/>
          <a:ln w="635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Edge set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3200" dirty="0" smtClean="0"/>
              <a:t>set of edges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、邊集合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23872" y="2857496"/>
            <a:ext cx="7675499" cy="584775"/>
          </a:xfrm>
          <a:prstGeom prst="rect">
            <a:avLst/>
          </a:prstGeom>
          <a:noFill/>
          <a:ln w="63500" cmpd="tri">
            <a:solidFill>
              <a:schemeClr val="accent3">
                <a:lumMod val="50000"/>
              </a:schemeClr>
            </a:solidFill>
            <a:prstDash val="lgDashDotDot"/>
          </a:ln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Neighborhood of 2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3200" dirty="0" smtClean="0"/>
              <a:t>set of neighbors of 2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76272" y="3500438"/>
            <a:ext cx="2324675" cy="584775"/>
          </a:xfrm>
          <a:prstGeom prst="rect">
            <a:avLst/>
          </a:prstGeom>
          <a:noFill/>
          <a:ln w="63500" cap="rnd" cmpd="sng">
            <a:solidFill>
              <a:schemeClr val="accent3">
                <a:lumMod val="50000"/>
              </a:schemeClr>
            </a:solidFill>
            <a:prstDash val="lgDash"/>
            <a:round/>
          </a:ln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Degree of 2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7" name="Picture 2" descr="C:\Documents and Settings\DavBan\Local Settings\Temporary Internet Files\Content.IE5\MAD0FAJN\MC90042719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500438"/>
            <a:ext cx="1740103" cy="1818742"/>
          </a:xfrm>
          <a:prstGeom prst="rect">
            <a:avLst/>
          </a:prstGeom>
          <a:noFill/>
        </p:spPr>
      </p:pic>
      <p:sp>
        <p:nvSpPr>
          <p:cNvPr id="31" name="文字方塊 30"/>
          <p:cNvSpPr txBox="1"/>
          <p:nvPr/>
        </p:nvSpPr>
        <p:spPr>
          <a:xfrm>
            <a:off x="795310" y="4143380"/>
            <a:ext cx="2347930" cy="400110"/>
          </a:xfrm>
          <a:prstGeom prst="rect">
            <a:avLst/>
          </a:prstGeom>
          <a:noFill/>
          <a:ln w="63500" cmpd="dbl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6" name="圖片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8" y="4214816"/>
            <a:ext cx="7316726" cy="2286017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428596" y="5629176"/>
            <a:ext cx="3286148" cy="400110"/>
          </a:xfrm>
          <a:prstGeom prst="rect">
            <a:avLst/>
          </a:prstGeom>
          <a:noFill/>
          <a:ln w="63500" cmpd="tri">
            <a:solidFill>
              <a:schemeClr val="accent3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14282" y="6100724"/>
            <a:ext cx="2286016" cy="400110"/>
          </a:xfrm>
          <a:prstGeom prst="rect">
            <a:avLst/>
          </a:prstGeom>
          <a:noFill/>
          <a:ln w="63500" cap="rnd" cmpd="sng">
            <a:solidFill>
              <a:schemeClr val="accent3">
                <a:lumMod val="50000"/>
              </a:schemeClr>
            </a:solidFill>
            <a:prstDash val="lgDash"/>
            <a:round/>
          </a:ln>
        </p:spPr>
        <p:txBody>
          <a:bodyPr wrap="square" rtlCol="0">
            <a:spAutoFit/>
          </a:bodyPr>
          <a:lstStyle/>
          <a:p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57224" y="5143512"/>
            <a:ext cx="6858048" cy="400110"/>
          </a:xfrm>
          <a:prstGeom prst="rect">
            <a:avLst/>
          </a:prstGeom>
          <a:noFill/>
          <a:ln w="635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57224" y="4643446"/>
            <a:ext cx="3500462" cy="400110"/>
          </a:xfrm>
          <a:prstGeom prst="rect">
            <a:avLst/>
          </a:prstGeom>
          <a:noFill/>
          <a:ln w="63500"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2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5" grpId="0" animBg="1"/>
      <p:bldP spid="35" grpId="1" animBg="1"/>
      <p:bldP spid="36" grpId="0" animBg="1"/>
      <p:bldP spid="34" grpId="0" animBg="1"/>
      <p:bldP spid="34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What does “simple” mean?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A graph is simple if it has neither self-loops nor parallel edges.</a:t>
            </a:r>
          </a:p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All graphs in this class are assumed to be simple unless otherwise specified.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4" name="Picture 2" descr="C:\Users\yzucse\AppData\Local\Microsoft\Windows\Temporary Internet Files\Content.IE5\PG0F8UGK\MC90041914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429000"/>
            <a:ext cx="1099909" cy="3024336"/>
          </a:xfrm>
          <a:prstGeom prst="rect">
            <a:avLst/>
          </a:prstGeom>
          <a:noFill/>
        </p:spPr>
      </p:pic>
      <p:sp>
        <p:nvSpPr>
          <p:cNvPr id="5" name="Oval 3"/>
          <p:cNvSpPr/>
          <p:nvPr/>
        </p:nvSpPr>
        <p:spPr>
          <a:xfrm>
            <a:off x="3419872" y="54052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6" name="Oval 6"/>
          <p:cNvSpPr/>
          <p:nvPr/>
        </p:nvSpPr>
        <p:spPr>
          <a:xfrm>
            <a:off x="5580112" y="43971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7" name="Straight Connector 10"/>
          <p:cNvCxnSpPr>
            <a:stCxn id="5" idx="7"/>
            <a:endCxn id="6" idx="2"/>
          </p:cNvCxnSpPr>
          <p:nvPr/>
        </p:nvCxnSpPr>
        <p:spPr>
          <a:xfrm rot="5400000" flipH="1" flipV="1">
            <a:off x="4547825" y="4506862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>
            <a:stCxn id="5" idx="6"/>
            <a:endCxn id="6" idx="3"/>
          </p:cNvCxnSpPr>
          <p:nvPr/>
        </p:nvCxnSpPr>
        <p:spPr>
          <a:xfrm flipV="1">
            <a:off x="4334272" y="5177614"/>
            <a:ext cx="1379751" cy="6848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/>
          <p:nvPr/>
        </p:nvSpPr>
        <p:spPr>
          <a:xfrm>
            <a:off x="1087603" y="4081096"/>
            <a:ext cx="1153340" cy="1309770"/>
          </a:xfrm>
          <a:custGeom>
            <a:avLst/>
            <a:gdLst>
              <a:gd name="connsiteX0" fmla="*/ 140696 w 1153340"/>
              <a:gd name="connsiteY0" fmla="*/ 1309770 h 1309770"/>
              <a:gd name="connsiteX1" fmla="*/ 86104 w 1153340"/>
              <a:gd name="connsiteY1" fmla="*/ 81471 h 1309770"/>
              <a:gd name="connsiteX2" fmla="*/ 1150630 w 1153340"/>
              <a:gd name="connsiteY2" fmla="*/ 245244 h 1309770"/>
              <a:gd name="connsiteX3" fmla="*/ 331764 w 1153340"/>
              <a:gd name="connsiteY3" fmla="*/ 1296122 h 130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340" h="1309770">
                <a:moveTo>
                  <a:pt x="140696" y="1309770"/>
                </a:moveTo>
                <a:cubicBezTo>
                  <a:pt x="29239" y="784331"/>
                  <a:pt x="-82218" y="258892"/>
                  <a:pt x="86104" y="81471"/>
                </a:cubicBezTo>
                <a:cubicBezTo>
                  <a:pt x="254426" y="-95950"/>
                  <a:pt x="1109687" y="42802"/>
                  <a:pt x="1150630" y="245244"/>
                </a:cubicBezTo>
                <a:cubicBezTo>
                  <a:pt x="1191573" y="447686"/>
                  <a:pt x="761668" y="871904"/>
                  <a:pt x="331764" y="1296122"/>
                </a:cubicBezTo>
              </a:path>
            </a:pathLst>
          </a:cu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3"/>
          <p:cNvSpPr/>
          <p:nvPr/>
        </p:nvSpPr>
        <p:spPr>
          <a:xfrm>
            <a:off x="827584" y="5334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0691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 many endpoints does each edge have?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2" idx="1"/>
            <a:endCxn id="13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15" idx="1"/>
            <a:endCxn id="13" idx="6"/>
          </p:cNvCxnSpPr>
          <p:nvPr/>
        </p:nvCxnSpPr>
        <p:spPr>
          <a:xfrm rot="16200000" flipV="1">
            <a:off x="6492789" y="2613484"/>
            <a:ext cx="879143" cy="1739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4" name="Picture 2" descr="C:\Documents and Settings\Chang\Local Settings\Temporary Internet Files\Content.IE5\RHC9BJBE\MC9004272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93935"/>
            <a:ext cx="3096344" cy="2237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12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Is this a graph?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2" idx="1"/>
            <a:endCxn id="13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pic>
        <p:nvPicPr>
          <p:cNvPr id="22" name="Picture 5" descr="C:\Users\yzucse\AppData\Local\Microsoft\Windows\Temporary Internet Files\Content.IE5\WRW0LL7Z\MC90041887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980728"/>
            <a:ext cx="1373888" cy="332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01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Degrees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115616" y="2658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8762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275856" y="16505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5724128" y="40267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cxnSp>
        <p:nvCxnSpPr>
          <p:cNvPr id="10" name="Straight Connector 9"/>
          <p:cNvCxnSpPr>
            <a:stCxn id="4" idx="6"/>
            <a:endCxn id="6" idx="0"/>
          </p:cNvCxnSpPr>
          <p:nvPr/>
        </p:nvCxnSpPr>
        <p:spPr>
          <a:xfrm>
            <a:off x="2030016" y="3115816"/>
            <a:ext cx="2135088" cy="7669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>
          <a:xfrm rot="5400000" flipH="1" flipV="1">
            <a:off x="2243569" y="1760241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rot="5400000" flipH="1" flipV="1">
            <a:off x="1932109" y="2466997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9" idx="1"/>
          </p:cNvCxnSpPr>
          <p:nvPr/>
        </p:nvCxnSpPr>
        <p:spPr>
          <a:xfrm rot="16200000" flipH="1">
            <a:off x="4429708" y="1868251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9" idx="2"/>
          </p:cNvCxnSpPr>
          <p:nvPr/>
        </p:nvCxnSpPr>
        <p:spPr>
          <a:xfrm flipV="1">
            <a:off x="2102024" y="3043808"/>
            <a:ext cx="3046040" cy="12241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60232" y="1866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308304" y="3162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004048" y="15064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cxnSp>
        <p:nvCxnSpPr>
          <p:cNvPr id="18" name="Straight Connector 17"/>
          <p:cNvCxnSpPr>
            <a:stCxn id="15" idx="1"/>
            <a:endCxn id="17" idx="6"/>
          </p:cNvCxnSpPr>
          <p:nvPr/>
        </p:nvCxnSpPr>
        <p:spPr>
          <a:xfrm rot="16200000" flipV="1">
            <a:off x="6337921" y="1544216"/>
            <a:ext cx="36751" cy="8756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1"/>
            <a:endCxn id="15" idx="4"/>
          </p:cNvCxnSpPr>
          <p:nvPr/>
        </p:nvCxnSpPr>
        <p:spPr>
          <a:xfrm rot="16200000" flipV="1">
            <a:off x="7021997" y="2876364"/>
            <a:ext cx="515655" cy="32478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1640" y="270892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403648" y="393305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3491880" y="177281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23928" y="400506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2780928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198884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5220072" y="162880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7524328" y="328498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414908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29" name="Straight Connector 28"/>
          <p:cNvCxnSpPr>
            <a:stCxn id="6" idx="7"/>
            <a:endCxn id="9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ocuments and Settings\Ching-Lueh Chang\Local Settings\Temporary Internet Files\Content.IE5\MLX67EHG\dglxasset[10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797152"/>
            <a:ext cx="2177005" cy="1772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2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4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 many vertices have degree 4?</a:t>
            </a:r>
            <a:endParaRPr lang="zh-TW" altLang="en-US" dirty="0"/>
          </a:p>
        </p:txBody>
      </p:sp>
      <p:cxnSp>
        <p:nvCxnSpPr>
          <p:cNvPr id="4" name="Straight Connector 4"/>
          <p:cNvCxnSpPr>
            <a:stCxn id="8" idx="7"/>
            <a:endCxn id="11" idx="3"/>
          </p:cNvCxnSpPr>
          <p:nvPr/>
        </p:nvCxnSpPr>
        <p:spPr>
          <a:xfrm rot="5400000" flipH="1" flipV="1">
            <a:off x="3336265" y="2121257"/>
            <a:ext cx="361534" cy="5055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/>
          <p:cNvCxnSpPr>
            <a:stCxn id="9" idx="7"/>
            <a:endCxn id="8" idx="3"/>
          </p:cNvCxnSpPr>
          <p:nvPr/>
        </p:nvCxnSpPr>
        <p:spPr>
          <a:xfrm rot="5400000" flipH="1" flipV="1">
            <a:off x="2328153" y="3201377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>
            <a:stCxn id="11" idx="5"/>
            <a:endCxn id="13" idx="1"/>
          </p:cNvCxnSpPr>
          <p:nvPr/>
        </p:nvCxnSpPr>
        <p:spPr>
          <a:xfrm rot="16200000" flipH="1">
            <a:off x="4585553" y="2024097"/>
            <a:ext cx="527254" cy="8655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stCxn id="10" idx="7"/>
            <a:endCxn id="13" idx="3"/>
          </p:cNvCxnSpPr>
          <p:nvPr/>
        </p:nvCxnSpPr>
        <p:spPr>
          <a:xfrm rot="5400000" flipH="1" flipV="1">
            <a:off x="4560401" y="3295089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/>
          <p:cNvCxnSpPr>
            <a:stCxn id="12" idx="1"/>
            <a:endCxn id="13" idx="5"/>
          </p:cNvCxnSpPr>
          <p:nvPr/>
        </p:nvCxnSpPr>
        <p:spPr>
          <a:xfrm rot="16200000" flipV="1">
            <a:off x="5795389" y="3500261"/>
            <a:ext cx="627862" cy="3615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15" idx="1"/>
            <a:endCxn id="13" idx="6"/>
          </p:cNvCxnSpPr>
          <p:nvPr/>
        </p:nvCxnSpPr>
        <p:spPr>
          <a:xfrm rot="16200000" flipV="1">
            <a:off x="6492789" y="2613484"/>
            <a:ext cx="879143" cy="1739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18" idx="1"/>
            <a:endCxn id="9" idx="5"/>
          </p:cNvCxnSpPr>
          <p:nvPr/>
        </p:nvCxnSpPr>
        <p:spPr>
          <a:xfrm rot="16200000" flipV="1">
            <a:off x="2292149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17" idx="7"/>
            <a:endCxn id="9" idx="3"/>
          </p:cNvCxnSpPr>
          <p:nvPr/>
        </p:nvCxnSpPr>
        <p:spPr>
          <a:xfrm rot="5400000" flipH="1" flipV="1">
            <a:off x="1428053" y="4173485"/>
            <a:ext cx="289526" cy="2175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2"/>
            <a:endCxn id="9" idx="6"/>
          </p:cNvCxnSpPr>
          <p:nvPr/>
        </p:nvCxnSpPr>
        <p:spPr>
          <a:xfrm flipH="1">
            <a:off x="2462064" y="3043808"/>
            <a:ext cx="2686000" cy="7703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1"/>
          <p:cNvSpPr/>
          <p:nvPr/>
        </p:nvSpPr>
        <p:spPr>
          <a:xfrm>
            <a:off x="2483768" y="2420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9" name="Oval 12"/>
          <p:cNvSpPr/>
          <p:nvPr/>
        </p:nvSpPr>
        <p:spPr>
          <a:xfrm>
            <a:off x="1547664" y="3356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10" name="Oval 13"/>
          <p:cNvSpPr/>
          <p:nvPr/>
        </p:nvSpPr>
        <p:spPr>
          <a:xfrm>
            <a:off x="3707904" y="3882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1" name="Oval 14"/>
          <p:cNvSpPr/>
          <p:nvPr/>
        </p:nvSpPr>
        <p:spPr>
          <a:xfrm>
            <a:off x="3635896" y="1412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2" name="Oval 15"/>
          <p:cNvSpPr/>
          <p:nvPr/>
        </p:nvSpPr>
        <p:spPr>
          <a:xfrm>
            <a:off x="6156176" y="386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6</a:t>
            </a:r>
            <a:endParaRPr lang="zh-TW" altLang="en-US" sz="3600" baseline="-25000" dirty="0"/>
          </a:p>
        </p:txBody>
      </p:sp>
      <p:sp>
        <p:nvSpPr>
          <p:cNvPr id="13" name="Oval 16"/>
          <p:cNvSpPr/>
          <p:nvPr/>
        </p:nvSpPr>
        <p:spPr>
          <a:xfrm>
            <a:off x="5148064" y="2586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sp>
        <p:nvSpPr>
          <p:cNvPr id="15" name="Oval 32"/>
          <p:cNvSpPr/>
          <p:nvPr/>
        </p:nvSpPr>
        <p:spPr>
          <a:xfrm>
            <a:off x="7668344" y="3789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7</a:t>
            </a:r>
            <a:endParaRPr lang="zh-TW" altLang="en-US" sz="3600" baseline="-25000" dirty="0"/>
          </a:p>
        </p:txBody>
      </p:sp>
      <p:sp>
        <p:nvSpPr>
          <p:cNvPr id="17" name="Oval 39"/>
          <p:cNvSpPr/>
          <p:nvPr/>
        </p:nvSpPr>
        <p:spPr>
          <a:xfrm>
            <a:off x="68356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8</a:t>
            </a:r>
            <a:endParaRPr lang="zh-TW" altLang="en-US" sz="3600" baseline="-25000" dirty="0"/>
          </a:p>
        </p:txBody>
      </p:sp>
      <p:sp>
        <p:nvSpPr>
          <p:cNvPr id="18" name="Oval 40"/>
          <p:cNvSpPr/>
          <p:nvPr/>
        </p:nvSpPr>
        <p:spPr>
          <a:xfrm>
            <a:off x="241176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9</a:t>
            </a:r>
            <a:endParaRPr lang="zh-TW" altLang="en-US" sz="3600" baseline="-25000" dirty="0"/>
          </a:p>
        </p:txBody>
      </p:sp>
      <p:pic>
        <p:nvPicPr>
          <p:cNvPr id="23" name="Picture 4" descr="C:\Documents and Settings\Chang\Local Settings\Temporary Internet Files\Content.IE5\65WF56WJ\MC9004271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0087" y="279460"/>
            <a:ext cx="2433563" cy="256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0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eqnarray*}&#10;G&amp;=&amp;(V,E),\\&#10;V&amp;=&amp;\left\{1,2,3,4,5,6\right\},\\&#10;E&amp;=&amp;\left\{(1,2),(2,6),(2,3),(2,4),(4,6),(4,5)\right\},\\&#10;N(2)&amp;=&amp;\left\{1, 3,4,6\right\},\\&#10;\text{deg}(2)&amp;=&amp;4.&#10;\end{eqnarray*}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eqnarray*}&#10;G&amp;=&amp;(V,E),\\&#10;V&amp;=&amp;\left\{1,2,3,4,5,6\right\},\\&#10;E&amp;=&amp;\left\{(1,2),(2,6),(2,3),(2,4),(4,6),(4,5)\right\},\\&#10;N(2)&amp;=&amp;\left\{1, 3,4,6\right\},\\&#10;\text{deg}(2)&amp;=&amp;4.&#10;\end{eqnarray*}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algorithmic}&#10;\pagestyle{empty}&#10;&#10;&#10;\setlength{\textwidth}{3.2in}&#10;&#10;\begin{document}&#10;&#10;\noindent&#10;For graphs $G=(V,E)$ and $G^\prime=(V^\prime,E^\prime)$,&#10;we say that $G^\prime$&#10;is a subgraph of $G$ if $V^\prime\subseteq V$&#10;and $E^\prime\subseteq E$.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algorithmic}&#10;\pagestyle{empty}&#10;&#10;&#10;\setlength{\textwidth}{3.2in}&#10;&#10;\begin{document}&#10;&#10;\noindent&#10;A subgraph $G'=(V',E')$ of $G=(V,E)$ is&#10;an induced subgraph of $G$&#10;if&#10;for all $u$, $v\in V'$ satisfying $(u,v)\in E$,&#10;we have $(u,v)\in E'$.&#10;%it can be formed by removing from $G$&#10;%some (possibly zero) vertices and their incident edges.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algorithmic}&#10;\pagestyle{empty}&#10;&#10;&#10;\setlength{\textwidth}{3.2in}&#10;&#10;\begin{document}&#10;&#10;\noindent&#10;A connected component of a graph $G$&#10;is a maximal connected subgraph of $G$.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724</Words>
  <Application>Microsoft Office PowerPoint</Application>
  <PresentationFormat>如螢幕大小 (4:3)</PresentationFormat>
  <Paragraphs>533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標楷體</vt:lpstr>
      <vt:lpstr>Arial</vt:lpstr>
      <vt:lpstr>Calibri</vt:lpstr>
      <vt:lpstr>Cambria Math</vt:lpstr>
      <vt:lpstr>Wingdings</vt:lpstr>
      <vt:lpstr>Office 佈景主題</vt:lpstr>
      <vt:lpstr>Discrete mathematics</vt:lpstr>
      <vt:lpstr>Terminologies about graphs</vt:lpstr>
      <vt:lpstr>Simple undirected graphs</vt:lpstr>
      <vt:lpstr>Terminologies</vt:lpstr>
      <vt:lpstr>What does “simple” mean?</vt:lpstr>
      <vt:lpstr>Quiz</vt:lpstr>
      <vt:lpstr>Quiz</vt:lpstr>
      <vt:lpstr>Degrees</vt:lpstr>
      <vt:lpstr>Quiz</vt:lpstr>
      <vt:lpstr>Isolated vertices</vt:lpstr>
      <vt:lpstr>Paths</vt:lpstr>
      <vt:lpstr>Quiz</vt:lpstr>
      <vt:lpstr>Lengths of paths</vt:lpstr>
      <vt:lpstr>Cycles</vt:lpstr>
      <vt:lpstr>Quiz</vt:lpstr>
      <vt:lpstr>Subgraphs</vt:lpstr>
      <vt:lpstr>Quiz</vt:lpstr>
      <vt:lpstr>Induced subgraphs</vt:lpstr>
      <vt:lpstr>Quiz</vt:lpstr>
      <vt:lpstr>Quiz</vt:lpstr>
      <vt:lpstr>Quiz</vt:lpstr>
      <vt:lpstr>Complete graphs</vt:lpstr>
      <vt:lpstr>Connected graphs</vt:lpstr>
      <vt:lpstr>Connected components</vt:lpstr>
      <vt:lpstr>Connected components </vt:lpstr>
      <vt:lpstr>Quiz</vt:lpstr>
      <vt:lpstr>Quiz</vt:lpstr>
      <vt:lpstr>Quiz</vt:lpstr>
      <vt:lpstr>Quiz</vt:lpstr>
      <vt:lpstr>Quiz</vt:lpstr>
      <vt:lpstr>Quiz</vt:lpstr>
      <vt:lpstr>Trees</vt:lpstr>
      <vt:lpstr>Quiz</vt:lpstr>
      <vt:lpstr>Quiz</vt:lpstr>
      <vt:lpstr>Representing graphs</vt:lpstr>
      <vt:lpstr>Adjacency list representation</vt:lpstr>
      <vt:lpstr>Adjacency matrix</vt:lpstr>
      <vt:lpstr>Our default choice</vt:lpstr>
      <vt:lpstr>Comments?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Chang Ching-Lueh</cp:lastModifiedBy>
  <cp:revision>1128</cp:revision>
  <dcterms:created xsi:type="dcterms:W3CDTF">2010-09-08T08:22:56Z</dcterms:created>
  <dcterms:modified xsi:type="dcterms:W3CDTF">2020-03-06T12:39:34Z</dcterms:modified>
</cp:coreProperties>
</file>