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415" r:id="rId2"/>
    <p:sldId id="416" r:id="rId3"/>
    <p:sldId id="417" r:id="rId4"/>
    <p:sldId id="418" r:id="rId5"/>
    <p:sldId id="419" r:id="rId6"/>
    <p:sldId id="420" r:id="rId7"/>
    <p:sldId id="421" r:id="rId8"/>
    <p:sldId id="422" r:id="rId9"/>
    <p:sldId id="423" r:id="rId10"/>
    <p:sldId id="424" r:id="rId11"/>
    <p:sldId id="425" r:id="rId12"/>
    <p:sldId id="426" r:id="rId13"/>
    <p:sldId id="427" r:id="rId14"/>
    <p:sldId id="428" r:id="rId15"/>
    <p:sldId id="429" r:id="rId16"/>
    <p:sldId id="439" r:id="rId17"/>
    <p:sldId id="430" r:id="rId18"/>
    <p:sldId id="431" r:id="rId19"/>
    <p:sldId id="432" r:id="rId20"/>
    <p:sldId id="433" r:id="rId21"/>
    <p:sldId id="435" r:id="rId22"/>
    <p:sldId id="436" r:id="rId23"/>
    <p:sldId id="434" r:id="rId24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zucse" initials="y" lastIdx="2" clrIdx="0"/>
  <p:cmAuthor id="1" name="Ching-Lueh Chang" initials="CC" lastIdx="3" clrIdx="1"/>
  <p:cmAuthor id="2" name="bigRat" initials="b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E7340E4-E481-4E74-B615-4ECC6CE992A0}" type="datetimeFigureOut">
              <a:rPr lang="zh-TW" altLang="en-US"/>
              <a:pPr>
                <a:defRPr/>
              </a:pPr>
              <a:t>2020/2/29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A38AE12-DD38-4ACF-8031-F67EA3E2D68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2879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72EAA-A53B-4E2B-859A-FB56D2A3097E}" type="datetimeFigureOut">
              <a:rPr lang="zh-TW" altLang="en-US"/>
              <a:pPr>
                <a:defRPr/>
              </a:pPr>
              <a:t>2020/2/29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57E0C-1315-4270-A59B-DBF4FFB0CA8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50445-5498-4F39-911C-617AB27CE7C8}" type="datetimeFigureOut">
              <a:rPr lang="zh-TW" altLang="en-US"/>
              <a:pPr>
                <a:defRPr/>
              </a:pPr>
              <a:t>2020/2/29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4AEB5-4B9B-4555-AB6A-411E4203EBB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429B5-0F74-4F56-89E8-D1119C4A0CA0}" type="datetimeFigureOut">
              <a:rPr lang="zh-TW" altLang="en-US"/>
              <a:pPr>
                <a:defRPr/>
              </a:pPr>
              <a:t>2020/2/29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D99512-690C-413D-A19C-BE0198E77AD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E61E82-CF97-493B-9A15-1B1CC57891F6}" type="datetimeFigureOut">
              <a:rPr lang="zh-TW" altLang="en-US"/>
              <a:pPr>
                <a:defRPr/>
              </a:pPr>
              <a:t>2020/2/29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17544-1A88-4B92-8226-B783F1D25F9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D99AE-6ADA-4096-A7A6-265FC920AD7E}" type="datetimeFigureOut">
              <a:rPr lang="zh-TW" altLang="en-US"/>
              <a:pPr>
                <a:defRPr/>
              </a:pPr>
              <a:t>2020/2/29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8E4D3-163F-411E-BB39-049A6BD7AFE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3D93B-369C-4DB6-8971-AAE36D48467A}" type="datetimeFigureOut">
              <a:rPr lang="zh-TW" altLang="en-US"/>
              <a:pPr>
                <a:defRPr/>
              </a:pPr>
              <a:t>2020/2/29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F3412-0C38-44FB-87C1-BAE7E969B78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FD66E-049B-480E-BCE9-79B19848B0B3}" type="datetimeFigureOut">
              <a:rPr lang="zh-TW" altLang="en-US"/>
              <a:pPr>
                <a:defRPr/>
              </a:pPr>
              <a:t>2020/2/29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87F47-F275-4CE7-B0C4-EC6623B5B97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37615-C699-4333-819B-5BEEFBEBD404}" type="datetimeFigureOut">
              <a:rPr lang="zh-TW" altLang="en-US"/>
              <a:pPr>
                <a:defRPr/>
              </a:pPr>
              <a:t>2020/2/29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B2C20-4893-42EB-BA0B-14F7F2754C6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08B46-4100-45C4-A785-B8B95BB543EC}" type="datetimeFigureOut">
              <a:rPr lang="zh-TW" altLang="en-US"/>
              <a:pPr>
                <a:defRPr/>
              </a:pPr>
              <a:t>2020/2/29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8E97D-CBF7-497B-B7AD-030CA243F99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F92EB-6724-4842-969B-25CCB95B6E1F}" type="datetimeFigureOut">
              <a:rPr lang="zh-TW" altLang="en-US"/>
              <a:pPr>
                <a:defRPr/>
              </a:pPr>
              <a:t>2020/2/29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E009E-EACD-468A-8488-7B3B6153AAD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EF114-FE3C-434A-AD87-C607A1323DCC}" type="datetimeFigureOut">
              <a:rPr lang="zh-TW" altLang="en-US"/>
              <a:pPr>
                <a:defRPr/>
              </a:pPr>
              <a:t>2020/2/29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1BC93A-FDB9-4E0B-9AC6-61912BF8C5F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2E01C6A-1585-4198-9EFD-6AE8DCE57B8A}" type="datetimeFigureOut">
              <a:rPr lang="zh-TW" altLang="en-US"/>
              <a:pPr>
                <a:defRPr/>
              </a:pPr>
              <a:t>2020/2/29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E91B7FC-FFA9-45E7-BC14-E74466C6F3C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22.wmf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25.png"/><Relationship Id="rId5" Type="http://schemas.openxmlformats.org/officeDocument/2006/relationships/image" Target="../media/image24.wmf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28.png"/><Relationship Id="rId5" Type="http://schemas.openxmlformats.org/officeDocument/2006/relationships/image" Target="../media/image27.wmf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3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4" Type="http://schemas.openxmlformats.org/officeDocument/2006/relationships/image" Target="../media/image36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ig_O_notation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image" Target="../media/image3.png"/><Relationship Id="rId18" Type="http://schemas.openxmlformats.org/officeDocument/2006/relationships/image" Target="../media/image8.wmf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" Type="http://schemas.openxmlformats.org/officeDocument/2006/relationships/tags" Target="../tags/tag4.xml"/><Relationship Id="rId16" Type="http://schemas.openxmlformats.org/officeDocument/2006/relationships/image" Target="../media/image6.png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7.xml"/><Relationship Id="rId15" Type="http://schemas.openxmlformats.org/officeDocument/2006/relationships/image" Target="../media/image5.png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Discrete Mathematics</a:t>
            </a:r>
            <a:endParaRPr lang="zh-TW" alt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Spring </a:t>
            </a:r>
            <a:r>
              <a:rPr lang="en-US" altLang="zh-TW" dirty="0" smtClean="0"/>
              <a:t>2020</a:t>
            </a:r>
            <a:endParaRPr lang="en-US" altLang="zh-TW" dirty="0" smtClean="0"/>
          </a:p>
          <a:p>
            <a:r>
              <a:rPr lang="en-US" altLang="zh-TW" dirty="0" smtClean="0"/>
              <a:t>Yuan </a:t>
            </a:r>
            <a:r>
              <a:rPr lang="en-US" altLang="zh-TW" dirty="0" err="1" smtClean="0"/>
              <a:t>Ze</a:t>
            </a:r>
            <a:r>
              <a:rPr lang="en-US" altLang="zh-TW" dirty="0" smtClean="0"/>
              <a:t> University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type of two-person games</a:t>
            </a:r>
            <a:endParaRPr lang="zh-TW" altLang="en-US" dirty="0"/>
          </a:p>
        </p:txBody>
      </p:sp>
      <p:pic>
        <p:nvPicPr>
          <p:cNvPr id="7171" name="Picture 3" descr="C:\Documents and Settings\Ching-Lueh Chang\Local Settings\Temporary Internet Files\Content.IE5\GD6FWHUR\dglxasset[10].asp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85868" y="4581128"/>
            <a:ext cx="3633541" cy="1944216"/>
          </a:xfrm>
          <a:prstGeom prst="rect">
            <a:avLst/>
          </a:prstGeom>
          <a:noFill/>
        </p:spPr>
      </p:pic>
      <p:pic>
        <p:nvPicPr>
          <p:cNvPr id="9" name="圖片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402625" y="1675903"/>
            <a:ext cx="8273834" cy="2833217"/>
          </a:xfrm>
          <a:prstGeom prst="rect">
            <a:avLst/>
          </a:prstGeom>
        </p:spPr>
      </p:pic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smtClean="0"/>
              <a:t>A</a:t>
            </a:r>
            <a:r>
              <a:rPr lang="en-US" altLang="zh-TW" dirty="0" smtClean="0"/>
              <a:t>’s winning strategy</a:t>
            </a:r>
            <a:endParaRPr lang="zh-TW" altLang="en-US" dirty="0"/>
          </a:p>
        </p:txBody>
      </p:sp>
      <p:pic>
        <p:nvPicPr>
          <p:cNvPr id="8" name="圖片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323528" y="1628800"/>
            <a:ext cx="8414480" cy="38976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2505454"/>
            <a:ext cx="8199882" cy="1067562"/>
          </a:xfrm>
          <a:prstGeom prst="rect">
            <a:avLst/>
          </a:prstGeom>
        </p:spPr>
      </p:pic>
      <p:pic>
        <p:nvPicPr>
          <p:cNvPr id="8194" name="Picture 2" descr="C:\Documents and Settings\Ching-Lueh Chang\Local Settings\Temporary Internet Files\Content.IE5\CXQ7STY3\dglxasset[5].aspx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60032" y="3212976"/>
            <a:ext cx="1886684" cy="2898414"/>
          </a:xfrm>
          <a:prstGeom prst="rect">
            <a:avLst/>
          </a:prstGeom>
          <a:noFill/>
        </p:spPr>
      </p:pic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smtClean="0"/>
              <a:t>B</a:t>
            </a:r>
            <a:r>
              <a:rPr lang="en-US" altLang="zh-TW" dirty="0" smtClean="0"/>
              <a:t>’s winning strategy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76872"/>
            <a:ext cx="8193024" cy="1067562"/>
          </a:xfrm>
          <a:prstGeom prst="rect">
            <a:avLst/>
          </a:prstGeom>
        </p:spPr>
      </p:pic>
      <p:pic>
        <p:nvPicPr>
          <p:cNvPr id="9218" name="Picture 2" descr="C:\Documents and Settings\Ching-Lueh Chang\Local Settings\Temporary Internet Files\Content.IE5\GD6FWHUR\dglxasset[8].aspx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9992" y="2852936"/>
            <a:ext cx="3266906" cy="3693495"/>
          </a:xfrm>
          <a:prstGeom prst="rect">
            <a:avLst/>
          </a:prstGeom>
          <a:noFill/>
        </p:spPr>
      </p:pic>
      <p:pic>
        <p:nvPicPr>
          <p:cNvPr id="9" name="圖片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99992" y="1628798"/>
            <a:ext cx="8348472" cy="374904"/>
          </a:xfrm>
          <a:prstGeom prst="rect">
            <a:avLst/>
          </a:prstGeom>
        </p:spPr>
      </p:pic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surprising fact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28800"/>
            <a:ext cx="8291263" cy="1095771"/>
          </a:xfrm>
          <a:prstGeom prst="rect">
            <a:avLst/>
          </a:prstGeom>
        </p:spPr>
      </p:pic>
      <p:pic>
        <p:nvPicPr>
          <p:cNvPr id="10242" name="Picture 2" descr="C:\Documents and Settings\Ching-Lueh Chang\Local Settings\Temporary Internet Files\Content.IE5\CXQ7STY3\dglxasset[6].aspx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568" y="4596018"/>
            <a:ext cx="2160240" cy="2001334"/>
          </a:xfrm>
          <a:prstGeom prst="rect">
            <a:avLst/>
          </a:prstGeom>
          <a:noFill/>
        </p:spPr>
      </p:pic>
      <p:pic>
        <p:nvPicPr>
          <p:cNvPr id="10" name="圖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07" y="2996952"/>
            <a:ext cx="8308157" cy="1448913"/>
          </a:xfrm>
          <a:prstGeom prst="rect">
            <a:avLst/>
          </a:prstGeom>
        </p:spPr>
      </p:pic>
      <p:sp>
        <p:nvSpPr>
          <p:cNvPr id="11" name="內容版面配置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Relaxations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Is it important that there are four moves in total?</a:t>
            </a:r>
          </a:p>
          <a:p>
            <a:endParaRPr lang="zh-TW" altLang="en-US" dirty="0"/>
          </a:p>
        </p:txBody>
      </p:sp>
      <p:pic>
        <p:nvPicPr>
          <p:cNvPr id="11266" name="Picture 2" descr="C:\Documents and Settings\Ching-Lueh Chang\Local Settings\Temporary Internet Files\Content.IE5\GD6FWHUR\MC900131697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76842" y="2636912"/>
            <a:ext cx="3281510" cy="37478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type of two-person games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i="1" dirty="0" smtClean="0"/>
          </a:p>
          <a:p>
            <a:endParaRPr lang="en-US" altLang="zh-TW" i="1" dirty="0" smtClean="0"/>
          </a:p>
          <a:p>
            <a:endParaRPr lang="en-US" altLang="zh-TW" i="1" dirty="0" smtClean="0"/>
          </a:p>
          <a:p>
            <a:endParaRPr lang="en-US" altLang="zh-TW" i="1" dirty="0" smtClean="0"/>
          </a:p>
          <a:p>
            <a:endParaRPr lang="en-US" altLang="zh-TW" i="1" dirty="0" smtClean="0"/>
          </a:p>
          <a:p>
            <a:r>
              <a:rPr lang="en-US" altLang="zh-TW" i="1" dirty="0" smtClean="0"/>
              <a:t>Then one of the players has a winning strategy.</a:t>
            </a:r>
          </a:p>
        </p:txBody>
      </p:sp>
      <p:pic>
        <p:nvPicPr>
          <p:cNvPr id="12291" name="Picture 3" descr="C:\Documents and Settings\Ching-Lueh Chang\Local Settings\Temporary Internet Files\Content.IE5\GD6FWHUR\dglxasset[3].asp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93102" y="5013176"/>
            <a:ext cx="1823314" cy="1696212"/>
          </a:xfrm>
          <a:prstGeom prst="rect">
            <a:avLst/>
          </a:prstGeom>
          <a:noFill/>
        </p:spPr>
      </p:pic>
      <p:pic>
        <p:nvPicPr>
          <p:cNvPr id="5" name="圖片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94892" y="1628800"/>
            <a:ext cx="8525580" cy="24011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標楷體" panose="03000509000000000000" pitchFamily="65" charset="-120"/>
              </a:rPr>
              <a:t>For six moves…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79" y="5014212"/>
            <a:ext cx="8833009" cy="863060"/>
          </a:xfrm>
          <a:prstGeom prst="rect">
            <a:avLst/>
          </a:prstGeom>
        </p:spPr>
      </p:pic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8" name="Picture 11" descr="C:\Users\yzucse\AppData\Local\Microsoft\Windows\Temporary Internet Files\Content.IE5\PG0F8UGK\MC900434405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1844824"/>
            <a:ext cx="2663825" cy="269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0047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toy example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Initially, both sticks are attached with a finite number of balls.</a:t>
            </a:r>
          </a:p>
          <a:p>
            <a:r>
              <a:rPr lang="en-US" altLang="zh-TW" dirty="0" smtClean="0"/>
              <a:t>Two players take turns to choose</a:t>
            </a:r>
          </a:p>
          <a:p>
            <a:pPr>
              <a:buNone/>
            </a:pPr>
            <a:r>
              <a:rPr lang="en-US" altLang="zh-TW" dirty="0" smtClean="0"/>
              <a:t>	a stick and remove a positive</a:t>
            </a:r>
          </a:p>
          <a:p>
            <a:pPr>
              <a:buNone/>
            </a:pPr>
            <a:r>
              <a:rPr lang="en-US" altLang="zh-TW" dirty="0" smtClean="0"/>
              <a:t>	number of balls from it.</a:t>
            </a:r>
          </a:p>
          <a:p>
            <a:r>
              <a:rPr lang="en-US" altLang="zh-TW" dirty="0" smtClean="0"/>
              <a:t>The one who empties the sticks</a:t>
            </a:r>
          </a:p>
          <a:p>
            <a:pPr>
              <a:buNone/>
            </a:pPr>
            <a:r>
              <a:rPr lang="en-US" altLang="zh-TW" dirty="0" smtClean="0"/>
              <a:t>	wins.</a:t>
            </a:r>
          </a:p>
          <a:p>
            <a:endParaRPr lang="zh-TW" alt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041976" y="2852936"/>
            <a:ext cx="360040" cy="3888432"/>
          </a:xfrm>
          <a:prstGeom prst="round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ounded Rectangle 4"/>
          <p:cNvSpPr/>
          <p:nvPr/>
        </p:nvSpPr>
        <p:spPr>
          <a:xfrm>
            <a:off x="8338120" y="2852936"/>
            <a:ext cx="360040" cy="3888432"/>
          </a:xfrm>
          <a:prstGeom prst="round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Oval 5"/>
          <p:cNvSpPr/>
          <p:nvPr/>
        </p:nvSpPr>
        <p:spPr>
          <a:xfrm>
            <a:off x="6753944" y="2996952"/>
            <a:ext cx="91440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6753944" y="3789040"/>
            <a:ext cx="91440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Oval 7"/>
          <p:cNvSpPr/>
          <p:nvPr/>
        </p:nvSpPr>
        <p:spPr>
          <a:xfrm>
            <a:off x="6753944" y="4509120"/>
            <a:ext cx="91440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Oval 8"/>
          <p:cNvSpPr/>
          <p:nvPr/>
        </p:nvSpPr>
        <p:spPr>
          <a:xfrm>
            <a:off x="6753944" y="5301208"/>
            <a:ext cx="91440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Oval 9"/>
          <p:cNvSpPr/>
          <p:nvPr/>
        </p:nvSpPr>
        <p:spPr>
          <a:xfrm>
            <a:off x="8050088" y="2996952"/>
            <a:ext cx="91440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Oval 10"/>
          <p:cNvSpPr/>
          <p:nvPr/>
        </p:nvSpPr>
        <p:spPr>
          <a:xfrm>
            <a:off x="8050088" y="3717032"/>
            <a:ext cx="91440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Oval 11"/>
          <p:cNvSpPr/>
          <p:nvPr/>
        </p:nvSpPr>
        <p:spPr>
          <a:xfrm>
            <a:off x="8050088" y="4509120"/>
            <a:ext cx="91440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Oval 12"/>
          <p:cNvSpPr/>
          <p:nvPr/>
        </p:nvSpPr>
        <p:spPr>
          <a:xfrm>
            <a:off x="8050088" y="5301208"/>
            <a:ext cx="91440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Oval 13"/>
          <p:cNvSpPr/>
          <p:nvPr/>
        </p:nvSpPr>
        <p:spPr>
          <a:xfrm>
            <a:off x="6753944" y="6021288"/>
            <a:ext cx="91440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314" name="Picture 2" descr="C:\Documents and Settings\Ching-Lueh Chang\Local Settings\Temporary Internet Files\Content.IE5\0DE309I7\dglxasset[5].asp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11145" y="5165084"/>
            <a:ext cx="1456800" cy="14322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Other games?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any two-player, turn-taking, win–lose game with an upper bound on the number of turns, one of the players must have a winning strategy.</a:t>
            </a:r>
            <a:r>
              <a:rPr lang="en-US" altLang="zh-TW" dirty="0" smtClean="0">
                <a:latin typeface="+mj-lt"/>
                <a:ea typeface="標楷體" pitchFamily="65" charset="-120"/>
              </a:rPr>
              <a:t> (Assume that each player sees the other’s moves, that there is a predetermined set of available strategies for each player in each round and that the sequence of moves played determine the outcome.)</a:t>
            </a:r>
          </a:p>
          <a:p>
            <a:r>
              <a:rPr lang="en-US" altLang="zh-TW" dirty="0" smtClean="0"/>
              <a:t>Widely applicable!</a:t>
            </a:r>
            <a:endParaRPr lang="zh-TW" altLang="en-US" dirty="0"/>
          </a:p>
        </p:txBody>
      </p:sp>
      <p:pic>
        <p:nvPicPr>
          <p:cNvPr id="14338" name="Picture 2" descr="C:\Documents and Settings\Ching-Lueh Chang\Local Settings\Temporary Internet Files\Content.IE5\CXQ7STY3\MC900140557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5054475"/>
            <a:ext cx="2016224" cy="154287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Specifically for the above game…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winning strategy is to always leave the two sticks with the same number of balls.</a:t>
            </a:r>
          </a:p>
          <a:p>
            <a:pPr lvl="1"/>
            <a:r>
              <a:rPr lang="en-US" altLang="zh-TW" dirty="0" smtClean="0"/>
              <a:t>Why?</a:t>
            </a:r>
          </a:p>
          <a:p>
            <a:r>
              <a:rPr lang="en-US" altLang="zh-TW" dirty="0" smtClean="0"/>
              <a:t>So, if the sticks are initially unbalanced, then the first player has a winning strategy.</a:t>
            </a:r>
          </a:p>
          <a:p>
            <a:r>
              <a:rPr lang="en-US" altLang="zh-TW" dirty="0" smtClean="0"/>
              <a:t>Otherwise the second player does.</a:t>
            </a:r>
          </a:p>
        </p:txBody>
      </p:sp>
      <p:pic>
        <p:nvPicPr>
          <p:cNvPr id="15362" name="Picture 2" descr="C:\Documents and Settings\Ching-Lueh Chang\Local Settings\Temporary Internet Files\Content.IE5\CXQ7STY3\dglxasset[7].asp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4869160"/>
            <a:ext cx="3384376" cy="17971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Statements with quantifiers</a:t>
            </a:r>
            <a:endParaRPr lang="zh-TW" alt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C:\Documents and Settings\Ching-Lueh Chang\Local Settings\Temporary Internet Files\Content.IE5\0DE309I7\MM900041151[2]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3717032"/>
            <a:ext cx="2982300" cy="23532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deeper theorem—a glimpse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Can we write a program that, given as input a general statement concerning additions, multiplications and comparisons between natural numbers (like in the following), decides whether it is true?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No, and it is not about programming languages, CPU speeds, parallelization, networking, design of chips, etc.</a:t>
            </a:r>
            <a:endParaRPr lang="zh-TW" altLang="en-US" dirty="0"/>
          </a:p>
        </p:txBody>
      </p:sp>
      <p:pic>
        <p:nvPicPr>
          <p:cNvPr id="6" name="圖片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72966" y="4221088"/>
            <a:ext cx="8447506" cy="2880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Quiz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4" name="圖片 3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2961"/>
            <a:ext cx="8219256" cy="3266199"/>
          </a:xfrm>
          <a:prstGeom prst="rect">
            <a:avLst/>
          </a:prstGeom>
        </p:spPr>
      </p:pic>
      <p:pic>
        <p:nvPicPr>
          <p:cNvPr id="11" name="Picture 2" descr="C:\Documents and Settings\Ching-Lueh Chang\Local Settings\Temporary Internet Files\Content.IE5\3I0FBTK5\MC900140557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53299" y="4221089"/>
            <a:ext cx="3011189" cy="2304256"/>
          </a:xfrm>
          <a:prstGeom prst="rect">
            <a:avLst/>
          </a:prstGeom>
          <a:noFill/>
        </p:spPr>
      </p:pic>
      <p:sp>
        <p:nvSpPr>
          <p:cNvPr id="35" name="內容版面配置區 3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244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Quiz</a:t>
            </a:r>
            <a:r>
              <a:rPr lang="en-US" altLang="zh-TW" dirty="0" smtClean="0">
                <a:ea typeface="標楷體" panose="03000509000000000000" pitchFamily="65" charset="-120"/>
              </a:rPr>
              <a:t>, please refer to </a:t>
            </a:r>
            <a:r>
              <a:rPr lang="en-US" altLang="zh-TW" dirty="0" smtClean="0">
                <a:ea typeface="標楷體" panose="03000509000000000000" pitchFamily="65" charset="-120"/>
                <a:hlinkClick r:id="rId3"/>
              </a:rPr>
              <a:t>this</a:t>
            </a:r>
            <a:endParaRPr lang="zh-TW" altLang="en-US" dirty="0"/>
          </a:p>
        </p:txBody>
      </p:sp>
      <p:pic>
        <p:nvPicPr>
          <p:cNvPr id="20" name="圖片 1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13470"/>
            <a:ext cx="8363273" cy="4354225"/>
          </a:xfrm>
          <a:prstGeom prst="rect">
            <a:avLst/>
          </a:prstGeom>
        </p:spPr>
      </p:pic>
      <p:sp>
        <p:nvSpPr>
          <p:cNvPr id="21" name="內容版面配置區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42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Comments?</a:t>
            </a:r>
            <a:endParaRPr lang="zh-TW" altLang="en-US" dirty="0"/>
          </a:p>
        </p:txBody>
      </p:sp>
      <p:pic>
        <p:nvPicPr>
          <p:cNvPr id="16386" name="Picture 2" descr="C:\Documents and Settings\Ching-Lueh Chang\Local Settings\Temporary Internet Files\Content.IE5\GD6FWHUR\MC900433820[2]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9" y="1412776"/>
            <a:ext cx="4898676" cy="48986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Some statements, true or false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50" y="1628800"/>
            <a:ext cx="6089904" cy="180536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52" y="4581128"/>
            <a:ext cx="6653117" cy="191852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555776" y="3645024"/>
            <a:ext cx="864096" cy="58477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Not</a:t>
            </a:r>
            <a:endParaRPr lang="zh-TW" altLang="en-US" sz="3200" dirty="0"/>
          </a:p>
        </p:txBody>
      </p:sp>
      <p:cxnSp>
        <p:nvCxnSpPr>
          <p:cNvPr id="28" name="Straight Arrow Connector 27"/>
          <p:cNvCxnSpPr>
            <a:stCxn id="27" idx="2"/>
          </p:cNvCxnSpPr>
          <p:nvPr/>
        </p:nvCxnSpPr>
        <p:spPr>
          <a:xfrm flipH="1">
            <a:off x="2699792" y="4229799"/>
            <a:ext cx="288032" cy="423337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圖片 2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50" y="1628800"/>
            <a:ext cx="6089904" cy="1805369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52" y="4581128"/>
            <a:ext cx="6653117" cy="19185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sp useBgFill="1">
        <p:nvSpPr>
          <p:cNvPr id="7" name="Rectangle 6"/>
          <p:cNvSpPr/>
          <p:nvPr/>
        </p:nvSpPr>
        <p:spPr>
          <a:xfrm>
            <a:off x="2555776" y="1628800"/>
            <a:ext cx="4608512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628801"/>
            <a:ext cx="825384" cy="367329"/>
          </a:xfrm>
          <a:prstGeom prst="rect">
            <a:avLst/>
          </a:prstGeom>
        </p:spPr>
      </p:pic>
      <p:sp useBgFill="1">
        <p:nvSpPr>
          <p:cNvPr id="16" name="Rectangle 15"/>
          <p:cNvSpPr/>
          <p:nvPr/>
        </p:nvSpPr>
        <p:spPr>
          <a:xfrm>
            <a:off x="2843808" y="4509120"/>
            <a:ext cx="3672408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4509121"/>
            <a:ext cx="825384" cy="367329"/>
          </a:xfrm>
          <a:prstGeom prst="rect">
            <a:avLst/>
          </a:prstGeom>
        </p:spPr>
      </p:pic>
      <p:sp useBgFill="1">
        <p:nvSpPr>
          <p:cNvPr id="18" name="Rectangle 17"/>
          <p:cNvSpPr/>
          <p:nvPr/>
        </p:nvSpPr>
        <p:spPr>
          <a:xfrm>
            <a:off x="2555776" y="2060848"/>
            <a:ext cx="5112568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132857"/>
            <a:ext cx="825384" cy="367329"/>
          </a:xfrm>
          <a:prstGeom prst="rect">
            <a:avLst/>
          </a:prstGeom>
        </p:spPr>
      </p:pic>
      <p:sp useBgFill="1">
        <p:nvSpPr>
          <p:cNvPr id="20" name="Rectangle 19"/>
          <p:cNvSpPr/>
          <p:nvPr/>
        </p:nvSpPr>
        <p:spPr>
          <a:xfrm>
            <a:off x="2843808" y="4941168"/>
            <a:ext cx="4320480" cy="6374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5045857"/>
            <a:ext cx="825384" cy="367329"/>
          </a:xfrm>
          <a:prstGeom prst="rect">
            <a:avLst/>
          </a:prstGeom>
        </p:spPr>
      </p:pic>
      <p:sp useBgFill="1">
        <p:nvSpPr>
          <p:cNvPr id="22" name="Rectangle 21"/>
          <p:cNvSpPr/>
          <p:nvPr/>
        </p:nvSpPr>
        <p:spPr>
          <a:xfrm>
            <a:off x="2555776" y="2564904"/>
            <a:ext cx="5500990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636913"/>
            <a:ext cx="825384" cy="367329"/>
          </a:xfrm>
          <a:prstGeom prst="rect">
            <a:avLst/>
          </a:prstGeom>
        </p:spPr>
      </p:pic>
      <p:sp useBgFill="1">
        <p:nvSpPr>
          <p:cNvPr id="24" name="Rectangle 23"/>
          <p:cNvSpPr/>
          <p:nvPr/>
        </p:nvSpPr>
        <p:spPr>
          <a:xfrm>
            <a:off x="2843808" y="5416504"/>
            <a:ext cx="5328592" cy="666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5578633"/>
            <a:ext cx="825384" cy="367329"/>
          </a:xfrm>
          <a:prstGeom prst="rect">
            <a:avLst/>
          </a:prstGeom>
        </p:spPr>
      </p:pic>
      <p:sp useBgFill="1">
        <p:nvSpPr>
          <p:cNvPr id="26" name="Rectangle 25"/>
          <p:cNvSpPr/>
          <p:nvPr/>
        </p:nvSpPr>
        <p:spPr>
          <a:xfrm>
            <a:off x="2555776" y="3068960"/>
            <a:ext cx="5184576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140969"/>
            <a:ext cx="825384" cy="367329"/>
          </a:xfrm>
          <a:prstGeom prst="rect">
            <a:avLst/>
          </a:prstGeom>
        </p:spPr>
      </p:pic>
      <p:sp useBgFill="1">
        <p:nvSpPr>
          <p:cNvPr id="28" name="Rectangle 27"/>
          <p:cNvSpPr/>
          <p:nvPr/>
        </p:nvSpPr>
        <p:spPr>
          <a:xfrm>
            <a:off x="2843807" y="5949280"/>
            <a:ext cx="5212959" cy="720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6082689"/>
            <a:ext cx="825384" cy="367329"/>
          </a:xfrm>
          <a:prstGeom prst="rect">
            <a:avLst/>
          </a:prstGeom>
        </p:spPr>
      </p:pic>
      <p:pic>
        <p:nvPicPr>
          <p:cNvPr id="32" name="Picture 2" descr="C:\Users\yzucse\AppData\Local\Microsoft\Windows\Temporary Internet Files\Content.IE5\4XNFD05Y\MC900418816[1].wmf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6948264" y="3140968"/>
            <a:ext cx="1802282" cy="13368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18" grpId="0" animBg="1"/>
      <p:bldP spid="20" grpId="0" animBg="1"/>
      <p:bldP spid="22" grpId="0" animBg="1"/>
      <p:bldP spid="24" grpId="0" animBg="1"/>
      <p:bldP spid="26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 observation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31263" y="2132856"/>
            <a:ext cx="8287603" cy="936104"/>
          </a:xfrm>
          <a:prstGeom prst="rect">
            <a:avLst/>
          </a:prstGeom>
        </p:spPr>
      </p:pic>
      <p:pic>
        <p:nvPicPr>
          <p:cNvPr id="6" name="Picture 2" descr="C:\Users\yzucse\AppData\Local\Microsoft\Windows\Temporary Internet Files\Content.IE5\0DBG98ZE\MC900427189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52257" y="3501008"/>
            <a:ext cx="3475927" cy="31683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negation of “It is sunny everyday” is “There exists a day that is not sunny”</a:t>
            </a:r>
          </a:p>
        </p:txBody>
      </p:sp>
      <p:pic>
        <p:nvPicPr>
          <p:cNvPr id="4" name="Picture 2" descr="C:\Users\yzucse\AppData\Local\Microsoft\Windows\Temporary Internet Files\Content.IE5\PG0F8UGK\MC90042720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526" y="3284984"/>
            <a:ext cx="3863358" cy="29207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So…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General rules?</a:t>
            </a:r>
            <a:endParaRPr lang="zh-TW" altLang="en-US" dirty="0"/>
          </a:p>
        </p:txBody>
      </p:sp>
      <p:pic>
        <p:nvPicPr>
          <p:cNvPr id="4" name="Content Placeholder 10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 bwMode="auto">
          <a:xfrm>
            <a:off x="588328" y="2492896"/>
            <a:ext cx="7908991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 descr="C:\Documents and Settings\Ching-Lueh Chang\Local Settings\Temporary Internet Files\Content.IE5\O5M3SP6N\dglxasset[3].aspx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116632"/>
            <a:ext cx="3302569" cy="22236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general rule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1628800"/>
            <a:ext cx="8228337" cy="1662743"/>
          </a:xfrm>
          <a:prstGeom prst="rect">
            <a:avLst/>
          </a:prstGeom>
        </p:spPr>
      </p:pic>
      <p:pic>
        <p:nvPicPr>
          <p:cNvPr id="5122" name="Picture 2" descr="C:\Documents and Settings\Ching-Lueh Chang\Local Settings\Temporary Internet Files\Content.IE5\O5M3SP6N\dglxasset[6].aspx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8" y="3567641"/>
            <a:ext cx="2286226" cy="3105187"/>
          </a:xfrm>
          <a:prstGeom prst="rect">
            <a:avLst/>
          </a:prstGeom>
          <a:noFill/>
        </p:spPr>
      </p:pic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general rule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56793"/>
            <a:ext cx="8291262" cy="2879098"/>
          </a:xfrm>
          <a:prstGeom prst="rect">
            <a:avLst/>
          </a:prstGeom>
        </p:spPr>
      </p:pic>
      <p:pic>
        <p:nvPicPr>
          <p:cNvPr id="6147" name="Picture 3" descr="C:\Documents and Settings\Ching-Lueh Chang\Local Settings\Temporary Internet Files\Content.IE5\GD6FWHUR\MC900433820[2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4293096"/>
            <a:ext cx="2282438" cy="2282438"/>
          </a:xfrm>
          <a:prstGeom prst="rect">
            <a:avLst/>
          </a:prstGeom>
          <a:noFill/>
        </p:spPr>
      </p:pic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\begin{document}&#10;&#10;\begin{eqnarray*}&#10;&amp;&amp;\forall x\in\mathbb{N}\,\,\,x+2&lt;x+1\\&#10;&amp;&amp;\forall x\in\mathbb{N}\,\,\,x^2+2x+1=(x+1)^2\\&#10;&amp;&amp;\forall x\in\mathbb{N}\,\,\,\exists y\in\mathbb{N}&#10;\,\,\,&#10;\left(y&gt;x\right)\land (y\text{ is a prime})\\&#10;&amp;&amp;\exists x\in\mathbb{N}\,\,\, \text{if $x&lt;3$ then }x^2+6x+93=205&#10;\end{eqnarray*}&#10;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279.75"/>
  <p:tag name="LATEXADDIN" val="\documentclass{article}&#10;\usepackage{amsmath, amssymb}&#10;\pagestyle{empty}&#10;\begin{document}&#10;&#10;\begin{eqnarray*}&#10;\phi_3(x)&#10;\end{eqnarray*}&#10;&#10;&#10;\end{document}"/>
  <p:tag name="IGUANATEXSIZE" val="20"/>
  <p:tag name="IGUANATEXCURSOR" val="11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279.75"/>
  <p:tag name="LATEXADDIN" val="\documentclass{article}&#10;\usepackage{amsmath, amssymb}&#10;\pagestyle{empty}&#10;\begin{document}&#10;&#10;\begin{eqnarray*}&#10;\phi_4(x)&#10;\end{eqnarray*}&#10;&#10;&#10;\end{document}"/>
  <p:tag name="IGUANATEXSIZE" val="20"/>
  <p:tag name="IGUANATEXCURSOR" val="11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279.75"/>
  <p:tag name="LATEXADDIN" val="\documentclass{article}&#10;\usepackage{amsmath, amssymb}&#10;\pagestyle{empty}&#10;\begin{document}&#10;&#10;\begin{eqnarray*}&#10;\phi_4(x)&#10;\end{eqnarray*}&#10;&#10;&#10;\end{document}"/>
  <p:tag name="IGUANATEXSIZE" val="20"/>
  <p:tag name="IGUANATEXCURSOR" val="11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\begin{document}&#10;&#10;\begin{eqnarray*}&#10;\neg\left(\forall x\in\mathbb{N}\,\,\,&#10;\phi(x)\right)&#10;&amp;\text{ is the same as }&amp;&#10;\exists x\in\mathbb{N}\,\,\,&#10;\neg\phi(x).\\&#10;\neg\left(\exists x\in\mathbb{N}\,\,\,&#10;\phi(x)\right)&#10;&amp;\text{ is the same as }&amp;&#10;\forall x\in\mathbb{N}\,\,\,&#10;\neg\phi(x).&#10;\end{eqnarray*}&#10;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\begin{document}&#10;&#10;&#10;\begin{eqnarray*}&#10;&amp;&amp;\neg\left(\forall x\in\mathbb{N}\,\,\,&#10;\exists y\in\mathbb{N}\,\,\,&#10;\psi(x,y)&#10;\right)\\&#10;&amp;\equiv&amp;&#10;\exists x\in\mathbb{N}\,\,\,&#10;\neg\left(\exists y\in\mathbb{N}\,\,\,&#10;\psi(x,y)\right)\\&#10;&amp;\equiv&amp;&#10;\exists x\in\mathbb{N}\,\,\,&#10;\forall y\in\mathbb{N}\,\,\,&#10;\neg\psi(x,y)&#10;\end{eqnarray*}&#10;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\setlength{\textwidth}{3.2in}&#10;&#10;\begin{document}&#10;&#10;&#10;\begin{eqnarray*}&#10;&amp;&amp;\neg\left(&#10;Q_k x_k\in\mathbb{N}\,\,&#10;Q_{k-1} x_{k-1}\in\mathbb{N}\,\,&#10;\cdots&#10;Q_1 x_1\in\mathbb{N}\,\,\,&#10;\psi(x_1,x_2,\ldots,x_k)&#10;\right)\\&#10;&amp;\equiv&amp;&#10;\hat{Q}_k x_k\in\mathbb{N}\,\,&#10;\hat{Q}_{k-1} x_{k-1}\in\mathbb{N}\,\,&#10;\cdots&#10;\hat{Q}_1 x_1\in\mathbb{N}\,\,\,&#10;\neg\psi(x_1,x_2,\ldots,x_k)&#10;\end{eqnarray*}&#10;where $Q_i\in\{\forall, \exists\}$&#10;and $\hat{Q}_i$ is the one in $\{\forall, \exists\}$&#10;that is not $Q_i$,&#10;$1\le i\le k$.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\setlength{\textwidth}{3.2in}&#10;&#10;\begin{document}&#10;&#10;\noindent&#10;Omitting $\mathbb{N}$ for simplicity,&#10;\begin{eqnarray*}&#10;&amp;&amp;\neg\left(&#10;Q_k x_k\,&#10;Q_{k-1} x_{k-1}\,&#10;\cdots&#10;Q_1 x_1\,\,\,&#10;\psi(x_1,x_2,\ldots,x_k)&#10;\right)\\&#10;&amp;\equiv&amp;&#10;\hat{Q}_k x_k\,&#10;\hat{Q}_{k-1} x_{k-1}\,&#10;\cdots&#10;\hat{Q}_1 x_1\,\,\,&#10;\neg\psi(x_1,x_2,\ldots,x_k)&#10;\end{eqnarray*}&#10;where $Q_i\in\{\forall, \exists\}$&#10;and $\hat{Q}_i$ is the one in $\{\forall, \exists\}$&#10;that is not $Q_i$,&#10;$1\le i\le k$.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\usepackage{algorithmic}&#10;\pagestyle{empty}&#10;&#10;&#10;\setlength{\textwidth}{3.5in}&#10;&#10;\begin{document}&#10;&#10;\begin{itemize}&#10;\item Two players, $A$ and $B$, take turns playing.&#10;\item Order of playing: $A$, $B$, $A$, $B$.&#10;\item&#10;When one plays, she has $k$ possible moves, numbered from $1$ to $k$.&#10;\item Either one wins; the other loses.&#10;\end{itemize}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%\setlength{\textwidth}{3.2in}&#10;&#10;\begin{document}&#10;&#10;&#10;\noindent&#10;What does ``$A$ has a winning strategy'' mean?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\setlength{\textwidth}{3.in}&#10;&#10;\begin{document}&#10;&#10;&#10;\noindent&#10;%Player $A$ has a winning strategy if and only if&#10;\begin{eqnarray*}&#10;\exists a_1\in[k]\,&#10;\forall b_1\in[k]\,&#10;\exists a_2\in[k]\,&#10;\forall b_2\in[k]\,\,\,&#10;\text{A-is-winner}(a_1,b_1,a_2,b_2)&#10;\end{eqnarray*}&#10;where $[k]\stackrel{\text{def.}}{=}\{1,2,\ldots,k\}$.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\begin{document}&#10;&#10;\begin{eqnarray*}&#10;&amp;&amp;\exists x\in\mathbb{N}\,\,\,\neg\left(x+2&lt;x+1\right)\\&#10;&amp;&amp;\exists x\in\mathbb{N}\,\,\,\neg\left(x^2+2x+1=(x+1)^2\right)\\&#10;&amp;&amp;\exists x\in\mathbb{N}\,\,\,\neg\left(\exists y\in\mathbb{N}&#10;\,\,\,&#10;\left(y&gt;x\right)\land (y\text{ is a prime})\right)\\&#10;&amp;&amp;\forall x\in\mathbb{N}\,\,\, \neg\left(\text{if $x&lt;3$ then }x^2+6x+93=205\right)&#10;\end{eqnarray*}&#10;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\setlength{\textwidth}{3.in}&#10;&#10;\begin{document}&#10;&#10;\noindent&#10;\begin{eqnarray*}&#10;\forall a_1\in[k]\,&#10;\exists b_1\in[k]\,&#10;\forall a_2\in[k]\,&#10;\exists b_2\in[k]\,\,\,&#10;\text{B-is-winner}(a_1,b_1,a_2,b_2)&#10;\end{eqnarray*}&#10;where $[k]\stackrel{\text{def.}}{=}\{1,2,\ldots,k\}$.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%\setlength{\textwidth}{3.2in}&#10;&#10;\begin{document}&#10;&#10;&#10;\noindent&#10;Similarly, ``$B$ has a winning strategy'' means\ldots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\setlength{\textwidth}{3.2in}&#10;&#10;\begin{document}&#10;&#10;&#10;\noindent&#10;%Player $A$ has a winning strategy if and only if&#10;\begin{eqnarray*}&#10;&amp;&amp;\neg\left(&#10;\exists a_1\in[k]\,&#10;\forall b_1\in[k]\,&#10;\exists a_2\in[k]\,&#10;\forall b_2\in[k]\,\,\,&#10;\text{A-is-winner}(a_1,b_1,a_2,b_2)&#10;\right)\\&#10;&amp;\equiv&amp;&#10;\forall a_1\in[k]\,&#10;\exists b_1\in[k]\,&#10;\forall a_2\in[k]\,&#10;\exists b_2\in[k]\,\,\,&#10;\neg\left(\text{A-is-winner}(a_1,b_1,a_2,b_2)\right)\\&#10;&amp;\equiv&amp;&#10;\forall a_1\in[k]\,&#10;\exists b_1\in[k]\,&#10;\forall a_2\in[k]\,&#10;\exists b_2\in[k]\,\,\,&#10;\text{B-is-winner}(a_1,b_1,a_2,b_2)\\&#10;\end{eqnarray*}&#10;&#10;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&#10;\setlength{\textwidth}{3.5in}&#10;&#10;\begin{document}&#10;&#10;&#10;\noindent&#10;\begin{itemize}&#10;\item So&#10;``$A$ does not have a winning strategy''&#10;is equivalent to ``$B$ has a winning strategy.''&#10;\item I.e., exactly one of $A$ and $B$ has a winning strategy.&#10;\end{itemize}&#10;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%\setlength{\textwidth}{3.2in}&#10;&#10;\begin{document}&#10;&#10;&#10;\begin{itemize}&#10;\item Two players, $A$ and $B$, take turns playing.&#10;\item $A$ plays first, followed by $B$, $A$, $B$, \ldots&#10;\item&#10;There is a finite upper bound on the number of turns.&#10;\item Either one wins; the other loses.&#10;\end{itemize}&#10;&#10;\end{document}"/>
  <p:tag name="IGUANATEXSIZE" val="2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\setlength{\textwidth}{3.2in}&#10;&#10;\begin{document}&#10;&#10;&#10;\noindent&#10;%Player $A$ has a winning strategy if and only if&#10;\begin{eqnarray*}&#10;&amp;&amp;\neg\left(&#10;\exists a_1\in[k]\,&#10;\forall b_1\in[k]\,&#10;\exists a_2\in[k]\,&#10;\forall b_2\in[k]\,&#10;\exists a_3\in[k]\,&#10;\forall b_3\in[k]\,\,\,&#10;\text{A-is-winner}(a_1,b_1,a_2,b_2,a_3,b_3)&#10;\right)\\&#10;&amp;\equiv&amp;&#10;\forall a_1\in[k]\,&#10;\exists b_1\in[k]\,&#10;\forall a_2\in[k]\,&#10;\exists b_2\in[k]\,&#10;\forall a_3\in[k]\,&#10;\exists b_3\in[k]\,&#10;\,\,&#10;\neg\left(\text{A-is-winner}(a_1,b_1,a_2,b_2,a_3,b_3)\right)\\&#10;&amp;\equiv&amp;&#10;\forall a_1\in[k]\,&#10;\exists b_1\in[k]\,&#10;\forall a_2\in[k]\,&#10;\exists b_2\in[k]\,&#10;\forall a_3\in[k]\,&#10;\exists b_3\in[k]\,&#10;\,\,&#10;\text{B-is-winner}(a_1,b_1,a_2,b_2,a_3,b_3)\\&#10;\end{eqnarray*}&#10;&#10;&#10;\end{document}"/>
  <p:tag name="IGUANATEXSIZE" val="2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%\setlength{\textwidth}{3.2in}&#10;&#10;\begin{document}&#10;&#10;&#10;%Player $A$ has a winning strategy if and only if&#10;\begin{eqnarray*}&#10;\forall q\in\mathbb{N}\,\,\,&#10;\exists p\in\mathbb{N}\,\,\,&#10;\forall x,y\in\mathbb{N}\,\,&#10;\left(\left(p&gt;q\right)&#10;\land&#10;\left(&#10;\left(\neg\left(x,y&gt;1\right)&#10;\lor \left(xy\neq p+x\right)&#10;\right)&#10;\right)&#10;\right)&#10;\end{eqnarray*}&#10;&#10;\end{document}"/>
  <p:tag name="IGUANATEXSIZE" val="2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enumerate}&#10;\pagestyle{empty}&#10;&#10;\setlength{\textwidth}{3.6in}&#10;&#10;\begin{document}&#10;&#10;&#10;\noindent&#10;For each function&#10;$f\colon\mathbb{R}\to\mathbb{R}$,&#10;%what does&#10;%we say that&#10;the sentence&#10;``$x^2&lt;f(x)&lt;2x^2$ for all sufficiently large&#10;%$n\in\mathbb{N}$&#10;$x$''&#10;%say?&#10;%if&#10;means&#10;\begin{enumerate}[(A)]&#10;\item $\exists x_0\in\mathbb{R}\,\forall x&gt;x_0\,\,\,&#10;(x^2&lt;f(x)&lt;2x^2)$.&#10;\item $\forall x_0\in\mathbb{R}\,\forall x&gt;x_0\,\,\,&#10;(x^2&lt;f(x)&lt;2x^2)$.&#10;\item $\exists x_0\in\mathbb{R}\,\exists x&gt;x_0\,\,\,&#10;(x^2&lt;f(x)&lt;2x^2)$.&#10;\item $\forall x_0\in\mathbb{R}\,\exists x&gt;x_0\,\,\,&#10;(x^2&lt;f(x)&lt;2x^2)$.&#10;\end{enumerate}&#10;&#10;\end{document}"/>
  <p:tag name="IGUANATEXSIZE" val="2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enumerate}&#10;\pagestyle{empty}&#10;&#10;\setlength{\textwidth}{4.2in}&#10;&#10;\begin{document}&#10;&#10;&#10;\noindent&#10;Pick the correct statements from below:&#10;\begin{enumerate}[(A)]&#10;\item There exists a function&#10;$f\colon \mathbb{N}\to\mathbb{N}$&#10;such that&#10;$f(n)=O(n^2)$.&#10;\item There exists a function&#10;$f\colon \mathbb{N}\to\mathbb{N}$&#10;%such that neither&#10;satisfying none of&#10;$f(n)=O(n^2)$ and $f(n)=\omega(n^2)$.&#10;\item There exists a function&#10;$f\colon \mathbb{N}\to\mathbb{N}$&#10;%such that neither&#10;satisfying none of&#10;$f(n)=O(n^2)$, $f(n)=\Theta(n^2)$ and $f(n)=\omega(n^2)$.&#10;\item There exists a function&#10;$f\colon \mathbb{N}\to\mathbb{N}$&#10;%such that neither&#10;satisfying none of&#10;$f(n)=o(n^2)$, $f(n)=\Theta(n^2)$ and $f(n)=\omega(n^2)$.&#10;\item There exists a function&#10;$f\colon \mathbb{N}\to\mathbb{N}$&#10;%such that neither&#10;satisfying none of&#10;$f(n)=o(n^2)$,&#10;$f(n)=O(n^2)$,&#10;$f(n)=\Theta(n^2)$ and $f(n)=\omega(n^2)$.&#10;\end{enumerate}&#10;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\begin{document}&#10;&#10;\begin{eqnarray*}&#10;&amp;&amp;\forall x\in\mathbb{N}\,\,\,x+2&lt;x+1\\&#10;&amp;&amp;\forall x\in\mathbb{N}\,\,\,x^2+2x+1=(x+1)^2\\&#10;&amp;&amp;\forall x\in\mathbb{N}\,\,\,\exists y\in\mathbb{N}&#10;\,\,\,&#10;\left(y&gt;x\right)\land (y\text{ is a prime})\\&#10;&amp;&amp;\exists x\in\mathbb{N}\,\,\, \text{if $x&lt;3$ then }x^2+6x+93=205&#10;\end{eqnarray*}&#10;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\begin{document}&#10;&#10;\begin{eqnarray*}&#10;&amp;&amp;\exists x\in\mathbb{N}\,\,\,\neg\left(x+2&lt;x+1\right)\\&#10;&amp;&amp;\exists x\in\mathbb{N}\,\,\,\neg\left(x^2+2x+1=(x+1)^2\right)\\&#10;&amp;&amp;\exists x\in\mathbb{N}\,\,\,\neg\left(\exists y\in\mathbb{N}&#10;\,\,\,&#10;\left(y&gt;x\right)\land (y\text{ is a prime})\right)\\&#10;&amp;&amp;\forall x\in\mathbb{N}\,\,\, \neg\left(\text{if $x&lt;3$ then }x^2+6x+93=205\right)&#10;\end{eqnarray*}&#10;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279.75"/>
  <p:tag name="LATEXADDIN" val="\documentclass{article}&#10;\usepackage{amsmath, amssymb}&#10;\pagestyle{empty}&#10;\begin{document}&#10;&#10;\begin{eqnarray*}&#10;\phi_1(x)&#10;\end{eqnarray*}&#10;&#10;&#10;\end{document}"/>
  <p:tag name="IGUANATEXSIZE" val="20"/>
  <p:tag name="IGUANATEXCURSOR" val="11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279.75"/>
  <p:tag name="LATEXADDIN" val="\documentclass{article}&#10;\usepackage{amsmath, amssymb}&#10;\pagestyle{empty}&#10;\begin{document}&#10;&#10;\begin{eqnarray*}&#10;\phi_1(x)&#10;\end{eqnarray*}&#10;&#10;&#10;\end{document}"/>
  <p:tag name="IGUANATEXSIZE" val="20"/>
  <p:tag name="IGUANATEXCURSOR" val="11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279.75"/>
  <p:tag name="LATEXADDIN" val="\documentclass{article}&#10;\usepackage{amsmath, amssymb}&#10;\pagestyle{empty}&#10;\begin{document}&#10;&#10;\begin{eqnarray*}&#10;\phi_2(x)&#10;\end{eqnarray*}&#10;&#10;&#10;\end{document}"/>
  <p:tag name="IGUANATEXSIZE" val="20"/>
  <p:tag name="IGUANATEXCURSOR" val="11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279.75"/>
  <p:tag name="LATEXADDIN" val="\documentclass{article}&#10;\usepackage{amsmath, amssymb}&#10;\pagestyle{empty}&#10;\begin{document}&#10;&#10;\begin{eqnarray*}&#10;\phi_2(x)&#10;\end{eqnarray*}&#10;&#10;&#10;\end{document}"/>
  <p:tag name="IGUANATEXSIZE" val="20"/>
  <p:tag name="IGUANATEXCURSOR" val="11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279.75"/>
  <p:tag name="LATEXADDIN" val="\documentclass{article}&#10;\usepackage{amsmath, amssymb}&#10;\pagestyle{empty}&#10;\begin{document}&#10;&#10;\begin{eqnarray*}&#10;\phi_3(x)&#10;\end{eqnarray*}&#10;&#10;&#10;\end{document}"/>
  <p:tag name="IGUANATEXSIZE" val="20"/>
  <p:tag name="IGUANATEXCURSOR" val="114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2958</TotalTime>
  <Words>308</Words>
  <Application>Microsoft Office PowerPoint</Application>
  <PresentationFormat>如螢幕大小 (4:3)</PresentationFormat>
  <Paragraphs>50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8" baseType="lpstr">
      <vt:lpstr>新細明體</vt:lpstr>
      <vt:lpstr>標楷體</vt:lpstr>
      <vt:lpstr>Arial</vt:lpstr>
      <vt:lpstr>Calibri</vt:lpstr>
      <vt:lpstr>Office 佈景主題</vt:lpstr>
      <vt:lpstr>Discrete Mathematics</vt:lpstr>
      <vt:lpstr>Statements with quantifiers</vt:lpstr>
      <vt:lpstr>Some statements, true or false</vt:lpstr>
      <vt:lpstr> </vt:lpstr>
      <vt:lpstr>An observation</vt:lpstr>
      <vt:lpstr>Example</vt:lpstr>
      <vt:lpstr>So…</vt:lpstr>
      <vt:lpstr>The general rule</vt:lpstr>
      <vt:lpstr>The general rule</vt:lpstr>
      <vt:lpstr>A type of two-person games</vt:lpstr>
      <vt:lpstr>A’s winning strategy</vt:lpstr>
      <vt:lpstr>B’s winning strategy</vt:lpstr>
      <vt:lpstr>A surprising fact</vt:lpstr>
      <vt:lpstr>Relaxations</vt:lpstr>
      <vt:lpstr>A type of two-person games</vt:lpstr>
      <vt:lpstr>For six moves…</vt:lpstr>
      <vt:lpstr>A toy example</vt:lpstr>
      <vt:lpstr>Other games?</vt:lpstr>
      <vt:lpstr>Specifically for the above game…</vt:lpstr>
      <vt:lpstr>A deeper theorem—a glimpse</vt:lpstr>
      <vt:lpstr>Quiz</vt:lpstr>
      <vt:lpstr>Quiz, please refer to this</vt:lpstr>
      <vt:lpstr>Comments?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電腦與網路安全概論</dc:title>
  <dc:creator>yzucse</dc:creator>
  <cp:lastModifiedBy>Chang Ching-Lueh</cp:lastModifiedBy>
  <cp:revision>649</cp:revision>
  <dcterms:created xsi:type="dcterms:W3CDTF">2010-09-08T08:22:56Z</dcterms:created>
  <dcterms:modified xsi:type="dcterms:W3CDTF">2020-02-29T15:51:02Z</dcterms:modified>
</cp:coreProperties>
</file>