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15" r:id="rId2"/>
    <p:sldId id="416" r:id="rId3"/>
    <p:sldId id="417" r:id="rId4"/>
    <p:sldId id="418" r:id="rId5"/>
    <p:sldId id="420" r:id="rId6"/>
    <p:sldId id="419" r:id="rId7"/>
    <p:sldId id="421" r:id="rId8"/>
    <p:sldId id="422" r:id="rId9"/>
    <p:sldId id="423" r:id="rId10"/>
    <p:sldId id="424" r:id="rId11"/>
    <p:sldId id="425" r:id="rId12"/>
    <p:sldId id="426" r:id="rId13"/>
    <p:sldId id="455" r:id="rId14"/>
    <p:sldId id="456" r:id="rId15"/>
    <p:sldId id="433" r:id="rId16"/>
    <p:sldId id="434" r:id="rId17"/>
    <p:sldId id="435" r:id="rId18"/>
    <p:sldId id="436" r:id="rId19"/>
    <p:sldId id="454" r:id="rId20"/>
    <p:sldId id="438" r:id="rId21"/>
    <p:sldId id="439" r:id="rId22"/>
    <p:sldId id="441" r:id="rId23"/>
    <p:sldId id="442" r:id="rId24"/>
    <p:sldId id="440" r:id="rId25"/>
    <p:sldId id="452" r:id="rId26"/>
    <p:sldId id="444" r:id="rId27"/>
    <p:sldId id="445" r:id="rId28"/>
    <p:sldId id="446" r:id="rId29"/>
    <p:sldId id="448" r:id="rId30"/>
    <p:sldId id="449" r:id="rId31"/>
    <p:sldId id="457" r:id="rId32"/>
    <p:sldId id="458" r:id="rId33"/>
    <p:sldId id="459" r:id="rId34"/>
    <p:sldId id="453" r:id="rId3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32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wmf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slide" Target="slide2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way of enlarging a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0" name="Straight Connector 14"/>
          <p:cNvCxnSpPr>
            <a:stCxn id="4" idx="6"/>
            <a:endCxn id="7" idx="2"/>
          </p:cNvCxnSpPr>
          <p:nvPr/>
        </p:nvCxnSpPr>
        <p:spPr>
          <a:xfrm flipV="1">
            <a:off x="2678088" y="2086000"/>
            <a:ext cx="3406080" cy="13681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/>
          <p:cNvCxnSpPr>
            <a:stCxn id="5" idx="6"/>
            <a:endCxn id="7" idx="2"/>
          </p:cNvCxnSpPr>
          <p:nvPr/>
        </p:nvCxnSpPr>
        <p:spPr>
          <a:xfrm flipV="1">
            <a:off x="2534072" y="2086000"/>
            <a:ext cx="3550096" cy="144016"/>
          </a:xfrm>
          <a:prstGeom prst="line">
            <a:avLst/>
          </a:prstGeom>
          <a:ln w="1016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0"/>
          <p:cNvCxnSpPr>
            <a:stCxn id="13" idx="2"/>
            <a:endCxn id="15" idx="6"/>
          </p:cNvCxnSpPr>
          <p:nvPr/>
        </p:nvCxnSpPr>
        <p:spPr>
          <a:xfrm rot="10800000" flipV="1">
            <a:off x="2750096" y="4894312"/>
            <a:ext cx="3334072" cy="1296144"/>
          </a:xfrm>
          <a:prstGeom prst="line">
            <a:avLst/>
          </a:prstGeom>
          <a:ln w="1016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>
            <a:stCxn id="6" idx="7"/>
            <a:endCxn id="9" idx="2"/>
          </p:cNvCxnSpPr>
          <p:nvPr/>
        </p:nvCxnSpPr>
        <p:spPr>
          <a:xfrm rot="5400000" flipH="1" flipV="1">
            <a:off x="3827745" y="2314601"/>
            <a:ext cx="972855" cy="35399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/>
          <p:cNvCxnSpPr>
            <a:stCxn id="4" idx="6"/>
            <a:endCxn id="9" idx="2"/>
          </p:cNvCxnSpPr>
          <p:nvPr/>
        </p:nvCxnSpPr>
        <p:spPr>
          <a:xfrm>
            <a:off x="2678088" y="3454152"/>
            <a:ext cx="3406080" cy="144016"/>
          </a:xfrm>
          <a:prstGeom prst="line">
            <a:avLst/>
          </a:prstGeom>
          <a:ln w="1016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8"/>
          <p:cNvSpPr/>
          <p:nvPr/>
        </p:nvSpPr>
        <p:spPr>
          <a:xfrm>
            <a:off x="176368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7" name="Oval 9"/>
          <p:cNvSpPr/>
          <p:nvPr/>
        </p:nvSpPr>
        <p:spPr>
          <a:xfrm>
            <a:off x="6084168" y="1628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4" name="Oval 27"/>
          <p:cNvSpPr/>
          <p:nvPr/>
        </p:nvSpPr>
        <p:spPr>
          <a:xfrm>
            <a:off x="6084168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5" name="Oval 28"/>
          <p:cNvSpPr/>
          <p:nvPr/>
        </p:nvSpPr>
        <p:spPr>
          <a:xfrm>
            <a:off x="1835696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12" name="Straight Connector 23"/>
          <p:cNvCxnSpPr>
            <a:stCxn id="5" idx="6"/>
            <a:endCxn id="9" idx="2"/>
          </p:cNvCxnSpPr>
          <p:nvPr/>
        </p:nvCxnSpPr>
        <p:spPr>
          <a:xfrm>
            <a:off x="2534072" y="2230016"/>
            <a:ext cx="3550096" cy="1368152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4" idx="6"/>
            <a:endCxn id="13" idx="2"/>
          </p:cNvCxnSpPr>
          <p:nvPr/>
        </p:nvCxnSpPr>
        <p:spPr>
          <a:xfrm>
            <a:off x="2678088" y="3454152"/>
            <a:ext cx="3406080" cy="144016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63688" y="29969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619672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9" name="Oval 11"/>
          <p:cNvSpPr/>
          <p:nvPr/>
        </p:nvSpPr>
        <p:spPr>
          <a:xfrm>
            <a:off x="6084168" y="31409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3" name="Oval 26"/>
          <p:cNvSpPr/>
          <p:nvPr/>
        </p:nvSpPr>
        <p:spPr>
          <a:xfrm>
            <a:off x="608416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pic>
        <p:nvPicPr>
          <p:cNvPr id="19" name="Picture 2" descr="C:\Documents and Settings\DavBan\Local Settings\Temporary Internet Files\Content.IE5\1OZ80IOH\MC90003044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933056"/>
            <a:ext cx="2016224" cy="1856484"/>
          </a:xfrm>
          <a:prstGeom prst="rect">
            <a:avLst/>
          </a:prstGeom>
          <a:noFill/>
        </p:spPr>
      </p:pic>
      <p:sp>
        <p:nvSpPr>
          <p:cNvPr id="23" name="文字方塊 22"/>
          <p:cNvSpPr txBox="1"/>
          <p:nvPr/>
        </p:nvSpPr>
        <p:spPr>
          <a:xfrm>
            <a:off x="323528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lt"/>
                <a:ea typeface="標楷體" panose="03000509000000000000" pitchFamily="65" charset="-120"/>
              </a:rPr>
              <a:t>Remove the solid edges and pick up the dashed ones</a:t>
            </a:r>
            <a:endParaRPr lang="zh-TW" altLang="en-US" sz="2400" dirty="0">
              <a:latin typeface="+mj-lt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Augmenting paths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1"/>
            <a:ext cx="8191103" cy="4997151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</a:t>
            </a:r>
            <a:endParaRPr lang="zh-TW" altLang="en-US" dirty="0"/>
          </a:p>
        </p:txBody>
      </p:sp>
      <p:pic>
        <p:nvPicPr>
          <p:cNvPr id="14" name="內容版面配置區 1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39549" y="1628800"/>
            <a:ext cx="8042203" cy="3672408"/>
          </a:xfrm>
        </p:spPr>
      </p:pic>
      <p:pic>
        <p:nvPicPr>
          <p:cNvPr id="4" name="Picture 3" descr="C:\Documents and Settings\DavBan\Local Settings\Temporary Internet Files\Content.IE5\O79OUH9G\MC9000552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005064"/>
            <a:ext cx="2479733" cy="243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 (1/2)</a:t>
            </a: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763688" y="29969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1619672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6" name="Oval 8"/>
          <p:cNvSpPr/>
          <p:nvPr/>
        </p:nvSpPr>
        <p:spPr>
          <a:xfrm>
            <a:off x="176368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7" name="Oval 9"/>
          <p:cNvSpPr/>
          <p:nvPr/>
        </p:nvSpPr>
        <p:spPr>
          <a:xfrm>
            <a:off x="6084168" y="15567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8" name="Oval 11"/>
          <p:cNvSpPr/>
          <p:nvPr/>
        </p:nvSpPr>
        <p:spPr>
          <a:xfrm>
            <a:off x="6084168" y="3452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9" name="Straight Connector 14"/>
          <p:cNvCxnSpPr>
            <a:stCxn id="4" idx="6"/>
            <a:endCxn id="7" idx="2"/>
          </p:cNvCxnSpPr>
          <p:nvPr/>
        </p:nvCxnSpPr>
        <p:spPr>
          <a:xfrm flipV="1">
            <a:off x="2678088" y="2013992"/>
            <a:ext cx="3406080" cy="144016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>
            <a:stCxn id="5" idx="6"/>
            <a:endCxn id="7" idx="2"/>
          </p:cNvCxnSpPr>
          <p:nvPr/>
        </p:nvCxnSpPr>
        <p:spPr>
          <a:xfrm flipV="1">
            <a:off x="2534072" y="2013992"/>
            <a:ext cx="3550096" cy="216024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26"/>
          <p:cNvSpPr/>
          <p:nvPr/>
        </p:nvSpPr>
        <p:spPr>
          <a:xfrm>
            <a:off x="608416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13" name="Oval 27"/>
          <p:cNvSpPr/>
          <p:nvPr/>
        </p:nvSpPr>
        <p:spPr>
          <a:xfrm>
            <a:off x="6084168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14" name="Oval 28"/>
          <p:cNvSpPr/>
          <p:nvPr/>
        </p:nvSpPr>
        <p:spPr>
          <a:xfrm>
            <a:off x="1835696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15" name="Straight Connector 30"/>
          <p:cNvCxnSpPr>
            <a:stCxn id="12" idx="2"/>
            <a:endCxn id="14" idx="6"/>
          </p:cNvCxnSpPr>
          <p:nvPr/>
        </p:nvCxnSpPr>
        <p:spPr>
          <a:xfrm rot="10800000" flipV="1">
            <a:off x="2750096" y="4894312"/>
            <a:ext cx="3334072" cy="129614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7"/>
          <p:cNvCxnSpPr>
            <a:stCxn id="6" idx="6"/>
            <a:endCxn id="8" idx="2"/>
          </p:cNvCxnSpPr>
          <p:nvPr/>
        </p:nvCxnSpPr>
        <p:spPr>
          <a:xfrm flipV="1">
            <a:off x="2678088" y="3909600"/>
            <a:ext cx="3406080" cy="98471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4" idx="6"/>
            <a:endCxn id="8" idx="2"/>
          </p:cNvCxnSpPr>
          <p:nvPr/>
        </p:nvCxnSpPr>
        <p:spPr>
          <a:xfrm>
            <a:off x="2678088" y="3454152"/>
            <a:ext cx="3406080" cy="45544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>
            <a:stCxn id="6" idx="6"/>
            <a:endCxn id="12" idx="2"/>
          </p:cNvCxnSpPr>
          <p:nvPr/>
        </p:nvCxnSpPr>
        <p:spPr>
          <a:xfrm>
            <a:off x="2678088" y="4894312"/>
            <a:ext cx="3406080" cy="0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/>
          <p:cNvCxnSpPr>
            <a:stCxn id="14" idx="6"/>
            <a:endCxn id="13" idx="2"/>
          </p:cNvCxnSpPr>
          <p:nvPr/>
        </p:nvCxnSpPr>
        <p:spPr>
          <a:xfrm flipV="1">
            <a:off x="2750096" y="6118448"/>
            <a:ext cx="3334072" cy="7200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745430" y="6309320"/>
            <a:ext cx="2426970" cy="457200"/>
          </a:xfrm>
          <a:prstGeom prst="rect">
            <a:avLst/>
          </a:prstGeom>
        </p:spPr>
      </p:pic>
      <p:pic>
        <p:nvPicPr>
          <p:cNvPr id="24" name="Picture 2" descr="C:\Documents and Settings\DavBan\Local Settings\Temporary Internet Files\Content.IE5\1OZ80IOH\MC90003044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3933056"/>
            <a:ext cx="2016224" cy="1856484"/>
          </a:xfrm>
          <a:prstGeom prst="rect">
            <a:avLst/>
          </a:prstGeom>
          <a:noFill/>
        </p:spPr>
      </p:pic>
      <p:pic>
        <p:nvPicPr>
          <p:cNvPr id="22" name="圖片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79512" y="1988840"/>
            <a:ext cx="2426970" cy="457200"/>
          </a:xfrm>
          <a:prstGeom prst="rect">
            <a:avLst/>
          </a:prstGeom>
        </p:spPr>
      </p:pic>
      <p:sp>
        <p:nvSpPr>
          <p:cNvPr id="25" name="Oval 4"/>
          <p:cNvSpPr/>
          <p:nvPr/>
        </p:nvSpPr>
        <p:spPr>
          <a:xfrm>
            <a:off x="1619672" y="7647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26" name="Oval 4"/>
          <p:cNvSpPr/>
          <p:nvPr/>
        </p:nvSpPr>
        <p:spPr>
          <a:xfrm>
            <a:off x="6012160" y="6206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29" name="Straight Connector 14"/>
          <p:cNvCxnSpPr>
            <a:stCxn id="25" idx="6"/>
            <a:endCxn id="26" idx="2"/>
          </p:cNvCxnSpPr>
          <p:nvPr/>
        </p:nvCxnSpPr>
        <p:spPr>
          <a:xfrm flipV="1">
            <a:off x="2534072" y="1077888"/>
            <a:ext cx="3478088" cy="144016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4"/>
          <p:cNvSpPr/>
          <p:nvPr/>
        </p:nvSpPr>
        <p:spPr>
          <a:xfrm>
            <a:off x="6084168" y="24928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27" name="Straight Connector 14"/>
          <p:cNvCxnSpPr>
            <a:stCxn id="4" idx="6"/>
            <a:endCxn id="12" idx="2"/>
          </p:cNvCxnSpPr>
          <p:nvPr/>
        </p:nvCxnSpPr>
        <p:spPr>
          <a:xfrm>
            <a:off x="2678088" y="3454152"/>
            <a:ext cx="3406080" cy="14401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/>
          <p:cNvCxnSpPr>
            <a:stCxn id="22" idx="3"/>
            <a:endCxn id="26" idx="2"/>
          </p:cNvCxnSpPr>
          <p:nvPr/>
        </p:nvCxnSpPr>
        <p:spPr>
          <a:xfrm flipV="1">
            <a:off x="2606482" y="1077888"/>
            <a:ext cx="3405678" cy="11395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 (2/2)</a:t>
            </a: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763688" y="29969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6" name="Oval 8"/>
          <p:cNvSpPr/>
          <p:nvPr/>
        </p:nvSpPr>
        <p:spPr>
          <a:xfrm>
            <a:off x="176368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7" name="Oval 9"/>
          <p:cNvSpPr/>
          <p:nvPr/>
        </p:nvSpPr>
        <p:spPr>
          <a:xfrm>
            <a:off x="6084168" y="1555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8" name="Oval 11"/>
          <p:cNvSpPr/>
          <p:nvPr/>
        </p:nvSpPr>
        <p:spPr>
          <a:xfrm>
            <a:off x="6084168" y="3452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9" name="Straight Connector 14"/>
          <p:cNvCxnSpPr>
            <a:stCxn id="4" idx="6"/>
            <a:endCxn id="7" idx="2"/>
          </p:cNvCxnSpPr>
          <p:nvPr/>
        </p:nvCxnSpPr>
        <p:spPr>
          <a:xfrm flipV="1">
            <a:off x="2678088" y="2012400"/>
            <a:ext cx="3406080" cy="14417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>
            <a:stCxn id="26" idx="6"/>
            <a:endCxn id="7" idx="2"/>
          </p:cNvCxnSpPr>
          <p:nvPr/>
        </p:nvCxnSpPr>
        <p:spPr>
          <a:xfrm flipV="1">
            <a:off x="2534072" y="2012400"/>
            <a:ext cx="3550096" cy="217616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26"/>
          <p:cNvSpPr/>
          <p:nvPr/>
        </p:nvSpPr>
        <p:spPr>
          <a:xfrm>
            <a:off x="608416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14" name="Oval 28"/>
          <p:cNvSpPr/>
          <p:nvPr/>
        </p:nvSpPr>
        <p:spPr>
          <a:xfrm>
            <a:off x="1835696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15" name="Straight Connector 30"/>
          <p:cNvCxnSpPr>
            <a:stCxn id="12" idx="2"/>
            <a:endCxn id="14" idx="6"/>
          </p:cNvCxnSpPr>
          <p:nvPr/>
        </p:nvCxnSpPr>
        <p:spPr>
          <a:xfrm rot="10800000" flipV="1">
            <a:off x="2750096" y="4894312"/>
            <a:ext cx="3334072" cy="129614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7"/>
          <p:cNvCxnSpPr>
            <a:stCxn id="6" idx="6"/>
            <a:endCxn id="8" idx="2"/>
          </p:cNvCxnSpPr>
          <p:nvPr/>
        </p:nvCxnSpPr>
        <p:spPr>
          <a:xfrm flipV="1">
            <a:off x="2678088" y="3909600"/>
            <a:ext cx="3406080" cy="98471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4" idx="6"/>
            <a:endCxn id="8" idx="2"/>
          </p:cNvCxnSpPr>
          <p:nvPr/>
        </p:nvCxnSpPr>
        <p:spPr>
          <a:xfrm>
            <a:off x="2678088" y="3454152"/>
            <a:ext cx="3406080" cy="45544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>
            <a:stCxn id="6" idx="6"/>
            <a:endCxn id="12" idx="2"/>
          </p:cNvCxnSpPr>
          <p:nvPr/>
        </p:nvCxnSpPr>
        <p:spPr>
          <a:xfrm>
            <a:off x="2678088" y="4894312"/>
            <a:ext cx="3406080" cy="0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/>
          <p:cNvCxnSpPr>
            <a:stCxn id="14" idx="6"/>
          </p:cNvCxnSpPr>
          <p:nvPr/>
        </p:nvCxnSpPr>
        <p:spPr>
          <a:xfrm flipV="1">
            <a:off x="2750096" y="6118448"/>
            <a:ext cx="3334072" cy="7200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4"/>
          <p:cNvCxnSpPr>
            <a:stCxn id="26" idx="6"/>
            <a:endCxn id="7" idx="2"/>
          </p:cNvCxnSpPr>
          <p:nvPr/>
        </p:nvCxnSpPr>
        <p:spPr>
          <a:xfrm flipV="1">
            <a:off x="2534072" y="2012400"/>
            <a:ext cx="3550096" cy="217616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7"/>
          <p:cNvCxnSpPr>
            <a:stCxn id="4" idx="6"/>
            <a:endCxn id="7" idx="2"/>
          </p:cNvCxnSpPr>
          <p:nvPr/>
        </p:nvCxnSpPr>
        <p:spPr>
          <a:xfrm flipV="1">
            <a:off x="2678088" y="2012400"/>
            <a:ext cx="3406080" cy="144175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7"/>
          <p:cNvCxnSpPr>
            <a:stCxn id="4" idx="6"/>
            <a:endCxn id="8" idx="2"/>
          </p:cNvCxnSpPr>
          <p:nvPr/>
        </p:nvCxnSpPr>
        <p:spPr>
          <a:xfrm>
            <a:off x="2678088" y="3454152"/>
            <a:ext cx="3406080" cy="45544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>
            <a:stCxn id="6" idx="6"/>
            <a:endCxn id="8" idx="2"/>
          </p:cNvCxnSpPr>
          <p:nvPr/>
        </p:nvCxnSpPr>
        <p:spPr>
          <a:xfrm flipV="1">
            <a:off x="2678088" y="3909600"/>
            <a:ext cx="3406080" cy="98471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0"/>
          <p:cNvCxnSpPr>
            <a:stCxn id="12" idx="2"/>
            <a:endCxn id="6" idx="6"/>
          </p:cNvCxnSpPr>
          <p:nvPr/>
        </p:nvCxnSpPr>
        <p:spPr>
          <a:xfrm rot="10800000">
            <a:off x="2678088" y="4894312"/>
            <a:ext cx="340608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7"/>
          <p:cNvCxnSpPr>
            <a:stCxn id="14" idx="6"/>
            <a:endCxn id="12" idx="2"/>
          </p:cNvCxnSpPr>
          <p:nvPr/>
        </p:nvCxnSpPr>
        <p:spPr>
          <a:xfrm flipV="1">
            <a:off x="2750096" y="4894312"/>
            <a:ext cx="3334072" cy="1296144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0"/>
          <p:cNvCxnSpPr>
            <a:endCxn id="14" idx="6"/>
          </p:cNvCxnSpPr>
          <p:nvPr/>
        </p:nvCxnSpPr>
        <p:spPr>
          <a:xfrm rot="10800000" flipV="1">
            <a:off x="2750096" y="6118448"/>
            <a:ext cx="3334072" cy="7200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26"/>
          <p:cNvSpPr/>
          <p:nvPr/>
        </p:nvSpPr>
        <p:spPr>
          <a:xfrm>
            <a:off x="6084168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32" name="矩形 31"/>
          <p:cNvSpPr/>
          <p:nvPr/>
        </p:nvSpPr>
        <p:spPr>
          <a:xfrm>
            <a:off x="1805860" y="4953942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Still a matching!</a:t>
            </a:r>
            <a:endParaRPr lang="zh-TW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4" name="Picture 2" descr="C:\Documents and Settings\DavBan\Local Settings\Temporary Internet Files\Content.IE5\1OZ80IOH\MC90003044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3933056"/>
            <a:ext cx="2016224" cy="1856484"/>
          </a:xfrm>
          <a:prstGeom prst="rect">
            <a:avLst/>
          </a:prstGeom>
          <a:noFill/>
        </p:spPr>
      </p:pic>
      <p:sp>
        <p:nvSpPr>
          <p:cNvPr id="31" name="Oval 4"/>
          <p:cNvSpPr/>
          <p:nvPr/>
        </p:nvSpPr>
        <p:spPr>
          <a:xfrm>
            <a:off x="1619672" y="7647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35" name="Oval 4"/>
          <p:cNvSpPr/>
          <p:nvPr/>
        </p:nvSpPr>
        <p:spPr>
          <a:xfrm>
            <a:off x="6012160" y="6206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37" name="Straight Connector 14"/>
          <p:cNvCxnSpPr>
            <a:stCxn id="31" idx="6"/>
            <a:endCxn id="35" idx="2"/>
          </p:cNvCxnSpPr>
          <p:nvPr/>
        </p:nvCxnSpPr>
        <p:spPr>
          <a:xfrm flipV="1">
            <a:off x="2534072" y="1077888"/>
            <a:ext cx="3478088" cy="144016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745430" y="6309320"/>
            <a:ext cx="2426970" cy="457200"/>
          </a:xfrm>
          <a:prstGeom prst="rect">
            <a:avLst/>
          </a:prstGeom>
        </p:spPr>
      </p:pic>
      <p:sp>
        <p:nvSpPr>
          <p:cNvPr id="38" name="Oval 4"/>
          <p:cNvSpPr/>
          <p:nvPr/>
        </p:nvSpPr>
        <p:spPr>
          <a:xfrm>
            <a:off x="6084168" y="24928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26" name="Oval 4"/>
          <p:cNvSpPr/>
          <p:nvPr/>
        </p:nvSpPr>
        <p:spPr>
          <a:xfrm>
            <a:off x="1619672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pic>
        <p:nvPicPr>
          <p:cNvPr id="27" name="圖片 2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9512" y="1988840"/>
            <a:ext cx="2426970" cy="457200"/>
          </a:xfrm>
          <a:prstGeom prst="rect">
            <a:avLst/>
          </a:prstGeom>
        </p:spPr>
      </p:pic>
      <p:cxnSp>
        <p:nvCxnSpPr>
          <p:cNvPr id="40" name="Straight Connector 14"/>
          <p:cNvCxnSpPr>
            <a:stCxn id="4" idx="6"/>
            <a:endCxn id="12" idx="2"/>
          </p:cNvCxnSpPr>
          <p:nvPr/>
        </p:nvCxnSpPr>
        <p:spPr>
          <a:xfrm>
            <a:off x="2678088" y="3454152"/>
            <a:ext cx="3406080" cy="14401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27" idx="3"/>
            <a:endCxn id="35" idx="2"/>
          </p:cNvCxnSpPr>
          <p:nvPr/>
        </p:nvCxnSpPr>
        <p:spPr>
          <a:xfrm flipV="1">
            <a:off x="2606482" y="1077888"/>
            <a:ext cx="3405678" cy="11395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8" presetClass="exit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8" presetClass="exit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Proved!</a:t>
            </a:r>
            <a:endParaRPr lang="zh-TW" altLang="en-US" dirty="0"/>
          </a:p>
        </p:txBody>
      </p:sp>
      <p:pic>
        <p:nvPicPr>
          <p:cNvPr id="14" name="內容版面配置區 1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39549" y="1628800"/>
            <a:ext cx="8042203" cy="3672408"/>
          </a:xfrm>
        </p:spPr>
      </p:pic>
      <p:pic>
        <p:nvPicPr>
          <p:cNvPr id="4" name="Picture 3" descr="C:\Documents and Settings\DavBan\Local Settings\Temporary Internet Files\Content.IE5\O79OUH9G\MC9000552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005064"/>
            <a:ext cx="2479733" cy="243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Furthermore…</a:t>
            </a:r>
            <a:endParaRPr lang="zh-TW" altLang="en-US" dirty="0"/>
          </a:p>
        </p:txBody>
      </p:sp>
      <p:pic>
        <p:nvPicPr>
          <p:cNvPr id="14" name="內容版面配置區 1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39549" y="1628800"/>
            <a:ext cx="8042203" cy="3672408"/>
          </a:xfrm>
        </p:spPr>
      </p:pic>
      <p:sp>
        <p:nvSpPr>
          <p:cNvPr id="4" name="文字方塊 3"/>
          <p:cNvSpPr txBox="1"/>
          <p:nvPr/>
        </p:nvSpPr>
        <p:spPr>
          <a:xfrm>
            <a:off x="467544" y="551897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+mj-lt"/>
              </a:rPr>
              <a:t>The matching is enlarged!</a:t>
            </a:r>
            <a:endParaRPr lang="zh-TW" altLang="en-US" sz="3600" dirty="0">
              <a:latin typeface="+mj-lt"/>
            </a:endParaRPr>
          </a:p>
        </p:txBody>
      </p:sp>
      <p:pic>
        <p:nvPicPr>
          <p:cNvPr id="5" name="Picture 3" descr="C:\Documents and Settings\DavBan\Local Settings\Temporary Internet Files\Content.IE5\O79OUH9G\MC9000552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005064"/>
            <a:ext cx="2479733" cy="243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Enlarged?</a:t>
            </a:r>
            <a:endParaRPr lang="zh-TW" altLang="en-US" dirty="0"/>
          </a:p>
        </p:txBody>
      </p:sp>
      <p:pic>
        <p:nvPicPr>
          <p:cNvPr id="31" name="Picture 3" descr="C:\Documents and Settings\DavBan\Local Settings\Temporary Internet Files\Content.IE5\B2SLKB0G\MM900300503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5686" y="404664"/>
            <a:ext cx="2100810" cy="2352908"/>
          </a:xfrm>
          <a:prstGeom prst="rect">
            <a:avLst/>
          </a:prstGeom>
          <a:noFill/>
        </p:spPr>
      </p:pic>
      <p:sp>
        <p:nvSpPr>
          <p:cNvPr id="41" name="Oval 3"/>
          <p:cNvSpPr/>
          <p:nvPr/>
        </p:nvSpPr>
        <p:spPr>
          <a:xfrm>
            <a:off x="1763688" y="29969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3" name="Oval 8"/>
          <p:cNvSpPr/>
          <p:nvPr/>
        </p:nvSpPr>
        <p:spPr>
          <a:xfrm>
            <a:off x="176368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4" name="Oval 9"/>
          <p:cNvSpPr/>
          <p:nvPr/>
        </p:nvSpPr>
        <p:spPr>
          <a:xfrm>
            <a:off x="6084168" y="1555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6" name="Oval 11"/>
          <p:cNvSpPr/>
          <p:nvPr/>
        </p:nvSpPr>
        <p:spPr>
          <a:xfrm>
            <a:off x="6084168" y="3452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47" name="Straight Connector 14"/>
          <p:cNvCxnSpPr>
            <a:stCxn id="41" idx="6"/>
            <a:endCxn id="44" idx="2"/>
          </p:cNvCxnSpPr>
          <p:nvPr/>
        </p:nvCxnSpPr>
        <p:spPr>
          <a:xfrm flipV="1">
            <a:off x="2678088" y="2012400"/>
            <a:ext cx="3406080" cy="14417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7"/>
          <p:cNvCxnSpPr>
            <a:stCxn id="70" idx="6"/>
            <a:endCxn id="44" idx="2"/>
          </p:cNvCxnSpPr>
          <p:nvPr/>
        </p:nvCxnSpPr>
        <p:spPr>
          <a:xfrm flipV="1">
            <a:off x="2534072" y="2012400"/>
            <a:ext cx="3550096" cy="217616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26"/>
          <p:cNvSpPr/>
          <p:nvPr/>
        </p:nvSpPr>
        <p:spPr>
          <a:xfrm>
            <a:off x="608416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1" name="Oval 28"/>
          <p:cNvSpPr/>
          <p:nvPr/>
        </p:nvSpPr>
        <p:spPr>
          <a:xfrm>
            <a:off x="1835696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52" name="Straight Connector 30"/>
          <p:cNvCxnSpPr>
            <a:stCxn id="50" idx="2"/>
            <a:endCxn id="51" idx="6"/>
          </p:cNvCxnSpPr>
          <p:nvPr/>
        </p:nvCxnSpPr>
        <p:spPr>
          <a:xfrm rot="10800000" flipV="1">
            <a:off x="2750096" y="4894312"/>
            <a:ext cx="3334072" cy="129614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7"/>
          <p:cNvCxnSpPr>
            <a:stCxn id="43" idx="6"/>
            <a:endCxn id="46" idx="2"/>
          </p:cNvCxnSpPr>
          <p:nvPr/>
        </p:nvCxnSpPr>
        <p:spPr>
          <a:xfrm flipV="1">
            <a:off x="2678088" y="3909600"/>
            <a:ext cx="3406080" cy="98471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7"/>
          <p:cNvCxnSpPr>
            <a:stCxn id="41" idx="6"/>
            <a:endCxn id="46" idx="2"/>
          </p:cNvCxnSpPr>
          <p:nvPr/>
        </p:nvCxnSpPr>
        <p:spPr>
          <a:xfrm>
            <a:off x="2678088" y="3454152"/>
            <a:ext cx="3406080" cy="45544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7"/>
          <p:cNvCxnSpPr>
            <a:stCxn id="43" idx="6"/>
            <a:endCxn id="50" idx="2"/>
          </p:cNvCxnSpPr>
          <p:nvPr/>
        </p:nvCxnSpPr>
        <p:spPr>
          <a:xfrm>
            <a:off x="2678088" y="4894312"/>
            <a:ext cx="3406080" cy="0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7"/>
          <p:cNvCxnSpPr>
            <a:stCxn id="51" idx="6"/>
          </p:cNvCxnSpPr>
          <p:nvPr/>
        </p:nvCxnSpPr>
        <p:spPr>
          <a:xfrm flipV="1">
            <a:off x="2750096" y="6118448"/>
            <a:ext cx="3334072" cy="7200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4"/>
          <p:cNvCxnSpPr>
            <a:stCxn id="70" idx="6"/>
            <a:endCxn id="44" idx="2"/>
          </p:cNvCxnSpPr>
          <p:nvPr/>
        </p:nvCxnSpPr>
        <p:spPr>
          <a:xfrm flipV="1">
            <a:off x="2534072" y="2012400"/>
            <a:ext cx="3550096" cy="217616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37"/>
          <p:cNvCxnSpPr>
            <a:stCxn id="41" idx="6"/>
            <a:endCxn id="44" idx="2"/>
          </p:cNvCxnSpPr>
          <p:nvPr/>
        </p:nvCxnSpPr>
        <p:spPr>
          <a:xfrm flipV="1">
            <a:off x="2678088" y="2012400"/>
            <a:ext cx="3406080" cy="144175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7"/>
          <p:cNvCxnSpPr>
            <a:stCxn id="41" idx="6"/>
            <a:endCxn id="46" idx="2"/>
          </p:cNvCxnSpPr>
          <p:nvPr/>
        </p:nvCxnSpPr>
        <p:spPr>
          <a:xfrm>
            <a:off x="2678088" y="3454152"/>
            <a:ext cx="3406080" cy="45544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7"/>
          <p:cNvCxnSpPr>
            <a:stCxn id="43" idx="6"/>
            <a:endCxn id="46" idx="2"/>
          </p:cNvCxnSpPr>
          <p:nvPr/>
        </p:nvCxnSpPr>
        <p:spPr>
          <a:xfrm flipV="1">
            <a:off x="2678088" y="3909600"/>
            <a:ext cx="3406080" cy="98471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0"/>
          <p:cNvCxnSpPr>
            <a:stCxn id="50" idx="2"/>
            <a:endCxn id="43" idx="6"/>
          </p:cNvCxnSpPr>
          <p:nvPr/>
        </p:nvCxnSpPr>
        <p:spPr>
          <a:xfrm rot="10800000">
            <a:off x="2678088" y="4894312"/>
            <a:ext cx="340608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37"/>
          <p:cNvCxnSpPr>
            <a:stCxn id="51" idx="6"/>
            <a:endCxn id="50" idx="2"/>
          </p:cNvCxnSpPr>
          <p:nvPr/>
        </p:nvCxnSpPr>
        <p:spPr>
          <a:xfrm flipV="1">
            <a:off x="2750096" y="4894312"/>
            <a:ext cx="3334072" cy="1296144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0"/>
          <p:cNvCxnSpPr>
            <a:endCxn id="51" idx="6"/>
          </p:cNvCxnSpPr>
          <p:nvPr/>
        </p:nvCxnSpPr>
        <p:spPr>
          <a:xfrm rot="10800000" flipV="1">
            <a:off x="2750096" y="6118448"/>
            <a:ext cx="3334072" cy="7200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26"/>
          <p:cNvSpPr/>
          <p:nvPr/>
        </p:nvSpPr>
        <p:spPr>
          <a:xfrm>
            <a:off x="6084168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65" name="Oval 4"/>
          <p:cNvSpPr/>
          <p:nvPr/>
        </p:nvSpPr>
        <p:spPr>
          <a:xfrm>
            <a:off x="1619672" y="7647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66" name="Oval 4"/>
          <p:cNvSpPr/>
          <p:nvPr/>
        </p:nvSpPr>
        <p:spPr>
          <a:xfrm>
            <a:off x="6012160" y="6206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67" name="Straight Connector 14"/>
          <p:cNvCxnSpPr>
            <a:stCxn id="65" idx="6"/>
            <a:endCxn id="66" idx="2"/>
          </p:cNvCxnSpPr>
          <p:nvPr/>
        </p:nvCxnSpPr>
        <p:spPr>
          <a:xfrm flipV="1">
            <a:off x="2534072" y="1077888"/>
            <a:ext cx="3478088" cy="144016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745430" y="6309320"/>
            <a:ext cx="2426970" cy="457200"/>
          </a:xfrm>
          <a:prstGeom prst="rect">
            <a:avLst/>
          </a:prstGeom>
        </p:spPr>
      </p:pic>
      <p:sp>
        <p:nvSpPr>
          <p:cNvPr id="69" name="Oval 4"/>
          <p:cNvSpPr/>
          <p:nvPr/>
        </p:nvSpPr>
        <p:spPr>
          <a:xfrm>
            <a:off x="6084168" y="24928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70" name="Oval 4"/>
          <p:cNvSpPr/>
          <p:nvPr/>
        </p:nvSpPr>
        <p:spPr>
          <a:xfrm>
            <a:off x="1619672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pic>
        <p:nvPicPr>
          <p:cNvPr id="71" name="圖片 7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9512" y="1988840"/>
            <a:ext cx="2426970" cy="457200"/>
          </a:xfrm>
          <a:prstGeom prst="rect">
            <a:avLst/>
          </a:prstGeom>
        </p:spPr>
      </p:pic>
      <p:cxnSp>
        <p:nvCxnSpPr>
          <p:cNvPr id="72" name="Straight Connector 14"/>
          <p:cNvCxnSpPr>
            <a:stCxn id="41" idx="6"/>
            <a:endCxn id="50" idx="2"/>
          </p:cNvCxnSpPr>
          <p:nvPr/>
        </p:nvCxnSpPr>
        <p:spPr>
          <a:xfrm>
            <a:off x="2678088" y="3454152"/>
            <a:ext cx="3406080" cy="14401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4"/>
          <p:cNvCxnSpPr>
            <a:stCxn id="71" idx="3"/>
            <a:endCxn id="66" idx="2"/>
          </p:cNvCxnSpPr>
          <p:nvPr/>
        </p:nvCxnSpPr>
        <p:spPr>
          <a:xfrm flipV="1">
            <a:off x="2606482" y="1077888"/>
            <a:ext cx="3405678" cy="11395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0868" y="2967335"/>
            <a:ext cx="830227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 M-augmenting path</a:t>
            </a:r>
          </a:p>
          <a:p>
            <a:pPr algn="ctr"/>
            <a:r>
              <a:rPr lang="en-US" altLang="zh-TW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has more edges not in M</a:t>
            </a:r>
          </a:p>
          <a:p>
            <a:pPr algn="ctr"/>
            <a:r>
              <a:rPr lang="en-US" altLang="zh-TW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 in M…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8" presetClass="exit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8" presetClass="exit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 to our strategy…</a:t>
            </a:r>
            <a:endParaRPr lang="zh-TW" altLang="en-US" dirty="0"/>
          </a:p>
        </p:txBody>
      </p:sp>
      <p:pic>
        <p:nvPicPr>
          <p:cNvPr id="5122" name="Picture 2" descr="C:\Users\user\AppData\Local\Microsoft\Windows\Temporary Internet Files\Content.IE5\9CSHL51Q\MC90042720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893611"/>
            <a:ext cx="2853130" cy="2593364"/>
          </a:xfrm>
          <a:prstGeom prst="rect">
            <a:avLst/>
          </a:prstGeom>
          <a:noFill/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3550"/>
            <a:ext cx="6243813" cy="4107817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Start from any matching and enlarge it whenever possible.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</a:t>
            </a:r>
            <a:r>
              <a:rPr lang="en-US" altLang="zh-TW" dirty="0" smtClean="0"/>
              <a:t>missing?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Possible that a matching is non-maximum yet there are no augmenting paths?</a:t>
            </a:r>
          </a:p>
          <a:p>
            <a:endParaRPr lang="zh-TW" altLang="en-US" dirty="0"/>
          </a:p>
        </p:txBody>
      </p:sp>
      <p:pic>
        <p:nvPicPr>
          <p:cNvPr id="4" name="Picture 2" descr="C:\Users\user\AppData\Local\Microsoft\Windows\Temporary Internet Files\Content.IE5\0G5A7UGR\MC9004272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96952"/>
            <a:ext cx="4032448" cy="3444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Maximum bipartite matching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user\AppData\Local\Microsoft\Windows\Temporary Internet Files\Content.IE5\64G530MH\MC90042730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89040"/>
            <a:ext cx="3898425" cy="2688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Gladly…</a:t>
            </a:r>
            <a:endParaRPr lang="zh-TW" altLang="en-US" dirty="0"/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8653" y="1675905"/>
            <a:ext cx="8349811" cy="1177031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 descr="C:\Users\user\AppData\Local\Microsoft\Windows\Temporary Internet Files\Content.IE5\HD5R1I25\MC90042729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140968"/>
            <a:ext cx="3600400" cy="3332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(1/3)</a:t>
            </a:r>
            <a:endParaRPr lang="zh-TW" altLang="en-US" dirty="0"/>
          </a:p>
        </p:txBody>
      </p:sp>
      <p:pic>
        <p:nvPicPr>
          <p:cNvPr id="4" name="圖片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5536" y="1628798"/>
            <a:ext cx="8337258" cy="3312370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Picture 4" descr="C:\Users\yzucse\AppData\Local\Microsoft\Windows\Temporary Internet Files\Content.IE5\WRW0LL7Z\MC90041671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4920509"/>
            <a:ext cx="1800696" cy="167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(2/3)</a:t>
            </a:r>
            <a:endParaRPr lang="zh-TW" alt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74691" y="1628798"/>
            <a:ext cx="8273773" cy="338437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Picture 4" descr="C:\Documents and Settings\DavBan\Local Settings\Temporary Internet Files\Content.IE5\F93UE54T\MC9000544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7" y="5157192"/>
            <a:ext cx="1376866" cy="148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7544" y="1628800"/>
            <a:ext cx="8162037" cy="2060179"/>
          </a:xfrm>
          <a:prstGeom prst="rect">
            <a:avLst/>
          </a:prstGeom>
        </p:spPr>
      </p:pic>
      <p:pic>
        <p:nvPicPr>
          <p:cNvPr id="8195" name="Picture 3" descr="C:\Users\user\AppData\Local\Microsoft\Windows\Temporary Internet Files\Content.IE5\9CSHL51Q\MC90042708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005064"/>
            <a:ext cx="2282934" cy="2679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179512" y="5013176"/>
            <a:ext cx="388843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Illustration</a:t>
            </a: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467544" y="27306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683568" y="3954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6" name="Oval 8"/>
          <p:cNvSpPr/>
          <p:nvPr/>
        </p:nvSpPr>
        <p:spPr>
          <a:xfrm>
            <a:off x="2627784" y="3954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7" name="Oval 9"/>
          <p:cNvSpPr/>
          <p:nvPr/>
        </p:nvSpPr>
        <p:spPr>
          <a:xfrm>
            <a:off x="899592" y="16505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8" name="Oval 10"/>
          <p:cNvSpPr/>
          <p:nvPr/>
        </p:nvSpPr>
        <p:spPr>
          <a:xfrm>
            <a:off x="6588224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9" name="Oval 11"/>
          <p:cNvSpPr/>
          <p:nvPr/>
        </p:nvSpPr>
        <p:spPr>
          <a:xfrm>
            <a:off x="2699792" y="28026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10" name="Straight Connector 13"/>
          <p:cNvCxnSpPr>
            <a:stCxn id="4" idx="4"/>
            <a:endCxn id="5" idx="0"/>
          </p:cNvCxnSpPr>
          <p:nvPr/>
        </p:nvCxnSpPr>
        <p:spPr>
          <a:xfrm>
            <a:off x="924744" y="3645024"/>
            <a:ext cx="216024" cy="3097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4"/>
          <p:cNvCxnSpPr>
            <a:stCxn id="4" idx="0"/>
            <a:endCxn id="7" idx="3"/>
          </p:cNvCxnSpPr>
          <p:nvPr/>
        </p:nvCxnSpPr>
        <p:spPr>
          <a:xfrm flipV="1">
            <a:off x="924744" y="2430993"/>
            <a:ext cx="108759" cy="299631"/>
          </a:xfrm>
          <a:prstGeom prst="line">
            <a:avLst/>
          </a:prstGeom>
          <a:ln w="1143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0"/>
          <p:cNvCxnSpPr>
            <a:stCxn id="81" idx="4"/>
            <a:endCxn id="9" idx="1"/>
          </p:cNvCxnSpPr>
          <p:nvPr/>
        </p:nvCxnSpPr>
        <p:spPr>
          <a:xfrm>
            <a:off x="2580928" y="2564904"/>
            <a:ext cx="252775" cy="371639"/>
          </a:xfrm>
          <a:prstGeom prst="line">
            <a:avLst/>
          </a:prstGeom>
          <a:ln w="1143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/>
          <p:cNvCxnSpPr>
            <a:stCxn id="5" idx="6"/>
            <a:endCxn id="6" idx="2"/>
          </p:cNvCxnSpPr>
          <p:nvPr/>
        </p:nvCxnSpPr>
        <p:spPr>
          <a:xfrm>
            <a:off x="1597968" y="4411960"/>
            <a:ext cx="1029816" cy="0"/>
          </a:xfrm>
          <a:prstGeom prst="line">
            <a:avLst/>
          </a:prstGeom>
          <a:ln w="1143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6"/>
          <p:cNvSpPr/>
          <p:nvPr/>
        </p:nvSpPr>
        <p:spPr>
          <a:xfrm>
            <a:off x="3995936" y="29249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6" name="Oval 27"/>
          <p:cNvSpPr/>
          <p:nvPr/>
        </p:nvSpPr>
        <p:spPr>
          <a:xfrm>
            <a:off x="3995936" y="414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7" name="Oval 28"/>
          <p:cNvSpPr/>
          <p:nvPr/>
        </p:nvSpPr>
        <p:spPr>
          <a:xfrm>
            <a:off x="3995936" y="15567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18" name="Straight Connector 30"/>
          <p:cNvCxnSpPr>
            <a:stCxn id="15" idx="0"/>
            <a:endCxn id="17" idx="4"/>
          </p:cNvCxnSpPr>
          <p:nvPr/>
        </p:nvCxnSpPr>
        <p:spPr>
          <a:xfrm rot="5400000" flipH="1" flipV="1">
            <a:off x="4226260" y="2698068"/>
            <a:ext cx="453752" cy="0"/>
          </a:xfrm>
          <a:prstGeom prst="line">
            <a:avLst/>
          </a:prstGeom>
          <a:ln w="1143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3"/>
          <p:cNvCxnSpPr>
            <a:stCxn id="16" idx="0"/>
            <a:endCxn id="15" idx="4"/>
          </p:cNvCxnSpPr>
          <p:nvPr/>
        </p:nvCxnSpPr>
        <p:spPr>
          <a:xfrm rot="5400000" flipH="1" flipV="1">
            <a:off x="4298268" y="3994212"/>
            <a:ext cx="30973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/>
          <p:cNvCxnSpPr>
            <a:stCxn id="6" idx="0"/>
            <a:endCxn id="9" idx="4"/>
          </p:cNvCxnSpPr>
          <p:nvPr/>
        </p:nvCxnSpPr>
        <p:spPr>
          <a:xfrm flipV="1">
            <a:off x="3084984" y="3717032"/>
            <a:ext cx="72008" cy="2377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26"/>
          <p:cNvSpPr/>
          <p:nvPr/>
        </p:nvSpPr>
        <p:spPr>
          <a:xfrm>
            <a:off x="5292080" y="29969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56" name="Oval 27"/>
          <p:cNvSpPr/>
          <p:nvPr/>
        </p:nvSpPr>
        <p:spPr>
          <a:xfrm>
            <a:off x="5292080" y="42210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57" name="Oval 28"/>
          <p:cNvSpPr/>
          <p:nvPr/>
        </p:nvSpPr>
        <p:spPr>
          <a:xfrm>
            <a:off x="5292080" y="1628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58" name="Straight Connector 30"/>
          <p:cNvCxnSpPr>
            <a:stCxn id="55" idx="0"/>
            <a:endCxn id="57" idx="4"/>
          </p:cNvCxnSpPr>
          <p:nvPr/>
        </p:nvCxnSpPr>
        <p:spPr>
          <a:xfrm rot="5400000" flipH="1" flipV="1">
            <a:off x="5522404" y="2770076"/>
            <a:ext cx="453752" cy="0"/>
          </a:xfrm>
          <a:prstGeom prst="line">
            <a:avLst/>
          </a:prstGeom>
          <a:ln w="1143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3"/>
          <p:cNvCxnSpPr>
            <a:stCxn id="56" idx="0"/>
            <a:endCxn id="55" idx="4"/>
          </p:cNvCxnSpPr>
          <p:nvPr/>
        </p:nvCxnSpPr>
        <p:spPr>
          <a:xfrm rot="5400000" flipH="1" flipV="1">
            <a:off x="5594412" y="4066220"/>
            <a:ext cx="30973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27"/>
          <p:cNvSpPr/>
          <p:nvPr/>
        </p:nvSpPr>
        <p:spPr>
          <a:xfrm>
            <a:off x="5292080" y="56109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61" name="Straight Connector 33"/>
          <p:cNvCxnSpPr>
            <a:stCxn id="60" idx="0"/>
            <a:endCxn id="56" idx="4"/>
          </p:cNvCxnSpPr>
          <p:nvPr/>
        </p:nvCxnSpPr>
        <p:spPr>
          <a:xfrm rot="5400000" flipH="1" flipV="1">
            <a:off x="5511552" y="5373216"/>
            <a:ext cx="475456" cy="0"/>
          </a:xfrm>
          <a:prstGeom prst="line">
            <a:avLst/>
          </a:prstGeom>
          <a:ln w="1143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26"/>
          <p:cNvSpPr/>
          <p:nvPr/>
        </p:nvSpPr>
        <p:spPr>
          <a:xfrm>
            <a:off x="6609928" y="19888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64" name="Oval 27"/>
          <p:cNvSpPr/>
          <p:nvPr/>
        </p:nvSpPr>
        <p:spPr>
          <a:xfrm>
            <a:off x="6609928" y="32129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65" name="Oval 28"/>
          <p:cNvSpPr/>
          <p:nvPr/>
        </p:nvSpPr>
        <p:spPr>
          <a:xfrm>
            <a:off x="6609928" y="6206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66" name="Straight Connector 30"/>
          <p:cNvCxnSpPr>
            <a:stCxn id="63" idx="0"/>
            <a:endCxn id="65" idx="4"/>
          </p:cNvCxnSpPr>
          <p:nvPr/>
        </p:nvCxnSpPr>
        <p:spPr>
          <a:xfrm rot="5400000" flipH="1" flipV="1">
            <a:off x="6840252" y="1761964"/>
            <a:ext cx="45375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33"/>
          <p:cNvCxnSpPr>
            <a:stCxn id="64" idx="0"/>
            <a:endCxn id="63" idx="4"/>
          </p:cNvCxnSpPr>
          <p:nvPr/>
        </p:nvCxnSpPr>
        <p:spPr>
          <a:xfrm rot="5400000" flipH="1" flipV="1">
            <a:off x="6912260" y="3058108"/>
            <a:ext cx="309736" cy="0"/>
          </a:xfrm>
          <a:prstGeom prst="line">
            <a:avLst/>
          </a:prstGeom>
          <a:ln w="1143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27"/>
          <p:cNvSpPr/>
          <p:nvPr/>
        </p:nvSpPr>
        <p:spPr>
          <a:xfrm>
            <a:off x="6588224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69" name="Straight Connector 33"/>
          <p:cNvCxnSpPr>
            <a:stCxn id="68" idx="0"/>
            <a:endCxn id="64" idx="4"/>
          </p:cNvCxnSpPr>
          <p:nvPr/>
        </p:nvCxnSpPr>
        <p:spPr>
          <a:xfrm rot="5400000" flipH="1" flipV="1">
            <a:off x="6901408" y="4271392"/>
            <a:ext cx="309736" cy="217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3"/>
          <p:cNvCxnSpPr>
            <a:stCxn id="8" idx="0"/>
            <a:endCxn id="68" idx="4"/>
          </p:cNvCxnSpPr>
          <p:nvPr/>
        </p:nvCxnSpPr>
        <p:spPr>
          <a:xfrm rot="5400000" flipH="1" flipV="1">
            <a:off x="6854552" y="5542384"/>
            <a:ext cx="381744" cy="0"/>
          </a:xfrm>
          <a:prstGeom prst="line">
            <a:avLst/>
          </a:prstGeom>
          <a:ln w="1143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"/>
          <p:cNvSpPr/>
          <p:nvPr/>
        </p:nvSpPr>
        <p:spPr>
          <a:xfrm>
            <a:off x="2123728" y="16505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84" name="Straight Connector 20"/>
          <p:cNvCxnSpPr>
            <a:stCxn id="7" idx="6"/>
            <a:endCxn id="81" idx="2"/>
          </p:cNvCxnSpPr>
          <p:nvPr/>
        </p:nvCxnSpPr>
        <p:spPr>
          <a:xfrm>
            <a:off x="1813992" y="2107704"/>
            <a:ext cx="30973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圖片 10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619672" y="5949280"/>
            <a:ext cx="2071688" cy="666750"/>
          </a:xfrm>
          <a:prstGeom prst="rect">
            <a:avLst/>
          </a:prstGeom>
        </p:spPr>
      </p:pic>
      <p:pic>
        <p:nvPicPr>
          <p:cNvPr id="102" name="內容版面配置區 101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619672" y="5157192"/>
            <a:ext cx="2095500" cy="633413"/>
          </a:xfrm>
        </p:spPr>
      </p:pic>
      <p:cxnSp>
        <p:nvCxnSpPr>
          <p:cNvPr id="106" name="Straight Connector 20"/>
          <p:cNvCxnSpPr/>
          <p:nvPr/>
        </p:nvCxnSpPr>
        <p:spPr>
          <a:xfrm>
            <a:off x="467544" y="6237312"/>
            <a:ext cx="8640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3"/>
          <p:cNvCxnSpPr/>
          <p:nvPr/>
        </p:nvCxnSpPr>
        <p:spPr>
          <a:xfrm>
            <a:off x="467544" y="5445224"/>
            <a:ext cx="885800" cy="0"/>
          </a:xfrm>
          <a:prstGeom prst="line">
            <a:avLst/>
          </a:prstGeom>
          <a:ln w="114300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7" descr="C:\Users\yzucse\AppData\Local\Microsoft\Windows\Temporary Internet Files\Content.IE5\KVEGE34M\MC90043382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116632"/>
            <a:ext cx="1691680" cy="169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 used this…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Left as exercise.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3528" y="1628800"/>
            <a:ext cx="8457057" cy="749427"/>
          </a:xfrm>
          <a:prstGeom prst="rect">
            <a:avLst/>
          </a:prstGeom>
        </p:spPr>
      </p:pic>
      <p:pic>
        <p:nvPicPr>
          <p:cNvPr id="5" name="Picture 2" descr="C:\Users\user\AppData\Local\Microsoft\Windows\Temporary Internet Files\Content.IE5\9CSHL51Q\MC90042925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573016"/>
            <a:ext cx="2664296" cy="26629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Proved!</a:t>
            </a:r>
            <a:endParaRPr lang="zh-TW" altLang="en-US" dirty="0"/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8653" y="1675905"/>
            <a:ext cx="8349811" cy="1177031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218" name="Picture 2" descr="C:\Users\user\AppData\Local\Microsoft\Windows\Temporary Internet Files\Content.IE5\0G5A7UGR\MC90042707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212976"/>
            <a:ext cx="4034996" cy="3161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find a maximum matching</a:t>
            </a:r>
            <a:endParaRPr lang="zh-TW" altLang="en-US" dirty="0"/>
          </a:p>
        </p:txBody>
      </p:sp>
      <p:pic>
        <p:nvPicPr>
          <p:cNvPr id="10242" name="Picture 2" descr="C:\Users\user\AppData\Local\Microsoft\Windows\Temporary Internet Files\Content.IE5\HD5R1I25\MC90042708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120" y="3573016"/>
            <a:ext cx="3062296" cy="2845002"/>
          </a:xfrm>
          <a:prstGeom prst="rect">
            <a:avLst/>
          </a:prstGeom>
          <a:noFill/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774145" cy="5114625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Correctness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266" name="Picture 2" descr="C:\Users\user\AppData\Local\Microsoft\Windows\Temporary Internet Files\Content.IE5\64G530MH\MC90042707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005064"/>
            <a:ext cx="2632534" cy="2369015"/>
          </a:xfrm>
          <a:prstGeom prst="rect">
            <a:avLst/>
          </a:prstGeom>
          <a:noFill/>
        </p:spPr>
      </p:pic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94570" y="1648212"/>
            <a:ext cx="8353894" cy="19968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31640" y="28529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 action="ppaction://hlinksldjump"/>
              </a:rPr>
              <a:t>_________________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omit the analysis on the time complexity of finding an augmenting path.</a:t>
            </a:r>
            <a:endParaRPr lang="zh-TW" altLang="en-US" dirty="0"/>
          </a:p>
        </p:txBody>
      </p:sp>
      <p:pic>
        <p:nvPicPr>
          <p:cNvPr id="4" name="內容版面配置區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98652" y="1675906"/>
            <a:ext cx="8436060" cy="74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C:\Users\user\AppData\Local\Microsoft\Windows\Temporary Internet Files\Content.IE5\9CSHL51Q\MC90042924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789040"/>
            <a:ext cx="2445572" cy="2845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Bipartite graphs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763688" y="1628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763688" y="29969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6" name="Oval 8"/>
          <p:cNvSpPr/>
          <p:nvPr/>
        </p:nvSpPr>
        <p:spPr>
          <a:xfrm>
            <a:off x="176368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7" name="Oval 9"/>
          <p:cNvSpPr/>
          <p:nvPr/>
        </p:nvSpPr>
        <p:spPr>
          <a:xfrm>
            <a:off x="6084168" y="15567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8" name="Oval 10"/>
          <p:cNvSpPr/>
          <p:nvPr/>
        </p:nvSpPr>
        <p:spPr>
          <a:xfrm>
            <a:off x="6084168" y="36450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9" name="Oval 11"/>
          <p:cNvSpPr/>
          <p:nvPr/>
        </p:nvSpPr>
        <p:spPr>
          <a:xfrm>
            <a:off x="6084168" y="26369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11" name="Straight Connector 14"/>
          <p:cNvCxnSpPr>
            <a:stCxn id="4" idx="6"/>
            <a:endCxn id="7" idx="2"/>
          </p:cNvCxnSpPr>
          <p:nvPr/>
        </p:nvCxnSpPr>
        <p:spPr>
          <a:xfrm flipV="1">
            <a:off x="2678088" y="2013992"/>
            <a:ext cx="3406080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7"/>
          <p:cNvCxnSpPr>
            <a:stCxn id="5" idx="7"/>
            <a:endCxn id="7" idx="3"/>
          </p:cNvCxnSpPr>
          <p:nvPr/>
        </p:nvCxnSpPr>
        <p:spPr>
          <a:xfrm rot="5400000" flipH="1" flipV="1">
            <a:off x="3984337" y="897121"/>
            <a:ext cx="793582" cy="36739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/>
          <p:cNvCxnSpPr>
            <a:stCxn id="5" idx="6"/>
            <a:endCxn id="9" idx="2"/>
          </p:cNvCxnSpPr>
          <p:nvPr/>
        </p:nvCxnSpPr>
        <p:spPr>
          <a:xfrm flipV="1">
            <a:off x="2678088" y="3094112"/>
            <a:ext cx="3406080" cy="3600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6"/>
          <p:cNvSpPr/>
          <p:nvPr/>
        </p:nvSpPr>
        <p:spPr>
          <a:xfrm>
            <a:off x="6084168" y="46531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6" name="Oval 27"/>
          <p:cNvSpPr/>
          <p:nvPr/>
        </p:nvSpPr>
        <p:spPr>
          <a:xfrm>
            <a:off x="6084168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7" name="Oval 28"/>
          <p:cNvSpPr/>
          <p:nvPr/>
        </p:nvSpPr>
        <p:spPr>
          <a:xfrm>
            <a:off x="1835696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18" name="Straight Connector 30"/>
          <p:cNvCxnSpPr>
            <a:stCxn id="15" idx="2"/>
            <a:endCxn id="17" idx="6"/>
          </p:cNvCxnSpPr>
          <p:nvPr/>
        </p:nvCxnSpPr>
        <p:spPr>
          <a:xfrm rot="10800000" flipV="1">
            <a:off x="2750096" y="5110336"/>
            <a:ext cx="3334072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/>
          <p:cNvCxnSpPr>
            <a:stCxn id="6" idx="7"/>
            <a:endCxn id="9" idx="2"/>
          </p:cNvCxnSpPr>
          <p:nvPr/>
        </p:nvCxnSpPr>
        <p:spPr>
          <a:xfrm rot="5400000" flipH="1" flipV="1">
            <a:off x="3575717" y="2062573"/>
            <a:ext cx="1476911" cy="35399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7"/>
          <p:cNvCxnSpPr>
            <a:stCxn id="4" idx="6"/>
            <a:endCxn id="15" idx="2"/>
          </p:cNvCxnSpPr>
          <p:nvPr/>
        </p:nvCxnSpPr>
        <p:spPr>
          <a:xfrm>
            <a:off x="2678088" y="2086000"/>
            <a:ext cx="3406080" cy="30243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37"/>
          <p:cNvCxnSpPr>
            <a:stCxn id="17" idx="7"/>
            <a:endCxn id="7" idx="3"/>
          </p:cNvCxnSpPr>
          <p:nvPr/>
        </p:nvCxnSpPr>
        <p:spPr>
          <a:xfrm rot="5400000" flipH="1" flipV="1">
            <a:off x="2652189" y="2301277"/>
            <a:ext cx="3529886" cy="360189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C:\Documents and Settings\DavBan\Local Settings\Temporary Internet Files\Content.IE5\1OZ80IOH\MC90003044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933056"/>
            <a:ext cx="2016224" cy="1856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hard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bipartite graph, find its number of perfect </a:t>
            </a:r>
            <a:r>
              <a:rPr lang="en-US" altLang="zh-TW" dirty="0" err="1" smtClean="0"/>
              <a:t>matchings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 matching is perfect if it has no exposed vertices.</a:t>
            </a:r>
          </a:p>
          <a:p>
            <a:r>
              <a:rPr lang="en-US" altLang="zh-TW" dirty="0" smtClean="0"/>
              <a:t>Known to be #P-complete.</a:t>
            </a:r>
            <a:endParaRPr lang="zh-TW" altLang="en-US" dirty="0"/>
          </a:p>
        </p:txBody>
      </p:sp>
      <p:pic>
        <p:nvPicPr>
          <p:cNvPr id="13315" name="Picture 3" descr="C:\Users\user\AppData\Local\Microsoft\Windows\Temporary Internet Files\Content.IE5\HD5R1I25\MC90042733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789040"/>
            <a:ext cx="2343356" cy="2689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(1/2)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65434" cy="4277234"/>
          </a:xfrm>
          <a:prstGeom prst="rect">
            <a:avLst/>
          </a:prstGeom>
        </p:spPr>
      </p:pic>
      <p:pic>
        <p:nvPicPr>
          <p:cNvPr id="13" name="Picture 3" descr="C:\Users\yzucse\AppData\Local\Microsoft\Windows\Temporary Internet Files\Content.IE5\X1OSN9GU\MC90043248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9855" y="260648"/>
            <a:ext cx="2160800" cy="128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(2/2)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3" y="1628800"/>
            <a:ext cx="8319851" cy="1992609"/>
          </a:xfrm>
          <a:prstGeom prst="rect">
            <a:avLst/>
          </a:prstGeom>
        </p:spPr>
      </p:pic>
      <p:pic>
        <p:nvPicPr>
          <p:cNvPr id="17" name="Picture 3" descr="C:\Users\yzucse\AppData\Local\Microsoft\Windows\Temporary Internet Files\Content.IE5\X1OSN9GU\MC90043248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4248844"/>
            <a:ext cx="3384376" cy="201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7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313535" cy="163233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Picture 7" descr="C:\Users\yzucse\AppData\Local\Microsoft\Windows\Temporary Internet Files\Content.IE5\51O079GU\MC90043442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645024"/>
            <a:ext cx="2922588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41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and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/>
          </a:p>
        </p:txBody>
      </p:sp>
      <p:pic>
        <p:nvPicPr>
          <p:cNvPr id="16386" name="Picture 2" descr="C:\Users\user\AppData\Local\Microsoft\Windows\Temporary Internet Files\Content.IE5\64G530MH\MC90042720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564904"/>
            <a:ext cx="4339587" cy="3280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0" name="Straight Connector 14"/>
          <p:cNvCxnSpPr>
            <a:stCxn id="4" idx="6"/>
            <a:endCxn id="7" idx="2"/>
          </p:cNvCxnSpPr>
          <p:nvPr/>
        </p:nvCxnSpPr>
        <p:spPr>
          <a:xfrm flipV="1">
            <a:off x="2678088" y="2013992"/>
            <a:ext cx="3406080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/>
          <p:cNvCxnSpPr>
            <a:stCxn id="5" idx="7"/>
            <a:endCxn id="7" idx="3"/>
          </p:cNvCxnSpPr>
          <p:nvPr/>
        </p:nvCxnSpPr>
        <p:spPr>
          <a:xfrm rot="5400000" flipH="1" flipV="1">
            <a:off x="3984337" y="897121"/>
            <a:ext cx="793582" cy="36739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/>
          <p:cNvCxnSpPr>
            <a:stCxn id="5" idx="6"/>
            <a:endCxn id="9" idx="2"/>
          </p:cNvCxnSpPr>
          <p:nvPr/>
        </p:nvCxnSpPr>
        <p:spPr>
          <a:xfrm flipV="1">
            <a:off x="2678088" y="3094112"/>
            <a:ext cx="3406080" cy="3600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0"/>
          <p:cNvCxnSpPr>
            <a:stCxn id="13" idx="2"/>
            <a:endCxn id="15" idx="6"/>
          </p:cNvCxnSpPr>
          <p:nvPr/>
        </p:nvCxnSpPr>
        <p:spPr>
          <a:xfrm rot="10800000" flipV="1">
            <a:off x="2750096" y="5110336"/>
            <a:ext cx="3334072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>
            <a:stCxn id="6" idx="7"/>
            <a:endCxn id="9" idx="2"/>
          </p:cNvCxnSpPr>
          <p:nvPr/>
        </p:nvCxnSpPr>
        <p:spPr>
          <a:xfrm rot="5400000" flipH="1" flipV="1">
            <a:off x="3575717" y="2062573"/>
            <a:ext cx="1476911" cy="353999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4" idx="6"/>
            <a:endCxn id="13" idx="2"/>
          </p:cNvCxnSpPr>
          <p:nvPr/>
        </p:nvCxnSpPr>
        <p:spPr>
          <a:xfrm>
            <a:off x="2678088" y="2086000"/>
            <a:ext cx="3406080" cy="3024336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>
            <a:stCxn id="15" idx="7"/>
            <a:endCxn id="7" idx="3"/>
          </p:cNvCxnSpPr>
          <p:nvPr/>
        </p:nvCxnSpPr>
        <p:spPr>
          <a:xfrm rot="5400000" flipH="1" flipV="1">
            <a:off x="2652189" y="2301277"/>
            <a:ext cx="3529886" cy="360189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63688" y="1628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763688" y="29969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6" name="Oval 8"/>
          <p:cNvSpPr/>
          <p:nvPr/>
        </p:nvSpPr>
        <p:spPr>
          <a:xfrm>
            <a:off x="176368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7" name="Oval 9"/>
          <p:cNvSpPr/>
          <p:nvPr/>
        </p:nvSpPr>
        <p:spPr>
          <a:xfrm>
            <a:off x="6084168" y="15567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8" name="Oval 10"/>
          <p:cNvSpPr/>
          <p:nvPr/>
        </p:nvSpPr>
        <p:spPr>
          <a:xfrm>
            <a:off x="6084168" y="36450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9" name="Oval 11"/>
          <p:cNvSpPr/>
          <p:nvPr/>
        </p:nvSpPr>
        <p:spPr>
          <a:xfrm>
            <a:off x="6084168" y="26369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3" name="Oval 26"/>
          <p:cNvSpPr/>
          <p:nvPr/>
        </p:nvSpPr>
        <p:spPr>
          <a:xfrm>
            <a:off x="6084168" y="46531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4" name="Oval 27"/>
          <p:cNvSpPr/>
          <p:nvPr/>
        </p:nvSpPr>
        <p:spPr>
          <a:xfrm>
            <a:off x="6084168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5" name="Oval 28"/>
          <p:cNvSpPr/>
          <p:nvPr/>
        </p:nvSpPr>
        <p:spPr>
          <a:xfrm>
            <a:off x="1835696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pic>
        <p:nvPicPr>
          <p:cNvPr id="20" name="Picture 2" descr="C:\Documents and Settings\DavBan\Local Settings\Temporary Internet Files\Content.IE5\1OZ80IOH\MC90003044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933056"/>
            <a:ext cx="2016224" cy="1856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763688" y="1628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763688" y="29969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6" name="Oval 8"/>
          <p:cNvSpPr/>
          <p:nvPr/>
        </p:nvSpPr>
        <p:spPr>
          <a:xfrm>
            <a:off x="176368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7" name="Oval 9"/>
          <p:cNvSpPr/>
          <p:nvPr/>
        </p:nvSpPr>
        <p:spPr>
          <a:xfrm>
            <a:off x="6084168" y="15567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8" name="Oval 10"/>
          <p:cNvSpPr/>
          <p:nvPr/>
        </p:nvSpPr>
        <p:spPr>
          <a:xfrm>
            <a:off x="6084168" y="36450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9" name="Oval 11"/>
          <p:cNvSpPr/>
          <p:nvPr/>
        </p:nvSpPr>
        <p:spPr>
          <a:xfrm>
            <a:off x="6084168" y="26369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10" name="Straight Connector 14"/>
          <p:cNvCxnSpPr>
            <a:stCxn id="4" idx="6"/>
            <a:endCxn id="7" idx="2"/>
          </p:cNvCxnSpPr>
          <p:nvPr/>
        </p:nvCxnSpPr>
        <p:spPr>
          <a:xfrm flipV="1">
            <a:off x="2678088" y="2013992"/>
            <a:ext cx="3406080" cy="7200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/>
          <p:cNvCxnSpPr>
            <a:stCxn id="5" idx="7"/>
            <a:endCxn id="7" idx="3"/>
          </p:cNvCxnSpPr>
          <p:nvPr/>
        </p:nvCxnSpPr>
        <p:spPr>
          <a:xfrm rot="5400000" flipH="1" flipV="1">
            <a:off x="3984337" y="897121"/>
            <a:ext cx="793582" cy="36739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/>
          <p:cNvCxnSpPr>
            <a:stCxn id="5" idx="6"/>
            <a:endCxn id="9" idx="2"/>
          </p:cNvCxnSpPr>
          <p:nvPr/>
        </p:nvCxnSpPr>
        <p:spPr>
          <a:xfrm flipV="1">
            <a:off x="2678088" y="3094112"/>
            <a:ext cx="3406080" cy="3600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26"/>
          <p:cNvSpPr/>
          <p:nvPr/>
        </p:nvSpPr>
        <p:spPr>
          <a:xfrm>
            <a:off x="6084168" y="46531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4" name="Oval 27"/>
          <p:cNvSpPr/>
          <p:nvPr/>
        </p:nvSpPr>
        <p:spPr>
          <a:xfrm>
            <a:off x="6084168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5" name="Oval 28"/>
          <p:cNvSpPr/>
          <p:nvPr/>
        </p:nvSpPr>
        <p:spPr>
          <a:xfrm>
            <a:off x="1835696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cxnSp>
        <p:nvCxnSpPr>
          <p:cNvPr id="16" name="Straight Connector 30"/>
          <p:cNvCxnSpPr>
            <a:stCxn id="13" idx="2"/>
            <a:endCxn id="15" idx="6"/>
          </p:cNvCxnSpPr>
          <p:nvPr/>
        </p:nvCxnSpPr>
        <p:spPr>
          <a:xfrm rot="10800000" flipV="1">
            <a:off x="2750096" y="5110336"/>
            <a:ext cx="3334072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>
            <a:stCxn id="6" idx="7"/>
            <a:endCxn id="9" idx="2"/>
          </p:cNvCxnSpPr>
          <p:nvPr/>
        </p:nvCxnSpPr>
        <p:spPr>
          <a:xfrm rot="5400000" flipH="1" flipV="1">
            <a:off x="3575717" y="2062573"/>
            <a:ext cx="1476911" cy="353999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4" idx="6"/>
            <a:endCxn id="13" idx="2"/>
          </p:cNvCxnSpPr>
          <p:nvPr/>
        </p:nvCxnSpPr>
        <p:spPr>
          <a:xfrm>
            <a:off x="2678088" y="2086000"/>
            <a:ext cx="3406080" cy="30243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>
            <a:stCxn id="15" idx="7"/>
            <a:endCxn id="7" idx="3"/>
          </p:cNvCxnSpPr>
          <p:nvPr/>
        </p:nvCxnSpPr>
        <p:spPr>
          <a:xfrm rot="5400000" flipH="1" flipV="1">
            <a:off x="2652189" y="2301277"/>
            <a:ext cx="3529886" cy="360189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Documents and Settings\DavBan\Local Settings\Temporary Internet Files\Content.IE5\1OZ80IOH\MC90003044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933056"/>
            <a:ext cx="2016224" cy="1856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Formally…</a:t>
            </a:r>
            <a:endParaRPr lang="zh-TW" altLang="en-US" dirty="0"/>
          </a:p>
        </p:txBody>
      </p:sp>
      <p:pic>
        <p:nvPicPr>
          <p:cNvPr id="8" name="圖片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3528" y="1628798"/>
            <a:ext cx="8471821" cy="1237488"/>
          </a:xfrm>
          <a:prstGeom prst="rect">
            <a:avLst/>
          </a:prstGeom>
        </p:spPr>
      </p:pic>
      <p:pic>
        <p:nvPicPr>
          <p:cNvPr id="2050" name="Picture 2" descr="C:\Users\user\AppData\Local\Microsoft\Windows\Temporary Internet Files\Content.IE5\0G5A7UGR\MC90042710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429000"/>
            <a:ext cx="3207683" cy="3029118"/>
          </a:xfrm>
          <a:prstGeom prst="rect">
            <a:avLst/>
          </a:prstGeom>
          <a:noFill/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algorithmic problem</a:t>
            </a:r>
            <a:endParaRPr lang="zh-TW" altLang="en-US" dirty="0"/>
          </a:p>
        </p:txBody>
      </p:sp>
      <p:pic>
        <p:nvPicPr>
          <p:cNvPr id="3074" name="Picture 2" descr="C:\Users\user\AppData\Local\Microsoft\Windows\Temporary Internet Files\Content.IE5\HD5R1I25\MC9004272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2774" y="2492896"/>
            <a:ext cx="4413848" cy="3726556"/>
          </a:xfrm>
          <a:prstGeom prst="rect">
            <a:avLst/>
          </a:prstGeom>
          <a:noFill/>
        </p:spPr>
      </p:pic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49237" y="1628800"/>
            <a:ext cx="8227219" cy="292894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maximum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26" name="Straight Connector 14"/>
          <p:cNvCxnSpPr>
            <a:stCxn id="20" idx="6"/>
            <a:endCxn id="23" idx="2"/>
          </p:cNvCxnSpPr>
          <p:nvPr/>
        </p:nvCxnSpPr>
        <p:spPr>
          <a:xfrm flipV="1">
            <a:off x="2678088" y="2013992"/>
            <a:ext cx="3406080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7"/>
          <p:cNvCxnSpPr>
            <a:stCxn id="21" idx="7"/>
            <a:endCxn id="23" idx="3"/>
          </p:cNvCxnSpPr>
          <p:nvPr/>
        </p:nvCxnSpPr>
        <p:spPr>
          <a:xfrm rot="5400000" flipH="1" flipV="1">
            <a:off x="3984337" y="897121"/>
            <a:ext cx="793582" cy="36739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3"/>
          <p:cNvCxnSpPr>
            <a:stCxn id="21" idx="6"/>
            <a:endCxn id="25" idx="2"/>
          </p:cNvCxnSpPr>
          <p:nvPr/>
        </p:nvCxnSpPr>
        <p:spPr>
          <a:xfrm flipV="1">
            <a:off x="2678088" y="3094112"/>
            <a:ext cx="3406080" cy="3600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0"/>
          <p:cNvCxnSpPr>
            <a:stCxn id="29" idx="2"/>
            <a:endCxn id="31" idx="6"/>
          </p:cNvCxnSpPr>
          <p:nvPr/>
        </p:nvCxnSpPr>
        <p:spPr>
          <a:xfrm rot="10800000" flipV="1">
            <a:off x="2750096" y="5110336"/>
            <a:ext cx="3334072" cy="10801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7"/>
          <p:cNvCxnSpPr>
            <a:stCxn id="22" idx="7"/>
            <a:endCxn id="25" idx="2"/>
          </p:cNvCxnSpPr>
          <p:nvPr/>
        </p:nvCxnSpPr>
        <p:spPr>
          <a:xfrm rot="5400000" flipH="1" flipV="1">
            <a:off x="3575717" y="2062573"/>
            <a:ext cx="1476911" cy="3539991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7"/>
          <p:cNvCxnSpPr>
            <a:stCxn id="20" idx="6"/>
            <a:endCxn id="29" idx="2"/>
          </p:cNvCxnSpPr>
          <p:nvPr/>
        </p:nvCxnSpPr>
        <p:spPr>
          <a:xfrm>
            <a:off x="2678088" y="2086000"/>
            <a:ext cx="3406080" cy="3024336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>
            <a:stCxn id="31" idx="7"/>
            <a:endCxn id="23" idx="3"/>
          </p:cNvCxnSpPr>
          <p:nvPr/>
        </p:nvCxnSpPr>
        <p:spPr>
          <a:xfrm rot="5400000" flipH="1" flipV="1">
            <a:off x="2652189" y="2301277"/>
            <a:ext cx="3529886" cy="360189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1763688" y="1628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21" name="Oval 4"/>
          <p:cNvSpPr/>
          <p:nvPr/>
        </p:nvSpPr>
        <p:spPr>
          <a:xfrm>
            <a:off x="1763688" y="29969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22" name="Oval 8"/>
          <p:cNvSpPr/>
          <p:nvPr/>
        </p:nvSpPr>
        <p:spPr>
          <a:xfrm>
            <a:off x="1763688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23" name="Oval 9"/>
          <p:cNvSpPr/>
          <p:nvPr/>
        </p:nvSpPr>
        <p:spPr>
          <a:xfrm>
            <a:off x="6084168" y="15567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24" name="Oval 10"/>
          <p:cNvSpPr/>
          <p:nvPr/>
        </p:nvSpPr>
        <p:spPr>
          <a:xfrm>
            <a:off x="6084168" y="36450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25" name="Oval 11"/>
          <p:cNvSpPr/>
          <p:nvPr/>
        </p:nvSpPr>
        <p:spPr>
          <a:xfrm>
            <a:off x="6084168" y="26369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29" name="Oval 26"/>
          <p:cNvSpPr/>
          <p:nvPr/>
        </p:nvSpPr>
        <p:spPr>
          <a:xfrm>
            <a:off x="6084168" y="46531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30" name="Oval 27"/>
          <p:cNvSpPr/>
          <p:nvPr/>
        </p:nvSpPr>
        <p:spPr>
          <a:xfrm>
            <a:off x="6084168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31" name="Oval 28"/>
          <p:cNvSpPr/>
          <p:nvPr/>
        </p:nvSpPr>
        <p:spPr>
          <a:xfrm>
            <a:off x="1835696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pic>
        <p:nvPicPr>
          <p:cNvPr id="36" name="Picture 2" descr="C:\Documents and Settings\DavBan\Local Settings\Temporary Internet Files\Content.IE5\1OZ80IOH\MC90003044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933056"/>
            <a:ext cx="2016224" cy="1856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find a maximum matching?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Start from any matching and enlarge it whenever possible.</a:t>
            </a:r>
            <a:endParaRPr lang="zh-TW" altLang="en-US" dirty="0"/>
          </a:p>
        </p:txBody>
      </p:sp>
      <p:pic>
        <p:nvPicPr>
          <p:cNvPr id="4098" name="Picture 2" descr="C:\Users\user\AppData\Local\Microsoft\Windows\Temporary Internet Files\Content.IE5\64G530MH\MC9004270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2317067" cy="2883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2in}&#10;&#10;\begin{document}&#10;&#10;\noindent&#10;A matching&#10;%$M$&#10;of a graph $G=(V,E)$&#10;is a set&#10;%of edges&#10;$M\subseteq E$&#10;such that no vertex in $V$&#10;is incident to two or more edges in $M$.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\noindent&#10;Let&#10;$M$ be a matching of&#10;%For&#10;an undirected graph $G=(V,E)$,&#10;%a matching $M\subseteq E$ of $G$,&#10;%$G=(V,E)$ be an undirected graph and&#10;%$M\subseteq E$ be a matching&#10;%an $M$-augmenting path&#10;$v_1,v_2,\ldots,v_t$&#10;be an $M$-augmenting path,&#10;and write&#10;%writing&#10;\begin{eqnarray*}&#10;%let&#10;A&amp;=&amp;\left\{\left(v_{2k},v_{2k+1}\right)\mid&#10;k\in\mathbb{Z}^+, 2k+1\le t\right\},\\&#10;B&amp;=&amp;\left\{\left(v_{2k-1},v_{2k}\right)\mid&#10;k\in\mathbb{Z}^+, 2k\le t\right\}.&#10;\end{eqnarray*}&#10;Then&#10;%$$\left(M\setminus \left\{\left(v_{2k},v_{2k+1}\right)\mid&#10;%k\in\mathbb{Z}^+, 2k+1\le t\right\}\right)&#10;%\bigcup&#10;%\left\{\left(v_{2k-1},v_{2k}\right)\mid&#10;%k\in\mathbb{Z}^+, 2k\le t\right\}&#10;%$$&#10;$$\left(M\setminus A\right)\cup B$$&#10;is a matching.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$M$-exposed&#10;&#10;\end{document}"/>
  <p:tag name="IGUANATEXSIZE" val="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$M$-exposed&#10;&#10;\end{document}"/>
  <p:tag name="IGUANATEXSIZE" val="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4"/>
  <p:tag name="ORIGINALWIDTH" val="2681.25"/>
  <p:tag name="LATEXADDIN" val="\documentclass{article}&#10;\usepackage{amsmath, amssymb}&#10;\usepackage{algorithmic}&#10;\pagestyle{empty}&#10;&#10;\setlength{\textwidth}{3.4in}&#10;&#10;\begin{document}&#10;&#10;\begin{algorithmic}[1]&#10;\STATE $M\leftarrow \emptyset$;&#10;\WHILE{there exists an $M$-augmenting path}&#10;  \STATE Find an $M$-augmenting path $P$;&#10;  \FOR{each edge $e$ on $P$}&#10;    \IF{$e\in M$}&#10;      \STATE $M\leftarrow M\setminus\{e\}$;&#10;    \ELSE&#10;      \STATE $M\leftarrow M\cup\{e\}$;&#10;    \ENDIF&#10;  \ENDFOR&#10;\ENDWHILE&#10;\RETURN $M$;&#10;\end{algorithmic}&#10;&#10;\end{document}"/>
  <p:tag name="IGUANATEXSIZE" val="20"/>
  <p:tag name="IGUANATEXCURSOR" val="3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3in}&#10;&#10;\newtheorem*{theorem}{Theorem}&#10;&#10;\begin{document}&#10;&#10;\begin{theorem}&#10;For any undirected graph $G=(V,E)$&#10;and any non-maximum matching $M\subseteq E$ of $G$,&#10;there exists an $M$-augmenting path.&#10;\end{theorem}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3in}&#10;&#10;\newtheorem*{theorem}{Theorem}&#10;&#10;\begin{document}&#10;&#10;\begin {itemize}&#10;\item Let $M^\prime\subseteq E$ be a matching with&#10;$|\,M^\prime\,|&gt;|\,M\,|$.&#10;\item Each vertex is incident to at most two edges in&#10;$M^\prime\triangle M\stackrel{\text{def.}}{=}&#10;(M^\prime\setminus M)\cup(M\setminus M^\prime)$&#10;because $M$ and $M^\prime$ are matchings.&#10;\item Hence each connected component of&#10;the graph&#10;$\hat{G}=(V,M^\prime\triangle M)$&#10;%on $V$ with edge set $M^\prime\triangle M$&#10;is either a path or a cycle.&#10;\end{itemize}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6in}&#10;&#10;\newtheorem*{theorem}{Theorem}&#10;&#10;\begin{document}&#10;&#10;\begin {itemize}&#10;\item Each connected component of $\hat{G}$,&#10;which is either a path or a cycle,&#10;alternates between edges in $M\setminus M^\prime$&#10;and those in $M^\prime\setminus M$&#10;because $M$ and $M^\prime$ are matchings.&#10;\item As $|\,M^\prime\,|&gt;|\,M\,|$,&#10;there exists a connected component $C$ of $\hat{G}$&#10;with more edges in $M^\prime\setminus M$&#10;than in $M\setminus M^\prime$.&#10;\item So $C$ must be a path and, when we travel along with $C$,&#10;the first and last edges must be in&#10;$M^\prime\setminus M$.&#10;\end{itemize}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1in}&#10;&#10;\newtheorem*{theorem}{Theorem}&#10;&#10;\begin{document}&#10;&#10;\begin {itemize}&#10;\item The endpoints of $C$ must be $M$-exposed for, otherwise,&#10;$C$ can be lengthened to form a larger connected component&#10;of $\hat{G}$, a contradiction.&#10;\item So $C$ is an $M$-augmenting path.&#10;\end{itemize}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6in}&#10;&#10;\newtheorem*{theorem}{Theorem}&#10;&#10;\begin{document}&#10;&#10;$$M\setminus M^\prime$$&#10;&#10;&#10;\end{document}"/>
  <p:tag name="IGUANATEXSIZE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6in}&#10;&#10;\newtheorem*{theorem}{Theorem}&#10;&#10;\begin{document}&#10;&#10;$M^\prime\setminus M$&#10;&#10;\end{document}"/>
  <p:tag name="IGUANATEXSIZE" val="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8in}&#10;&#10;\begin{document}&#10;&#10;\noindent&#10;Given a bipartite graph $G$, find a maximum matching of $G$.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3in}&#10;&#10;\newtheorem*{fact}{Fact}&#10;&#10;\begin{document}&#10;&#10;\begin{fact}&#10;Each connected component of&#10;a simple undirected graph with degrees at most $2$&#10;is either a path or a cycle.&#10;\end{fact}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3in}&#10;&#10;\newtheorem*{theorem}{Theorem}&#10;&#10;\begin{document}&#10;&#10;\begin{theorem}&#10;For any undirected graph $G=(V,E)$&#10;and any non-maximum matching $M\subseteq E$ of $G$,&#10;there exists an $M$-augmenting path.&#10;\end{theorem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4"/>
  <p:tag name="ORIGINALWIDTH" val="2681.25"/>
  <p:tag name="LATEXADDIN" val="\documentclass{article}&#10;\usepackage{amsmath, amssymb}&#10;\usepackage{algorithmic}&#10;\pagestyle{empty}&#10;&#10;\setlength{\textwidth}{3.4in}&#10;&#10;\begin{document}&#10;&#10;\begin{algorithmic}[1]&#10;\STATE $M\leftarrow \emptyset$;&#10;\WHILE{there exists an $M$-augmenting path}&#10;  \STATE Find an $M$-augmenting path $P$;&#10;  \FOR{each edge $e$ on $P$}&#10;    \IF{$e\in M$}&#10;      \STATE $M\leftarrow M\setminus\{e\}$;&#10;    \ELSE&#10;      \STATE $M\leftarrow M\cup\{e\}$;&#10;    \ENDIF&#10;  \ENDFOR&#10;\ENDWHILE&#10;\RETURN $M$;&#10;\end{algorithmic}&#10;&#10;\end{document}"/>
  <p:tag name="IGUANATEXSIZE" val="20"/>
  <p:tag name="IGUANATEXCURSOR" val="3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pagestyle{empty}&#10;&#10;\setlength{\textwidth}{3.3in}&#10;&#10;\newtheorem*{fact}{Fact}&#10;&#10;\begin{document}&#10;&#10;\begin{itemize}&#10;\item&#10;Since a matching can be enlarged for no more than $|E|$&#10;times, the algorithm halts.&#10;\item&#10;By&#10;{\color{blue}this theorem},&#10;when the algorithm halts, a maximum matching is obtained.&#10;\end{itemize}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3in}&#10;&#10;\newtheorem*{theorem}{Theorem}&#10;&#10;\begin{document}&#10;&#10;\begin{theorem}&#10;There is a polynomial-time algorithm for&#10;finding a maximum bipartite matching.&#10;\end{theorem}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enumerate}&#10;\pagestyle{empty}&#10;\newcommand\bm[1]{\mbox{\boldmath$#1$\unboldmath}}&#10;&#10;\setlength{\textwidth}{3.7in}&#10;&#10;\begin{document}&#10;&#10;\noindent&#10;Let&#10;%For any bipartite graph&#10;$G=(V,E)$ be&#10;%a&#10;an undirected&#10;bipartite graph,&#10;%matchings&#10;$M$, $M'\subseteq E$&#10;be matchings&#10;of $G$,&#10;%with $|M|\neq|M'|$,&#10;%writing&#10;and&#10;$\hat{G}=(V,(M\setminus M')\cup (M'\setminus M))$.&#10;%and&#10;%$v\in V$.&#10;%\underline{\hspace{3cm}}.&#10;Please pick the appropriate item(s) from below.&#10;\begin{enumerate}[(A)]&#10;\setlength\itemsep{0cm}&#10;\item In $\hat{G}$,&#10;every vertex has degree less&#10;than&#10;$6$.&#10;\item&#10;If $|M|&lt;|M'|$, then&#10;%$v$ is incident to at most one edge in&#10;%$M\setminus (E\setminus M')$&#10;$\hat{G}$ has a connected component that is&#10;neither a cycle nor a path.&#10;%\item $v$ is incident to at&#10;%most two edges in $(M\setminus M')\cup(M'\setminus M)$&#10;%\item $v$ is incident to at most one edge in&#10;%$(M\setminus M')\cup(M'\setminus M)$&#10;\item $G$ has a vertex&#10;$v\in V$&#10;that is&#10;incident to four (distinct) edges in $M\setminus M'$.&#10;\item If every connected component of $\hat{G}$ is a cycle, then&#10;%$\hat{G}$ has an even number of edges.&#10;$|M\setminus M'|=|M'\setminus M|$.&#10;%\item there exists a set $E'\subseteq E$ such that the&#10;%graph $(V,E')$&#10;%does not have&#10;%a connected component&#10;\end{enumerate}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enumerate}&#10;\pagestyle{empty}&#10;\newcommand\bm[1]{\mbox{\boldmath$#1$\unboldmath}}&#10;&#10;\setlength{\textwidth}{3.7in}&#10;&#10;\begin{document}&#10;&#10;\noindent&#10;\begin{enumerate}[(A)]&#10;\setcounter{enumi}{4}&#10;\setlength\itemsep{0cm}&#10;%at most two incident edges in the&#10;%graph $G_1=(V,E\setminus M)$, then each&#10;%connected component of $G_1$&#10;%is either a path or a cycle&#10;%\item if $v$ is incident to exactly two edges of&#10;%$\hat{G}$, then it is&#10;%incident to&#10;%exactly one edge in $M'\setminus M$&#10;%\item&#10;%if a connected component $C$ of $\hat{G}$ is a&#10;%cycle, then each vertex of $C$ is&#10;%incident to exactly one edge in $M\setminus M'$&#10;%\item there exists a set $E'\subseteq E$ such that the&#10;%graph $(V,E')$&#10;%does not have&#10;%a connected component&#10;\item If&#10;%a connected component&#10;$P$&#10;is a connected component&#10;of&#10;$\hat{G}$&#10;and&#10;%that&#10;is a path,&#10;%has a connected component that is a path and&#10;then&#10;$P$&#10;does&#10;not have&#10;%a path with&#10;%has&#10;%more&#10;the same number of&#10;edges&#10;in $M\setminus M'$&#10;%than&#10;as&#10;in $M'\setminus M$.&#10;%\item if a connected component $C_2$ of $\hat{G}$ is a&#10;%path, then each vertex&#10;%of $C_2$ is incident to&#10;%at most one edge in $M\setminus M'$&#10;%\item if $|M|&gt;|M'|$, then at least one connected&#10;%component of $G$ has&#10;%more edges in $M$ than in $M'$&#10;%\item if $|M|&gt;|M'|$, then at least one connected&#10;%component of&#10;%$\hat{G}$ has more edges in $M$ than in $M'$&#10;\item If $|M|&gt;|M'|$, then&#10;%least one connected component of&#10;$\hat{G}$ has a connected component that is not&#10;a cycle.&#10;\end{enumerate}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enumerate}&#10;\pagestyle{empty}&#10;\newcommand\bm[1]{\mbox{\boldmath$#1$\unboldmath}}&#10;&#10;\setlength{\textwidth}{3.2in}&#10;&#10;\begin{document}&#10;&#10;\noindent&#10;Give a self-contained proof or disproof that&#10;for each undirected bipartite graph $G=(V,E)$&#10;and for all matchings $M$, $M'\subseteq E$ of $G$&#10;satisfying $|M'|\ge |M|+2$,&#10;$G$ has at least two $M$-augmenting paths.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%\noindent&#10;Let&#10;$M$ be a matching of a simple undirected graph $G=(V,E)$.&#10;%$G=(V,E)$ be an undirected graph and&#10;%$M\subseteq E$ be a matching&#10;A vertex is said to be $M$-exposed if it is not incident&#10;to any edge in $M$.&#10;%An $M$-augmenting path is a&#10;A path in $G$,&#10;%(without repeated vertices)&#10;$$v_1,v_2,\ldots,v_t,$$&#10;is said to be $M$-augmenting&#10;if the following conditions hold:&#10;\begin{itemize}&#10;\item $v_1$ and $v_t$ are distinct $M$-exposed vertices.&#10;\item $(v_{2k-1},v_{2k})\in E\setminus M$ for each&#10;%$i\in\{1,2,\ldots,\lfloor t/2\rfloor\}$&#10;$k\in\mathbb{Z}^+$ with $2k\le t$.&#10;\item $(v_{2k},v_{2k+1})\in M$ for each&#10;%$i\in\{1,2,\ldots,\lfloor t/2\rfloor\}$&#10;$k\in\mathbb{Z}^+$ with $2k+1\le t$.&#10;\end{itemize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\noindent&#10;Let&#10;$M$ be a matching of&#10;%For&#10;an undirected graph $G=(V,E)$,&#10;%a matching $M\subseteq E$ of $G$,&#10;%$G=(V,E)$ be an undirected graph and&#10;%$M\subseteq E$ be a matching&#10;%an $M$-augmenting path&#10;$v_1,v_2,\ldots,v_t$&#10;be an $M$-augmenting path,&#10;and write&#10;%writing&#10;\begin{eqnarray*}&#10;%let&#10;A&amp;=&amp;\left\{\left(v_{2k},v_{2k+1}\right)\mid&#10;k\in\mathbb{Z}^+, 2k+1\le t\right\},\\&#10;B&amp;=&amp;\left\{\left(v_{2k-1},v_{2k}\right)\mid&#10;k\in\mathbb{Z}^+, 2k\le t\right\}.&#10;\end{eqnarray*}&#10;Then&#10;%$$\left(M\setminus \left\{\left(v_{2k},v_{2k+1}\right)\mid&#10;%k\in\mathbb{Z}^+, 2k+1\le t\right\}\right)&#10;%\bigcup&#10;%\left\{\left(v_{2k-1},v_{2k}\right)\mid&#10;%k\in\mathbb{Z}^+, 2k\le t\right\}&#10;%$$&#10;$$\left(M\setminus A\right)\cup B$$&#10;is a matching.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$M$-exposed&#10;&#10;\end{document}"/>
  <p:tag name="IGUANATEXSIZE" val="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$M$-exposed&#10;&#10;\end{document}"/>
  <p:tag name="IGUANATEXSIZE" val="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$M$-exposed&#10;&#10;\end{document}"/>
  <p:tag name="IGUANATEXSIZE" val="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$M$-exposed&#10;&#10;\end{document}"/>
  <p:tag name="IGUANATEXSIZE" val="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\noindent&#10;Let&#10;$M$ be a matching of&#10;%For&#10;an undirected graph $G=(V,E)$,&#10;%a matching $M\subseteq E$ of $G$,&#10;%$G=(V,E)$ be an undirected graph and&#10;%$M\subseteq E$ be a matching&#10;%an $M$-augmenting path&#10;$v_1,v_2,\ldots,v_t$&#10;be an $M$-augmenting path,&#10;and write&#10;%writing&#10;\begin{eqnarray*}&#10;%let&#10;A&amp;=&amp;\left\{\left(v_{2k},v_{2k+1}\right)\mid&#10;k\in\mathbb{Z}^+, 2k+1\le t\right\},\\&#10;B&amp;=&amp;\left\{\left(v_{2k-1},v_{2k}\right)\mid&#10;k\in\mathbb{Z}^+, 2k\le t\right\}.&#10;\end{eqnarray*}&#10;Then&#10;%$$\left(M\setminus \left\{\left(v_{2k},v_{2k+1}\right)\mid&#10;%k\in\mathbb{Z}^+, 2k+1\le t\right\}\right)&#10;%\bigcup&#10;%\left\{\left(v_{2k-1},v_{2k}\right)\mid&#10;%k\in\mathbb{Z}^+, 2k\le t\right\}&#10;%$$&#10;$$\left(M\setminus A\right)\cup B$$&#10;is a matching.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224</Words>
  <Application>Microsoft Office PowerPoint</Application>
  <PresentationFormat>如螢幕大小 (4:3)</PresentationFormat>
  <Paragraphs>55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標楷體</vt:lpstr>
      <vt:lpstr>Arial</vt:lpstr>
      <vt:lpstr>Calibri</vt:lpstr>
      <vt:lpstr>Wingdings</vt:lpstr>
      <vt:lpstr>Office 佈景主題</vt:lpstr>
      <vt:lpstr>Discrete Mathematics</vt:lpstr>
      <vt:lpstr>Maximum bipartite matching</vt:lpstr>
      <vt:lpstr>Bipartite graphs</vt:lpstr>
      <vt:lpstr>A matching</vt:lpstr>
      <vt:lpstr>Non-matching</vt:lpstr>
      <vt:lpstr>Formally…</vt:lpstr>
      <vt:lpstr>An algorithmic problem</vt:lpstr>
      <vt:lpstr>A maximum matching</vt:lpstr>
      <vt:lpstr>How to find a maximum matching?</vt:lpstr>
      <vt:lpstr>A way of enlarging a matching</vt:lpstr>
      <vt:lpstr>Augmenting paths </vt:lpstr>
      <vt:lpstr>Observation</vt:lpstr>
      <vt:lpstr>Why? (1/2)</vt:lpstr>
      <vt:lpstr>Why? (2/2)</vt:lpstr>
      <vt:lpstr>Proved!</vt:lpstr>
      <vt:lpstr>Furthermore…</vt:lpstr>
      <vt:lpstr>Enlarged?</vt:lpstr>
      <vt:lpstr>Back to our strategy…</vt:lpstr>
      <vt:lpstr>What is missing?</vt:lpstr>
      <vt:lpstr>Gladly…</vt:lpstr>
      <vt:lpstr>Proof (1/3)</vt:lpstr>
      <vt:lpstr>Proof (2/3)</vt:lpstr>
      <vt:lpstr>Proof (3/3)</vt:lpstr>
      <vt:lpstr>Illustration</vt:lpstr>
      <vt:lpstr>We used this…</vt:lpstr>
      <vt:lpstr>Proved!</vt:lpstr>
      <vt:lpstr>How to find a maximum matching</vt:lpstr>
      <vt:lpstr>Correctness</vt:lpstr>
      <vt:lpstr>So…</vt:lpstr>
      <vt:lpstr>A hard problem</vt:lpstr>
      <vt:lpstr>Exercise (1/2)</vt:lpstr>
      <vt:lpstr>Exercise (2/2)</vt:lpstr>
      <vt:lpstr>Exercise</vt:lpstr>
      <vt:lpstr>Questions and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User</cp:lastModifiedBy>
  <cp:revision>839</cp:revision>
  <dcterms:created xsi:type="dcterms:W3CDTF">2010-09-08T08:22:56Z</dcterms:created>
  <dcterms:modified xsi:type="dcterms:W3CDTF">2020-06-16T01:56:28Z</dcterms:modified>
</cp:coreProperties>
</file>