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15" r:id="rId2"/>
    <p:sldId id="479" r:id="rId3"/>
    <p:sldId id="480" r:id="rId4"/>
    <p:sldId id="481" r:id="rId5"/>
    <p:sldId id="467" r:id="rId6"/>
    <p:sldId id="451" r:id="rId7"/>
    <p:sldId id="471" r:id="rId8"/>
    <p:sldId id="452" r:id="rId9"/>
    <p:sldId id="472" r:id="rId10"/>
    <p:sldId id="453" r:id="rId11"/>
    <p:sldId id="473" r:id="rId12"/>
    <p:sldId id="454" r:id="rId13"/>
    <p:sldId id="474" r:id="rId14"/>
    <p:sldId id="456" r:id="rId15"/>
    <p:sldId id="470" r:id="rId16"/>
    <p:sldId id="462" r:id="rId17"/>
    <p:sldId id="468" r:id="rId18"/>
    <p:sldId id="475" r:id="rId19"/>
    <p:sldId id="476" r:id="rId20"/>
    <p:sldId id="463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2" clrIdx="0"/>
  <p:cmAuthor id="1" name="Ching-Lueh Chang" initials="CC" lastIdx="3" clrIdx="1"/>
  <p:cmAuthor id="2" name="bigRat" initials="b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8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lchang@saturn.yzu.edu.t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(5/10)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91263" cy="1059985"/>
          </a:xfrm>
          <a:prstGeom prst="rect">
            <a:avLst/>
          </a:prstGeom>
        </p:spPr>
      </p:pic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4" name="Picture 2" descr="C:\Documents and Settings\Ching-Lueh Chang\Local Settings\Temporary Internet Files\Content.IE5\3I0FBTK5\MC90014055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573016"/>
            <a:ext cx="3096344" cy="2369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(6/10)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628800"/>
            <a:ext cx="8283909" cy="2710791"/>
          </a:xfrm>
          <a:prstGeom prst="rect">
            <a:avLst/>
          </a:prstGeom>
        </p:spPr>
      </p:pic>
      <p:pic>
        <p:nvPicPr>
          <p:cNvPr id="8" name="Picture 2" descr="C:\Users\yzucse\AppData\Local\Microsoft\Windows\Temporary Internet Files\Content.IE5\4XNFD05Y\MC90041882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509120"/>
            <a:ext cx="2558005" cy="2086508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1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(7/10)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347433" cy="2426333"/>
          </a:xfrm>
          <a:prstGeom prst="rect">
            <a:avLst/>
          </a:prstGeom>
        </p:spPr>
      </p:pic>
      <p:pic>
        <p:nvPicPr>
          <p:cNvPr id="25" name="Picture 3" descr="C:\Users\yzucse\AppData\Local\Microsoft\Windows\Temporary Internet Files\Content.IE5\PG0F8UGK\MC90042733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789040"/>
            <a:ext cx="2935653" cy="2792593"/>
          </a:xfrm>
          <a:prstGeom prst="rect">
            <a:avLst/>
          </a:prstGeom>
          <a:noFill/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(8/10)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1628800"/>
            <a:ext cx="8219254" cy="1488644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Picture 6" descr="C:\Documents and Settings\Ching-Lueh Chang\Local Settings\Temporary Internet Files\Content.IE5\CXQ7STY3\MC910215895[2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498" y="3505184"/>
            <a:ext cx="3895702" cy="3164176"/>
          </a:xfrm>
          <a:prstGeom prst="rect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1054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(9/10)</a:t>
            </a:r>
            <a:endParaRPr lang="zh-TW" altLang="en-US" dirty="0"/>
          </a:p>
        </p:txBody>
      </p:sp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16930" y="1594442"/>
            <a:ext cx="8317321" cy="3058694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2" descr="C:\Users\yzucse\AppData\Local\Microsoft\Windows\Temporary Internet Files\Content.IE5\0DBG98ZE\MC90042718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1749" y="3573016"/>
            <a:ext cx="2747415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(10/10)</a:t>
            </a:r>
            <a:endParaRPr lang="zh-TW" altLang="en-US" dirty="0"/>
          </a:p>
        </p:txBody>
      </p:sp>
      <p:pic>
        <p:nvPicPr>
          <p:cNvPr id="13" name="圖片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65308" y="1412776"/>
            <a:ext cx="3522716" cy="4986465"/>
          </a:xfrm>
          <a:prstGeom prst="rect">
            <a:avLst/>
          </a:prstGeom>
        </p:spPr>
      </p:pic>
      <p:pic>
        <p:nvPicPr>
          <p:cNvPr id="8" name="Picture 2" descr="C:\Users\yzucse\AppData\Local\Microsoft\Windows\Temporary Internet Files\Content.IE5\0DBG98ZE\MC90042718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1749" y="3573016"/>
            <a:ext cx="2747415" cy="2736304"/>
          </a:xfrm>
          <a:prstGeom prst="rect">
            <a:avLst/>
          </a:prstGeom>
          <a:noFill/>
        </p:spPr>
      </p:pic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Vacuously true statements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00200"/>
            <a:ext cx="8306181" cy="4751070"/>
          </a:xfrm>
          <a:prstGeom prst="rect">
            <a:avLst/>
          </a:prstGeom>
        </p:spPr>
      </p:pic>
      <p:pic>
        <p:nvPicPr>
          <p:cNvPr id="7" name="Picture 2" descr="C:\Users\yzucse\AppData\Local\Microsoft\Windows\Temporary Internet Files\Content.IE5\9NQZRGXA\MC90043440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8343" y="1556792"/>
            <a:ext cx="1742129" cy="1800200"/>
          </a:xfrm>
          <a:prstGeom prst="rect">
            <a:avLst/>
          </a:prstGeom>
          <a:noFill/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Scopes of variables</a:t>
            </a:r>
            <a:endParaRPr lang="zh-TW" altLang="en-US" dirty="0"/>
          </a:p>
        </p:txBody>
      </p:sp>
      <p:pic>
        <p:nvPicPr>
          <p:cNvPr id="8" name="圖片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21326" y="1628799"/>
            <a:ext cx="8255130" cy="2592289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r>
              <a:rPr lang="en-US" altLang="zh-TW" dirty="0" smtClean="0">
                <a:latin typeface="+mj-lt"/>
                <a:ea typeface="標楷體" pitchFamily="65" charset="-120"/>
              </a:rPr>
              <a:t>An ill-defined question!</a:t>
            </a:r>
            <a:endParaRPr lang="zh-TW" altLang="en-US" dirty="0">
              <a:latin typeface="+mj-lt"/>
              <a:ea typeface="標楷體" pitchFamily="65" charset="-120"/>
            </a:endParaRPr>
          </a:p>
        </p:txBody>
      </p:sp>
      <p:pic>
        <p:nvPicPr>
          <p:cNvPr id="10" name="Picture 2" descr="C:\Documents and Settings\Ching-Lueh Chang\Local Settings\Temporary Internet Files\Content.IE5\MLX67EHG\MC90008443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140968"/>
            <a:ext cx="1917011" cy="321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9" y="1642373"/>
            <a:ext cx="8471053" cy="4571928"/>
          </a:xfrm>
          <a:prstGeom prst="rect">
            <a:avLst/>
          </a:prstGeom>
        </p:spPr>
      </p:pic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8" name="Picture 2" descr="C:\Users\yzucse\AppData\Local\Microsoft\Windows\Temporary Internet Files\Content.IE5\PG0F8UGK\MC90041955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9120" y="404664"/>
            <a:ext cx="2232248" cy="192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46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標楷體" panose="03000509000000000000" pitchFamily="65" charset="-120"/>
              </a:rPr>
              <a:t>Exercise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00199"/>
            <a:ext cx="5958356" cy="5013856"/>
          </a:xfrm>
          <a:prstGeom prst="rect">
            <a:avLst/>
          </a:prstGeom>
        </p:spPr>
      </p:pic>
      <p:pic>
        <p:nvPicPr>
          <p:cNvPr id="14" name="Picture 2" descr="C:\Users\yzucse\AppData\Local\Microsoft\Windows\Temporary Internet Files\Content.IE5\PG0F8UGK\MC90041914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2708920"/>
            <a:ext cx="1313065" cy="3610436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5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information (1/2)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Mathematics (</a:t>
            </a:r>
            <a:r>
              <a:rPr lang="en-US" altLang="zh-TW" dirty="0" smtClean="0"/>
              <a:t>CS107/IN106)</a:t>
            </a:r>
          </a:p>
          <a:p>
            <a:r>
              <a:rPr lang="en-US" altLang="zh-TW" dirty="0" smtClean="0"/>
              <a:t>Credits: 3</a:t>
            </a:r>
          </a:p>
          <a:p>
            <a:r>
              <a:rPr lang="en-US" altLang="zh-TW" dirty="0" smtClean="0"/>
              <a:t>Time: 10:10–12:00, Tuesday, and 9:10–10:00, Wednesday</a:t>
            </a:r>
          </a:p>
          <a:p>
            <a:r>
              <a:rPr lang="en-US" altLang="zh-TW" dirty="0" smtClean="0"/>
              <a:t>Place: </a:t>
            </a:r>
            <a:r>
              <a:rPr lang="en-US" altLang="zh-TW" dirty="0" smtClean="0"/>
              <a:t>70206</a:t>
            </a:r>
            <a:endParaRPr lang="en-US" altLang="zh-TW" dirty="0" smtClean="0"/>
          </a:p>
          <a:p>
            <a:r>
              <a:rPr lang="en-US" altLang="zh-TW" dirty="0" smtClean="0"/>
              <a:t>Prerequisites: None</a:t>
            </a:r>
          </a:p>
          <a:p>
            <a:r>
              <a:rPr lang="en-US" altLang="zh-TW" dirty="0" smtClean="0"/>
              <a:t>Teaching assistants: To be announced</a:t>
            </a:r>
          </a:p>
          <a:p>
            <a:r>
              <a:rPr lang="en-US" altLang="zh-TW" dirty="0" smtClean="0"/>
              <a:t>My email: </a:t>
            </a:r>
            <a:r>
              <a:rPr lang="en-US" altLang="zh-TW" dirty="0" smtClean="0">
                <a:hlinkClick r:id="rId2"/>
              </a:rPr>
              <a:t>clchang@saturn.yzu.edu.tw</a:t>
            </a:r>
            <a:endParaRPr lang="en-US" altLang="zh-TW" dirty="0" smtClean="0"/>
          </a:p>
          <a:p>
            <a:r>
              <a:rPr lang="en-US" altLang="zh-TW" dirty="0" smtClean="0"/>
              <a:t>My line ID: clchang1982</a:t>
            </a:r>
          </a:p>
        </p:txBody>
      </p:sp>
      <p:pic>
        <p:nvPicPr>
          <p:cNvPr id="1026" name="Picture 2" descr="C:\Documents and Settings\Ching-Lueh Chang\Local Settings\Temporary Internet Files\Content.IE5\GD6FWHUR\MC900433820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3284984"/>
            <a:ext cx="2232248" cy="2232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9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" descr="C:\Users\yzucse\AppData\Local\Microsoft\Windows\Temporary Internet Files\Content.IE5\4XNFD05Y\MC90043438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800"/>
            <a:ext cx="4608512" cy="46651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information (2/2)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Midterm and final exams</a:t>
            </a:r>
          </a:p>
          <a:p>
            <a:r>
              <a:rPr lang="en-US" altLang="zh-TW" dirty="0" smtClean="0"/>
              <a:t>A possible programming </a:t>
            </a:r>
            <a:r>
              <a:rPr lang="en-US" altLang="zh-TW" dirty="0" smtClean="0"/>
              <a:t>assignment</a:t>
            </a:r>
          </a:p>
        </p:txBody>
      </p:sp>
      <p:pic>
        <p:nvPicPr>
          <p:cNvPr id="2050" name="Picture 2" descr="C:\Documents and Settings\Ching-Lueh Chang\Local Settings\Temporary Internet Files\Content.IE5\CXQ7STY3\dglxasset[5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278944"/>
            <a:ext cx="2736304" cy="4203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39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Something very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 NOT attend any class if you seem to have a cold.</a:t>
            </a:r>
          </a:p>
          <a:p>
            <a:r>
              <a:rPr lang="en-US" altLang="zh-TW" dirty="0" smtClean="0"/>
              <a:t>Keep windows open.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2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Notations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C:\Users\yzucse\AppData\Local\Microsoft\Windows\Temporary Internet Files\Content.IE5\9NQZRGXA\MC90005448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2594018" cy="27961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(1/10)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628800"/>
            <a:ext cx="8229311" cy="2152000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6" name="Picture 5" descr="C:\Documents and Settings\Ching-Lueh Chang\Local Settings\Temporary Internet Files\Content.IE5\MLX67EHG\MC900131781[2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4005064"/>
            <a:ext cx="2573360" cy="2472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(2/10)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628800"/>
            <a:ext cx="8219254" cy="2416416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2" descr="C:\Users\yzucse\AppData\Local\Microsoft\Windows\Temporary Internet Files\Content.IE5\PG0F8UGK\MC90042720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504" y="3309373"/>
            <a:ext cx="4320920" cy="326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0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(3/10)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91264" cy="2481476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" name="Picture 110" descr="C:\Documents and Settings\USER\Local Settings\Temporary Internet Files\Content.IE5\Z7M7O48R\MC90043244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7686" y="4293096"/>
            <a:ext cx="2187182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Sets and related notations (4/10)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28800"/>
            <a:ext cx="8207879" cy="2558191"/>
          </a:xfrm>
          <a:prstGeom prst="rect">
            <a:avLst/>
          </a:prstGeom>
        </p:spPr>
      </p:pic>
      <p:pic>
        <p:nvPicPr>
          <p:cNvPr id="8" name="Picture 3" descr="C:\Documents and Settings\Ching-Lueh Chang\Local Settings\Temporary Internet Files\Content.IE5\1NBBTX0A\MC90014065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4653135"/>
            <a:ext cx="3240360" cy="1720719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5in}&#10;&#10;\begin{document}&#10;&#10;%\noindent&#10;\begin{itemize}&#10;\item $\{1,2,3\}$ is a set with $3$ elements, namely $1$, $2$ and $3$.&#10;\item $1\in\{1,2,3\}$, $2\in\{1,2,3\}$ and $3\in\{1,2,3\}$&#10; because each of $1$, $2$ and $3$ is an element of $\{1,2,3\}$.&#10;\item $\{\}$ is the empty set, commonly denoted by $\emptyset$.&#10;\end{itemize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9in}&#10;&#10;\begin{document}&#10;&#10;%\noindent&#10;\begin{eqnarray}&#10;\sum_{k=1}^3\, k^2&amp;=&amp;14,\nonumber\\&#10;\sum_{k\in\{1,2,3\}}\, k^2&amp;=&amp;14,\nonumber\\&#10;\prod_{k=1}^3\, k^2&amp;=&amp;36,\nonumber\\&#10;\prod_{k\in\{1,2,3\}}\, k^2&amp;=&amp;36.\nonumber&#10;\end{eqnarray}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\newtheorem*{theorem}{Theorem}&#10;&#10;\setlength{\textwidth}{3.6in}&#10;&#10;\begin{document}&#10;&#10;\noindent&#10;A statement in the form of&#10;\begin{quote}&#10;``For all $x\in \emptyset$, $\psi(x)$''&#10;\end{quote}&#10;is true by convention!&#10;Its negation,&#10;% is&#10;\begin{quote}&#10;``There exists $x\in\emptyset$, $\neg\psi(x)$,''&#10;\end{quote}&#10;is false.&#10;%So for an unknown set $S$,&#10;%\begin{quote}&#10;%``For all $x\in S$, $\psi(x)$''&#10;%\end{quote}&#10;%may not imply&#10;%\begin{quote}&#10;%``There exists $x\in S$ such that $\psi(x)$.''&#10;%\end{quote}&#10;&#10;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\newtheorem*{theorem}{Theorem}&#10;&#10;\setlength{\textwidth}{3.6in}&#10;&#10;\begin{document}&#10;&#10;\begin{itemize}&#10;\item Define $f\colon \{1,2,3\}\to\{4,5,6\}$&#10;by $f(1)=6$, $f(2)=5$ and $f(3)=6$.&#10;\item Clearly,&#10;$$\min_{x\in \{1,2,3\}}\, f\left(x\right)=5.$$&#10;So $x=\underline{\hspace{0.5cm}}$.&#10;\end{itemize}&#10;&#10;&#10;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43"/>
  <p:tag name="ORIGINALWIDTH" val="3229.5"/>
  <p:tag name="LATEXADDIN" val="\documentclass{article}&#10;\usepackage{amsmath}&#10;\usepackage{amssymb}&#10;\usepackage{amsthm}&#10;\usepackage{algorithmic}&#10;\usepackage{algorithm}&#10;\usepackage{enumerate}&#10;\usepackage{color}&#10;\pagestyle{empty}&#10;&#10;\setlength{\textwidth}{3.6in}&#10;&#10;\newcommand\bs[1]{\boldsymbol{#1}}&#10;&#10;\begin{document}&#10;&#10;\noindent&#10;Pick the correct item(s) from below:&#10;\begin{enumerate}[(A)]&#10;\item&#10;$$\left|\left\{1,3,\left\{7,8\right\}\right\}\right|=3.$$&#10;\item&#10;Define $f\colon \{1,2,3\}\to\{1,2,3,4\}$&#10;by&#10;$f(1)=1$, $f(2)=2$ and $f(3)=1$, then $f$ is not one-to-one.&#10;\item&#10;Define $g\colon \{1,2,3,4\}\to\{1,2,3\}$&#10;by&#10;$g(1)=3$, $g(2)=2$, $g(3)=1$ and $g(4)=1$, then $g$ is onto.&#10;%\item $$\sum_{i=1}^3\, i=6.$$&#10;\item&#10;$$\left\{k\in\left\{1,2,\ldots,5\right\}\mid\text{$k$ is a prime}\right\}&#10;=\left\{2,3,5\right\}.$$&#10;\end{enumerate}&#10;&#10;\end{document}"/>
  <p:tag name="IGUANATEXSIZE" val="20"/>
  <p:tag name="IGUANATEXCURSOR" val="63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26.5"/>
  <p:tag name="ORIGINALWIDTH" val="2408.25"/>
  <p:tag name="LATEXADDIN" val="\documentclass{article}&#10;\usepackage{amsmath}&#10;\usepackage{amssymb}&#10;\usepackage{amsthm}&#10;\usepackage{algorithmic}&#10;\usepackage{algorithm}&#10;\usepackage{enumerate}&#10;\usepackage{color}&#10;\pagestyle{empty}&#10;&#10;\setlength{\textwidth}{3.3in}&#10;&#10;\newcommand\bs[1]{\boldsymbol{#1}}&#10;&#10;\begin{document}&#10;&#10;\noindent&#10;Pick the correct item(s) from below:&#10;\begin{enumerate}[(A)]&#10;\item&#10;$$\left\{1,2,\{3\}\right\}\setminus\left\{6,2\right\}&#10;=\left\{1,\{3\}\right\}.$$&#10;\item&#10;$$\sum_{i=1}^4\,i=10.$$&#10;\item&#10;$$\left\{1,2\right\}\in\left\{1,2,3\right\}.$$&#10;\item&#10;$$\left\{1,2\right\}\subseteq\left\{1,2,3\right\}.$$&#10;\end{enumerate}&#10;&#10;\end{document}"/>
  <p:tag name="IGUANATEXSIZE" val="20"/>
  <p:tag name="IGUANATEXCURSOR" val="3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7in}&#10;&#10;\begin{document}&#10;&#10;%\noindent&#10;\begin{itemize}&#10;\item $\{1,2,3\}\subseteq \{1,2,3,5\}$ because each element of&#10;$\{1,2,3\}$ (i.e., each one of $1$, $2$ and $3$) is an element of $\{1,2,3,5\}$.&#10;\item Continuing from the above, we say that $\{1,2,3\}$&#10;is a subset of $\{1,2,3,5\}$.&#10;\item $\{1,2,3\}\neq \{1,2,5\}$.&#10;\end{itemize}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color}&#10;\pagestyle{empty}&#10;\newcommand\bm[1]{\mbox{\boldmath$#1$\unboldmath}}&#10;&#10;\setlength{\textwidth}{4in}&#10;&#10;\begin{document}&#10;&#10;%\noindent&#10;\begin{itemize}&#10;\item $\emptyset\subseteq \{1,2,3\}$.&#10;\item $\{1,2,3\}\subseteq \{1,2,3\}$ because each element of&#10;$\{1,2,3\}$ (i.e., each one of $1$, $2$ and $3$) is an element of $\{1,2,3\}$.&#10;\item $\{1,2,3\}= \{1,3,2\}$ because&#10;the elements of sets are unordered.&#10;\item $|\{1,2,8\}|=3$ is the number of elements of $\{1,2,8\}$.&#10;\end{itemize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1"/>
  <p:tag name="ORIGINALWIDTH" val="2955"/>
  <p:tag name="LATEXADDIN" val="\documentclass{article}&#10;\usepackage{amsmath, amssymb}&#10;\usepackage{color}&#10;\pagestyle{empty}&#10;\newcommand\bm[1]{\mbox{\boldmath$#1$\unboldmath}}&#10;&#10;\setlength{\textwidth}{3.5in}&#10;&#10;\begin{document}&#10;&#10;%\noindent&#10;\begin{itemize}&#10;\item Sets can be nested, e.g., $\{1,2,\{1,3\},{\color{red}\{1,\{7\}\}} \}$ is a set with the four&#10;elements&#10;$1$, $2$, $\{1,3\}$ and {\color{red}$\{1,\{7\}\}$}.&#10;\item $\mathbb{N}=\{0,1,2,\ldots\}$ is the set of all natural numbers.&#10;\item $\{1,2,4,5\}\setminus\{2, 5, 3\}=\{1,4\}$. It is also correct&#10;to write&#10;$\{1,2,4,5\}-\{2, 5, 3\}$ for&#10;$\{1,2,4,5\}\setminus\{2, 5, 3\}$.&#10;\end{itemize}&#10;&#10;&#10;\end{document}"/>
  <p:tag name="IGUANATEXSIZE" val="20"/>
  <p:tag name="IGUANATEXCURSOR" val="4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%\noindent&#10;\begin{itemize}&#10;\item $\{n\mid \text{$n$ is a nonnegative even integer}\}=\{0,2,4,\ldots\}$.&#10;\item $\{n\in\mathbb{N}\mid \text{$n$ is a multiple of $2$}\}=\{0,2,4,\ldots\}$.&#10;\end{itemize}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6"/>
  <p:tag name="ORIGINALWIDTH" val="2952"/>
  <p:tag name="LATEXADDIN" val="\documentclass{article}&#10;\usepackage{amsmath, amssymb}&#10;\pagestyle{empty}&#10;\newcommand\bm[1]{\mbox{\boldmath$#1$\unboldmath}}&#10;&#10;\setlength{\textwidth}{3.5in}&#10;&#10;\begin{document}&#10;&#10;%\noindent&#10;\begin{itemize}&#10;\item A function $f\colon \{1,2,3\}\to\{3,4,5\}$ maps each&#10;of $1$, $2$ and $3$ to one of $3$, $4$ and $5$.&#10;For example, if $f$ maps $1$ to $4$, $2$ to $5$ and $3$ to $4$, then&#10;we write that $f(1)=4$, $f(2)=5$ and $f(3)=4$.&#10;\item Continuing from the above, $\{1,2,3\}$ and $\{3,4,5\}$&#10;are called the domain and codomain of $f$, respectively.&#10;\end{itemize}&#10;&#10;&#10;\end{document}"/>
  <p:tag name="IGUANATEXSIZE" val="20"/>
  <p:tag name="IGUANATEXCURSOR" val="3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9in}&#10;&#10;\begin{document}&#10;&#10;%\noindent&#10;\begin{itemize}&#10;\item For sets $S$ and $T$, a function $f\colon S\to T$ maps each element&#10;in $S$ to one element in $T$.&#10;\item Continuing from the above, we say that $f$ is one-to-one&#10;if $f(x)\neq f(y)$ for all distinct $x$, $y\in S$.&#10;Also, we say that $f$ is onto if for each $y\in T$, there exists $x\in S$&#10;satisfying $f(x)=y$.&#10;\end{itemize}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9in}&#10;&#10;\begin{document}&#10;&#10;%\noindent&#10;\begin{itemize}&#10;\item $\{1,2,3\}\cup \{1,3,4,6\}=\{1,2,3,4,6\}$.&#10;\item $\{1,2,3\}\cap \{1,3,4,6\}=\{1,3\}$.&#10;\end{itemize}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9in}&#10;&#10;\begin{document}&#10;&#10;%\noindent&#10;\begin{itemize}&#10;\item The quantifier ``$\forall$'' means ``for all''&#10;\item The quantifier ``$\exists$'' means ``there exists''&#10;\item ``$\lor$'' means ``or''&#10;\item ``$\land$'' means ``and''&#10;\end{itemize}&#10;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169</Words>
  <Application>Microsoft Office PowerPoint</Application>
  <PresentationFormat>如螢幕大小 (4:3)</PresentationFormat>
  <Paragraphs>40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Office 佈景主題</vt:lpstr>
      <vt:lpstr>Discrete Mathematics</vt:lpstr>
      <vt:lpstr>Course information (1/2)</vt:lpstr>
      <vt:lpstr>Course information (2/2)</vt:lpstr>
      <vt:lpstr>Something very important</vt:lpstr>
      <vt:lpstr>Notations</vt:lpstr>
      <vt:lpstr>Sets and related notations (1/10)</vt:lpstr>
      <vt:lpstr>Sets and related notations (2/10)</vt:lpstr>
      <vt:lpstr>Sets and related notations (3/10)</vt:lpstr>
      <vt:lpstr>Sets and related notations (4/10)</vt:lpstr>
      <vt:lpstr>Sets and related notations (5/10)</vt:lpstr>
      <vt:lpstr>Sets and related notations (6/10)</vt:lpstr>
      <vt:lpstr>Sets and related notations (7/10)</vt:lpstr>
      <vt:lpstr>Sets and related notations (8/10)</vt:lpstr>
      <vt:lpstr>Sets and related notations (9/10)</vt:lpstr>
      <vt:lpstr>Sets and related notations (10/10)</vt:lpstr>
      <vt:lpstr>Vacuously true statements</vt:lpstr>
      <vt:lpstr>Scopes of variables</vt:lpstr>
      <vt:lpstr>Exercise</vt:lpstr>
      <vt:lpstr>Exercise</vt:lpstr>
      <vt:lpstr>Comments?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Chang Ching-Lueh</cp:lastModifiedBy>
  <cp:revision>648</cp:revision>
  <dcterms:created xsi:type="dcterms:W3CDTF">2010-09-08T08:22:56Z</dcterms:created>
  <dcterms:modified xsi:type="dcterms:W3CDTF">2020-02-29T15:41:30Z</dcterms:modified>
</cp:coreProperties>
</file>