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5" r:id="rId2"/>
    <p:sldId id="567" r:id="rId3"/>
    <p:sldId id="576" r:id="rId4"/>
    <p:sldId id="577" r:id="rId5"/>
    <p:sldId id="578" r:id="rId6"/>
    <p:sldId id="579" r:id="rId7"/>
    <p:sldId id="583" r:id="rId8"/>
    <p:sldId id="584" r:id="rId9"/>
    <p:sldId id="585" r:id="rId10"/>
    <p:sldId id="590" r:id="rId11"/>
    <p:sldId id="593" r:id="rId12"/>
    <p:sldId id="594" r:id="rId13"/>
    <p:sldId id="595" r:id="rId14"/>
    <p:sldId id="596" r:id="rId15"/>
    <p:sldId id="598" r:id="rId16"/>
    <p:sldId id="599" r:id="rId17"/>
    <p:sldId id="600" r:id="rId18"/>
    <p:sldId id="597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zucse" initials="y" lastIdx="5" clrIdx="0"/>
  <p:cmAuthor id="1" name="Ching-Lueh Chang" initials="CC" lastIdx="5" clrIdx="1"/>
  <p:cmAuthor id="2" name="Chang" initials="C" lastIdx="2" clrIdx="2"/>
  <p:cmAuthor id="3" name="bigRat" initials="b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7340E4-E481-4E74-B615-4ECC6CE992A0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38AE12-DD38-4ACF-8031-F67EA3E2D6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EAA-A53B-4E2B-859A-FB56D2A3097E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57E0C-1315-4270-A59B-DBF4FFB0CA8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50445-5498-4F39-911C-617AB27CE7C8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4AEB5-4B9B-4555-AB6A-411E4203EB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429B5-0F74-4F56-89E8-D1119C4A0CA0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99512-690C-413D-A19C-BE0198E77A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標楷體" pitchFamily="65" charset="-120"/>
              </a:defRPr>
            </a:lvl1pPr>
            <a:lvl2pPr>
              <a:defRPr>
                <a:latin typeface="+mj-lt"/>
                <a:ea typeface="標楷體" pitchFamily="65" charset="-120"/>
              </a:defRPr>
            </a:lvl2pPr>
            <a:lvl3pPr>
              <a:defRPr>
                <a:latin typeface="+mj-lt"/>
                <a:ea typeface="標楷體" pitchFamily="65" charset="-120"/>
              </a:defRPr>
            </a:lvl3pPr>
            <a:lvl4pPr>
              <a:defRPr>
                <a:latin typeface="+mj-lt"/>
                <a:ea typeface="標楷體" pitchFamily="65" charset="-120"/>
              </a:defRPr>
            </a:lvl4pPr>
            <a:lvl5pPr>
              <a:defRPr>
                <a:latin typeface="+mj-lt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1E82-CF97-493B-9A15-1B1CC57891F6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17544-1A88-4B92-8226-B783F1D25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D99AE-6ADA-4096-A7A6-265FC920AD7E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8E4D3-163F-411E-BB39-049A6BD7AFE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3D93B-369C-4DB6-8971-AAE36D48467A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F3412-0C38-44FB-87C1-BAE7E969B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FD66E-049B-480E-BCE9-79B19848B0B3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87F47-F275-4CE7-B0C4-EC6623B5B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37615-C699-4333-819B-5BEEFBEBD404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B2C20-4893-42EB-BA0B-14F7F2754C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08B46-4100-45C4-A785-B8B95BB543EC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8E97D-CBF7-497B-B7AD-030CA243F9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F92EB-6724-4842-969B-25CCB95B6E1F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E009E-EACD-468A-8488-7B3B6153AA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F114-FE3C-434A-AD87-C607A1323DCC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BC93A-FDB9-4E0B-9AC6-61912BF8C5F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2E01C6A-1585-4198-9EFD-6AE8DCE57B8A}" type="datetimeFigureOut">
              <a:rPr lang="zh-TW" altLang="en-US"/>
              <a:pPr>
                <a:defRPr/>
              </a:pPr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91B7FC-FFA9-45E7-BC14-E74466C6F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wmf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Discrete Mathematics</a:t>
            </a:r>
            <a:endParaRPr lang="zh-TW" alt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Spring </a:t>
            </a:r>
            <a:r>
              <a:rPr lang="en-US" altLang="zh-TW" dirty="0" smtClean="0"/>
              <a:t>2020</a:t>
            </a:r>
            <a:endParaRPr lang="en-US" altLang="zh-TW" dirty="0" smtClean="0"/>
          </a:p>
          <a:p>
            <a:r>
              <a:rPr lang="en-US" altLang="zh-TW" dirty="0" smtClean="0"/>
              <a:t>Yuan </a:t>
            </a:r>
            <a:r>
              <a:rPr lang="en-US" altLang="zh-TW" dirty="0" err="1" smtClean="0"/>
              <a:t>Ze</a:t>
            </a:r>
            <a:r>
              <a:rPr lang="en-US" altLang="zh-TW" dirty="0" smtClean="0"/>
              <a:t> University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Number of edges of trees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 descr="C:\Documents and Settings\DavBan\Local Settings\Temporary Internet Files\Content.IE5\IET217TJ\MC9002324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4732251" cy="3636285"/>
          </a:xfrm>
          <a:prstGeom prst="rect">
            <a:avLst/>
          </a:prstGeom>
          <a:noFill/>
        </p:spPr>
      </p:pic>
      <p:pic>
        <p:nvPicPr>
          <p:cNvPr id="5" name="圖片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6082" y="1628800"/>
            <a:ext cx="8454390" cy="35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pic>
        <p:nvPicPr>
          <p:cNvPr id="10" name="圖片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04064" y="1428262"/>
            <a:ext cx="7168340" cy="52410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24328" y="2988241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hlinkClick r:id="rId4" action="ppaction://hlinksldjump"/>
              </a:rPr>
              <a:t>___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9368" y="33840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hlinkClick r:id="rId4" action="ppaction://hlinksldjump"/>
              </a:rPr>
              <a:t>______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170" name="Picture 2" descr="C:\Documents and Settings\DavBan\Local Settings\Temporary Internet Files\Content.IE5\IET217TJ\MC90023243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492896"/>
            <a:ext cx="4732251" cy="3636285"/>
          </a:xfrm>
          <a:prstGeom prst="rect">
            <a:avLst/>
          </a:prstGeom>
          <a:noFill/>
        </p:spPr>
      </p:pic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6082" y="1628800"/>
            <a:ext cx="8454390" cy="357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converse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 smtClean="0"/>
          </a:p>
        </p:txBody>
      </p:sp>
      <p:pic>
        <p:nvPicPr>
          <p:cNvPr id="9218" name="Picture 2" descr="C:\Documents and Settings\DavBan\Local Settings\Temporary Internet Files\Content.IE5\3BV8BDVM\MC9000304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924944"/>
            <a:ext cx="2949854" cy="3103474"/>
          </a:xfrm>
          <a:prstGeom prst="rect">
            <a:avLst/>
          </a:prstGeom>
          <a:noFill/>
        </p:spPr>
      </p:pic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74646" y="1628800"/>
            <a:ext cx="8273818" cy="792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4102" y="1628800"/>
            <a:ext cx="8222354" cy="40178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59632" y="3933056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hlinkClick r:id="rId4" action="ppaction://hlinksldjump"/>
              </a:rPr>
              <a:t>____________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32040" y="5157192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hlinkClick r:id="rId5" action="ppaction://hlinksldjump"/>
              </a:rPr>
              <a:t>__________</a:t>
            </a:r>
            <a:endParaRPr lang="zh-TW" altLang="en-US" sz="3200" dirty="0"/>
          </a:p>
        </p:txBody>
      </p:sp>
      <p:pic>
        <p:nvPicPr>
          <p:cNvPr id="7" name="Picture 2" descr="C:\Documents and Settings\Ching-Lueh Chang\Local Settings\Temporary Internet Files\Content.IE5\0DE309I7\dglxasset[5].aspx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2132856"/>
            <a:ext cx="1304171" cy="1282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標楷體" panose="03000509000000000000" pitchFamily="65" charset="-120"/>
              </a:rPr>
              <a:t>Adding a new edge to a tree creates a unique cycle, removing any one edge from which results in a tree.</a:t>
            </a:r>
          </a:p>
        </p:txBody>
      </p:sp>
      <p:pic>
        <p:nvPicPr>
          <p:cNvPr id="6146" name="Picture 2" descr="C:\Documents and Settings\DavBan\Local Settings\Temporary Internet Files\Content.IE5\W6R3SNO1\MM900043729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789040"/>
            <a:ext cx="2373280" cy="2678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17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" name="Straight Connector 30"/>
          <p:cNvCxnSpPr>
            <a:stCxn id="29" idx="2"/>
            <a:endCxn id="13" idx="6"/>
          </p:cNvCxnSpPr>
          <p:nvPr/>
        </p:nvCxnSpPr>
        <p:spPr>
          <a:xfrm rot="10800000" flipV="1">
            <a:off x="6422504" y="4678288"/>
            <a:ext cx="453752" cy="7200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4"/>
          <p:cNvSpPr/>
          <p:nvPr/>
        </p:nvSpPr>
        <p:spPr>
          <a:xfrm>
            <a:off x="3779912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v</a:t>
            </a:r>
            <a:endParaRPr lang="zh-TW" altLang="en-US" sz="3600" dirty="0"/>
          </a:p>
        </p:txBody>
      </p:sp>
      <p:cxnSp>
        <p:nvCxnSpPr>
          <p:cNvPr id="7" name="Straight Connector 36"/>
          <p:cNvCxnSpPr>
            <a:stCxn id="6" idx="7"/>
            <a:endCxn id="5" idx="3"/>
          </p:cNvCxnSpPr>
          <p:nvPr/>
        </p:nvCxnSpPr>
        <p:spPr>
          <a:xfrm rot="5400000" flipH="1" flipV="1">
            <a:off x="3444277" y="2517301"/>
            <a:ext cx="505550" cy="43354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7"/>
          <p:cNvSpPr/>
          <p:nvPr/>
        </p:nvSpPr>
        <p:spPr>
          <a:xfrm>
            <a:off x="2195736" y="41490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Connector 39"/>
          <p:cNvCxnSpPr>
            <a:stCxn id="6" idx="3"/>
            <a:endCxn id="8" idx="0"/>
          </p:cNvCxnSpPr>
          <p:nvPr/>
        </p:nvCxnSpPr>
        <p:spPr>
          <a:xfrm rot="5400000">
            <a:off x="2485493" y="3800869"/>
            <a:ext cx="515655" cy="1807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0"/>
          <p:cNvCxnSpPr>
            <a:stCxn id="6" idx="5"/>
            <a:endCxn id="9" idx="0"/>
          </p:cNvCxnSpPr>
          <p:nvPr/>
        </p:nvCxnSpPr>
        <p:spPr>
          <a:xfrm rot="16200000" flipH="1">
            <a:off x="3168821" y="3944884"/>
            <a:ext cx="875695" cy="2527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1"/>
          <p:cNvCxnSpPr>
            <a:stCxn id="14" idx="1"/>
            <a:endCxn id="5" idx="5"/>
          </p:cNvCxnSpPr>
          <p:nvPr/>
        </p:nvCxnSpPr>
        <p:spPr>
          <a:xfrm rot="16200000" flipV="1">
            <a:off x="4668413" y="2373285"/>
            <a:ext cx="505550" cy="721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43"/>
          <p:cNvSpPr/>
          <p:nvPr/>
        </p:nvSpPr>
        <p:spPr>
          <a:xfrm>
            <a:off x="5148064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Straight Connector 45"/>
          <p:cNvCxnSpPr>
            <a:stCxn id="13" idx="1"/>
            <a:endCxn id="14" idx="4"/>
          </p:cNvCxnSpPr>
          <p:nvPr/>
        </p:nvCxnSpPr>
        <p:spPr>
          <a:xfrm rot="16200000" flipV="1">
            <a:off x="5293805" y="4078796"/>
            <a:ext cx="659671" cy="3675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8"/>
          <p:cNvCxnSpPr>
            <a:stCxn id="17" idx="2"/>
            <a:endCxn id="9" idx="5"/>
          </p:cNvCxnSpPr>
          <p:nvPr/>
        </p:nvCxnSpPr>
        <p:spPr>
          <a:xfrm rot="10800000">
            <a:off x="4056346" y="5289610"/>
            <a:ext cx="515655" cy="39679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59"/>
          <p:cNvSpPr/>
          <p:nvPr/>
        </p:nvSpPr>
        <p:spPr>
          <a:xfrm>
            <a:off x="2339752" y="54452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Straight Connector 61"/>
          <p:cNvCxnSpPr>
            <a:stCxn id="26" idx="7"/>
            <a:endCxn id="9" idx="3"/>
          </p:cNvCxnSpPr>
          <p:nvPr/>
        </p:nvCxnSpPr>
        <p:spPr>
          <a:xfrm rot="5400000" flipH="1" flipV="1">
            <a:off x="3120241" y="5289609"/>
            <a:ext cx="289526" cy="289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64"/>
          <p:cNvSpPr/>
          <p:nvPr/>
        </p:nvSpPr>
        <p:spPr>
          <a:xfrm>
            <a:off x="6876256" y="42210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17" idx="7"/>
            <a:endCxn id="13" idx="3"/>
          </p:cNvCxnSpPr>
          <p:nvPr/>
        </p:nvCxnSpPr>
        <p:spPr>
          <a:xfrm rot="5400000" flipH="1" flipV="1">
            <a:off x="5352489" y="5073585"/>
            <a:ext cx="289526" cy="289526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42"/>
          <p:cNvSpPr/>
          <p:nvPr/>
        </p:nvSpPr>
        <p:spPr>
          <a:xfrm>
            <a:off x="5508104" y="42930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Oval 47"/>
          <p:cNvSpPr/>
          <p:nvPr/>
        </p:nvSpPr>
        <p:spPr>
          <a:xfrm>
            <a:off x="4572000" y="522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35"/>
          <p:cNvSpPr/>
          <p:nvPr/>
        </p:nvSpPr>
        <p:spPr>
          <a:xfrm>
            <a:off x="2699792" y="28529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Oval 38"/>
          <p:cNvSpPr/>
          <p:nvPr/>
        </p:nvSpPr>
        <p:spPr>
          <a:xfrm>
            <a:off x="3275856" y="45091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3" descr="C:\Documents and Settings\Ching-Lueh Chang\Local Settings\Temporary Internet Files\Content.IE5\CXQ7STY3\dglxasset[1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752"/>
            <a:ext cx="2664296" cy="2560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10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3" grpId="0" animBg="1"/>
      <p:bldP spid="17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Proof </a:t>
            </a:r>
            <a:r>
              <a:rPr lang="en-US" altLang="zh-TW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0" y="1556792"/>
            <a:ext cx="8278108" cy="51411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28384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4" action="ppaction://hlinksldjump"/>
              </a:rPr>
              <a:t>_____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3568" y="1962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4" action="ppaction://hlinksldjump"/>
              </a:rPr>
              <a:t>__________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1880" y="486699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5" action="ppaction://hlinksldjump"/>
              </a:rPr>
              <a:t>___________________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83568" y="57239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6" action="ppaction://hlinksldjump"/>
              </a:rPr>
              <a:t>_______________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dirty="0"/>
          </a:p>
        </p:txBody>
      </p:sp>
      <p:pic>
        <p:nvPicPr>
          <p:cNvPr id="5" name="Picture 3" descr="C:\Documents and Settings\Ching-Lueh Chang\Local Settings\Temporary Internet Files\Content.IE5\GD6FWHUR\dglxasset[10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745" y="1916832"/>
            <a:ext cx="7401659" cy="396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Some properties of trees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Documents and Settings\DavBan\Local Settings\Temporary Internet Files\Content.IE5\V68DMUPP\MC90041924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717032"/>
            <a:ext cx="1733684" cy="2634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 descr="C:\Users\user\AppData\Local\Microsoft\Windows\Temporary Internet Files\Content.IE5\7BI094LQ\MC9004124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928934"/>
            <a:ext cx="3528392" cy="3465788"/>
          </a:xfrm>
          <a:prstGeom prst="rect">
            <a:avLst/>
          </a:prstGeom>
          <a:noFill/>
        </p:spPr>
      </p:pic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7544" y="1628801"/>
            <a:ext cx="8174355" cy="68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容版面配置區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55976" y="191683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…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11" name="直線接點 10"/>
          <p:cNvCxnSpPr>
            <a:stCxn id="4" idx="6"/>
            <a:endCxn id="6" idx="2"/>
          </p:cNvCxnSpPr>
          <p:nvPr/>
        </p:nvCxnSpPr>
        <p:spPr>
          <a:xfrm flipV="1">
            <a:off x="1284784" y="2865512"/>
            <a:ext cx="478904" cy="331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6"/>
            <a:endCxn id="19" idx="2"/>
          </p:cNvCxnSpPr>
          <p:nvPr/>
        </p:nvCxnSpPr>
        <p:spPr>
          <a:xfrm flipV="1">
            <a:off x="2220888" y="2577480"/>
            <a:ext cx="406896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9" idx="6"/>
            <a:endCxn id="7" idx="2"/>
          </p:cNvCxnSpPr>
          <p:nvPr/>
        </p:nvCxnSpPr>
        <p:spPr>
          <a:xfrm flipV="1">
            <a:off x="3084984" y="2289448"/>
            <a:ext cx="478904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6"/>
          </p:cNvCxnSpPr>
          <p:nvPr/>
        </p:nvCxnSpPr>
        <p:spPr>
          <a:xfrm flipV="1">
            <a:off x="4021088" y="2276872"/>
            <a:ext cx="262880" cy="12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0" idx="2"/>
          </p:cNvCxnSpPr>
          <p:nvPr/>
        </p:nvCxnSpPr>
        <p:spPr>
          <a:xfrm rot="10800000">
            <a:off x="5076056" y="2276872"/>
            <a:ext cx="216024" cy="12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6"/>
            <a:endCxn id="9" idx="2"/>
          </p:cNvCxnSpPr>
          <p:nvPr/>
        </p:nvCxnSpPr>
        <p:spPr>
          <a:xfrm>
            <a:off x="5749280" y="2289448"/>
            <a:ext cx="478904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8" idx="2"/>
            <a:endCxn id="9" idx="6"/>
          </p:cNvCxnSpPr>
          <p:nvPr/>
        </p:nvCxnSpPr>
        <p:spPr>
          <a:xfrm rot="10800000">
            <a:off x="6685384" y="2577480"/>
            <a:ext cx="334888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>
          <a:xfrm>
            <a:off x="7477472" y="2865512"/>
            <a:ext cx="309736" cy="331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4" idx="6"/>
            <a:endCxn id="5" idx="2"/>
          </p:cNvCxnSpPr>
          <p:nvPr/>
        </p:nvCxnSpPr>
        <p:spPr>
          <a:xfrm>
            <a:off x="1284784" y="3197469"/>
            <a:ext cx="650242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4" idx="4"/>
          </p:cNvCxnSpPr>
          <p:nvPr/>
        </p:nvCxnSpPr>
        <p:spPr>
          <a:xfrm rot="5400000" flipH="1" flipV="1">
            <a:off x="904416" y="3565264"/>
            <a:ext cx="290963" cy="12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70556" y="3861048"/>
            <a:ext cx="677108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…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7" name="直線接點 46"/>
          <p:cNvCxnSpPr>
            <a:stCxn id="31" idx="0"/>
          </p:cNvCxnSpPr>
          <p:nvPr/>
        </p:nvCxnSpPr>
        <p:spPr>
          <a:xfrm rot="16200000" flipV="1">
            <a:off x="882453" y="4598269"/>
            <a:ext cx="334888" cy="12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endCxn id="5" idx="4"/>
          </p:cNvCxnSpPr>
          <p:nvPr/>
        </p:nvCxnSpPr>
        <p:spPr>
          <a:xfrm rot="16200000" flipV="1">
            <a:off x="7875151" y="3566727"/>
            <a:ext cx="293895" cy="125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855332" y="3863979"/>
            <a:ext cx="677108" cy="576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…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53" name="直線接點 52"/>
          <p:cNvCxnSpPr>
            <a:stCxn id="50" idx="0"/>
          </p:cNvCxnSpPr>
          <p:nvPr/>
        </p:nvCxnSpPr>
        <p:spPr>
          <a:xfrm rot="16200000" flipV="1">
            <a:off x="7867229" y="4601200"/>
            <a:ext cx="334888" cy="1257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>
            <a:spLocks noChangeAspect="1"/>
          </p:cNvSpPr>
          <p:nvPr/>
        </p:nvSpPr>
        <p:spPr>
          <a:xfrm>
            <a:off x="827584" y="2968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</a:t>
            </a:r>
            <a:endParaRPr lang="zh-TW" altLang="en-US" sz="3200" dirty="0"/>
          </a:p>
        </p:txBody>
      </p:sp>
      <p:sp>
        <p:nvSpPr>
          <p:cNvPr id="5" name="橢圓 4"/>
          <p:cNvSpPr>
            <a:spLocks noChangeAspect="1"/>
          </p:cNvSpPr>
          <p:nvPr/>
        </p:nvSpPr>
        <p:spPr>
          <a:xfrm>
            <a:off x="7787208" y="29688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v</a:t>
            </a:r>
            <a:endParaRPr lang="zh-TW" altLang="en-US" sz="3200" dirty="0"/>
          </a:p>
        </p:txBody>
      </p:sp>
      <p:sp>
        <p:nvSpPr>
          <p:cNvPr id="6" name="橢圓 5"/>
          <p:cNvSpPr>
            <a:spLocks noChangeAspect="1"/>
          </p:cNvSpPr>
          <p:nvPr/>
        </p:nvSpPr>
        <p:spPr>
          <a:xfrm>
            <a:off x="1763688" y="26369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7" name="橢圓 6"/>
          <p:cNvSpPr>
            <a:spLocks noChangeAspect="1"/>
          </p:cNvSpPr>
          <p:nvPr/>
        </p:nvSpPr>
        <p:spPr>
          <a:xfrm>
            <a:off x="3563888" y="20608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8" name="橢圓 7"/>
          <p:cNvSpPr>
            <a:spLocks noChangeAspect="1"/>
          </p:cNvSpPr>
          <p:nvPr/>
        </p:nvSpPr>
        <p:spPr>
          <a:xfrm>
            <a:off x="7020272" y="26369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9" name="橢圓 8"/>
          <p:cNvSpPr>
            <a:spLocks noChangeAspect="1"/>
          </p:cNvSpPr>
          <p:nvPr/>
        </p:nvSpPr>
        <p:spPr>
          <a:xfrm>
            <a:off x="6228184" y="2348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2627784" y="2348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5292080" y="20608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827584" y="47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50" name="橢圓 49"/>
          <p:cNvSpPr>
            <a:spLocks noChangeAspect="1"/>
          </p:cNvSpPr>
          <p:nvPr/>
        </p:nvSpPr>
        <p:spPr>
          <a:xfrm>
            <a:off x="7812360" y="477493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pic>
        <p:nvPicPr>
          <p:cNvPr id="5123" name="Picture 3" descr="C:\Documents and Settings\DavBan\Local Settings\Temporary Internet Files\Content.IE5\A2HQFJ9G\MC90007883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437112"/>
            <a:ext cx="2263775" cy="202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000"/>
                            </p:stCondLst>
                            <p:childTnLst>
                              <p:par>
                                <p:cTn id="17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000"/>
                            </p:stCondLst>
                            <p:childTnLst>
                              <p:par>
                                <p:cTn id="18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9500"/>
                            </p:stCondLst>
                            <p:childTnLst>
                              <p:par>
                                <p:cTn id="18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1"/>
      <p:bldP spid="44" grpId="2"/>
      <p:bldP spid="52" grpId="1"/>
      <p:bldP spid="52" grpId="2"/>
      <p:bldP spid="4" grpId="1" animBg="1"/>
      <p:bldP spid="5" grpId="1" animBg="1"/>
      <p:bldP spid="6" grpId="0" animBg="1"/>
      <p:bldP spid="7" grpId="0" animBg="1"/>
      <p:bldP spid="8" grpId="0" animBg="1"/>
      <p:bldP spid="9" grpId="0" animBg="1"/>
      <p:bldP spid="19" grpId="0" animBg="1"/>
      <p:bldP spid="20" grpId="0" animBg="1"/>
      <p:bldP spid="31" grpId="1" animBg="1"/>
      <p:bldP spid="31" grpId="2" animBg="1"/>
      <p:bldP spid="50" grpId="1" animBg="1"/>
      <p:bldP spid="50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written proof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67296" cy="4241914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Picture 2" descr="C:\Users\user\AppData\Local\Microsoft\Windows\Temporary Internet Files\Content.IE5\7BI094LQ\MC9004124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2928934"/>
            <a:ext cx="3528392" cy="3465788"/>
          </a:xfrm>
          <a:prstGeom prst="rect">
            <a:avLst/>
          </a:prstGeom>
          <a:noFill/>
        </p:spPr>
      </p:pic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7544" y="1628801"/>
            <a:ext cx="8174355" cy="68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Theorem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C:\Documents and Settings\Ching-Lueh Chang\Local Settings\Temporary Internet Files\Content.IE5\0RLR2M7L\dglxasset[10].asp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04864"/>
            <a:ext cx="2621966" cy="4394504"/>
          </a:xfrm>
          <a:prstGeom prst="rect">
            <a:avLst/>
          </a:prstGeom>
          <a:noFill/>
        </p:spPr>
      </p:pic>
      <p:pic>
        <p:nvPicPr>
          <p:cNvPr id="6" name="圖片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23528" y="1628800"/>
            <a:ext cx="8449723" cy="812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</a:t>
            </a:r>
            <a:endParaRPr lang="zh-TW" altLang="en-US" dirty="0"/>
          </a:p>
        </p:txBody>
      </p:sp>
      <p:pic>
        <p:nvPicPr>
          <p:cNvPr id="7" name="圖片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73644" y="1628798"/>
            <a:ext cx="8205498" cy="4752530"/>
          </a:xfrm>
          <a:prstGeom prst="rect">
            <a:avLst/>
          </a:prstGeom>
        </p:spPr>
      </p:pic>
      <p:pic>
        <p:nvPicPr>
          <p:cNvPr id="11" name="Picture 2" descr="C:\Documents and Settings\Ching-Lueh Chang\Local Settings\Temporary Internet Files\Content.IE5\GD6FWHUR\MC90013169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260648"/>
            <a:ext cx="1678313" cy="1916832"/>
          </a:xfrm>
          <a:prstGeom prst="rect">
            <a:avLst/>
          </a:prstGeom>
          <a:noFill/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Illustration</a:t>
            </a:r>
            <a:endParaRPr lang="zh-TW" altLang="en-US" dirty="0"/>
          </a:p>
        </p:txBody>
      </p:sp>
      <p:pic>
        <p:nvPicPr>
          <p:cNvPr id="24" name="圖片 2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15816" y="1700808"/>
            <a:ext cx="3304907" cy="528960"/>
          </a:xfrm>
          <a:prstGeom prst="rect">
            <a:avLst/>
          </a:prstGeom>
        </p:spPr>
      </p:pic>
      <p:sp>
        <p:nvSpPr>
          <p:cNvPr id="25" name="內容版面配置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>
            <a:spLocks noChangeAspect="1"/>
          </p:cNvSpPr>
          <p:nvPr/>
        </p:nvSpPr>
        <p:spPr>
          <a:xfrm>
            <a:off x="827584" y="35449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u</a:t>
            </a:r>
            <a:endParaRPr lang="zh-TW" altLang="en-US" sz="3200" dirty="0"/>
          </a:p>
        </p:txBody>
      </p:sp>
      <p:sp>
        <p:nvSpPr>
          <p:cNvPr id="5" name="橢圓 4"/>
          <p:cNvSpPr>
            <a:spLocks noChangeAspect="1"/>
          </p:cNvSpPr>
          <p:nvPr/>
        </p:nvSpPr>
        <p:spPr>
          <a:xfrm>
            <a:off x="7787208" y="35449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6" name="橢圓 5"/>
          <p:cNvSpPr>
            <a:spLocks noChangeAspect="1"/>
          </p:cNvSpPr>
          <p:nvPr/>
        </p:nvSpPr>
        <p:spPr>
          <a:xfrm>
            <a:off x="1763688" y="321297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7" name="橢圓 6"/>
          <p:cNvSpPr>
            <a:spLocks noChangeAspect="1"/>
          </p:cNvSpPr>
          <p:nvPr/>
        </p:nvSpPr>
        <p:spPr>
          <a:xfrm>
            <a:off x="3563888" y="26369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8" name="橢圓 7"/>
          <p:cNvSpPr>
            <a:spLocks noChangeAspect="1"/>
          </p:cNvSpPr>
          <p:nvPr/>
        </p:nvSpPr>
        <p:spPr>
          <a:xfrm>
            <a:off x="7020272" y="321297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9" name="橢圓 8"/>
          <p:cNvSpPr>
            <a:spLocks noChangeAspect="1"/>
          </p:cNvSpPr>
          <p:nvPr/>
        </p:nvSpPr>
        <p:spPr>
          <a:xfrm>
            <a:off x="6228184" y="29249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55976" y="249289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/>
                </a:solidFill>
              </a:rPr>
              <a:t>…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11" name="直線接點 10"/>
          <p:cNvCxnSpPr>
            <a:stCxn id="4" idx="6"/>
            <a:endCxn id="6" idx="2"/>
          </p:cNvCxnSpPr>
          <p:nvPr/>
        </p:nvCxnSpPr>
        <p:spPr>
          <a:xfrm flipV="1">
            <a:off x="1284784" y="3441576"/>
            <a:ext cx="478904" cy="331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6"/>
            <a:endCxn id="19" idx="2"/>
          </p:cNvCxnSpPr>
          <p:nvPr/>
        </p:nvCxnSpPr>
        <p:spPr>
          <a:xfrm flipV="1">
            <a:off x="2220888" y="3153544"/>
            <a:ext cx="406896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19" idx="6"/>
            <a:endCxn id="7" idx="2"/>
          </p:cNvCxnSpPr>
          <p:nvPr/>
        </p:nvCxnSpPr>
        <p:spPr>
          <a:xfrm flipV="1">
            <a:off x="3084984" y="2865512"/>
            <a:ext cx="478904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7" idx="6"/>
          </p:cNvCxnSpPr>
          <p:nvPr/>
        </p:nvCxnSpPr>
        <p:spPr>
          <a:xfrm flipV="1">
            <a:off x="4021088" y="2852936"/>
            <a:ext cx="262880" cy="12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20" idx="2"/>
          </p:cNvCxnSpPr>
          <p:nvPr/>
        </p:nvCxnSpPr>
        <p:spPr>
          <a:xfrm rot="10800000">
            <a:off x="5076056" y="2852936"/>
            <a:ext cx="216024" cy="125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20" idx="6"/>
            <a:endCxn id="9" idx="2"/>
          </p:cNvCxnSpPr>
          <p:nvPr/>
        </p:nvCxnSpPr>
        <p:spPr>
          <a:xfrm>
            <a:off x="5749280" y="2865512"/>
            <a:ext cx="478904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8" idx="2"/>
            <a:endCxn id="9" idx="6"/>
          </p:cNvCxnSpPr>
          <p:nvPr/>
        </p:nvCxnSpPr>
        <p:spPr>
          <a:xfrm rot="10800000">
            <a:off x="6685384" y="3153544"/>
            <a:ext cx="334888" cy="28803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8" idx="6"/>
            <a:endCxn id="5" idx="2"/>
          </p:cNvCxnSpPr>
          <p:nvPr/>
        </p:nvCxnSpPr>
        <p:spPr>
          <a:xfrm>
            <a:off x="7477472" y="3441576"/>
            <a:ext cx="309736" cy="331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>
            <a:spLocks noChangeAspect="1"/>
          </p:cNvSpPr>
          <p:nvPr/>
        </p:nvSpPr>
        <p:spPr>
          <a:xfrm>
            <a:off x="2627784" y="29249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5292080" y="26369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cxnSp>
        <p:nvCxnSpPr>
          <p:cNvPr id="26" name="直線接點 25"/>
          <p:cNvCxnSpPr>
            <a:stCxn id="4" idx="4"/>
          </p:cNvCxnSpPr>
          <p:nvPr/>
        </p:nvCxnSpPr>
        <p:spPr>
          <a:xfrm flipH="1">
            <a:off x="755576" y="4002133"/>
            <a:ext cx="300608" cy="12990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禁止標誌 31"/>
          <p:cNvSpPr/>
          <p:nvPr/>
        </p:nvSpPr>
        <p:spPr>
          <a:xfrm>
            <a:off x="417240" y="4221088"/>
            <a:ext cx="9144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3" name="直線接點 32"/>
          <p:cNvCxnSpPr>
            <a:stCxn id="4" idx="5"/>
            <a:endCxn id="9" idx="3"/>
          </p:cNvCxnSpPr>
          <p:nvPr/>
        </p:nvCxnSpPr>
        <p:spPr>
          <a:xfrm flipV="1">
            <a:off x="1217829" y="3315189"/>
            <a:ext cx="5077310" cy="619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Documents and Settings\Ching-Lueh Chang\Local Settings\Temporary Internet Files\Content.IE5\O5M3SP6N\MC900139579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861048"/>
            <a:ext cx="3456384" cy="27490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9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500"/>
                            </p:stCondLst>
                            <p:childTnLst>
                              <p:par>
                                <p:cTn id="185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000"/>
                            </p:stCondLst>
                            <p:childTnLst>
                              <p:par>
                                <p:cTn id="19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500"/>
                            </p:stCondLst>
                            <p:childTnLst>
                              <p:par>
                                <p:cTn id="197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0"/>
                            </p:stCondLst>
                            <p:childTnLst>
                              <p:par>
                                <p:cTn id="203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500"/>
                            </p:stCondLst>
                            <p:childTnLst>
                              <p:par>
                                <p:cTn id="209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000"/>
                            </p:stCondLst>
                            <p:childTnLst>
                              <p:par>
                                <p:cTn id="215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21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/>
      <p:bldP spid="10" grpId="1"/>
      <p:bldP spid="19" grpId="0" animBg="1"/>
      <p:bldP spid="19" grpId="1" animBg="1"/>
      <p:bldP spid="20" grpId="0" animBg="1"/>
      <p:bldP spid="20" grpId="1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%\begin{itemize}&#10;%\item&#10;Removing an edge of a cycle from a connected graph $G$&#10;does not disconnect $G$.&#10;%\end{itemize}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color}&#10;\pagestyle{empty}&#10;&#10;\setlength{\textwidth}{3.2in}&#10;&#10;\newtheorem*{theorem}{Theorem}&#10;&#10;\begin{document}&#10;&#10;\begin{theorem}&#10;Let $G=(V, E)$ be a connected graph with $|E|=|V|-1$.&#10;Then $G$ is a tree.&#10;\end{theorem}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color}&#10;\pagestyle{empty}&#10;&#10;\setlength{\textwidth}{3.2in}&#10;&#10;\newtheorem*{theorem}{Theorem}&#10;&#10;\begin{document}&#10;&#10;&#10;\begin{itemize}&#10;\item Suppose otherwise.&#10;So $G$ has a cycle.&#10;Repeat the following until $G$ has no cycles:&#10;  \begin{itemize}&#10;  \item Delete an edge on a cycle of $G$.&#10; \end{itemize}&#10;\item&#10;The resulting graph, denoted $\hat{G}$,&#10;is connected by {\color{blue}this observation}&#10;and clearly acyclic.&#10;\item&#10;Hence $\hat{G}$ is a tree on $V$&#10;with fewer than $|V|-1$ edges, a contradiction to&#10;{\color{blue}this theorem}.&#10;\end{itemize}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algorithm}&#10;\usepackage{color}&#10;\pagestyle{empty}&#10;&#10;\setlength{\textwidth}{3.55in}&#10;&#10;\newcommand\bs[1]{\boldsymbol{#1}}&#10;&#10;\begin{document}&#10;&#10;\begin{itemize}&#10;\item Let $G=(V,E)$ be a tree.&#10;So $|E|=|V|-1$ by {\color{blue}this theorem}.&#10;\item Form a graph $\hat{G}$ by adding an edge to $G$.&#10;\item As $G$ is connected, $\hat{G}$ has at least one cycle&#10;and is connected.&#10;\item Remove any edge from a cycle of $\hat{G}$ to form a graph&#10;$\tilde{G}=(V,\tilde{E})$.&#10;By {\color{blue}this observation}, $\tilde{G}$ is connected.&#10;Furthermore, $|\tilde{E}|=|E|=|V|-1$.&#10;%\item&#10;So $\tilde{G}$ is a tree by {\color{blue}this theorem}.&#10;\item Verify that $\hat{G}$ has only one cycle.&#10;\end{itemize}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69.25"/>
  <p:tag name="ORIGINALWIDTH" val="2863.5"/>
  <p:tag name="LATEXADDIN" val="\documentclass{article}&#10;\usepackage{amsmath}&#10;\usepackage{amssymb}&#10;\usepackage{amsthm}&#10;\usepackage{algorithmic}&#10;\pagestyle{empty}&#10;&#10;\setlength{\textwidth}{3.4in}&#10;&#10;\begin{document}&#10;&#10;&#10;\begin{itemize}&#10;\item Let $(u,v)\in E$ appear on a cycle $C$ of $G$ and $s$, $t\in V$.&#10;\item Clearly, $G$ has an $s$-$t$ path $P$.&#10;\item If $P$ goes through $(u,v)$, then $s$ can&#10;reach $t$ without going through $(u,v)$ by following&#10;the part of $P$&#10;from $s$ to $u$, the cycle $C$ with $(u,v)$ removed and&#10;then&#10;the part of $P$ from $v$ to $t$.&#10;\item Hence $G$ remains connected with $(u,v)$ removed.&#10;\end{itemize}&#10;&#10;&#10;\end{document}"/>
  <p:tag name="IGUANATEXSIZE" val="20"/>
  <p:tag name="IGUANATEXCURSOR" val="2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%\begin{itemize}&#10;%\item&#10;Removing an edge of a cycle from a connected graph $G$&#10;does not disconnect $G$.&#10;%\end{itemize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2in}&#10;&#10;\begin{document}&#10;&#10;\noindent&#10;Every tree with at least two vertices has a leaf (i.e., a vertex with degree&#10;$1$).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4in}&#10;&#10;\begin{document}&#10;&#10;\begin{itemize}&#10;\item Clearly, no vertices are isolated.&#10;\item&#10;Without leaves, all vertices have degree at least $2$.&#10;\item&#10;Take a longest path $P$ without repeated vertices.&#10;\item&#10;An endpoint $u$ of $P$ is incident to an edge $(u,v)$ not on $P$.&#10;\item $v$ must be on $P$ for, otherwise, $P$ can be lengthened.&#10;\item&#10;%which together with&#10;The edge $(u,v)$ and the&#10;%The&#10;part of&#10;$P$&#10;from $u$ to $v$&#10;form a cycle,&#10;a contradiction.&#10;%and $e$ must form a cycle for, otherwise, $P$ can be lengthened.&#10;\end{itemize}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 amssymb}&#10;\pagestyle{empty}&#10;\newcommand\bm[1]{\mbox{\boldmath$#1$\unboldmath}}&#10;&#10;\setlength{\textwidth}{3.4in}&#10;&#10;\begin{document}&#10;&#10;\noindent&#10;Longest path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pagestyle{empty}&#10;&#10;\setlength{\textwidth}{3.6in}&#10;&#10;\newtheorem*{theorem}{Theorem}&#10;&#10;\begin{document}&#10;&#10;\begin{theorem}&#10;If $G=(V,E)$ is a tree, then $|E|=|V|-1$.&#10;\end{theorem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usepackage{color}&#10;\pagestyle{empty}&#10;&#10;\setlength{\textwidth}{3.2in}&#10;&#10;\newtheorem*{theorem}{Theorem}&#10;&#10;\begin{document}&#10;&#10;\begin{itemize}&#10;\item&#10;The theorem is true for the $1$-vertex tree.&#10;\item&#10;Assume as induction hypothesis that&#10;it is true for trees with $k$ vertices.&#10;\item&#10;For any tree $G=(V, E)$ with $k+1$ vertices,&#10;{\color{blue}this theorem}&#10;says that $G$ has a leaf $v$.&#10;\item&#10;Form a&#10;%The&#10;graph $\hat{G}=(\hat{V}, \hat{E})$ by removing&#10;%with&#10;$v$ and the edge&#10;incident to $v$&#10;%removed&#10;from G.&#10;% is a tree.&#10;\item It can be verified that $\hat{G}$ is a tree.&#10;\item&#10;By the induction hypothesis, $|\hat{E}|=|\hat{V}|-1$.&#10;So $|E|=|\hat{E}|+1=|\hat{V}|=|V|-1$.&#10;&#10;\end{itemize}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amsthm}&#10;\usepackage{algorithmic}&#10;\pagestyle{empty}&#10;&#10;\setlength{\textwidth}{3.6in}&#10;&#10;\newtheorem*{theorem}{Theorem}&#10;&#10;\begin{document}&#10;&#10;\begin{theorem}&#10;If $G=(V,E)$ is a tree, then $|E|=|V|-1$.&#10;\end{theorem}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79</Words>
  <Application>Microsoft Office PowerPoint</Application>
  <PresentationFormat>如螢幕大小 (4:3)</PresentationFormat>
  <Paragraphs>38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Wingdings</vt:lpstr>
      <vt:lpstr>Office 佈景主題</vt:lpstr>
      <vt:lpstr>Discrete Mathematics</vt:lpstr>
      <vt:lpstr>Some properties of trees</vt:lpstr>
      <vt:lpstr>Observation</vt:lpstr>
      <vt:lpstr>Illustration</vt:lpstr>
      <vt:lpstr>A written proof</vt:lpstr>
      <vt:lpstr>Proved!</vt:lpstr>
      <vt:lpstr>Theorem</vt:lpstr>
      <vt:lpstr>Proof</vt:lpstr>
      <vt:lpstr>Illustration</vt:lpstr>
      <vt:lpstr>Number of edges of trees</vt:lpstr>
      <vt:lpstr>Proof </vt:lpstr>
      <vt:lpstr>Proved!</vt:lpstr>
      <vt:lpstr>The converse</vt:lpstr>
      <vt:lpstr>Proof</vt:lpstr>
      <vt:lpstr>A property</vt:lpstr>
      <vt:lpstr>Illustration</vt:lpstr>
      <vt:lpstr>Proof 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</cp:lastModifiedBy>
  <cp:revision>1571</cp:revision>
  <dcterms:created xsi:type="dcterms:W3CDTF">2010-09-08T08:22:56Z</dcterms:created>
  <dcterms:modified xsi:type="dcterms:W3CDTF">2020-03-24T09:56:27Z</dcterms:modified>
</cp:coreProperties>
</file>