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600" r:id="rId2"/>
    <p:sldId id="594" r:id="rId3"/>
    <p:sldId id="573" r:id="rId4"/>
    <p:sldId id="595" r:id="rId5"/>
    <p:sldId id="556" r:id="rId6"/>
    <p:sldId id="596" r:id="rId7"/>
    <p:sldId id="558" r:id="rId8"/>
    <p:sldId id="559" r:id="rId9"/>
    <p:sldId id="560" r:id="rId10"/>
    <p:sldId id="562" r:id="rId11"/>
    <p:sldId id="563" r:id="rId12"/>
    <p:sldId id="591" r:id="rId13"/>
    <p:sldId id="577" r:id="rId14"/>
    <p:sldId id="576" r:id="rId15"/>
    <p:sldId id="578" r:id="rId16"/>
    <p:sldId id="592" r:id="rId17"/>
    <p:sldId id="601" r:id="rId18"/>
    <p:sldId id="602" r:id="rId19"/>
    <p:sldId id="589" r:id="rId20"/>
    <p:sldId id="581" r:id="rId21"/>
    <p:sldId id="582" r:id="rId22"/>
    <p:sldId id="597" r:id="rId23"/>
    <p:sldId id="598" r:id="rId24"/>
    <p:sldId id="587" r:id="rId25"/>
    <p:sldId id="599" r:id="rId26"/>
    <p:sldId id="588" r:id="rId27"/>
    <p:sldId id="583" r:id="rId28"/>
    <p:sldId id="586" r:id="rId29"/>
    <p:sldId id="565" r:id="rId30"/>
    <p:sldId id="566" r:id="rId31"/>
    <p:sldId id="567" r:id="rId32"/>
    <p:sldId id="572" r:id="rId3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hyperlink" Target="http://episte.math.ntu.edu.tw/articles/mm/mm_01_3_05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Proved!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0G5A7UGR\MC9004273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17032"/>
            <a:ext cx="3539193" cy="2510002"/>
          </a:xfrm>
          <a:prstGeom prst="rect">
            <a:avLst/>
          </a:prstGeom>
          <a:noFill/>
        </p:spPr>
      </p:pic>
      <p:pic>
        <p:nvPicPr>
          <p:cNvPr id="8" name="內容版面配置區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628800"/>
            <a:ext cx="85644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9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written proof (1/2)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9" y="1633422"/>
            <a:ext cx="8300745" cy="2515658"/>
          </a:xfrm>
          <a:prstGeom prst="rect">
            <a:avLst/>
          </a:prstGeom>
        </p:spPr>
      </p:pic>
      <p:pic>
        <p:nvPicPr>
          <p:cNvPr id="11266" name="Picture 2" descr="C:\Users\user\AppData\Local\Microsoft\Windows\Temporary Internet Files\Content.IE5\HD5R1I25\MC90042709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509119"/>
            <a:ext cx="2088232" cy="1986851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8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written proof 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39458" cy="3304148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2" descr="C:\Documents and Settings\Ching-Lueh Chang\Local Settings\Temporary Internet Files\Content.IE5\GD6FWHUR\MC90013948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5982" y="4797152"/>
            <a:ext cx="2250676" cy="178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1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 slightly different proof</a:t>
            </a:r>
            <a:endParaRPr lang="zh-TW" altLang="en-US" dirty="0"/>
          </a:p>
        </p:txBody>
      </p:sp>
      <p:pic>
        <p:nvPicPr>
          <p:cNvPr id="6" name="Picture 3" descr="C:\Users\user\AppData\Local\Microsoft\Windows\Temporary Internet Files\Content.IE5\HD5R1I25\MC900427193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548680"/>
            <a:ext cx="2886276" cy="3016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Does this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11"/>
          <p:cNvSpPr>
            <a:spLocks noChangeAspect="1"/>
          </p:cNvSpPr>
          <p:nvPr/>
        </p:nvSpPr>
        <p:spPr>
          <a:xfrm>
            <a:off x="4139952" y="134076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5" name="Straight Connector 37"/>
          <p:cNvCxnSpPr>
            <a:stCxn id="6" idx="7"/>
            <a:endCxn id="4" idx="3"/>
          </p:cNvCxnSpPr>
          <p:nvPr/>
        </p:nvCxnSpPr>
        <p:spPr>
          <a:xfrm rot="5400000" flipH="1" flipV="1">
            <a:off x="667879" y="2537775"/>
            <a:ext cx="4358722" cy="27139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>
            <a:spLocks noChangeAspect="1"/>
          </p:cNvSpPr>
          <p:nvPr/>
        </p:nvSpPr>
        <p:spPr>
          <a:xfrm>
            <a:off x="1115616" y="60098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8" name="Oval 11"/>
          <p:cNvSpPr>
            <a:spLocks noChangeAspect="1"/>
          </p:cNvSpPr>
          <p:nvPr/>
        </p:nvSpPr>
        <p:spPr>
          <a:xfrm>
            <a:off x="7668344" y="593784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cxnSp>
        <p:nvCxnSpPr>
          <p:cNvPr id="11" name="Straight Connector 37"/>
          <p:cNvCxnSpPr>
            <a:stCxn id="8" idx="0"/>
            <a:endCxn id="4" idx="5"/>
          </p:cNvCxnSpPr>
          <p:nvPr/>
        </p:nvCxnSpPr>
        <p:spPr>
          <a:xfrm rot="16200000" flipV="1">
            <a:off x="4089976" y="2140015"/>
            <a:ext cx="4222437" cy="3373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/>
          <p:cNvCxnSpPr>
            <a:stCxn id="6" idx="6"/>
            <a:endCxn id="8" idx="2"/>
          </p:cNvCxnSpPr>
          <p:nvPr/>
        </p:nvCxnSpPr>
        <p:spPr>
          <a:xfrm flipV="1">
            <a:off x="1554528" y="6157296"/>
            <a:ext cx="6113816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1"/>
          <p:cNvSpPr>
            <a:spLocks noChangeAspect="1"/>
          </p:cNvSpPr>
          <p:nvPr/>
        </p:nvSpPr>
        <p:spPr>
          <a:xfrm>
            <a:off x="5508104" y="292494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3" name="Oval 11"/>
          <p:cNvSpPr>
            <a:spLocks noChangeAspect="1"/>
          </p:cNvSpPr>
          <p:nvPr/>
        </p:nvSpPr>
        <p:spPr>
          <a:xfrm>
            <a:off x="6660232" y="436510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4" name="Oval 11"/>
          <p:cNvSpPr>
            <a:spLocks noChangeAspect="1"/>
          </p:cNvSpPr>
          <p:nvPr/>
        </p:nvSpPr>
        <p:spPr>
          <a:xfrm>
            <a:off x="3203848" y="270892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26" name="Straight Connector 37"/>
          <p:cNvCxnSpPr>
            <a:stCxn id="17" idx="0"/>
            <a:endCxn id="4" idx="4"/>
          </p:cNvCxnSpPr>
          <p:nvPr/>
        </p:nvCxnSpPr>
        <p:spPr>
          <a:xfrm rot="5400000" flipH="1" flipV="1">
            <a:off x="3066696" y="2568336"/>
            <a:ext cx="2081368" cy="5040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7"/>
          <p:cNvCxnSpPr>
            <a:stCxn id="17" idx="0"/>
            <a:endCxn id="24" idx="5"/>
          </p:cNvCxnSpPr>
          <p:nvPr/>
        </p:nvCxnSpPr>
        <p:spPr>
          <a:xfrm rot="16200000" flipV="1">
            <a:off x="3328172" y="3333867"/>
            <a:ext cx="77749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/>
          <p:cNvCxnSpPr>
            <a:stCxn id="19" idx="1"/>
            <a:endCxn id="17" idx="6"/>
          </p:cNvCxnSpPr>
          <p:nvPr/>
        </p:nvCxnSpPr>
        <p:spPr>
          <a:xfrm rot="16200000" flipV="1">
            <a:off x="4469137" y="3686176"/>
            <a:ext cx="276869" cy="10655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>
            <a:stCxn id="17" idx="4"/>
            <a:endCxn id="29" idx="0"/>
          </p:cNvCxnSpPr>
          <p:nvPr/>
        </p:nvCxnSpPr>
        <p:spPr>
          <a:xfrm rot="5400000">
            <a:off x="3246716" y="4620564"/>
            <a:ext cx="929240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29" idx="6"/>
            <a:endCxn id="19" idx="2"/>
          </p:cNvCxnSpPr>
          <p:nvPr/>
        </p:nvCxnSpPr>
        <p:spPr>
          <a:xfrm flipV="1">
            <a:off x="3786776" y="4512552"/>
            <a:ext cx="1289280" cy="9361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7"/>
          <p:cNvCxnSpPr>
            <a:stCxn id="6" idx="6"/>
            <a:endCxn id="17" idx="3"/>
          </p:cNvCxnSpPr>
          <p:nvPr/>
        </p:nvCxnSpPr>
        <p:spPr>
          <a:xfrm flipV="1">
            <a:off x="1554528" y="4235683"/>
            <a:ext cx="2145645" cy="19936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7"/>
          <p:cNvCxnSpPr>
            <a:stCxn id="6" idx="6"/>
            <a:endCxn id="29" idx="2"/>
          </p:cNvCxnSpPr>
          <p:nvPr/>
        </p:nvCxnSpPr>
        <p:spPr>
          <a:xfrm flipV="1">
            <a:off x="1554528" y="5448656"/>
            <a:ext cx="1793336" cy="7806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/>
          <p:cNvCxnSpPr>
            <a:stCxn id="29" idx="6"/>
            <a:endCxn id="8" idx="2"/>
          </p:cNvCxnSpPr>
          <p:nvPr/>
        </p:nvCxnSpPr>
        <p:spPr>
          <a:xfrm>
            <a:off x="3786776" y="5448656"/>
            <a:ext cx="3881568" cy="7086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7"/>
          <p:cNvCxnSpPr>
            <a:stCxn id="29" idx="6"/>
            <a:endCxn id="23" idx="3"/>
          </p:cNvCxnSpPr>
          <p:nvPr/>
        </p:nvCxnSpPr>
        <p:spPr>
          <a:xfrm flipV="1">
            <a:off x="3786776" y="4739739"/>
            <a:ext cx="2937733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7"/>
          <p:cNvCxnSpPr>
            <a:stCxn id="19" idx="7"/>
            <a:endCxn id="20" idx="4"/>
          </p:cNvCxnSpPr>
          <p:nvPr/>
        </p:nvCxnSpPr>
        <p:spPr>
          <a:xfrm rot="5400000" flipH="1" flipV="1">
            <a:off x="5092367" y="3722181"/>
            <a:ext cx="993517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7"/>
          <p:cNvCxnSpPr>
            <a:stCxn id="19" idx="6"/>
            <a:endCxn id="23" idx="2"/>
          </p:cNvCxnSpPr>
          <p:nvPr/>
        </p:nvCxnSpPr>
        <p:spPr>
          <a:xfrm>
            <a:off x="5514968" y="4512552"/>
            <a:ext cx="1145264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1"/>
          <p:cNvSpPr>
            <a:spLocks noChangeAspect="1"/>
          </p:cNvSpPr>
          <p:nvPr/>
        </p:nvSpPr>
        <p:spPr>
          <a:xfrm>
            <a:off x="3491880" y="594928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68" name="Straight Connector 37"/>
          <p:cNvCxnSpPr>
            <a:stCxn id="29" idx="4"/>
            <a:endCxn id="67" idx="0"/>
          </p:cNvCxnSpPr>
          <p:nvPr/>
        </p:nvCxnSpPr>
        <p:spPr>
          <a:xfrm rot="16200000" flipH="1">
            <a:off x="3498744" y="5736688"/>
            <a:ext cx="281168" cy="1440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1"/>
          <p:cNvSpPr>
            <a:spLocks noChangeAspect="1"/>
          </p:cNvSpPr>
          <p:nvPr/>
        </p:nvSpPr>
        <p:spPr>
          <a:xfrm>
            <a:off x="2699792" y="350100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74" name="Oval 11"/>
          <p:cNvSpPr>
            <a:spLocks noChangeAspect="1"/>
          </p:cNvSpPr>
          <p:nvPr/>
        </p:nvSpPr>
        <p:spPr>
          <a:xfrm>
            <a:off x="2051720" y="458112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76" name="Straight Connector 37"/>
          <p:cNvCxnSpPr>
            <a:stCxn id="17" idx="2"/>
            <a:endCxn id="72" idx="5"/>
          </p:cNvCxnSpPr>
          <p:nvPr/>
        </p:nvCxnSpPr>
        <p:spPr>
          <a:xfrm rot="10800000">
            <a:off x="3074428" y="3875644"/>
            <a:ext cx="561469" cy="2048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7"/>
          <p:cNvCxnSpPr>
            <a:stCxn id="17" idx="3"/>
            <a:endCxn id="74" idx="6"/>
          </p:cNvCxnSpPr>
          <p:nvPr/>
        </p:nvCxnSpPr>
        <p:spPr>
          <a:xfrm rot="5400000">
            <a:off x="2812953" y="3913363"/>
            <a:ext cx="564901" cy="12095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spect="1"/>
          </p:cNvSpPr>
          <p:nvPr/>
        </p:nvSpPr>
        <p:spPr>
          <a:xfrm>
            <a:off x="3635896" y="38610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19" name="Oval 11"/>
          <p:cNvSpPr>
            <a:spLocks noChangeAspect="1"/>
          </p:cNvSpPr>
          <p:nvPr/>
        </p:nvSpPr>
        <p:spPr>
          <a:xfrm>
            <a:off x="5076056" y="429309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9" name="Oval 11"/>
          <p:cNvSpPr>
            <a:spLocks noChangeAspect="1"/>
          </p:cNvSpPr>
          <p:nvPr/>
        </p:nvSpPr>
        <p:spPr>
          <a:xfrm>
            <a:off x="3347864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pic>
        <p:nvPicPr>
          <p:cNvPr id="7170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340768"/>
            <a:ext cx="2222287" cy="1728192"/>
          </a:xfrm>
          <a:prstGeom prst="rect">
            <a:avLst/>
          </a:prstGeom>
          <a:noFill/>
        </p:spPr>
      </p:pic>
      <p:sp>
        <p:nvSpPr>
          <p:cNvPr id="37" name="Oval 11"/>
          <p:cNvSpPr>
            <a:spLocks noChangeAspect="1"/>
          </p:cNvSpPr>
          <p:nvPr/>
        </p:nvSpPr>
        <p:spPr>
          <a:xfrm>
            <a:off x="3851920" y="253335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5" name="Oval 11"/>
          <p:cNvSpPr>
            <a:spLocks noChangeAspect="1"/>
          </p:cNvSpPr>
          <p:nvPr/>
        </p:nvSpPr>
        <p:spPr>
          <a:xfrm>
            <a:off x="2740251" y="584572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0" name="Oval 11"/>
          <p:cNvSpPr>
            <a:spLocks noChangeAspect="1"/>
          </p:cNvSpPr>
          <p:nvPr/>
        </p:nvSpPr>
        <p:spPr>
          <a:xfrm>
            <a:off x="5836595" y="397351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1" name="Oval 11"/>
          <p:cNvSpPr>
            <a:spLocks noChangeAspect="1"/>
          </p:cNvSpPr>
          <p:nvPr/>
        </p:nvSpPr>
        <p:spPr>
          <a:xfrm>
            <a:off x="5004048" y="483761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55" name="Straight Connector 37"/>
          <p:cNvCxnSpPr>
            <a:stCxn id="35" idx="5"/>
            <a:endCxn id="38" idx="1"/>
          </p:cNvCxnSpPr>
          <p:nvPr/>
        </p:nvCxnSpPr>
        <p:spPr>
          <a:xfrm rot="16200000" flipH="1">
            <a:off x="2237578" y="2359172"/>
            <a:ext cx="595937" cy="167605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7"/>
          <p:cNvCxnSpPr>
            <a:stCxn id="35" idx="4"/>
            <a:endCxn id="41" idx="2"/>
          </p:cNvCxnSpPr>
          <p:nvPr/>
        </p:nvCxnSpPr>
        <p:spPr>
          <a:xfrm rot="16200000" flipH="1">
            <a:off x="1655676" y="2904715"/>
            <a:ext cx="1280370" cy="132082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7"/>
          <p:cNvCxnSpPr>
            <a:stCxn id="35" idx="4"/>
            <a:endCxn id="43" idx="1"/>
          </p:cNvCxnSpPr>
          <p:nvPr/>
        </p:nvCxnSpPr>
        <p:spPr>
          <a:xfrm rot="16200000" flipH="1">
            <a:off x="619448" y="3940943"/>
            <a:ext cx="2473983" cy="44198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44" idx="7"/>
            <a:endCxn id="47" idx="3"/>
          </p:cNvCxnSpPr>
          <p:nvPr/>
        </p:nvCxnSpPr>
        <p:spPr>
          <a:xfrm rot="5400000" flipH="1" flipV="1">
            <a:off x="3306378" y="4355168"/>
            <a:ext cx="627486" cy="102798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41" idx="7"/>
            <a:endCxn id="38" idx="3"/>
          </p:cNvCxnSpPr>
          <p:nvPr/>
        </p:nvCxnSpPr>
        <p:spPr>
          <a:xfrm rot="5400000" flipH="1" flipV="1">
            <a:off x="2977888" y="3747555"/>
            <a:ext cx="523929" cy="26744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7"/>
          <p:cNvCxnSpPr>
            <a:stCxn id="43" idx="6"/>
            <a:endCxn id="44" idx="2"/>
          </p:cNvCxnSpPr>
          <p:nvPr/>
        </p:nvCxnSpPr>
        <p:spPr>
          <a:xfrm flipV="1">
            <a:off x="2227285" y="5244975"/>
            <a:ext cx="728990" cy="21602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37"/>
          <p:cNvCxnSpPr>
            <a:stCxn id="51" idx="6"/>
            <a:endCxn id="54" idx="1"/>
          </p:cNvCxnSpPr>
          <p:nvPr/>
        </p:nvCxnSpPr>
        <p:spPr>
          <a:xfrm>
            <a:off x="5179613" y="4925394"/>
            <a:ext cx="970725" cy="36997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7"/>
          <p:cNvCxnSpPr>
            <a:stCxn id="35" idx="0"/>
            <a:endCxn id="91" idx="1"/>
          </p:cNvCxnSpPr>
          <p:nvPr/>
        </p:nvCxnSpPr>
        <p:spPr>
          <a:xfrm>
            <a:off x="1635447" y="2749379"/>
            <a:ext cx="3506779" cy="12926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7"/>
          <p:cNvCxnSpPr>
            <a:endCxn id="54" idx="1"/>
          </p:cNvCxnSpPr>
          <p:nvPr/>
        </p:nvCxnSpPr>
        <p:spPr>
          <a:xfrm>
            <a:off x="1723229" y="2837163"/>
            <a:ext cx="4427109" cy="245820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7"/>
          <p:cNvCxnSpPr>
            <a:stCxn id="35" idx="3"/>
            <a:endCxn id="53" idx="1"/>
          </p:cNvCxnSpPr>
          <p:nvPr/>
        </p:nvCxnSpPr>
        <p:spPr>
          <a:xfrm>
            <a:off x="1573375" y="2899233"/>
            <a:ext cx="2704755" cy="290019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37"/>
          <p:cNvCxnSpPr>
            <a:stCxn id="50" idx="3"/>
            <a:endCxn id="51" idx="6"/>
          </p:cNvCxnSpPr>
          <p:nvPr/>
        </p:nvCxnSpPr>
        <p:spPr>
          <a:xfrm flipH="1">
            <a:off x="5179613" y="4123369"/>
            <a:ext cx="682693" cy="80202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37"/>
          <p:cNvCxnSpPr>
            <a:stCxn id="51" idx="1"/>
            <a:endCxn id="47" idx="5"/>
          </p:cNvCxnSpPr>
          <p:nvPr/>
        </p:nvCxnSpPr>
        <p:spPr>
          <a:xfrm flipH="1" flipV="1">
            <a:off x="4258257" y="4555417"/>
            <a:ext cx="771502" cy="30790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37"/>
          <p:cNvCxnSpPr>
            <a:stCxn id="53" idx="0"/>
            <a:endCxn id="54" idx="2"/>
          </p:cNvCxnSpPr>
          <p:nvPr/>
        </p:nvCxnSpPr>
        <p:spPr>
          <a:xfrm flipV="1">
            <a:off x="4340202" y="5357442"/>
            <a:ext cx="1784425" cy="41627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37"/>
          <p:cNvCxnSpPr>
            <a:stCxn id="82" idx="4"/>
            <a:endCxn id="47" idx="6"/>
          </p:cNvCxnSpPr>
          <p:nvPr/>
        </p:nvCxnSpPr>
        <p:spPr>
          <a:xfrm flipH="1">
            <a:off x="4283968" y="4077072"/>
            <a:ext cx="591839" cy="41627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11"/>
          <p:cNvSpPr>
            <a:spLocks noChangeAspect="1"/>
          </p:cNvSpPr>
          <p:nvPr/>
        </p:nvSpPr>
        <p:spPr>
          <a:xfrm>
            <a:off x="4108403" y="440556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1" name="Oval 11"/>
          <p:cNvSpPr>
            <a:spLocks noChangeAspect="1"/>
          </p:cNvSpPr>
          <p:nvPr/>
        </p:nvSpPr>
        <p:spPr>
          <a:xfrm>
            <a:off x="2956275" y="411753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38" name="Oval 11"/>
          <p:cNvSpPr>
            <a:spLocks noChangeAspect="1"/>
          </p:cNvSpPr>
          <p:nvPr/>
        </p:nvSpPr>
        <p:spPr>
          <a:xfrm>
            <a:off x="3347864" y="346945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3" name="Oval 11"/>
          <p:cNvSpPr>
            <a:spLocks noChangeAspect="1"/>
          </p:cNvSpPr>
          <p:nvPr/>
        </p:nvSpPr>
        <p:spPr>
          <a:xfrm>
            <a:off x="4252419" y="577371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4" name="Oval 11"/>
          <p:cNvSpPr>
            <a:spLocks noChangeAspect="1"/>
          </p:cNvSpPr>
          <p:nvPr/>
        </p:nvSpPr>
        <p:spPr>
          <a:xfrm>
            <a:off x="6124627" y="526965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4" name="Oval 11"/>
          <p:cNvSpPr>
            <a:spLocks noChangeAspect="1"/>
          </p:cNvSpPr>
          <p:nvPr/>
        </p:nvSpPr>
        <p:spPr>
          <a:xfrm>
            <a:off x="2956275" y="5157192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3" name="Oval 11"/>
          <p:cNvSpPr>
            <a:spLocks noChangeAspect="1"/>
          </p:cNvSpPr>
          <p:nvPr/>
        </p:nvSpPr>
        <p:spPr>
          <a:xfrm>
            <a:off x="2051720" y="5373216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73" name="Oval 11"/>
          <p:cNvSpPr>
            <a:spLocks noChangeAspect="1"/>
          </p:cNvSpPr>
          <p:nvPr/>
        </p:nvSpPr>
        <p:spPr>
          <a:xfrm>
            <a:off x="4427984" y="289339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82" name="Oval 11"/>
          <p:cNvSpPr>
            <a:spLocks noChangeAspect="1"/>
          </p:cNvSpPr>
          <p:nvPr/>
        </p:nvSpPr>
        <p:spPr>
          <a:xfrm>
            <a:off x="4788024" y="3901507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85" name="Straight Connector 37"/>
          <p:cNvCxnSpPr>
            <a:endCxn id="86" idx="3"/>
          </p:cNvCxnSpPr>
          <p:nvPr/>
        </p:nvCxnSpPr>
        <p:spPr>
          <a:xfrm flipV="1">
            <a:off x="4074808" y="3731627"/>
            <a:ext cx="705485" cy="3488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7"/>
          <p:cNvCxnSpPr>
            <a:stCxn id="86" idx="6"/>
          </p:cNvCxnSpPr>
          <p:nvPr/>
        </p:nvCxnSpPr>
        <p:spPr>
          <a:xfrm flipV="1">
            <a:off x="5154928" y="3299579"/>
            <a:ext cx="41745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37"/>
          <p:cNvCxnSpPr>
            <a:stCxn id="86" idx="5"/>
          </p:cNvCxnSpPr>
          <p:nvPr/>
        </p:nvCxnSpPr>
        <p:spPr>
          <a:xfrm>
            <a:off x="5090651" y="3731627"/>
            <a:ext cx="204861" cy="5614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37"/>
          <p:cNvCxnSpPr>
            <a:stCxn id="86" idx="0"/>
          </p:cNvCxnSpPr>
          <p:nvPr/>
        </p:nvCxnSpPr>
        <p:spPr>
          <a:xfrm flipH="1" flipV="1">
            <a:off x="4514587" y="1715403"/>
            <a:ext cx="420885" cy="16415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11"/>
          <p:cNvSpPr>
            <a:spLocks noChangeAspect="1"/>
          </p:cNvSpPr>
          <p:nvPr/>
        </p:nvSpPr>
        <p:spPr>
          <a:xfrm>
            <a:off x="5116515" y="2852936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92" name="Oval 11"/>
          <p:cNvSpPr>
            <a:spLocks noChangeAspect="1"/>
          </p:cNvSpPr>
          <p:nvPr/>
        </p:nvSpPr>
        <p:spPr>
          <a:xfrm>
            <a:off x="5292080" y="368548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97" name="Straight Connector 37"/>
          <p:cNvCxnSpPr>
            <a:stCxn id="73" idx="6"/>
            <a:endCxn id="91" idx="2"/>
          </p:cNvCxnSpPr>
          <p:nvPr/>
        </p:nvCxnSpPr>
        <p:spPr>
          <a:xfrm flipV="1">
            <a:off x="4603549" y="2940719"/>
            <a:ext cx="512966" cy="40459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7"/>
          <p:cNvCxnSpPr>
            <a:stCxn id="35" idx="6"/>
            <a:endCxn id="50" idx="1"/>
          </p:cNvCxnSpPr>
          <p:nvPr/>
        </p:nvCxnSpPr>
        <p:spPr>
          <a:xfrm>
            <a:off x="1723229" y="2837162"/>
            <a:ext cx="4139077" cy="116206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/>
          <p:cNvSpPr>
            <a:spLocks noChangeAspect="1"/>
          </p:cNvSpPr>
          <p:nvPr/>
        </p:nvSpPr>
        <p:spPr>
          <a:xfrm>
            <a:off x="1547664" y="274937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86" name="Oval 11"/>
          <p:cNvSpPr>
            <a:spLocks noChangeAspect="1"/>
          </p:cNvSpPr>
          <p:nvPr/>
        </p:nvSpPr>
        <p:spPr>
          <a:xfrm>
            <a:off x="4716016" y="3356992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cxnSp>
        <p:nvCxnSpPr>
          <p:cNvPr id="77" name="Straight Connector 37"/>
          <p:cNvCxnSpPr>
            <a:stCxn id="73" idx="4"/>
            <a:endCxn id="82" idx="0"/>
          </p:cNvCxnSpPr>
          <p:nvPr/>
        </p:nvCxnSpPr>
        <p:spPr>
          <a:xfrm>
            <a:off x="4515767" y="3068960"/>
            <a:ext cx="360040" cy="83254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000"/>
                            </p:stCondLst>
                            <p:childTnLst>
                              <p:par>
                                <p:cTn id="42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0"/>
                            </p:stCondLst>
                            <p:childTnLst>
                              <p:par>
                                <p:cTn id="46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000"/>
                            </p:stCondLst>
                            <p:childTnLst>
                              <p:par>
                                <p:cTn id="48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000"/>
                            </p:stCondLst>
                            <p:childTnLst>
                              <p:par>
                                <p:cTn id="51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5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 animBg="1"/>
      <p:bldP spid="50" grpId="0" animBg="1"/>
      <p:bldP spid="51" grpId="0" animBg="1"/>
      <p:bldP spid="47" grpId="0" animBg="1"/>
      <p:bldP spid="41" grpId="0" animBg="1"/>
      <p:bldP spid="38" grpId="0" animBg="1"/>
      <p:bldP spid="53" grpId="0" animBg="1"/>
      <p:bldP spid="54" grpId="0" animBg="1"/>
      <p:bldP spid="44" grpId="0" animBg="1"/>
      <p:bldP spid="43" grpId="0" animBg="1"/>
      <p:bldP spid="73" grpId="0" animBg="1"/>
      <p:bldP spid="82" grpId="0" animBg="1"/>
      <p:bldP spid="91" grpId="0" animBg="1"/>
      <p:bldP spid="92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modified proof (1/2)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2" y="1628800"/>
            <a:ext cx="8289862" cy="4142086"/>
          </a:xfrm>
          <a:prstGeom prst="rect">
            <a:avLst/>
          </a:prstGeom>
        </p:spPr>
      </p:pic>
      <p:sp>
        <p:nvSpPr>
          <p:cNvPr id="41" name="內容版面配置區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1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modified proof (2/2)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28800"/>
            <a:ext cx="8216751" cy="2880555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2" descr="C:\Documents and Settings\Ching-Lueh Chang\Local Settings\Temporary Internet Files\Content.IE5\GD6FWHUR\MC90014060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509355"/>
            <a:ext cx="2589581" cy="2075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0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Quiz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35024" cy="4397495"/>
          </a:xfrm>
          <a:prstGeom prst="rect">
            <a:avLst/>
          </a:prstGeom>
        </p:spPr>
      </p:pic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81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Quiz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8205657" cy="4849773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4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 and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362" name="Picture 2" descr="C:\Users\user\AppData\Local\Microsoft\Windows\Temporary Internet Files\Content.IE5\9CSHL51Q\MC9004271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407252" cy="4182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1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theorem</a:t>
            </a:r>
            <a:endParaRPr lang="zh-TW" altLang="en-US" dirty="0"/>
          </a:p>
        </p:txBody>
      </p:sp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1139" y="1628800"/>
            <a:ext cx="8701341" cy="153707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Oval 3"/>
          <p:cNvSpPr/>
          <p:nvPr/>
        </p:nvSpPr>
        <p:spPr>
          <a:xfrm>
            <a:off x="539552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1</a:t>
            </a:r>
            <a:endParaRPr lang="zh-TW" altLang="en-US" sz="3600" baseline="-25000" dirty="0"/>
          </a:p>
        </p:txBody>
      </p:sp>
      <p:sp>
        <p:nvSpPr>
          <p:cNvPr id="8" name="Oval 4"/>
          <p:cNvSpPr/>
          <p:nvPr/>
        </p:nvSpPr>
        <p:spPr>
          <a:xfrm>
            <a:off x="611560" y="55892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2</a:t>
            </a:r>
            <a:endParaRPr lang="zh-TW" altLang="en-US" sz="3600" baseline="-25000" dirty="0"/>
          </a:p>
        </p:txBody>
      </p:sp>
      <p:sp>
        <p:nvSpPr>
          <p:cNvPr id="9" name="Oval 5"/>
          <p:cNvSpPr/>
          <p:nvPr/>
        </p:nvSpPr>
        <p:spPr>
          <a:xfrm>
            <a:off x="3131840" y="56612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4</a:t>
            </a:r>
            <a:endParaRPr lang="zh-TW" altLang="en-US" sz="3600" baseline="-25000" dirty="0"/>
          </a:p>
        </p:txBody>
      </p:sp>
      <p:sp>
        <p:nvSpPr>
          <p:cNvPr id="10" name="Oval 6"/>
          <p:cNvSpPr/>
          <p:nvPr/>
        </p:nvSpPr>
        <p:spPr>
          <a:xfrm>
            <a:off x="2699792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3</a:t>
            </a:r>
            <a:endParaRPr lang="zh-TW" altLang="en-US" sz="3600" baseline="-25000" dirty="0"/>
          </a:p>
        </p:txBody>
      </p:sp>
      <p:sp>
        <p:nvSpPr>
          <p:cNvPr id="11" name="Oval 8"/>
          <p:cNvSpPr/>
          <p:nvPr/>
        </p:nvSpPr>
        <p:spPr>
          <a:xfrm>
            <a:off x="4572000" y="4365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r>
              <a:rPr lang="en-US" altLang="zh-TW" sz="3600" baseline="-25000" dirty="0" smtClean="0"/>
              <a:t>5</a:t>
            </a:r>
            <a:endParaRPr lang="zh-TW" altLang="en-US" sz="3600" baseline="-25000" dirty="0"/>
          </a:p>
        </p:txBody>
      </p:sp>
      <p:cxnSp>
        <p:nvCxnSpPr>
          <p:cNvPr id="12" name="Straight Connector 9"/>
          <p:cNvCxnSpPr>
            <a:stCxn id="7" idx="6"/>
            <a:endCxn id="9" idx="0"/>
          </p:cNvCxnSpPr>
          <p:nvPr/>
        </p:nvCxnSpPr>
        <p:spPr>
          <a:xfrm>
            <a:off x="1453952" y="4894312"/>
            <a:ext cx="2135088" cy="7669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"/>
          <p:cNvCxnSpPr>
            <a:stCxn id="7" idx="7"/>
            <a:endCxn id="10" idx="2"/>
          </p:cNvCxnSpPr>
          <p:nvPr/>
        </p:nvCxnSpPr>
        <p:spPr>
          <a:xfrm rot="5400000" flipH="1" flipV="1">
            <a:off x="1667505" y="3538737"/>
            <a:ext cx="684823" cy="1379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/>
          <p:cNvCxnSpPr>
            <a:stCxn id="8" idx="7"/>
            <a:endCxn id="10" idx="3"/>
          </p:cNvCxnSpPr>
          <p:nvPr/>
        </p:nvCxnSpPr>
        <p:spPr>
          <a:xfrm rot="5400000" flipH="1" flipV="1">
            <a:off x="1356045" y="4245493"/>
            <a:ext cx="1513662" cy="14416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>
            <a:stCxn id="10" idx="4"/>
            <a:endCxn id="11" idx="1"/>
          </p:cNvCxnSpPr>
          <p:nvPr/>
        </p:nvCxnSpPr>
        <p:spPr>
          <a:xfrm rot="16200000" flipH="1">
            <a:off x="3853644" y="3646747"/>
            <a:ext cx="155615" cy="15489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"/>
          <p:cNvCxnSpPr>
            <a:stCxn id="8" idx="6"/>
            <a:endCxn id="11" idx="2"/>
          </p:cNvCxnSpPr>
          <p:nvPr/>
        </p:nvCxnSpPr>
        <p:spPr>
          <a:xfrm flipV="1">
            <a:off x="1525960" y="4822304"/>
            <a:ext cx="3046040" cy="12241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>
            <a:stCxn id="9" idx="7"/>
            <a:endCxn id="11" idx="3"/>
          </p:cNvCxnSpPr>
          <p:nvPr/>
        </p:nvCxnSpPr>
        <p:spPr>
          <a:xfrm rot="5400000" flipH="1" flipV="1">
            <a:off x="3984337" y="5073585"/>
            <a:ext cx="649566" cy="7935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067944" y="2996952"/>
            <a:ext cx="288032" cy="1296144"/>
          </a:xfrm>
          <a:prstGeom prst="straightConnector1">
            <a:avLst/>
          </a:prstGeom>
          <a:ln w="63500" cmpd="dbl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211960" y="2924944"/>
            <a:ext cx="1512168" cy="1368152"/>
          </a:xfrm>
          <a:prstGeom prst="straightConnector1">
            <a:avLst/>
          </a:prstGeom>
          <a:ln w="63500" cmpd="dbl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63888" y="3356992"/>
            <a:ext cx="5245461" cy="360040"/>
          </a:xfrm>
          <a:prstGeom prst="rect">
            <a:avLst/>
          </a:prstGeom>
        </p:spPr>
      </p:pic>
      <p:pic>
        <p:nvPicPr>
          <p:cNvPr id="25" name="Picture 2" descr="C:\Documents and Settings\Ching-Lueh Chang\Local Settings\Temporary Internet Files\Content.IE5\3I0FBTK5\dglxasset[8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4365104"/>
            <a:ext cx="2855687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Game theory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 glimpse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6" name="Picture 2" descr="C:\Users\user\AppData\Local\Microsoft\Windows\Temporary Internet Files\Content.IE5\9CSHL51Q\MC9004272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278287"/>
            <a:ext cx="2808312" cy="331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90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finite game?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</a:t>
            </a:r>
            <a:r>
              <a:rPr lang="en-US" altLang="zh-TW" dirty="0"/>
              <a:t>a finite set of players and a finite set of </a:t>
            </a:r>
            <a:r>
              <a:rPr lang="en-US" altLang="zh-TW" dirty="0" smtClean="0"/>
              <a:t>pure strategies </a:t>
            </a:r>
            <a:r>
              <a:rPr lang="en-US" altLang="zh-TW" dirty="0"/>
              <a:t>for each player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payoff of each player can be determined by the pure strategies played by all players.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81923"/>
              </p:ext>
            </p:extLst>
          </p:nvPr>
        </p:nvGraphicFramePr>
        <p:xfrm>
          <a:off x="467544" y="3933056"/>
          <a:ext cx="6696744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862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剪刀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石頭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剪刀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石頭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3" descr="C:\Users\user\AppData\Local\Microsoft\Windows\Temporary Internet Files\Content.IE5\HD5R1I25\MC900427193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581128"/>
            <a:ext cx="1950172" cy="2038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07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Pure-strategy Nash equilibrium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Player 1 plays strategy 1, and player 2 plays strategy 2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Unilateral change of strategy brings no benefit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98998"/>
              </p:ext>
            </p:extLst>
          </p:nvPr>
        </p:nvGraphicFramePr>
        <p:xfrm>
          <a:off x="468000" y="3934800"/>
          <a:ext cx="6696744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862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8/-8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5/-5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7/-7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4/-4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3/-3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-2/2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-4/4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3/-3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Picture 2" descr="C:\Users\user\AppData\Local\Microsoft\Windows\Temporary Internet Files\Content.IE5\64G530MH\MC9004273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140968"/>
            <a:ext cx="2088232" cy="1440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22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Sometimes…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 pure-strategy Nash equilibrium is nonexistent…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13278"/>
              </p:ext>
            </p:extLst>
          </p:nvPr>
        </p:nvGraphicFramePr>
        <p:xfrm>
          <a:off x="467544" y="3933056"/>
          <a:ext cx="6696744" cy="231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8862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剪刀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石頭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剪刀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石頭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布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-1/1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0/0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3" descr="C:\Users\user\AppData\Local\Microsoft\Windows\Temporary Internet Files\Content.IE5\HD5R1I25\MC900427193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581128"/>
            <a:ext cx="1950172" cy="2038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44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Mixed strategies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player’s mixed strategy is </a:t>
            </a:r>
            <a:r>
              <a:rPr lang="en-US" altLang="zh-TW" dirty="0"/>
              <a:t>a distribution over her pure strategies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example, I play rock, scissors and paper with probabilities 70%, 10% and 20%, respectively.</a:t>
            </a:r>
          </a:p>
          <a:p>
            <a:endParaRPr lang="en-US" altLang="zh-TW" dirty="0"/>
          </a:p>
        </p:txBody>
      </p:sp>
      <p:pic>
        <p:nvPicPr>
          <p:cNvPr id="4" name="Picture 2" descr="C:\Users\user\AppData\Local\Microsoft\Windows\Temporary Internet Files\Content.IE5\0G5A7UGR\MC9004292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68246"/>
            <a:ext cx="2736304" cy="2734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  <a:hlinkClick r:id="rId2"/>
              </a:rPr>
              <a:t>An example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Player 1 plays strategies 1 and 2 with probabilities 70% and 30%, respectively. Player 2 plays strategies 1 and 2 with probabilities 30% and 70%, respectively.</a:t>
            </a:r>
          </a:p>
          <a:p>
            <a:pPr lvl="1"/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Any unilateral change to the mixed strategy brings no benefit in expectation.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04674"/>
              </p:ext>
            </p:extLst>
          </p:nvPr>
        </p:nvGraphicFramePr>
        <p:xfrm>
          <a:off x="2483767" y="4581128"/>
          <a:ext cx="6120681" cy="173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02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8862">
                <a:tc>
                  <a:txBody>
                    <a:bodyPr/>
                    <a:lstStyle/>
                    <a:p>
                      <a:pPr algn="ctr"/>
                      <a:endParaRPr lang="zh-TW" altLang="en-US" sz="3200" b="1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0.82/-0.82</a:t>
                      </a: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j-lt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0.58/-0.58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1/-1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Picture 2" descr="C:\Users\yzucse\AppData\Local\Microsoft\Windows\Temporary Internet Files\Content.IE5\PG0F8UGK\MC90041955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4522304"/>
            <a:ext cx="2304255" cy="198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20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Mixed-strategy Nash equilibrium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players’ mixed strategies form a </a:t>
            </a:r>
            <a:r>
              <a:rPr lang="en-US" altLang="zh-TW" i="1" dirty="0"/>
              <a:t>mixed-strategy Nash equilibrium</a:t>
            </a:r>
            <a:r>
              <a:rPr lang="en-US" altLang="zh-TW" dirty="0"/>
              <a:t> if no single player can get a strictly higher expected payoff by deviating from her current mixed strategy.</a:t>
            </a:r>
          </a:p>
          <a:p>
            <a:pPr lvl="1"/>
            <a:r>
              <a:rPr lang="en-US" altLang="zh-TW" dirty="0"/>
              <a:t>When the players play according to a mixed-strategy Nash equilibrium, no one has the incentive to change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64G530MH\MC90042727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581128"/>
            <a:ext cx="3028006" cy="1927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Surprisingly…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5536" y="1556792"/>
            <a:ext cx="8280920" cy="825217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3314" name="Picture 2" descr="C:\Users\user\AppData\Local\Microsoft\Windows\Temporary Internet Files\Content.IE5\9CSHL51Q\MC90042719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1918" y="2636912"/>
            <a:ext cx="4660362" cy="383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77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contrast…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pure-strategy Nash equilibrium is nonexistent for many finite games.</a:t>
            </a:r>
          </a:p>
        </p:txBody>
      </p:sp>
      <p:pic>
        <p:nvPicPr>
          <p:cNvPr id="14338" name="Picture 2" descr="C:\Users\user\AppData\Local\Microsoft\Windows\Temporary Internet Files\Content.IE5\64G530MH\MC9004271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924944"/>
            <a:ext cx="3456384" cy="3442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7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Brouwer’s</a:t>
            </a:r>
            <a:r>
              <a:rPr lang="en-US" altLang="zh-TW" dirty="0" smtClean="0"/>
              <a:t> fixed-point theorem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5603" y="1556789"/>
            <a:ext cx="8402861" cy="1094941"/>
          </a:xfrm>
          <a:prstGeom prst="rect">
            <a:avLst/>
          </a:prstGeom>
        </p:spPr>
      </p:pic>
      <p:pic>
        <p:nvPicPr>
          <p:cNvPr id="17" name="內容版面配置區 16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352" y="3501008"/>
            <a:ext cx="255270" cy="461010"/>
          </a:xfrm>
        </p:spPr>
      </p:pic>
      <p:sp>
        <p:nvSpPr>
          <p:cNvPr id="8" name="等腰三角形 7"/>
          <p:cNvSpPr/>
          <p:nvPr/>
        </p:nvSpPr>
        <p:spPr>
          <a:xfrm>
            <a:off x="2411760" y="2996952"/>
            <a:ext cx="4104456" cy="31683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11"/>
          <p:cNvSpPr>
            <a:spLocks noChangeAspect="1"/>
          </p:cNvSpPr>
          <p:nvPr/>
        </p:nvSpPr>
        <p:spPr>
          <a:xfrm>
            <a:off x="4211960" y="4437112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10" name="Oval 11"/>
          <p:cNvSpPr>
            <a:spLocks noChangeAspect="1"/>
          </p:cNvSpPr>
          <p:nvPr/>
        </p:nvSpPr>
        <p:spPr>
          <a:xfrm>
            <a:off x="5004048" y="5229200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12" name="圖案 11"/>
          <p:cNvCxnSpPr>
            <a:stCxn id="9" idx="7"/>
            <a:endCxn id="10" idx="6"/>
          </p:cNvCxnSpPr>
          <p:nvPr/>
        </p:nvCxnSpPr>
        <p:spPr>
          <a:xfrm rot="16200000" flipH="1">
            <a:off x="4343633" y="4481004"/>
            <a:ext cx="854160" cy="817799"/>
          </a:xfrm>
          <a:prstGeom prst="curvedConnector4">
            <a:avLst>
              <a:gd name="adj1" fmla="val -119833"/>
              <a:gd name="adj2" fmla="val 426119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spect="1"/>
          </p:cNvSpPr>
          <p:nvPr/>
        </p:nvSpPr>
        <p:spPr>
          <a:xfrm>
            <a:off x="3347864" y="5301208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20" name="圖案 19"/>
          <p:cNvCxnSpPr>
            <a:stCxn id="18" idx="0"/>
            <a:endCxn id="18" idx="2"/>
          </p:cNvCxnSpPr>
          <p:nvPr/>
        </p:nvCxnSpPr>
        <p:spPr>
          <a:xfrm rot="16200000" flipH="1" flipV="1">
            <a:off x="3347864" y="5301207"/>
            <a:ext cx="87783" cy="87783"/>
          </a:xfrm>
          <a:prstGeom prst="curvedConnector4">
            <a:avLst>
              <a:gd name="adj1" fmla="val -1913844"/>
              <a:gd name="adj2" fmla="val 1964241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47664" y="3789040"/>
            <a:ext cx="18669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6" y="1628800"/>
            <a:ext cx="8316748" cy="809979"/>
          </a:xfrm>
          <a:prstGeom prst="rect">
            <a:avLst/>
          </a:prstGeom>
        </p:spPr>
      </p:pic>
      <p:pic>
        <p:nvPicPr>
          <p:cNvPr id="5123" name="Picture 3" descr="C:\Users\user\AppData\Local\Microsoft\Windows\Temporary Internet Files\Content.IE5\HD5R1I25\MC90042734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6568" y="3140968"/>
            <a:ext cx="3266473" cy="3096344"/>
          </a:xfrm>
          <a:prstGeom prst="rect">
            <a:avLst/>
          </a:prstGeom>
          <a:noFill/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7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 point?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2290" name="Picture 2" descr="C:\Users\user\AppData\Local\Microsoft\Windows\Temporary Internet Files\Content.IE5\64G530MH\MC90042719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23" y="2780928"/>
            <a:ext cx="4259109" cy="3387587"/>
          </a:xfrm>
          <a:prstGeom prst="rect">
            <a:avLst/>
          </a:prstGeom>
          <a:noFill/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2" y="1628800"/>
            <a:ext cx="8352662" cy="6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glimpse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two-dimensional version of </a:t>
            </a:r>
            <a:r>
              <a:rPr lang="en-US" altLang="zh-TW" dirty="0" err="1" smtClean="0"/>
              <a:t>Sperner’s</a:t>
            </a:r>
            <a:r>
              <a:rPr lang="en-US" altLang="zh-TW" dirty="0" smtClean="0"/>
              <a:t> lemma can be used to prove </a:t>
            </a:r>
            <a:r>
              <a:rPr lang="en-US" altLang="zh-TW" dirty="0" err="1" smtClean="0"/>
              <a:t>Brouwer’s</a:t>
            </a:r>
            <a:r>
              <a:rPr lang="en-US" altLang="zh-TW" dirty="0" smtClean="0"/>
              <a:t> fixed-point theorem on the plane.</a:t>
            </a:r>
          </a:p>
          <a:p>
            <a:r>
              <a:rPr lang="en-US" altLang="zh-TW" dirty="0" smtClean="0"/>
              <a:t>The analog is true in higher dimensions.</a:t>
            </a:r>
          </a:p>
          <a:p>
            <a:r>
              <a:rPr lang="en-US" altLang="zh-TW" dirty="0" err="1" smtClean="0"/>
              <a:t>Brouwer’s</a:t>
            </a:r>
            <a:r>
              <a:rPr lang="en-US" altLang="zh-TW" dirty="0" smtClean="0"/>
              <a:t> fixed-point theorem can be used to prove Nash’s theorem.</a:t>
            </a: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232" y="4581128"/>
            <a:ext cx="2685263" cy="20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66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 and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5362" name="Picture 2" descr="C:\Users\user\AppData\Local\Microsoft\Windows\Temporary Internet Files\Content.IE5\9CSHL51Q\MC9004271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407252" cy="4182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Sperner</a:t>
            </a:r>
            <a:r>
              <a:rPr lang="en-US" altLang="zh-TW" dirty="0" smtClean="0"/>
              <a:t> colorings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41575" cy="3744416"/>
          </a:xfrm>
          <a:prstGeom prst="rect">
            <a:avLst/>
          </a:prstGeom>
        </p:spPr>
      </p:pic>
      <p:pic>
        <p:nvPicPr>
          <p:cNvPr id="11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5197402"/>
            <a:ext cx="1800200" cy="139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cxnSp>
        <p:nvCxnSpPr>
          <p:cNvPr id="5" name="Straight Connector 37"/>
          <p:cNvCxnSpPr>
            <a:stCxn id="6" idx="7"/>
            <a:endCxn id="4" idx="3"/>
          </p:cNvCxnSpPr>
          <p:nvPr/>
        </p:nvCxnSpPr>
        <p:spPr>
          <a:xfrm rot="5400000" flipH="1" flipV="1">
            <a:off x="667879" y="2537775"/>
            <a:ext cx="4358722" cy="27139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7"/>
          <p:cNvCxnSpPr>
            <a:stCxn id="8" idx="0"/>
            <a:endCxn id="4" idx="5"/>
          </p:cNvCxnSpPr>
          <p:nvPr/>
        </p:nvCxnSpPr>
        <p:spPr>
          <a:xfrm rot="16200000" flipV="1">
            <a:off x="4089976" y="2140015"/>
            <a:ext cx="4222437" cy="3373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/>
          <p:cNvCxnSpPr>
            <a:stCxn id="6" idx="6"/>
            <a:endCxn id="8" idx="2"/>
          </p:cNvCxnSpPr>
          <p:nvPr/>
        </p:nvCxnSpPr>
        <p:spPr>
          <a:xfrm flipV="1">
            <a:off x="1554528" y="6157296"/>
            <a:ext cx="6113816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7"/>
          <p:cNvCxnSpPr>
            <a:stCxn id="17" idx="0"/>
            <a:endCxn id="4" idx="4"/>
          </p:cNvCxnSpPr>
          <p:nvPr/>
        </p:nvCxnSpPr>
        <p:spPr>
          <a:xfrm rot="5400000" flipH="1" flipV="1">
            <a:off x="3066696" y="2568336"/>
            <a:ext cx="2081368" cy="5040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7"/>
          <p:cNvCxnSpPr>
            <a:stCxn id="17" idx="0"/>
            <a:endCxn id="24" idx="5"/>
          </p:cNvCxnSpPr>
          <p:nvPr/>
        </p:nvCxnSpPr>
        <p:spPr>
          <a:xfrm rot="16200000" flipV="1">
            <a:off x="3328172" y="3333867"/>
            <a:ext cx="77749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>
            <a:stCxn id="17" idx="4"/>
            <a:endCxn id="29" idx="0"/>
          </p:cNvCxnSpPr>
          <p:nvPr/>
        </p:nvCxnSpPr>
        <p:spPr>
          <a:xfrm rot="5400000">
            <a:off x="3246716" y="4620564"/>
            <a:ext cx="929240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7"/>
          <p:cNvCxnSpPr>
            <a:stCxn id="6" idx="6"/>
            <a:endCxn id="17" idx="3"/>
          </p:cNvCxnSpPr>
          <p:nvPr/>
        </p:nvCxnSpPr>
        <p:spPr>
          <a:xfrm flipV="1">
            <a:off x="1554528" y="4235683"/>
            <a:ext cx="2145645" cy="19936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7"/>
          <p:cNvCxnSpPr>
            <a:stCxn id="6" idx="6"/>
            <a:endCxn id="29" idx="2"/>
          </p:cNvCxnSpPr>
          <p:nvPr/>
        </p:nvCxnSpPr>
        <p:spPr>
          <a:xfrm flipV="1">
            <a:off x="1554528" y="5448656"/>
            <a:ext cx="1793336" cy="7806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/>
          <p:cNvCxnSpPr>
            <a:stCxn id="29" idx="6"/>
            <a:endCxn id="8" idx="2"/>
          </p:cNvCxnSpPr>
          <p:nvPr/>
        </p:nvCxnSpPr>
        <p:spPr>
          <a:xfrm>
            <a:off x="3786776" y="5448656"/>
            <a:ext cx="3881568" cy="7086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7"/>
          <p:cNvCxnSpPr>
            <a:stCxn id="29" idx="6"/>
            <a:endCxn id="23" idx="3"/>
          </p:cNvCxnSpPr>
          <p:nvPr/>
        </p:nvCxnSpPr>
        <p:spPr>
          <a:xfrm flipV="1">
            <a:off x="3786776" y="4739739"/>
            <a:ext cx="2937733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7"/>
          <p:cNvCxnSpPr>
            <a:stCxn id="17" idx="6"/>
            <a:endCxn id="38" idx="3"/>
          </p:cNvCxnSpPr>
          <p:nvPr/>
        </p:nvCxnSpPr>
        <p:spPr>
          <a:xfrm flipV="1">
            <a:off x="4074808" y="3731627"/>
            <a:ext cx="705485" cy="3488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7"/>
          <p:cNvCxnSpPr>
            <a:stCxn id="19" idx="7"/>
            <a:endCxn id="20" idx="4"/>
          </p:cNvCxnSpPr>
          <p:nvPr/>
        </p:nvCxnSpPr>
        <p:spPr>
          <a:xfrm rot="5400000" flipH="1" flipV="1">
            <a:off x="5092367" y="3722181"/>
            <a:ext cx="993517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7"/>
          <p:cNvCxnSpPr>
            <a:stCxn id="19" idx="6"/>
            <a:endCxn id="23" idx="2"/>
          </p:cNvCxnSpPr>
          <p:nvPr/>
        </p:nvCxnSpPr>
        <p:spPr>
          <a:xfrm>
            <a:off x="5514968" y="4512552"/>
            <a:ext cx="1145264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7"/>
          <p:cNvCxnSpPr>
            <a:stCxn id="29" idx="4"/>
            <a:endCxn id="67" idx="0"/>
          </p:cNvCxnSpPr>
          <p:nvPr/>
        </p:nvCxnSpPr>
        <p:spPr>
          <a:xfrm rot="16200000" flipH="1">
            <a:off x="3498744" y="5736688"/>
            <a:ext cx="281168" cy="1440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7"/>
          <p:cNvCxnSpPr>
            <a:stCxn id="17" idx="2"/>
            <a:endCxn id="72" idx="5"/>
          </p:cNvCxnSpPr>
          <p:nvPr/>
        </p:nvCxnSpPr>
        <p:spPr>
          <a:xfrm rot="10800000">
            <a:off x="3074428" y="3875644"/>
            <a:ext cx="561469" cy="2048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7"/>
          <p:cNvCxnSpPr>
            <a:stCxn id="17" idx="3"/>
            <a:endCxn id="74" idx="6"/>
          </p:cNvCxnSpPr>
          <p:nvPr/>
        </p:nvCxnSpPr>
        <p:spPr>
          <a:xfrm rot="5400000">
            <a:off x="2812953" y="3913363"/>
            <a:ext cx="564901" cy="12095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340768"/>
            <a:ext cx="2222287" cy="1728192"/>
          </a:xfrm>
          <a:prstGeom prst="rect">
            <a:avLst/>
          </a:prstGeom>
          <a:noFill/>
        </p:spPr>
      </p:pic>
      <p:sp>
        <p:nvSpPr>
          <p:cNvPr id="8" name="Oval 11"/>
          <p:cNvSpPr>
            <a:spLocks noChangeAspect="1"/>
          </p:cNvSpPr>
          <p:nvPr/>
        </p:nvSpPr>
        <p:spPr>
          <a:xfrm>
            <a:off x="7668344" y="593784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3" name="Oval 11"/>
          <p:cNvSpPr>
            <a:spLocks noChangeAspect="1"/>
          </p:cNvSpPr>
          <p:nvPr/>
        </p:nvSpPr>
        <p:spPr>
          <a:xfrm>
            <a:off x="6660232" y="436510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0" name="Oval 11"/>
          <p:cNvSpPr>
            <a:spLocks noChangeAspect="1"/>
          </p:cNvSpPr>
          <p:nvPr/>
        </p:nvSpPr>
        <p:spPr>
          <a:xfrm>
            <a:off x="5508104" y="292494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67" name="Oval 11"/>
          <p:cNvSpPr>
            <a:spLocks noChangeAspect="1"/>
          </p:cNvSpPr>
          <p:nvPr/>
        </p:nvSpPr>
        <p:spPr>
          <a:xfrm>
            <a:off x="3491880" y="594928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Oval 8"/>
          <p:cNvSpPr>
            <a:spLocks noChangeAspect="1"/>
          </p:cNvSpPr>
          <p:nvPr/>
        </p:nvSpPr>
        <p:spPr>
          <a:xfrm>
            <a:off x="1115616" y="60098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74" name="Oval 11"/>
          <p:cNvSpPr>
            <a:spLocks noChangeAspect="1"/>
          </p:cNvSpPr>
          <p:nvPr/>
        </p:nvSpPr>
        <p:spPr>
          <a:xfrm>
            <a:off x="2051720" y="458112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72" name="Oval 11"/>
          <p:cNvSpPr>
            <a:spLocks noChangeAspect="1"/>
          </p:cNvSpPr>
          <p:nvPr/>
        </p:nvSpPr>
        <p:spPr>
          <a:xfrm>
            <a:off x="2699792" y="350100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24" name="Oval 11"/>
          <p:cNvSpPr>
            <a:spLocks noChangeAspect="1"/>
          </p:cNvSpPr>
          <p:nvPr/>
        </p:nvSpPr>
        <p:spPr>
          <a:xfrm>
            <a:off x="3203848" y="270892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4" name="Oval 11"/>
          <p:cNvSpPr>
            <a:spLocks noChangeAspect="1"/>
          </p:cNvSpPr>
          <p:nvPr/>
        </p:nvSpPr>
        <p:spPr>
          <a:xfrm>
            <a:off x="4139952" y="134076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33" name="Straight Connector 37"/>
          <p:cNvCxnSpPr>
            <a:stCxn id="19" idx="1"/>
            <a:endCxn id="17" idx="6"/>
          </p:cNvCxnSpPr>
          <p:nvPr/>
        </p:nvCxnSpPr>
        <p:spPr>
          <a:xfrm rot="16200000" flipV="1">
            <a:off x="4469137" y="3686176"/>
            <a:ext cx="276869" cy="10655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29" idx="6"/>
            <a:endCxn id="19" idx="2"/>
          </p:cNvCxnSpPr>
          <p:nvPr/>
        </p:nvCxnSpPr>
        <p:spPr>
          <a:xfrm flipV="1">
            <a:off x="3786776" y="4512552"/>
            <a:ext cx="1289280" cy="9361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spect="1"/>
          </p:cNvSpPr>
          <p:nvPr/>
        </p:nvSpPr>
        <p:spPr>
          <a:xfrm>
            <a:off x="3635896" y="38610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19" name="Oval 11"/>
          <p:cNvSpPr>
            <a:spLocks noChangeAspect="1"/>
          </p:cNvSpPr>
          <p:nvPr/>
        </p:nvSpPr>
        <p:spPr>
          <a:xfrm>
            <a:off x="5076056" y="429309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9" name="Oval 11"/>
          <p:cNvSpPr>
            <a:spLocks noChangeAspect="1"/>
          </p:cNvSpPr>
          <p:nvPr/>
        </p:nvSpPr>
        <p:spPr>
          <a:xfrm>
            <a:off x="3347864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69" y="1148664"/>
            <a:ext cx="547688" cy="5667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960222"/>
            <a:ext cx="571500" cy="53816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02976"/>
            <a:ext cx="566738" cy="576263"/>
          </a:xfrm>
          <a:prstGeom prst="rect">
            <a:avLst/>
          </a:prstGeom>
        </p:spPr>
      </p:pic>
      <p:sp>
        <p:nvSpPr>
          <p:cNvPr id="38" name="Oval 11"/>
          <p:cNvSpPr>
            <a:spLocks noChangeAspect="1"/>
          </p:cNvSpPr>
          <p:nvPr/>
        </p:nvSpPr>
        <p:spPr>
          <a:xfrm>
            <a:off x="4716016" y="3356992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cxnSp>
        <p:nvCxnSpPr>
          <p:cNvPr id="41" name="Straight Connector 37"/>
          <p:cNvCxnSpPr>
            <a:stCxn id="38" idx="6"/>
            <a:endCxn id="20" idx="3"/>
          </p:cNvCxnSpPr>
          <p:nvPr/>
        </p:nvCxnSpPr>
        <p:spPr>
          <a:xfrm flipV="1">
            <a:off x="5154928" y="3299579"/>
            <a:ext cx="41745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7"/>
          <p:cNvCxnSpPr>
            <a:stCxn id="38" idx="5"/>
            <a:endCxn id="19" idx="0"/>
          </p:cNvCxnSpPr>
          <p:nvPr/>
        </p:nvCxnSpPr>
        <p:spPr>
          <a:xfrm>
            <a:off x="5090651" y="3731627"/>
            <a:ext cx="204861" cy="5614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7"/>
          <p:cNvCxnSpPr>
            <a:stCxn id="38" idx="0"/>
            <a:endCxn id="4" idx="5"/>
          </p:cNvCxnSpPr>
          <p:nvPr/>
        </p:nvCxnSpPr>
        <p:spPr>
          <a:xfrm flipH="1" flipV="1">
            <a:off x="4514587" y="1715403"/>
            <a:ext cx="420885" cy="16415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Sperner’s</a:t>
            </a:r>
            <a:r>
              <a:rPr lang="en-US" altLang="zh-TW" dirty="0" smtClean="0"/>
              <a:t> lemma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10242" name="Picture 2" descr="C:\Users\user\AppData\Local\Microsoft\Windows\Temporary Internet Files\Content.IE5\0G5A7UGR\MC9004273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17032"/>
            <a:ext cx="3539193" cy="2510002"/>
          </a:xfrm>
          <a:prstGeom prst="rect">
            <a:avLst/>
          </a:prstGeom>
          <a:noFill/>
        </p:spPr>
      </p:pic>
      <p:pic>
        <p:nvPicPr>
          <p:cNvPr id="8" name="內容版面配置區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628800"/>
            <a:ext cx="85644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9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new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Oval 11"/>
          <p:cNvSpPr>
            <a:spLocks noChangeAspect="1"/>
          </p:cNvSpPr>
          <p:nvPr/>
        </p:nvSpPr>
        <p:spPr>
          <a:xfrm>
            <a:off x="4139952" y="134076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5" name="Straight Connector 37"/>
          <p:cNvCxnSpPr>
            <a:stCxn id="6" idx="7"/>
            <a:endCxn id="4" idx="3"/>
          </p:cNvCxnSpPr>
          <p:nvPr/>
        </p:nvCxnSpPr>
        <p:spPr>
          <a:xfrm rot="5400000" flipH="1" flipV="1">
            <a:off x="667879" y="2537775"/>
            <a:ext cx="4358722" cy="27139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>
            <a:spLocks noChangeAspect="1"/>
          </p:cNvSpPr>
          <p:nvPr/>
        </p:nvSpPr>
        <p:spPr>
          <a:xfrm>
            <a:off x="1115616" y="60098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8" name="Oval 11"/>
          <p:cNvSpPr>
            <a:spLocks noChangeAspect="1"/>
          </p:cNvSpPr>
          <p:nvPr/>
        </p:nvSpPr>
        <p:spPr>
          <a:xfrm>
            <a:off x="7668344" y="593784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cxnSp>
        <p:nvCxnSpPr>
          <p:cNvPr id="11" name="Straight Connector 37"/>
          <p:cNvCxnSpPr>
            <a:stCxn id="8" idx="0"/>
            <a:endCxn id="4" idx="5"/>
          </p:cNvCxnSpPr>
          <p:nvPr/>
        </p:nvCxnSpPr>
        <p:spPr>
          <a:xfrm rot="16200000" flipV="1">
            <a:off x="4089976" y="2140015"/>
            <a:ext cx="4222437" cy="3373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/>
          <p:cNvCxnSpPr>
            <a:stCxn id="6" idx="6"/>
            <a:endCxn id="8" idx="2"/>
          </p:cNvCxnSpPr>
          <p:nvPr/>
        </p:nvCxnSpPr>
        <p:spPr>
          <a:xfrm flipV="1">
            <a:off x="1554528" y="6157296"/>
            <a:ext cx="6113816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1"/>
          <p:cNvSpPr>
            <a:spLocks noChangeAspect="1"/>
          </p:cNvSpPr>
          <p:nvPr/>
        </p:nvSpPr>
        <p:spPr>
          <a:xfrm>
            <a:off x="5508104" y="292494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3" name="Oval 11"/>
          <p:cNvSpPr>
            <a:spLocks noChangeAspect="1"/>
          </p:cNvSpPr>
          <p:nvPr/>
        </p:nvSpPr>
        <p:spPr>
          <a:xfrm>
            <a:off x="6660232" y="436510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4" name="Oval 11"/>
          <p:cNvSpPr>
            <a:spLocks noChangeAspect="1"/>
          </p:cNvSpPr>
          <p:nvPr/>
        </p:nvSpPr>
        <p:spPr>
          <a:xfrm>
            <a:off x="3203848" y="270892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26" name="Straight Connector 37"/>
          <p:cNvCxnSpPr>
            <a:stCxn id="17" idx="0"/>
            <a:endCxn id="4" idx="4"/>
          </p:cNvCxnSpPr>
          <p:nvPr/>
        </p:nvCxnSpPr>
        <p:spPr>
          <a:xfrm rot="5400000" flipH="1" flipV="1">
            <a:off x="3066696" y="2568336"/>
            <a:ext cx="2081368" cy="50405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7"/>
          <p:cNvCxnSpPr>
            <a:stCxn id="17" idx="0"/>
            <a:endCxn id="24" idx="5"/>
          </p:cNvCxnSpPr>
          <p:nvPr/>
        </p:nvCxnSpPr>
        <p:spPr>
          <a:xfrm rot="16200000" flipV="1">
            <a:off x="3328172" y="3333867"/>
            <a:ext cx="77749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7"/>
          <p:cNvCxnSpPr>
            <a:stCxn id="19" idx="1"/>
            <a:endCxn id="17" idx="6"/>
          </p:cNvCxnSpPr>
          <p:nvPr/>
        </p:nvCxnSpPr>
        <p:spPr>
          <a:xfrm rot="16200000" flipV="1">
            <a:off x="4469137" y="3686176"/>
            <a:ext cx="276869" cy="10655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>
            <a:stCxn id="17" idx="4"/>
            <a:endCxn id="29" idx="0"/>
          </p:cNvCxnSpPr>
          <p:nvPr/>
        </p:nvCxnSpPr>
        <p:spPr>
          <a:xfrm rot="5400000">
            <a:off x="3246716" y="4620564"/>
            <a:ext cx="929240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29" idx="6"/>
            <a:endCxn id="19" idx="2"/>
          </p:cNvCxnSpPr>
          <p:nvPr/>
        </p:nvCxnSpPr>
        <p:spPr>
          <a:xfrm flipV="1">
            <a:off x="3786776" y="4512552"/>
            <a:ext cx="1289280" cy="9361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7"/>
          <p:cNvCxnSpPr>
            <a:stCxn id="6" idx="6"/>
            <a:endCxn id="17" idx="3"/>
          </p:cNvCxnSpPr>
          <p:nvPr/>
        </p:nvCxnSpPr>
        <p:spPr>
          <a:xfrm flipV="1">
            <a:off x="1554528" y="4235683"/>
            <a:ext cx="2145645" cy="19936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7"/>
          <p:cNvCxnSpPr>
            <a:stCxn id="6" idx="6"/>
            <a:endCxn id="29" idx="2"/>
          </p:cNvCxnSpPr>
          <p:nvPr/>
        </p:nvCxnSpPr>
        <p:spPr>
          <a:xfrm flipV="1">
            <a:off x="1554528" y="5448656"/>
            <a:ext cx="1793336" cy="7806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/>
          <p:cNvCxnSpPr>
            <a:stCxn id="29" idx="6"/>
            <a:endCxn id="8" idx="2"/>
          </p:cNvCxnSpPr>
          <p:nvPr/>
        </p:nvCxnSpPr>
        <p:spPr>
          <a:xfrm>
            <a:off x="3786776" y="5448656"/>
            <a:ext cx="3881568" cy="7086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7"/>
          <p:cNvCxnSpPr>
            <a:stCxn id="29" idx="6"/>
            <a:endCxn id="23" idx="3"/>
          </p:cNvCxnSpPr>
          <p:nvPr/>
        </p:nvCxnSpPr>
        <p:spPr>
          <a:xfrm flipV="1">
            <a:off x="3786776" y="4739739"/>
            <a:ext cx="2937733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7"/>
          <p:cNvCxnSpPr>
            <a:stCxn id="19" idx="7"/>
            <a:endCxn id="20" idx="4"/>
          </p:cNvCxnSpPr>
          <p:nvPr/>
        </p:nvCxnSpPr>
        <p:spPr>
          <a:xfrm rot="5400000" flipH="1" flipV="1">
            <a:off x="5092367" y="3722181"/>
            <a:ext cx="993517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7"/>
          <p:cNvCxnSpPr>
            <a:stCxn id="19" idx="6"/>
            <a:endCxn id="23" idx="2"/>
          </p:cNvCxnSpPr>
          <p:nvPr/>
        </p:nvCxnSpPr>
        <p:spPr>
          <a:xfrm>
            <a:off x="5514968" y="4512552"/>
            <a:ext cx="1145264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1"/>
          <p:cNvSpPr>
            <a:spLocks noChangeAspect="1"/>
          </p:cNvSpPr>
          <p:nvPr/>
        </p:nvSpPr>
        <p:spPr>
          <a:xfrm>
            <a:off x="3491880" y="594928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68" name="Straight Connector 37"/>
          <p:cNvCxnSpPr>
            <a:stCxn id="29" idx="4"/>
            <a:endCxn id="67" idx="0"/>
          </p:cNvCxnSpPr>
          <p:nvPr/>
        </p:nvCxnSpPr>
        <p:spPr>
          <a:xfrm rot="16200000" flipH="1">
            <a:off x="3498744" y="5736688"/>
            <a:ext cx="281168" cy="1440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1"/>
          <p:cNvSpPr>
            <a:spLocks noChangeAspect="1"/>
          </p:cNvSpPr>
          <p:nvPr/>
        </p:nvSpPr>
        <p:spPr>
          <a:xfrm>
            <a:off x="2699792" y="350100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74" name="Oval 11"/>
          <p:cNvSpPr>
            <a:spLocks noChangeAspect="1"/>
          </p:cNvSpPr>
          <p:nvPr/>
        </p:nvSpPr>
        <p:spPr>
          <a:xfrm>
            <a:off x="2051720" y="458112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76" name="Straight Connector 37"/>
          <p:cNvCxnSpPr>
            <a:stCxn id="17" idx="2"/>
            <a:endCxn id="72" idx="5"/>
          </p:cNvCxnSpPr>
          <p:nvPr/>
        </p:nvCxnSpPr>
        <p:spPr>
          <a:xfrm rot="10800000">
            <a:off x="3074428" y="3875644"/>
            <a:ext cx="561469" cy="2048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7"/>
          <p:cNvCxnSpPr>
            <a:stCxn id="17" idx="3"/>
            <a:endCxn id="74" idx="6"/>
          </p:cNvCxnSpPr>
          <p:nvPr/>
        </p:nvCxnSpPr>
        <p:spPr>
          <a:xfrm rot="5400000">
            <a:off x="2812953" y="3913363"/>
            <a:ext cx="564901" cy="12095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spect="1"/>
          </p:cNvSpPr>
          <p:nvPr/>
        </p:nvSpPr>
        <p:spPr>
          <a:xfrm>
            <a:off x="3635896" y="386104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19" name="Oval 11"/>
          <p:cNvSpPr>
            <a:spLocks noChangeAspect="1"/>
          </p:cNvSpPr>
          <p:nvPr/>
        </p:nvSpPr>
        <p:spPr>
          <a:xfrm>
            <a:off x="5076056" y="429309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29" name="Oval 11"/>
          <p:cNvSpPr>
            <a:spLocks noChangeAspect="1"/>
          </p:cNvSpPr>
          <p:nvPr/>
        </p:nvSpPr>
        <p:spPr>
          <a:xfrm>
            <a:off x="3347864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pic>
        <p:nvPicPr>
          <p:cNvPr id="7170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340768"/>
            <a:ext cx="2222287" cy="1728192"/>
          </a:xfrm>
          <a:prstGeom prst="rect">
            <a:avLst/>
          </a:prstGeom>
          <a:noFill/>
        </p:spPr>
      </p:pic>
      <p:sp>
        <p:nvSpPr>
          <p:cNvPr id="37" name="Oval 11"/>
          <p:cNvSpPr>
            <a:spLocks noChangeAspect="1"/>
          </p:cNvSpPr>
          <p:nvPr/>
        </p:nvSpPr>
        <p:spPr>
          <a:xfrm>
            <a:off x="3851920" y="253335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0" name="Oval 11"/>
          <p:cNvSpPr>
            <a:spLocks noChangeAspect="1"/>
          </p:cNvSpPr>
          <p:nvPr/>
        </p:nvSpPr>
        <p:spPr>
          <a:xfrm>
            <a:off x="4427984" y="289339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5" name="Oval 11"/>
          <p:cNvSpPr>
            <a:spLocks noChangeAspect="1"/>
          </p:cNvSpPr>
          <p:nvPr/>
        </p:nvSpPr>
        <p:spPr>
          <a:xfrm>
            <a:off x="2740251" y="584572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8" name="Oval 11"/>
          <p:cNvSpPr>
            <a:spLocks noChangeAspect="1"/>
          </p:cNvSpPr>
          <p:nvPr/>
        </p:nvSpPr>
        <p:spPr>
          <a:xfrm>
            <a:off x="4788024" y="3901507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0" name="Oval 11"/>
          <p:cNvSpPr>
            <a:spLocks noChangeAspect="1"/>
          </p:cNvSpPr>
          <p:nvPr/>
        </p:nvSpPr>
        <p:spPr>
          <a:xfrm>
            <a:off x="5836595" y="397351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3" name="Oval 11"/>
          <p:cNvSpPr>
            <a:spLocks noChangeAspect="1"/>
          </p:cNvSpPr>
          <p:nvPr/>
        </p:nvSpPr>
        <p:spPr>
          <a:xfrm>
            <a:off x="4252419" y="577371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55" name="Straight Connector 37"/>
          <p:cNvCxnSpPr>
            <a:stCxn id="35" idx="5"/>
            <a:endCxn id="38" idx="1"/>
          </p:cNvCxnSpPr>
          <p:nvPr/>
        </p:nvCxnSpPr>
        <p:spPr>
          <a:xfrm rot="16200000" flipH="1">
            <a:off x="2237578" y="2359172"/>
            <a:ext cx="595937" cy="167605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7"/>
          <p:cNvCxnSpPr>
            <a:stCxn id="35" idx="4"/>
            <a:endCxn id="41" idx="2"/>
          </p:cNvCxnSpPr>
          <p:nvPr/>
        </p:nvCxnSpPr>
        <p:spPr>
          <a:xfrm rot="16200000" flipH="1">
            <a:off x="1655676" y="2904715"/>
            <a:ext cx="1280370" cy="1320828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7"/>
          <p:cNvCxnSpPr>
            <a:stCxn id="35" idx="4"/>
            <a:endCxn id="43" idx="1"/>
          </p:cNvCxnSpPr>
          <p:nvPr/>
        </p:nvCxnSpPr>
        <p:spPr>
          <a:xfrm rot="16200000" flipH="1">
            <a:off x="619448" y="3940943"/>
            <a:ext cx="2473983" cy="44198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44" idx="7"/>
            <a:endCxn id="47" idx="3"/>
          </p:cNvCxnSpPr>
          <p:nvPr/>
        </p:nvCxnSpPr>
        <p:spPr>
          <a:xfrm rot="5400000" flipH="1" flipV="1">
            <a:off x="3306378" y="4355168"/>
            <a:ext cx="627486" cy="1027985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41" idx="7"/>
            <a:endCxn id="38" idx="3"/>
          </p:cNvCxnSpPr>
          <p:nvPr/>
        </p:nvCxnSpPr>
        <p:spPr>
          <a:xfrm rot="5400000" flipH="1" flipV="1">
            <a:off x="2977888" y="3747555"/>
            <a:ext cx="523929" cy="26744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7"/>
          <p:cNvCxnSpPr>
            <a:stCxn id="43" idx="6"/>
            <a:endCxn id="44" idx="2"/>
          </p:cNvCxnSpPr>
          <p:nvPr/>
        </p:nvCxnSpPr>
        <p:spPr>
          <a:xfrm flipV="1">
            <a:off x="2227285" y="5244975"/>
            <a:ext cx="728990" cy="21602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37"/>
          <p:cNvCxnSpPr>
            <a:stCxn id="51" idx="6"/>
            <a:endCxn id="54" idx="1"/>
          </p:cNvCxnSpPr>
          <p:nvPr/>
        </p:nvCxnSpPr>
        <p:spPr>
          <a:xfrm>
            <a:off x="5179613" y="4925394"/>
            <a:ext cx="970725" cy="36997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/>
          <p:cNvSpPr>
            <a:spLocks noChangeAspect="1"/>
          </p:cNvSpPr>
          <p:nvPr/>
        </p:nvSpPr>
        <p:spPr>
          <a:xfrm>
            <a:off x="1547664" y="274937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38" name="Oval 11"/>
          <p:cNvSpPr>
            <a:spLocks noChangeAspect="1"/>
          </p:cNvSpPr>
          <p:nvPr/>
        </p:nvSpPr>
        <p:spPr>
          <a:xfrm>
            <a:off x="3347864" y="346945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1" name="Oval 11"/>
          <p:cNvSpPr>
            <a:spLocks noChangeAspect="1"/>
          </p:cNvSpPr>
          <p:nvPr/>
        </p:nvSpPr>
        <p:spPr>
          <a:xfrm>
            <a:off x="2956275" y="411753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3" name="Oval 11"/>
          <p:cNvSpPr>
            <a:spLocks noChangeAspect="1"/>
          </p:cNvSpPr>
          <p:nvPr/>
        </p:nvSpPr>
        <p:spPr>
          <a:xfrm>
            <a:off x="2051720" y="5373216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4" name="Oval 11"/>
          <p:cNvSpPr>
            <a:spLocks noChangeAspect="1"/>
          </p:cNvSpPr>
          <p:nvPr/>
        </p:nvSpPr>
        <p:spPr>
          <a:xfrm>
            <a:off x="2956275" y="5157192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47" name="Oval 11"/>
          <p:cNvSpPr>
            <a:spLocks noChangeAspect="1"/>
          </p:cNvSpPr>
          <p:nvPr/>
        </p:nvSpPr>
        <p:spPr>
          <a:xfrm>
            <a:off x="4108403" y="440556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1" name="Oval 11"/>
          <p:cNvSpPr>
            <a:spLocks noChangeAspect="1"/>
          </p:cNvSpPr>
          <p:nvPr/>
        </p:nvSpPr>
        <p:spPr>
          <a:xfrm>
            <a:off x="5004048" y="483761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54" name="Oval 11"/>
          <p:cNvSpPr>
            <a:spLocks noChangeAspect="1"/>
          </p:cNvSpPr>
          <p:nvPr/>
        </p:nvSpPr>
        <p:spPr>
          <a:xfrm>
            <a:off x="6124627" y="5269659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56" name="Straight Connector 37"/>
          <p:cNvCxnSpPr>
            <a:stCxn id="17" idx="6"/>
            <a:endCxn id="57" idx="3"/>
          </p:cNvCxnSpPr>
          <p:nvPr/>
        </p:nvCxnSpPr>
        <p:spPr>
          <a:xfrm flipV="1">
            <a:off x="4074808" y="3731627"/>
            <a:ext cx="705485" cy="3488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11"/>
          <p:cNvSpPr>
            <a:spLocks noChangeAspect="1"/>
          </p:cNvSpPr>
          <p:nvPr/>
        </p:nvSpPr>
        <p:spPr>
          <a:xfrm>
            <a:off x="4716016" y="3356992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cxnSp>
        <p:nvCxnSpPr>
          <p:cNvPr id="60" name="Straight Connector 37"/>
          <p:cNvCxnSpPr>
            <a:stCxn id="57" idx="6"/>
            <a:endCxn id="20" idx="3"/>
          </p:cNvCxnSpPr>
          <p:nvPr/>
        </p:nvCxnSpPr>
        <p:spPr>
          <a:xfrm flipV="1">
            <a:off x="5154928" y="3299579"/>
            <a:ext cx="417453" cy="2768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7"/>
          <p:cNvCxnSpPr>
            <a:stCxn id="57" idx="5"/>
            <a:endCxn id="19" idx="0"/>
          </p:cNvCxnSpPr>
          <p:nvPr/>
        </p:nvCxnSpPr>
        <p:spPr>
          <a:xfrm>
            <a:off x="5090651" y="3731627"/>
            <a:ext cx="204861" cy="5614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7"/>
          <p:cNvCxnSpPr>
            <a:stCxn id="57" idx="0"/>
            <a:endCxn id="4" idx="5"/>
          </p:cNvCxnSpPr>
          <p:nvPr/>
        </p:nvCxnSpPr>
        <p:spPr>
          <a:xfrm flipH="1" flipV="1">
            <a:off x="4514587" y="1715403"/>
            <a:ext cx="420885" cy="16415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1"/>
          <p:cNvSpPr>
            <a:spLocks noChangeAspect="1"/>
          </p:cNvSpPr>
          <p:nvPr/>
        </p:nvSpPr>
        <p:spPr>
          <a:xfrm>
            <a:off x="5116515" y="2852936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sp>
        <p:nvSpPr>
          <p:cNvPr id="69" name="Oval 11"/>
          <p:cNvSpPr>
            <a:spLocks noChangeAspect="1"/>
          </p:cNvSpPr>
          <p:nvPr/>
        </p:nvSpPr>
        <p:spPr>
          <a:xfrm>
            <a:off x="5292080" y="3685483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505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000"/>
                            </p:stCondLst>
                            <p:childTnLst>
                              <p:par>
                                <p:cTn id="345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32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5" grpId="0" animBg="1"/>
      <p:bldP spid="48" grpId="0" animBg="1"/>
      <p:bldP spid="50" grpId="0" animBg="1"/>
      <p:bldP spid="53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51" grpId="0" animBg="1"/>
      <p:bldP spid="54" grpId="0" animBg="1"/>
      <p:bldP spid="66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outer face, now a vertex, must have an odd degree!</a:t>
            </a:r>
          </a:p>
          <a:p>
            <a:r>
              <a:rPr lang="en-US" altLang="zh-TW" dirty="0" smtClean="0"/>
              <a:t>Some inner vertex must also have an odd degree because the degree sum is even.</a:t>
            </a:r>
            <a:endParaRPr lang="zh-TW" altLang="en-US" dirty="0"/>
          </a:p>
        </p:txBody>
      </p:sp>
      <p:sp>
        <p:nvSpPr>
          <p:cNvPr id="4" name="Oval 11"/>
          <p:cNvSpPr>
            <a:spLocks noChangeAspect="1"/>
          </p:cNvSpPr>
          <p:nvPr/>
        </p:nvSpPr>
        <p:spPr>
          <a:xfrm>
            <a:off x="971600" y="422108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6" name="Oval 11"/>
          <p:cNvSpPr>
            <a:spLocks noChangeAspect="1"/>
          </p:cNvSpPr>
          <p:nvPr/>
        </p:nvSpPr>
        <p:spPr>
          <a:xfrm>
            <a:off x="1835696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7" name="Straight Connector 37"/>
          <p:cNvCxnSpPr>
            <a:stCxn id="9" idx="7"/>
            <a:endCxn id="4" idx="4"/>
          </p:cNvCxnSpPr>
          <p:nvPr/>
        </p:nvCxnSpPr>
        <p:spPr>
          <a:xfrm rot="5400000" flipH="1" flipV="1">
            <a:off x="591867" y="4694289"/>
            <a:ext cx="633477" cy="5649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7"/>
          <p:cNvCxnSpPr>
            <a:stCxn id="9" idx="6"/>
            <a:endCxn id="6" idx="2"/>
          </p:cNvCxnSpPr>
          <p:nvPr/>
        </p:nvCxnSpPr>
        <p:spPr>
          <a:xfrm>
            <a:off x="690432" y="5448656"/>
            <a:ext cx="11452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1"/>
          <p:cNvSpPr>
            <a:spLocks noChangeAspect="1"/>
          </p:cNvSpPr>
          <p:nvPr/>
        </p:nvSpPr>
        <p:spPr>
          <a:xfrm>
            <a:off x="251520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10" name="Oval 11"/>
          <p:cNvSpPr>
            <a:spLocks noChangeAspect="1"/>
          </p:cNvSpPr>
          <p:nvPr/>
        </p:nvSpPr>
        <p:spPr>
          <a:xfrm>
            <a:off x="1084067" y="506507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11" name="Straight Connector 37"/>
          <p:cNvCxnSpPr>
            <a:stCxn id="4" idx="4"/>
            <a:endCxn id="6" idx="1"/>
          </p:cNvCxnSpPr>
          <p:nvPr/>
        </p:nvCxnSpPr>
        <p:spPr>
          <a:xfrm rot="16200000" flipH="1">
            <a:off x="1228776" y="4622279"/>
            <a:ext cx="633477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1"/>
          <p:cNvSpPr>
            <a:spLocks noChangeAspect="1"/>
          </p:cNvSpPr>
          <p:nvPr/>
        </p:nvSpPr>
        <p:spPr>
          <a:xfrm>
            <a:off x="3347864" y="4221088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0" name="Oval 11"/>
          <p:cNvSpPr>
            <a:spLocks noChangeAspect="1"/>
          </p:cNvSpPr>
          <p:nvPr/>
        </p:nvSpPr>
        <p:spPr>
          <a:xfrm>
            <a:off x="4211960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31" name="Straight Connector 37"/>
          <p:cNvCxnSpPr>
            <a:stCxn id="33" idx="7"/>
            <a:endCxn id="29" idx="4"/>
          </p:cNvCxnSpPr>
          <p:nvPr/>
        </p:nvCxnSpPr>
        <p:spPr>
          <a:xfrm rot="5400000" flipH="1" flipV="1">
            <a:off x="2968131" y="4694289"/>
            <a:ext cx="633477" cy="5649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7"/>
          <p:cNvCxnSpPr>
            <a:stCxn id="33" idx="6"/>
            <a:endCxn id="30" idx="2"/>
          </p:cNvCxnSpPr>
          <p:nvPr/>
        </p:nvCxnSpPr>
        <p:spPr>
          <a:xfrm>
            <a:off x="3066696" y="5448656"/>
            <a:ext cx="11452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1"/>
          <p:cNvSpPr>
            <a:spLocks noChangeAspect="1"/>
          </p:cNvSpPr>
          <p:nvPr/>
        </p:nvSpPr>
        <p:spPr>
          <a:xfrm>
            <a:off x="2627784" y="5229200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4" name="Oval 11"/>
          <p:cNvSpPr>
            <a:spLocks noChangeAspect="1"/>
          </p:cNvSpPr>
          <p:nvPr/>
        </p:nvSpPr>
        <p:spPr>
          <a:xfrm>
            <a:off x="3460331" y="5065075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35" name="Straight Connector 37"/>
          <p:cNvCxnSpPr>
            <a:stCxn id="29" idx="4"/>
            <a:endCxn id="30" idx="1"/>
          </p:cNvCxnSpPr>
          <p:nvPr/>
        </p:nvCxnSpPr>
        <p:spPr>
          <a:xfrm rot="16200000" flipH="1">
            <a:off x="3605040" y="4622279"/>
            <a:ext cx="633477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1"/>
          <p:cNvSpPr>
            <a:spLocks noChangeAspect="1"/>
          </p:cNvSpPr>
          <p:nvPr/>
        </p:nvSpPr>
        <p:spPr>
          <a:xfrm>
            <a:off x="5580112" y="421422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37" name="Oval 11"/>
          <p:cNvSpPr>
            <a:spLocks noChangeAspect="1"/>
          </p:cNvSpPr>
          <p:nvPr/>
        </p:nvSpPr>
        <p:spPr>
          <a:xfrm>
            <a:off x="6444208" y="522233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cxnSp>
        <p:nvCxnSpPr>
          <p:cNvPr id="38" name="Straight Connector 37"/>
          <p:cNvCxnSpPr>
            <a:stCxn id="40" idx="7"/>
            <a:endCxn id="36" idx="4"/>
          </p:cNvCxnSpPr>
          <p:nvPr/>
        </p:nvCxnSpPr>
        <p:spPr>
          <a:xfrm rot="5400000" flipH="1" flipV="1">
            <a:off x="5200379" y="4687425"/>
            <a:ext cx="633477" cy="5649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40" idx="6"/>
            <a:endCxn id="37" idx="2"/>
          </p:cNvCxnSpPr>
          <p:nvPr/>
        </p:nvCxnSpPr>
        <p:spPr>
          <a:xfrm>
            <a:off x="5298944" y="5441792"/>
            <a:ext cx="11452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1"/>
          <p:cNvSpPr>
            <a:spLocks noChangeAspect="1"/>
          </p:cNvSpPr>
          <p:nvPr/>
        </p:nvSpPr>
        <p:spPr>
          <a:xfrm>
            <a:off x="4860032" y="522233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41" name="Oval 11"/>
          <p:cNvSpPr>
            <a:spLocks noChangeAspect="1"/>
          </p:cNvSpPr>
          <p:nvPr/>
        </p:nvSpPr>
        <p:spPr>
          <a:xfrm>
            <a:off x="5692579" y="505821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42" name="Straight Connector 37"/>
          <p:cNvCxnSpPr>
            <a:stCxn id="36" idx="4"/>
            <a:endCxn id="37" idx="1"/>
          </p:cNvCxnSpPr>
          <p:nvPr/>
        </p:nvCxnSpPr>
        <p:spPr>
          <a:xfrm rot="16200000" flipH="1">
            <a:off x="5837288" y="4615415"/>
            <a:ext cx="633477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1"/>
          <p:cNvSpPr>
            <a:spLocks noChangeAspect="1"/>
          </p:cNvSpPr>
          <p:nvPr/>
        </p:nvSpPr>
        <p:spPr>
          <a:xfrm>
            <a:off x="7733488" y="4214224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44" name="Oval 11"/>
          <p:cNvSpPr>
            <a:spLocks noChangeAspect="1"/>
          </p:cNvSpPr>
          <p:nvPr/>
        </p:nvSpPr>
        <p:spPr>
          <a:xfrm>
            <a:off x="8597584" y="522233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cxnSp>
        <p:nvCxnSpPr>
          <p:cNvPr id="45" name="Straight Connector 37"/>
          <p:cNvCxnSpPr>
            <a:stCxn id="47" idx="7"/>
            <a:endCxn id="43" idx="4"/>
          </p:cNvCxnSpPr>
          <p:nvPr/>
        </p:nvCxnSpPr>
        <p:spPr>
          <a:xfrm rot="5400000" flipH="1" flipV="1">
            <a:off x="7353755" y="4687425"/>
            <a:ext cx="633477" cy="5649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7"/>
          <p:cNvCxnSpPr>
            <a:stCxn id="47" idx="6"/>
            <a:endCxn id="44" idx="2"/>
          </p:cNvCxnSpPr>
          <p:nvPr/>
        </p:nvCxnSpPr>
        <p:spPr>
          <a:xfrm>
            <a:off x="7452320" y="5441792"/>
            <a:ext cx="114526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11"/>
          <p:cNvSpPr>
            <a:spLocks noChangeAspect="1"/>
          </p:cNvSpPr>
          <p:nvPr/>
        </p:nvSpPr>
        <p:spPr>
          <a:xfrm>
            <a:off x="7013408" y="5222336"/>
            <a:ext cx="438912" cy="438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48" name="Oval 11"/>
          <p:cNvSpPr>
            <a:spLocks noChangeAspect="1"/>
          </p:cNvSpPr>
          <p:nvPr/>
        </p:nvSpPr>
        <p:spPr>
          <a:xfrm>
            <a:off x="7845955" y="5058211"/>
            <a:ext cx="175565" cy="1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 dirty="0"/>
          </a:p>
        </p:txBody>
      </p:sp>
      <p:cxnSp>
        <p:nvCxnSpPr>
          <p:cNvPr id="49" name="Straight Connector 37"/>
          <p:cNvCxnSpPr>
            <a:stCxn id="43" idx="4"/>
            <a:endCxn id="44" idx="1"/>
          </p:cNvCxnSpPr>
          <p:nvPr/>
        </p:nvCxnSpPr>
        <p:spPr>
          <a:xfrm rot="16200000" flipH="1">
            <a:off x="7990664" y="4615415"/>
            <a:ext cx="633477" cy="7089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7"/>
          <p:cNvCxnSpPr>
            <a:stCxn id="10" idx="7"/>
          </p:cNvCxnSpPr>
          <p:nvPr/>
        </p:nvCxnSpPr>
        <p:spPr>
          <a:xfrm rot="5400000" flipH="1" flipV="1">
            <a:off x="1351988" y="4607077"/>
            <a:ext cx="365642" cy="601777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7"/>
          <p:cNvCxnSpPr>
            <a:endCxn id="34" idx="4"/>
          </p:cNvCxnSpPr>
          <p:nvPr/>
        </p:nvCxnSpPr>
        <p:spPr>
          <a:xfrm rot="16200000" flipV="1">
            <a:off x="3273689" y="5515065"/>
            <a:ext cx="564624" cy="15774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7"/>
          <p:cNvCxnSpPr>
            <a:endCxn id="34" idx="1"/>
          </p:cNvCxnSpPr>
          <p:nvPr/>
        </p:nvCxnSpPr>
        <p:spPr>
          <a:xfrm>
            <a:off x="2915816" y="4869160"/>
            <a:ext cx="570226" cy="22162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7"/>
          <p:cNvCxnSpPr>
            <a:endCxn id="41" idx="7"/>
          </p:cNvCxnSpPr>
          <p:nvPr/>
        </p:nvCxnSpPr>
        <p:spPr>
          <a:xfrm rot="10800000" flipV="1">
            <a:off x="5842434" y="4653136"/>
            <a:ext cx="529767" cy="430786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7"/>
          <p:cNvCxnSpPr>
            <a:stCxn id="41" idx="4"/>
          </p:cNvCxnSpPr>
          <p:nvPr/>
        </p:nvCxnSpPr>
        <p:spPr>
          <a:xfrm rot="16200000" flipH="1">
            <a:off x="5574513" y="5439624"/>
            <a:ext cx="499479" cy="87781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29" grpId="0" animBg="1"/>
      <p:bldP spid="30" grpId="0" animBg="1"/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Yes!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must be a triangle with all 3 colors!</a:t>
            </a:r>
            <a:endParaRPr lang="zh-TW" altLang="en-US" dirty="0"/>
          </a:p>
        </p:txBody>
      </p:sp>
      <p:pic>
        <p:nvPicPr>
          <p:cNvPr id="5" name="Picture 2" descr="C:\Users\user\AppData\Local\Microsoft\Windows\Temporary Internet Files\Content.IE5\64G530MH\MC9004161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714" y="2564904"/>
            <a:ext cx="3924911" cy="3672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theorem}{Theorem}&#10;\setlength{\textwidth}{3.7in}&#10;&#10;\begin{document}&#10;&#10;\begin{theorem}&#10;For each simple undirected graph $G=(V,E)$,&#10;$$\sum_{v\in V}\,\text{\rm deg}(v)=2\cdot|E|.$$&#10;\end{theorem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6"/>
  <p:tag name="ORIGINALWIDTH" val="2692.5"/>
  <p:tag name="LATEXADDIN" val="\documentclass{article}&#10;\usepackage{amsmath, amssymb}&#10;\usepackage{amsthm}&#10;\pagestyle{empty}&#10;&#10;\setlength{\textwidth}{3.2in}&#10;&#10;\newtheorem*{theorem}{Theorem}&#10;&#10;\newtheorem*{spernerlemma}{Sperner's lemma}&#10;&#10;&#10;\begin{document}&#10;&#10;&#10;\begin{itemize}&#10;\item Let $V'$ be the set of faces of a triangulation of a triangle&#10;$\triangle ABC$.&#10;\item Form a graph $G'=(V', E')$&#10;by connecting two faces in $V'$&#10;whenever they are separated by an edge whose endpoints&#10;are colored $0$ and $1$.&#10;%\item Assume without loss of generality that $A$ and $B$ are colored&#10;%$0$ and $1$, respectively.&#10;\end{itemize}&#10;&#10;\end{document}"/>
  <p:tag name="IGUANATEXSIZE" val="20"/>
  <p:tag name="IGUANATEXCURSOR" val="4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5in}&#10;&#10;\newtheorem*{theorem}{Theorem}&#10;&#10;\newtheorem*{spernerlemma}{Sperner's lemma}&#10;&#10;&#10;\begin{document}&#10;&#10;&#10;\begin{itemize}&#10;\item The outer face&#10;of the triangulation&#10;has an odd degree because the side $\overline{AB}$&#10;has an odd number of edges whose two&#10;endpoints are colored $0$ and $1$.&#10;\item As $\sum_{v\in V'}\, \text{deg}_{G'}(v)&#10;=2\cdot|E'|$ is even, there exists an inner face $F$&#10;with an odd degree in $G'$.&#10;\item Verify that the three vertices of $F$&#10;have colors&#10;$0$, $1$ and $2$.&#10;\end{itemize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25in}&#10;&#10;\newtheorem*{theorem}{Theorem}&#10;&#10;\newtheorem*{spernerlemma}{Sperner's lemma}&#10;&#10;&#10;\begin{document}&#10;&#10;&#10;\begin{itemize}&#10;\item Let $V'$ be the set of faces of a triangulation of a triangle&#10;$\triangle ABC$.&#10;\item&#10;%Form a graph $G'=(V', E')$&#10;%where&#10;%$$E'=\left\{&#10;%\left(f,f'\right)\mid&#10;%\left(f,f'\in V'\right)&#10;%\land\left(\text{$e$ separates $f$ and $f'$}\right)&#10;%\right\}$$&#10;%by&#10;%inserting,&#10;Start with an empty set $E'$.&#10;%Let $E'$ be an empty set initially.&#10;Then for&#10;%For&#10;each edge with different colors on the endpoints,&#10;%separating two faces,&#10;insert into $E'$&#10;the unordered pair of the two faces separated by that edge.&#10;%an&#10;%edge between two faces in $V'$&#10;%unordered pair $(f,f')\in V'\times V'$&#10;%into an initially empty set $E'$ &#10;%whenever they are separated by&#10;%for each&#10;%an&#10;%edge&#10;%which separates&#10;%separating&#10;%those two faces&#10;%$f$ from $f'$&#10;%%whose endpoints&#10;%have&#10;%with&#10;%and has&#10;%{\em different} colors on the endpoints.&#10;%\item Assume without loss of generality that $A$ and $B$ are colored&#10;%$0$ and $1$, respectively.&#10;Finally, let $G'=(V',E')$.&#10;\item Here $G'$ may have parallel edges because a pair may be&#10;inserted more than once into $E'$.&#10;\end{itemize}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5in}&#10;&#10;\newtheorem*{theorem}{Theorem}&#10;&#10;\newtheorem*{spernerlemma}{Sperner's lemma}&#10;&#10;&#10;\begin{document}&#10;&#10;&#10;\begin{itemize}&#10;%\item Assume without loss of generality that $A$, $B$&#10;%and $C$ are colored&#10;%$0$, $1$ and $2$, respectively.&#10;\item Verify that the outer face&#10;of the triangulation&#10;has an odd degree in $G'$.&#10;\item As $\sum_{v\in V'}\, \text{deg}_{G'}(v)&#10;=2\cdot|E'|$ is even, there exists an inner face $F$&#10;with an odd degree in $G^\prime$.&#10;\item Verify that the three vertices of $F$&#10;have colors&#10;$0$, $1$ and $2$.&#10;\end{itemize}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4.5"/>
  <p:tag name="ORIGINALWIDTH" val="3154.5"/>
  <p:tag name="LATEXADDIN" val="\documentclass{article}&#10;\usepackage{amsmath}&#10;\usepackage{amssymb}&#10;\usepackage{amsthm}&#10;\usepackage{algorithmic}&#10;\usepackage{algorithm}&#10;\usepackage{color}&#10;\pagestyle{empty}&#10;&#10;\setlength{\textwidth}{3.5in}&#10;&#10;\newcommand\bs[1]{\boldsymbol{#1}}&#10;&#10;\begin{document}&#10;&#10;%Given a triangle $\triangle ABC$,&#10;\noindent&#10;%A&#10;We say that&#10;a&#10;%good&#10;coloring of&#10;a triangulation&#10;%$T$&#10;of $\square ABCD$&#10;is good if&#10;%is a coloring with&#10;the following properties hold:&#10;\begin{itemize}&#10;\item $A$, $B$, $C$ and $D$ are colored $0$, $1$, $2$ and $3$,&#10;respectively.&#10;\item Each vertex&#10;%of $T$&#10;on any of the four sides of $\square ABCD$&#10;is colored the same as one of the endpoints of that side.&#10;\item Any other vertex is colored $0$, $1$, $2$ or $3$.&#10;\end{itemize}&#10;Is it true that all good colorings of each&#10;triangulation of&#10;a square&#10;%$\square ABCD$&#10;has an elementary triangle with three different colors?&#10;&#10;\end{document}"/>
  <p:tag name="IGUANATEXSIZE" val="20"/>
  <p:tag name="IGUANATEXCURSOR" val="6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7.75"/>
  <p:tag name="ORIGINALWIDTH" val="3143.25"/>
  <p:tag name="LATEXADDIN" val="\documentclass{article}&#10;\usepackage{amsmath}&#10;\usepackage{amssymb}&#10;\usepackage{amsthm}&#10;\usepackage{algorithmic}&#10;\usepackage{algorithm}&#10;\usepackage{color}&#10;\pagestyle{empty}&#10;&#10;\setlength{\textwidth}{3.5in}&#10;&#10;\newcommand\bs[1]{\boldsymbol{#1}}&#10;&#10;\begin{document}&#10;&#10;%Given a triangle $\triangle ABC$,&#10;\noindent&#10;Let $P$ be a regular pentagon with vertices&#10;$A$, $B$, $C$, $D$ and $E$.&#10;%A&#10;We say that&#10;a&#10;%good&#10;coloring of&#10;a triangulation&#10;%$T$&#10;of&#10;%$\square ABCD$&#10;$P$&#10;is good if&#10;%is a coloring with&#10;the following properties hold:&#10;\begin{itemize}&#10;\item $A$, $B$, $C$, $D$ and $E$ are colored $0$, $1$, $2$, $3$&#10;and $4$,&#10;respectively.&#10;\item Each vertex&#10;%of $T$&#10;on any of the five sides of&#10;%$\square ABCD$&#10;$P$&#10;is colored the same as one of the endpoints of that side.&#10;\item Any other vertex is colored $0$, $1$, $2$, $3$ or $4$.&#10;\end{itemize}&#10;Is it true that all good colorings of each&#10;triangulation of&#10;%a square&#10;$P$&#10;%$\square ABCD$&#10;has an elementary triangle with three different colors?&#10;&#10;\end{document}"/>
  <p:tag name="IGUANATEXSIZE" val="20"/>
  <p:tag name="IGUANATEXCURSOR" val="7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in}&#10;&#10;\newtheorem*{theorem}{Theorem}&#10;&#10;\newtheorem*{brouwertheorem}{Brouwer's fixed-point theorem&#10;on the plane}&#10;&#10;\newtheorem*{spernerlemma}{Sperner's lemma}&#10;&#10;&#10;\begin{document}&#10;&#10;&#10;\begin{theorem}[Nash, 1950]&#10;Every finite game has a mixed-strategy Nash equilibrium.&#10;\end{theorem}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5in}&#10;&#10;\newtheorem*{theorem}{Theorem}&#10;&#10;\newtheorem*{brouwertheorem}{Brouwer's fixed-point theorem&#10;on the plane}&#10;&#10;\newtheorem*{spernerlemma}{Sperner's lemma}&#10;&#10;&#10;\begin{document}&#10;&#10;&#10;\begin{brouwertheorem}&#10;Every continuous function from a closed triangle to itself&#10;has a fixed point.&#10;\end{brouwertheorem}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newtheorem*{brouwertheorem}{Brouwer's fixed-point theorem&#10;in dimension two}&#10;&#10;\newtheorem*{spernerlemma}{Sperner's lemma}&#10;&#10;&#10;\begin{document}&#10;&#10;&#10;$$f$$&#10;&#10;&#10;\end{document}"/>
  <p:tag name="IGUANATEXSIZE" val="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.3in}&#10;&#10;\newtheorem*{theorem}{Theorem}&#10;&#10;\newtheorem*{brouwertheorem}{Brouwer's fixed-point theorem&#10;in dimension two}&#10;&#10;\newtheorem*{spernerlemma}{Sperner's lemma}&#10;&#10;&#10;\begin{document}&#10;&#10;&#10;$$?$$&#10;&#10;&#10;\end{document}"/>
  <p:tag name="IGUANATEXSIZE" val="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\newcommand\bm[1]{\mbox{\boldmath$#1$\unboldmath}}&#10;&#10;\newtheorem*{theorem}{Theorem}&#10;\setlength{\textwidth}{3.7in}&#10;&#10;\begin{document}&#10;&#10;\noindent&#10;Contributing $2$ to both sides\ldots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4848"/>
  <p:tag name="ORIGINALWIDTH" val="720"/>
  <p:tag name="LATEXADDIN" val="\documentclass{article}&#10;\usepackage{amsmath}&#10;\usepackage{amssymb}&#10;\usepackage{amsthm}&#10;\usepackage{algorithmic}&#10;\usepackage{algorithm}&#10;\pagestyle{empty}&#10;&#10;\setlength{\textwidth}{3.6in}&#10;&#10;\newtheorem*{theorem}{Theorem}&#10;\newcommand\bs[1]{\boldsymbol{#1}}&#10;&#10;\begin{document}&#10;&#10;\noindent&#10;If an element $x_0$&#10;in the domain of a function $f$&#10;satisfies $f(x_0)= x_0$,&#10;then $x_0$ is said to be a fixed point of $f$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pagestyle{empty}&#10;&#10;\setlength{\textwidth}{3in}&#10;&#10;\newtheorem*{theorem}{Theorem}&#10;&#10;\newtheorem*{corollary}{Corollary}&#10;&#10;\begin{document}&#10;&#10;&#10;\begin{corollary}&#10;In any simple undirected graph,&#10;the number of vertices with odd degrees is even.&#10;\end{corollary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.1194"/>
  <p:tag name="ORIGINALWIDTH" val="720"/>
  <p:tag name="LATEXADDIN" val="\documentclass{article}&#10;\usepackage{amsmath, amssymb}&#10;\usepackage{amsthm}&#10;\pagestyle{empty}&#10;&#10;\setlength{\textwidth}{3.2in}&#10;&#10;\newtheorem*{theorem}{Theorem}&#10;&#10;\newtheorem*{spernerlemma}{Sperner's lemma}&#10;&#10;&#10;\begin{document}&#10;&#10;&#10;\noindent&#10;%Given a triangle $\triangle ABC$,&#10;A&#10;%a&#10;Sperner coloring of&#10;a triangulation&#10;%$T$&#10;of $\triangle ABC$&#10;is a coloring with the following properties:&#10;\begin{itemize}&#10;\item $A$, $B$ and $C$ are colored $0$, $1$ and $2$, respectively.&#10;\item Each vertex&#10;%of $T$&#10;on any of the three sides of $\triangle ABC$&#10;is colored the same as one of the endpoints of that side.&#10;%$\overline{AB}$, $\overline{BC}$&#10;%or $\overline{AC}$ is colored the&#10;%same as either $A$ or $B$.&#10;%$\overline{BC}$ and $\overline{AB}$&#10;%\item Each vertex on the edge $\overline{BC}$ is colored the&#10;%same as either $B$ or $C$.&#10;%\item Each vertex on the edge $\overline{AC}$ is colored the&#10;%same as either $A$ or $C$.&#10;\item Any other vertex is colored $0$, $1$ or $2$.&#10;\end{itemize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5"/>
  <p:tag name="ORIGINALWIDTH" val="86.25"/>
  <p:tag name="LATEXADDIN" val="\documentclass{article}&#10;\usepackage{amsmath}&#10;\usepackage{amssymb}&#10;\usepackage{amsthm}&#10;\usepackage{algorithmic}&#10;\usepackage{algorithm}&#10;\pagestyle{empty}&#10;&#10;\setlength{\textwidth}{3.6in}&#10;&#10;\newtheorem*{theorem}{Theorem}&#10;\newcommand\bs[1]{\boldsymbol{#1}}&#10;&#10;\begin{document}&#10;&#10;$$A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90"/>
  <p:tag name="LATEXADDIN" val="\documentclass{article}&#10;\usepackage{amsmath}&#10;\usepackage{amssymb}&#10;\usepackage{amsthm}&#10;\usepackage{algorithmic}&#10;\usepackage{algorithm}&#10;\pagestyle{empty}&#10;&#10;\setlength{\textwidth}{3.6in}&#10;&#10;\newtheorem*{theorem}{Theorem}&#10;\newcommand\bs[1]{\boldsymbol{#1}}&#10;&#10;\begin{document}&#10;&#10;$$B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usepackage{amssymb}&#10;\usepackage{amsthm}&#10;\usepackage{algorithmic}&#10;\usepackage{algorithm}&#10;\pagestyle{empty}&#10;&#10;\setlength{\textwidth}{3.6in}&#10;&#10;\newtheorem*{theorem}{Theorem}&#10;\newcommand\bs[1]{\boldsymbol{#1}}&#10;&#10;\begin{document}&#10;&#10;$$C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61968"/>
  <p:tag name="ORIGINALWIDTH" val="648"/>
  <p:tag name="LATEXADDIN" val="\documentclass{article}&#10;\usepackage{amsmath, amssymb}&#10;\usepackage{amsthm}&#10;\pagestyle{empty}&#10;&#10;\setlength{\textwidth}{3.2in}&#10;&#10;\newtheorem*{theorem}{Theorem}&#10;&#10;\newtheorem*{spernerlemma}{Sperner's lemma}&#10;&#10;&#10;\begin{document}&#10;&#10;&#10;\begin{spernerlemma}&#10;For any&#10;%Every&#10;Sperner coloring of any triangulation&#10;of a triangle,&#10;there exists an elementary triangle&#10;with all three different colors on its vertices.&#10;%whose vertices have three different colors.&#10;%has a triangle&#10;\end{spernerlemma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61968"/>
  <p:tag name="ORIGINALWIDTH" val="648"/>
  <p:tag name="LATEXADDIN" val="\documentclass{article}&#10;\usepackage{amsmath, amssymb}&#10;\usepackage{amsthm}&#10;\pagestyle{empty}&#10;&#10;\setlength{\textwidth}{3.2in}&#10;&#10;\newtheorem*{theorem}{Theorem}&#10;&#10;\newtheorem*{spernerlemma}{Sperner's lemma}&#10;&#10;&#10;\begin{document}&#10;&#10;&#10;\begin{spernerlemma}&#10;For any&#10;%Every&#10;Sperner coloring of any triangulation&#10;of a triangle,&#10;there exists an elementary triangle&#10;with all three different colors on its vertices.&#10;%whose vertices have three different colors.&#10;%has a triangle&#10;\end{spernerlemma}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531</Words>
  <Application>Microsoft Office PowerPoint</Application>
  <PresentationFormat>如螢幕大小 (4:3)</PresentationFormat>
  <Paragraphs>163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Wingdings</vt:lpstr>
      <vt:lpstr>Office 佈景主題</vt:lpstr>
      <vt:lpstr>Discrete Mathematics</vt:lpstr>
      <vt:lpstr>A theorem</vt:lpstr>
      <vt:lpstr>So…</vt:lpstr>
      <vt:lpstr>Sperner colorings</vt:lpstr>
      <vt:lpstr>Sperner’s lemma</vt:lpstr>
      <vt:lpstr>Sperner’s lemma</vt:lpstr>
      <vt:lpstr>A new graph</vt:lpstr>
      <vt:lpstr>So…</vt:lpstr>
      <vt:lpstr>Yes!</vt:lpstr>
      <vt:lpstr>Proved!</vt:lpstr>
      <vt:lpstr>A written proof (1/2)</vt:lpstr>
      <vt:lpstr>A written proof (2/2)</vt:lpstr>
      <vt:lpstr>Quiz</vt:lpstr>
      <vt:lpstr>Does this work?</vt:lpstr>
      <vt:lpstr>A modified proof (1/2)</vt:lpstr>
      <vt:lpstr>A modified proof (2/2)</vt:lpstr>
      <vt:lpstr>Quiz</vt:lpstr>
      <vt:lpstr>Quiz</vt:lpstr>
      <vt:lpstr>Comments and questions?</vt:lpstr>
      <vt:lpstr>Game theory</vt:lpstr>
      <vt:lpstr>What is a finite game?</vt:lpstr>
      <vt:lpstr>Pure-strategy Nash equilibrium</vt:lpstr>
      <vt:lpstr>Sometimes…</vt:lpstr>
      <vt:lpstr>Mixed strategies</vt:lpstr>
      <vt:lpstr>An example</vt:lpstr>
      <vt:lpstr>Mixed-strategy Nash equilibrium</vt:lpstr>
      <vt:lpstr>Surprisingly…</vt:lpstr>
      <vt:lpstr>In contrast…</vt:lpstr>
      <vt:lpstr>Brouwer’s fixed-point theorem </vt:lpstr>
      <vt:lpstr>Fixed point?</vt:lpstr>
      <vt:lpstr>A glimpse</vt:lpstr>
      <vt:lpstr>Comments and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Chang Ching-Lueh</cp:lastModifiedBy>
  <cp:revision>1174</cp:revision>
  <dcterms:created xsi:type="dcterms:W3CDTF">2010-09-08T08:22:56Z</dcterms:created>
  <dcterms:modified xsi:type="dcterms:W3CDTF">2020-03-06T12:44:46Z</dcterms:modified>
</cp:coreProperties>
</file>