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15" r:id="rId2"/>
    <p:sldId id="416" r:id="rId3"/>
    <p:sldId id="418" r:id="rId4"/>
    <p:sldId id="421" r:id="rId5"/>
    <p:sldId id="432" r:id="rId6"/>
    <p:sldId id="429" r:id="rId7"/>
    <p:sldId id="430" r:id="rId8"/>
    <p:sldId id="419" r:id="rId9"/>
    <p:sldId id="420" r:id="rId10"/>
    <p:sldId id="431" r:id="rId11"/>
    <p:sldId id="428" r:id="rId12"/>
    <p:sldId id="433" r:id="rId13"/>
    <p:sldId id="424" r:id="rId1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zucse" initials="y" lastIdx="5" clrIdx="0"/>
  <p:cmAuthor id="1" name="Ching-Lueh Chang" initials="CC" lastIdx="5" clrIdx="1"/>
  <p:cmAuthor id="2" name="Chang" initials="C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7" d="100"/>
          <a:sy n="117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E7340E4-E481-4E74-B615-4ECC6CE992A0}" type="datetimeFigureOut">
              <a:rPr lang="zh-TW" altLang="en-US"/>
              <a:pPr>
                <a:defRPr/>
              </a:pPr>
              <a:t>2020/6/16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A38AE12-DD38-4ACF-8031-F67EA3E2D6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422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2EAA-A53B-4E2B-859A-FB56D2A3097E}" type="datetimeFigureOut">
              <a:rPr lang="zh-TW" altLang="en-US"/>
              <a:pPr>
                <a:defRPr/>
              </a:pPr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57E0C-1315-4270-A59B-DBF4FFB0CA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50445-5498-4F39-911C-617AB27CE7C8}" type="datetimeFigureOut">
              <a:rPr lang="zh-TW" altLang="en-US"/>
              <a:pPr>
                <a:defRPr/>
              </a:pPr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4AEB5-4B9B-4555-AB6A-411E4203EB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429B5-0F74-4F56-89E8-D1119C4A0CA0}" type="datetimeFigureOut">
              <a:rPr lang="zh-TW" altLang="en-US"/>
              <a:pPr>
                <a:defRPr/>
              </a:pPr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99512-690C-413D-A19C-BE0198E77AD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61E82-CF97-493B-9A15-1B1CC57891F6}" type="datetimeFigureOut">
              <a:rPr lang="zh-TW" altLang="en-US"/>
              <a:pPr>
                <a:defRPr/>
              </a:pPr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17544-1A88-4B92-8226-B783F1D25F9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D99AE-6ADA-4096-A7A6-265FC920AD7E}" type="datetimeFigureOut">
              <a:rPr lang="zh-TW" altLang="en-US"/>
              <a:pPr>
                <a:defRPr/>
              </a:pPr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8E4D3-163F-411E-BB39-049A6BD7AFE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3D93B-369C-4DB6-8971-AAE36D48467A}" type="datetimeFigureOut">
              <a:rPr lang="zh-TW" altLang="en-US"/>
              <a:pPr>
                <a:defRPr/>
              </a:pPr>
              <a:t>2020/6/16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F3412-0C38-44FB-87C1-BAE7E969B78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FD66E-049B-480E-BCE9-79B19848B0B3}" type="datetimeFigureOut">
              <a:rPr lang="zh-TW" altLang="en-US"/>
              <a:pPr>
                <a:defRPr/>
              </a:pPr>
              <a:t>2020/6/16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87F47-F275-4CE7-B0C4-EC6623B5B97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37615-C699-4333-819B-5BEEFBEBD404}" type="datetimeFigureOut">
              <a:rPr lang="zh-TW" altLang="en-US"/>
              <a:pPr>
                <a:defRPr/>
              </a:pPr>
              <a:t>2020/6/16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B2C20-4893-42EB-BA0B-14F7F2754C6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08B46-4100-45C4-A785-B8B95BB543EC}" type="datetimeFigureOut">
              <a:rPr lang="zh-TW" altLang="en-US"/>
              <a:pPr>
                <a:defRPr/>
              </a:pPr>
              <a:t>2020/6/16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8E97D-CBF7-497B-B7AD-030CA243F99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F92EB-6724-4842-969B-25CCB95B6E1F}" type="datetimeFigureOut">
              <a:rPr lang="zh-TW" altLang="en-US"/>
              <a:pPr>
                <a:defRPr/>
              </a:pPr>
              <a:t>2020/6/16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E009E-EACD-468A-8488-7B3B6153AAD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EF114-FE3C-434A-AD87-C607A1323DCC}" type="datetimeFigureOut">
              <a:rPr lang="zh-TW" altLang="en-US"/>
              <a:pPr>
                <a:defRPr/>
              </a:pPr>
              <a:t>2020/6/16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BC93A-FDB9-4E0B-9AC6-61912BF8C5F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2E01C6A-1585-4198-9EFD-6AE8DCE57B8A}" type="datetimeFigureOut">
              <a:rPr lang="zh-TW" altLang="en-US"/>
              <a:pPr>
                <a:defRPr/>
              </a:pPr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91B7FC-FFA9-45E7-BC14-E74466C6F3C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hyperlink" Target="http://episte.math.ntu.edu.tw/articles/mm/mm_02_4_07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tags" Target="../tags/tag6.xml"/><Relationship Id="rId7" Type="http://schemas.openxmlformats.org/officeDocument/2006/relationships/image" Target="../media/image9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5.wmf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Discrete Mathematics</a:t>
            </a:r>
            <a:endParaRPr lang="zh-TW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Spring </a:t>
            </a:r>
            <a:r>
              <a:rPr lang="en-US" altLang="zh-TW" dirty="0" smtClean="0"/>
              <a:t>2020</a:t>
            </a:r>
            <a:endParaRPr lang="en-US" altLang="zh-TW" dirty="0" smtClean="0"/>
          </a:p>
          <a:p>
            <a:r>
              <a:rPr lang="en-US" altLang="zh-TW" dirty="0" smtClean="0"/>
              <a:t>Yuan </a:t>
            </a:r>
            <a:r>
              <a:rPr lang="en-US" altLang="zh-TW" dirty="0" err="1" smtClean="0"/>
              <a:t>Ze</a:t>
            </a:r>
            <a:r>
              <a:rPr lang="en-US" altLang="zh-TW" dirty="0" smtClean="0"/>
              <a:t> University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generalization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23528" y="1628800"/>
            <a:ext cx="8452485" cy="4101941"/>
          </a:xfrm>
          <a:prstGeom prst="rect">
            <a:avLst/>
          </a:prstGeom>
        </p:spPr>
      </p:pic>
      <p:pic>
        <p:nvPicPr>
          <p:cNvPr id="5" name="Picture 3" descr="C:\Users\user\AppData\Local\Microsoft\Windows\Temporary Internet Files\Content.IE5\HD5R1I25\MC900427193[2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74156" y="3956950"/>
            <a:ext cx="2526236" cy="26404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73585" y="142852"/>
            <a:ext cx="8348492" cy="6500858"/>
          </a:xfrm>
          <a:prstGeom prst="rect">
            <a:avLst/>
          </a:prstGeom>
        </p:spPr>
      </p:pic>
      <p:pic>
        <p:nvPicPr>
          <p:cNvPr id="5" name="Picture 4" descr="C:\Users\yzucse\AppData\Local\Microsoft\Windows\Temporary Internet Files\Content.IE5\WRW0LL7Z\MC900416714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4" y="3789040"/>
            <a:ext cx="1634910" cy="1522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Reading assignment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+mj-lt"/>
                <a:ea typeface="標楷體" panose="03000509000000000000" pitchFamily="65" charset="-120"/>
              </a:rPr>
              <a:t>請閱讀以下網頁的第一頁</a:t>
            </a:r>
            <a:r>
              <a:rPr lang="en-US" altLang="zh-TW" dirty="0" smtClean="0">
                <a:latin typeface="+mj-lt"/>
                <a:ea typeface="標楷體" panose="03000509000000000000" pitchFamily="65" charset="-120"/>
                <a:hlinkClick r:id="rId2"/>
              </a:rPr>
              <a:t>http</a:t>
            </a:r>
            <a:r>
              <a:rPr lang="en-US" altLang="zh-TW" dirty="0">
                <a:latin typeface="+mj-lt"/>
                <a:ea typeface="標楷體" panose="03000509000000000000" pitchFamily="65" charset="-120"/>
                <a:hlinkClick r:id="rId2"/>
              </a:rPr>
              <a:t>://</a:t>
            </a:r>
            <a:r>
              <a:rPr lang="en-US" altLang="zh-TW" dirty="0" smtClean="0">
                <a:latin typeface="+mj-lt"/>
                <a:ea typeface="標楷體" panose="03000509000000000000" pitchFamily="65" charset="-120"/>
                <a:hlinkClick r:id="rId2"/>
              </a:rPr>
              <a:t>episte.math.ntu.edu.tw/articles/mm/mm_02_4_07/index.html</a:t>
            </a:r>
            <a:endParaRPr lang="en-US" altLang="zh-TW" dirty="0" smtClean="0">
              <a:latin typeface="+mj-lt"/>
              <a:ea typeface="標楷體" panose="03000509000000000000" pitchFamily="65" charset="-120"/>
            </a:endParaRPr>
          </a:p>
          <a:p>
            <a:endParaRPr lang="zh-TW" altLang="en-US" dirty="0">
              <a:latin typeface="+mj-lt"/>
              <a:ea typeface="標楷體" panose="03000509000000000000" pitchFamily="65" charset="-120"/>
            </a:endParaRPr>
          </a:p>
        </p:txBody>
      </p:sp>
      <p:pic>
        <p:nvPicPr>
          <p:cNvPr id="4" name="Picture 2" descr="C:\Users\user\AppData\Local\Microsoft\Windows\Temporary Internet Files\Content.IE5\64G530MH\MC90042730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3196" y="3501008"/>
            <a:ext cx="4190932" cy="28907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1826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Comments and questions?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171" name="Picture 3" descr="C:\Documents and Settings\Chang\Local Settings\Temporary Internet Files\Content.IE5\Y9ZMFWCW\MC90005527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484784"/>
            <a:ext cx="4969938" cy="48862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pigeonhole principle</a:t>
            </a:r>
            <a:endParaRPr lang="zh-TW" altLang="en-US" dirty="0"/>
          </a:p>
        </p:txBody>
      </p:sp>
      <p:pic>
        <p:nvPicPr>
          <p:cNvPr id="1028" name="Picture 4" descr="C:\Documents and Settings\Chang\Local Settings\Temporary Internet Files\Content.IE5\65WF56WJ\MC9004271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2688244"/>
            <a:ext cx="3384376" cy="3572396"/>
          </a:xfrm>
          <a:prstGeom prst="rect">
            <a:avLst/>
          </a:prstGeom>
          <a:noFill/>
        </p:spPr>
      </p:pic>
      <p:pic>
        <p:nvPicPr>
          <p:cNvPr id="9" name="圖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8800"/>
            <a:ext cx="8260346" cy="720080"/>
          </a:xfrm>
          <a:prstGeom prst="rect">
            <a:avLst/>
          </a:prstGeom>
        </p:spPr>
      </p:pic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Born in the same month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074" name="Picture 2" descr="C:\Documents and Settings\Chang\Local Settings\Temporary Internet Files\Content.IE5\QVGERRDI\MC900427099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2708920"/>
            <a:ext cx="4296558" cy="3657560"/>
          </a:xfrm>
          <a:prstGeom prst="rect">
            <a:avLst/>
          </a:prstGeom>
          <a:noFill/>
        </p:spPr>
      </p:pic>
      <p:pic>
        <p:nvPicPr>
          <p:cNvPr id="5" name="圖片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23528" y="1628800"/>
            <a:ext cx="8469059" cy="7098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Magic compression</a:t>
            </a:r>
            <a:endParaRPr lang="zh-TW" altLang="en-US" dirty="0"/>
          </a:p>
        </p:txBody>
      </p:sp>
      <p:pic>
        <p:nvPicPr>
          <p:cNvPr id="5122" name="Picture 2" descr="C:\Documents and Settings\Chang\Local Settings\Temporary Internet Files\Content.IE5\JGY8URAJ\MC90042718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0425" y="2780928"/>
            <a:ext cx="3737799" cy="3510116"/>
          </a:xfrm>
          <a:prstGeom prst="rect">
            <a:avLst/>
          </a:prstGeom>
          <a:noFill/>
        </p:spPr>
      </p:pic>
      <p:pic>
        <p:nvPicPr>
          <p:cNvPr id="4" name="圖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628800"/>
            <a:ext cx="8219257" cy="1028743"/>
          </a:xfrm>
          <a:prstGeom prst="rect">
            <a:avLst/>
          </a:prstGeom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 illustration</a:t>
            </a:r>
            <a:endParaRPr lang="zh-TW" altLang="en-US" dirty="0"/>
          </a:p>
        </p:txBody>
      </p:sp>
      <p:pic>
        <p:nvPicPr>
          <p:cNvPr id="20" name="圖片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8291265" cy="1626322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97152"/>
            <a:ext cx="8157347" cy="5128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3347864" y="2780928"/>
            <a:ext cx="792088" cy="576064"/>
          </a:xfrm>
          <a:prstGeom prst="rect">
            <a:avLst/>
          </a:prstGeom>
          <a:ln w="635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148064" y="4653136"/>
            <a:ext cx="936104" cy="720080"/>
          </a:xfrm>
          <a:prstGeom prst="rect">
            <a:avLst/>
          </a:prstGeom>
          <a:ln w="635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26" name="直線單箭頭接點 25"/>
          <p:cNvCxnSpPr>
            <a:stCxn id="22" idx="2"/>
            <a:endCxn id="23" idx="0"/>
          </p:cNvCxnSpPr>
          <p:nvPr/>
        </p:nvCxnSpPr>
        <p:spPr>
          <a:xfrm>
            <a:off x="3743908" y="3356992"/>
            <a:ext cx="1872208" cy="1296144"/>
          </a:xfrm>
          <a:prstGeom prst="straightConnector1">
            <a:avLst/>
          </a:prstGeom>
          <a:ln w="635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88" y="3702950"/>
            <a:ext cx="3369480" cy="434289"/>
          </a:xfrm>
          <a:prstGeom prst="rect">
            <a:avLst/>
          </a:prstGeom>
        </p:spPr>
      </p:pic>
      <p:sp>
        <p:nvSpPr>
          <p:cNvPr id="32" name="內容版面配置區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smtClean="0"/>
              <a:t>How </a:t>
            </a:r>
            <a:r>
              <a:rPr lang="en-US" altLang="zh-TW" dirty="0" smtClean="0"/>
              <a:t>do you decompress?</a:t>
            </a:r>
            <a:endParaRPr lang="zh-TW" altLang="en-US" dirty="0"/>
          </a:p>
        </p:txBody>
      </p:sp>
      <p:pic>
        <p:nvPicPr>
          <p:cNvPr id="36" name="Picture 2" descr="C:\Documents and Settings\Ching-Lueh Chang\Local Settings\Temporary Internet Files\Content.IE5\0DE309I7\MC900423161[1].w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58915" y="2587748"/>
            <a:ext cx="1827886" cy="18278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5594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Long division</a:t>
            </a:r>
            <a:endParaRPr lang="zh-TW" altLang="en-US" dirty="0"/>
          </a:p>
        </p:txBody>
      </p:sp>
      <p:pic>
        <p:nvPicPr>
          <p:cNvPr id="2052" name="Picture 4" descr="C:\Documents and Settings\Chang\Local Settings\Temporary Internet Files\Content.IE5\JF4TG3KO\MC900427289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2852936"/>
            <a:ext cx="4085334" cy="3491141"/>
          </a:xfrm>
          <a:prstGeom prst="rect">
            <a:avLst/>
          </a:prstGeom>
          <a:noFill/>
        </p:spPr>
      </p:pic>
      <p:pic>
        <p:nvPicPr>
          <p:cNvPr id="10" name="圖片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61987" y="1628800"/>
            <a:ext cx="8386477" cy="684086"/>
          </a:xfrm>
          <a:prstGeom prst="rect">
            <a:avLst/>
          </a:prstGeom>
        </p:spPr>
      </p:pic>
      <p:sp>
        <p:nvSpPr>
          <p:cNvPr id="11" name="內容版面配置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23526" y="332655"/>
            <a:ext cx="3462655" cy="6234349"/>
          </a:xfrm>
          <a:prstGeom prst="rect">
            <a:avLst/>
          </a:prstGeom>
        </p:spPr>
      </p:pic>
      <p:pic>
        <p:nvPicPr>
          <p:cNvPr id="19" name="圖片 1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91883" y="1556792"/>
            <a:ext cx="6300597" cy="556451"/>
          </a:xfrm>
          <a:prstGeom prst="rect">
            <a:avLst/>
          </a:prstGeom>
          <a:ln w="63500">
            <a:solidFill>
              <a:srgbClr val="7030A0"/>
            </a:solidFill>
          </a:ln>
        </p:spPr>
      </p:pic>
      <p:pic>
        <p:nvPicPr>
          <p:cNvPr id="4" name="Picture 5" descr="C:\Users\yzucse\AppData\Local\Microsoft\Windows\Temporary Internet Files\Content.IE5\WRW0LL7Z\MC900418870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4048" y="2344178"/>
            <a:ext cx="1728192" cy="418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Mutual friends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Any group of two or more people must contain two persons with the same number of mutual friends.</a:t>
            </a:r>
          </a:p>
          <a:p>
            <a:r>
              <a:rPr lang="en-US" altLang="zh-TW" dirty="0" smtClean="0"/>
              <a:t>Left as a quiz.</a:t>
            </a:r>
            <a:endParaRPr lang="zh-TW" altLang="en-US" dirty="0"/>
          </a:p>
        </p:txBody>
      </p:sp>
      <p:pic>
        <p:nvPicPr>
          <p:cNvPr id="4098" name="Picture 2" descr="C:\Documents and Settings\Chang\Local Settings\Temporary Internet Files\Content.IE5\RHC9BJBE\MC90042729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52" y="3429001"/>
            <a:ext cx="3849908" cy="27822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Summing numbers</a:t>
            </a:r>
            <a:endParaRPr lang="zh-TW" altLang="en-US" dirty="0"/>
          </a:p>
        </p:txBody>
      </p:sp>
      <p:pic>
        <p:nvPicPr>
          <p:cNvPr id="6146" name="Picture 2" descr="C:\Documents and Settings\Chang\Local Settings\Temporary Internet Files\Content.IE5\65WF56WJ\MC90043579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4365104"/>
            <a:ext cx="2160240" cy="2155850"/>
          </a:xfrm>
          <a:prstGeom prst="rect">
            <a:avLst/>
          </a:prstGeom>
          <a:noFill/>
        </p:spPr>
      </p:pic>
      <p:pic>
        <p:nvPicPr>
          <p:cNvPr id="4" name="圖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8291265" cy="2646202"/>
          </a:xfrm>
          <a:prstGeom prst="rect">
            <a:avLst/>
          </a:prstGeom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&#10;\setlength{\textwidth}{3.35in}&#10;&#10;\begin{document}&#10;\noindent&#10;When you put $n$ items into $m&lt;n$&#10;boxes,&#10;at least one box must contain more than one item,&#10;where $m$, $n\in\mathbb{Z}^+$.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usepackage{color}&#10;\pagestyle{empty}&#10;\newcommand\bm[1]{\mbox{\boldmath$#1$\unboldmath}}&#10;\linespread{0.5}&#10;&#10;\setlength{\textwidth}{3.4in}&#10;&#10;\newtheorem*{theorem}{Theorem}&#10;&#10;&#10;&#10;\begin{document}&#10;&#10;\begin{theorem}&#10;For all $n\in\mathbb{Z}^+$,&#10;any&#10;%Any&#10;sequence $a_1$, $a_2$,&#10;$\ldots$, $a_n$&#10;of $n$ natural numbers contains&#10;a consecutive subsequence whose sum is a multiple of $n$.&#10;\end{theorem}&#10;\begin{proof}&#10;Let&#10;$s_i=a_1+a_2+\cdots+a_i$ for all $i\in\{1,2,\ldots,n\}$.&#10;If none of $s_1$, $s_2$, $\ldots$, $s_n$&#10;is a multiple of $n$,&#10;then two of them must be congruent modulo $n$,&#10;making their difference a multiple of $n$.&#10;\end{proof}&#10;&#10;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color}&#10;\usepackage{enumerate}&#10;\pagestyle{empty}&#10;\newcommand\bm[1]{\mbox{\boldmath$#1$\unboldmath}}&#10;\linespread{0.5}&#10;&#10;\setlength{\textwidth}{3.4in}&#10;&#10;\newcommand\ph[1]{{\color{white}{#1}}}&#10;&#10;\begin{document}&#10;&#10;\noindent&#10;\begin{itemize}&#10;\item&#10;Let $m$ and $n$ be positive integers, where $n&gt;m$.&#10;\item Alice puts $n$ distinct balls into $m$ boxes.&#10;\item Based on the above information,&#10;we can be sure that there exists a box containing at least &#10;\underline{\hspace{1cm}}&#10;balls.&#10;\begin{enumerate}[(A)]&#10;\item $2$&#10;\item $n/m$&#10;\item $\lceil n/m\rceil$&#10;\end{enumerate}&#10;\end{itemize}&#10;&#10;&#10;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usepackage{color}&#10;\pagestyle{empty}&#10;\newcommand\bm[1]{\mbox{\boldmath$#1$\unboldmath}}&#10;\linespread{0.5}&#10;&#10;\setlength{\textwidth}{4.2in}&#10;&#10;\newtheorem*{theorem}{Theorem}&#10;&#10;&#10;&#10;\begin{document}&#10;&#10;\begin{theorem}&#10;Let $\alpha&gt;0$ be an irrational number and $M$ be a positive integer.&#10;Then there exist integers $m$ and $n$, where&#10;$m\neq 0$, satisfying $|m\alpha-n|&lt;1/M$.&#10;\end{theorem}&#10;\begin{proof}&#10;Partition $[\,0,1\,)$ into $M$ disjoint intervals as&#10;$$[\,0,1\,)&#10;=\bigcup_{i=0}^{M-1}\,\left[\,\frac{i}{M},\frac{i+1}{M}\,\right).$$&#10;By the pigeonhole principle,&#10;there exist $j\in\{0,1,\ldots,M-1\}$ and&#10;distinct $k_1$, $k_2\in\mathbb{Z}^+$&#10;%satisyfing&#10;such that the fractional parts of $k_1\alpha$ and $k_2\alpha$&#10;are both in $[\,j/M,(j+1)/M\,)$.&#10;Therefore,&#10;\begin{eqnarray*}&#10;k_1\alpha&amp;=&amp;n_1+\beta_1,\\&#10;k_2\alpha&amp;=&amp;n_2+\beta_2&#10;\end{eqnarray*}&#10;for some $n_1$, $n_2\in\mathbb{Z}$ and&#10;$\beta_1$, $\beta_2\in[\,j/M,(j+1)/M\,)$.&#10;%Consequently,&#10;So&#10;$$&#10;\left|\,&#10;\left(k_1-k_2\right)\alpha-\left(n_1-n_2\right)&#10;\,\right|&#10;=\left|\,\beta_1-\beta_2\,\right|&#10;&lt;\frac{1}{M}.&#10;$$&#10;\end{proof}&#10;&#10;&#10;&#10;&#10;&#10;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&#10;\setlength{\textwidth}{3.2in}&#10;&#10;\begin{document}&#10;&#10;\noindent&#10;Any group of $13$&#10;people contains two who were born in the same month.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color}&#10;\pagestyle{empty}&#10;\newcommand\bm[1]{\mbox{\boldmath$#1$\unboldmath}}&#10;\linespread{0.5}&#10;&#10;\setlength{\textwidth}{3.2in}&#10;&#10;\newcommand\ph[1]{{\color{white}{#1}}}&#10;&#10;\begin{document}&#10;&#10;\noindent&#10;Let $n$ be a positive integer.&#10;Then does&#10;%Does&#10;there exist&#10;a compressor which compresses each&#10;%length-$n$&#10;binary string of length $n$&#10;into one of length $&lt;n$?&#10;&#10;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newcommand\bm[1]{\mbox{\boldmath$#1$\unboldmath}}&#10;&#10;\setlength{\textwidth}{3.2in}&#10;&#10;\begin{document}&#10;&#10;\noindent&#10;Assume the existence of a compressor that compresses each&#10;binary&#10;string of length $3$&#10;into one of length $&lt;3$.\\&#10;\ \\&#10;$000$, $001$, $010$, $011$,&#10;$100$, $101$, $110$, $111$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newcommand\bm[1]{\mbox{\boldmath$#1$\unboldmath}}&#10;&#10;\setlength{\textwidth}{3.7in}&#10;&#10;\begin{document}&#10;&#10;empty string, $0$, $1$, $00$, $01$, $10$, $11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newcommand\bm[1]{\mbox{\boldmath$#1$\unboldmath}}&#10;&#10;\setlength{\textwidth}{3.2in}&#10;&#10;\begin{document}&#10;&#10;\noindent&#10;compresses into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color}&#10;\pagestyle{empty}&#10;\newcommand\bm[1]{\mbox{\boldmath$#1$\unboldmath}}&#10;\linespread{0.5}&#10;&#10;\setlength{\textwidth}{3.4in}&#10;&#10;\newcommand\ph[1]{{\color{white}{#1}}}&#10;&#10;\begin{document}&#10;&#10;\noindent&#10;Why does the decimal representation of $1/7$&#10;eventually repeat the same pattern?&#10;&#10;&#10;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color}&#10;\pagestyle{empty}&#10;\newcommand\bm[1]{\mbox{\boldmath$#1$\unboldmath}}&#10;\linespread{0.5}&#10;&#10;\setlength{\textwidth}{3.7in}&#10;&#10;\newcommand\ph[1]{{\color{white}{#1}}}&#10;&#10;\begin{document}&#10;&#10;\newcommand\Mydiv[2]{%&#10;$\strut#1$\kern.25em\smash{\raise-.01ex\hbox{$\big)$}}$\mkern-8mu&#10;        \overline{\enspace\strut#2}$}&#10;&#10;\noindent&#10;\mbox{\hspace{0.35cm} }0.1428571\ldots\\&#10;\Mydiv{7}{{\color{red}1}\mbox{\hspace{0.1cm}}0000000}\\&#10;\mbox{\hspace{0.6cm}  }\underline{7\hspace{0.2cm}}\\&#10;\mbox{\hspace{0.6cm}  }{\color{red}3}0\\&#10;\mbox{\hspace{0.6cm}  }\underline{28}\\&#10;\mbox{\hspace{0.77cm}  }{\color{red}2}0\\&#10;\mbox{\hspace{0.77cm}  }\underline{14}\\&#10;\mbox{\hspace{0.94cm}  }{\color{red}6}0\\&#10;\mbox{\hspace{0.94cm}  }\underline{56}\\&#10;\mbox{\hspace{1.11cm}  }{\color{red}4}0\\&#10;\mbox{\hspace{1.11cm}  }\underline{35}\\&#10;\mbox{\hspace{1.28cm}  }{\color{red}5}0\\&#10;\mbox{\hspace{1.28cm}  }\underline{49}\\&#10;\mbox{\hspace{1.45cm}  }{\color{red}1}\\&#10;&#10;&#10;&#10;&#10;&#10;&#10;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color}&#10;\pagestyle{empty}&#10;\newcommand\bm[1]{\mbox{\boldmath$#1$\unboldmath}}&#10;\linespread{0.5}&#10;&#10;\setlength{\textwidth}{3.in}&#10;&#10;\newcommand\ph[1]{{\color{white}{#1}}}&#10;&#10;\begin{document}&#10;&#10;\newcommand\Mydiv[2]{%&#10;$\strut#1$\kern.25em\smash{\raise-.01ex\hbox{$\big)$}}$\mkern-8mu&#10;        \overline{\enspace\strut#2}$}&#10;&#10;\noindent&#10;The remainders eventually repeat, from then on the digits of&#10;the quotient also repeat.&#10;&#10;&#10;&#10;&#10;&#10;&#10;&#10;&#10;\end{document}"/>
  <p:tag name="IGUANATEXSIZE" val="2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3431</TotalTime>
  <Words>72</Words>
  <Application>Microsoft Office PowerPoint</Application>
  <PresentationFormat>如螢幕大小 (4:3)</PresentationFormat>
  <Paragraphs>24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標楷體</vt:lpstr>
      <vt:lpstr>Arial</vt:lpstr>
      <vt:lpstr>Calibri</vt:lpstr>
      <vt:lpstr>Office 佈景主題</vt:lpstr>
      <vt:lpstr>Discrete Mathematics</vt:lpstr>
      <vt:lpstr>The pigeonhole principle</vt:lpstr>
      <vt:lpstr>Born in the same month</vt:lpstr>
      <vt:lpstr>Magic compression</vt:lpstr>
      <vt:lpstr>An illustration</vt:lpstr>
      <vt:lpstr>Long division</vt:lpstr>
      <vt:lpstr>PowerPoint 簡報</vt:lpstr>
      <vt:lpstr>Mutual friends</vt:lpstr>
      <vt:lpstr>Summing numbers</vt:lpstr>
      <vt:lpstr>A generalization</vt:lpstr>
      <vt:lpstr>PowerPoint 簡報</vt:lpstr>
      <vt:lpstr>Reading assignment</vt:lpstr>
      <vt:lpstr>Comments and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電腦與網路安全概論</dc:title>
  <dc:creator>yzucse</dc:creator>
  <cp:lastModifiedBy>Clchang</cp:lastModifiedBy>
  <cp:revision>732</cp:revision>
  <dcterms:created xsi:type="dcterms:W3CDTF">2010-09-08T08:22:56Z</dcterms:created>
  <dcterms:modified xsi:type="dcterms:W3CDTF">2020-06-16T11:42:25Z</dcterms:modified>
</cp:coreProperties>
</file>