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3" r:id="rId3"/>
    <p:sldId id="257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73" r:id="rId17"/>
    <p:sldId id="274" r:id="rId18"/>
    <p:sldId id="275" r:id="rId19"/>
    <p:sldId id="276" r:id="rId20"/>
    <p:sldId id="277" r:id="rId21"/>
    <p:sldId id="279" r:id="rId22"/>
    <p:sldId id="281" r:id="rId23"/>
    <p:sldId id="297" r:id="rId24"/>
    <p:sldId id="278" r:id="rId2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8B5"/>
    <a:srgbClr val="FF6600"/>
    <a:srgbClr val="008000"/>
    <a:srgbClr val="355B15"/>
    <a:srgbClr val="0000FF"/>
    <a:srgbClr val="993300"/>
    <a:srgbClr val="FFFFCC"/>
    <a:srgbClr val="FF3399"/>
    <a:srgbClr val="9E0000"/>
    <a:srgbClr val="573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0" autoAdjust="0"/>
    <p:restoredTop sz="98768" autoAdjust="0"/>
  </p:normalViewPr>
  <p:slideViewPr>
    <p:cSldViewPr>
      <p:cViewPr varScale="1">
        <p:scale>
          <a:sx n="111" d="100"/>
          <a:sy n="111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54BC0B4-B797-4DC9-8C70-7A869DE3A9E5}" type="datetimeFigureOut">
              <a:rPr lang="zh-TW" altLang="en-US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478202B-8F9F-4231-B341-E67C49C098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911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C11121-F299-4B09-9BEB-ED4D361FEE98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32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CA9492-B8EB-4137-940B-F3D96C56B2A7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11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2D21BD5-3E57-49D2-94BE-D745D8AE8138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033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54E63AD-DDC9-4DF8-877C-C637003CBA7B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23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A45E65D-AE0A-45B0-BB84-1866D7DADACD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21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B6396D-FE96-49FC-8089-E68B80C0B441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96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975CBB-2389-4578-921A-447D40320E8A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529E9C-9A09-4242-80DD-3EFF5693B65D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4" name="矩形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1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132274-1D70-4D4B-BE2B-A7EE630BB4DA}" type="datetimeFigureOut">
              <a:rPr lang="zh-TW" altLang="en-US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1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211AB0-ECFE-4EC0-9776-E0ED8B2133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59CE4-5863-4403-8CA5-4CCD25D2D5D2}" type="datetimeFigureOut">
              <a:rPr lang="zh-TW" altLang="en-US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D47D2-6E03-440D-AB4E-B28C337561E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722EE-A47C-47E7-A155-2D2BD1DAD66D}" type="datetimeFigureOut">
              <a:rPr lang="zh-TW" altLang="en-US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1F1AB-5BC1-4FFE-B191-CD8286E4D5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F36AF-DFCA-4724-94DE-C59AA324240A}" type="datetimeFigureOut">
              <a:rPr lang="zh-TW" altLang="en-US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A1861-F45E-4485-BC71-A3DA11282F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手繪多邊形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手繪多邊形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7" name="手繪多邊形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4" name="手繪多邊形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0" name="矩形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矩形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4" name="矩形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E764CD-7DE7-4C7F-B841-EE644853E176}" type="datetimeFigureOut">
              <a:rPr lang="zh-TW" altLang="en-US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2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D02544-3C72-4A0B-A828-E1FAA0C4093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A37175-CE9A-4B9D-A757-2ECFDDA53D6A}" type="datetimeFigureOut">
              <a:rPr lang="zh-TW" altLang="en-US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3E698B-2CC3-4581-A995-45FC87DBA8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3" name="矩形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矩形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5" name="矩形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4DF5675-578C-42DC-B2B9-44E91DFEA109}" type="datetimeFigureOut">
              <a:rPr lang="zh-TW" altLang="en-US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1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CDD32FA-EAF9-4841-A8CF-D9EFD4D3694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BC199-627E-4E6E-9525-EEA2AEDD96C6}" type="datetimeFigureOut">
              <a:rPr lang="zh-TW" altLang="en-US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A942E-97B3-4AAF-B0E6-1B32013860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3AD57A-3858-46FB-81A1-8459A6C1EC61}" type="datetimeFigureOut">
              <a:rPr lang="zh-TW" altLang="en-US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96FAB1-370A-4EEF-9EA7-1B7714B3EF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35E84-BAB3-481A-860E-92055E455DE5}" type="datetimeFigureOut">
              <a:rPr lang="zh-TW" altLang="en-US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5D9D1-B1B0-458B-B9D1-4F77E163A12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6" name="直線接點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群組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直線接點 7"/>
            <p:cNvCxnSpPr/>
            <p:nvPr/>
          </p:nvCxnSpPr>
          <p:spPr>
            <a:xfrm rot="16200000">
              <a:off x="6663593" y="1292574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rot="5400000" flipH="1">
              <a:off x="6744513" y="1291599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直線接點 11"/>
            <p:cNvCxnSpPr/>
            <p:nvPr/>
          </p:nvCxnSpPr>
          <p:spPr>
            <a:xfrm rot="16200000">
              <a:off x="6663593" y="1292574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rot="5400000" flipH="1">
              <a:off x="6744513" y="1291599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直線接點 15"/>
            <p:cNvCxnSpPr/>
            <p:nvPr/>
          </p:nvCxnSpPr>
          <p:spPr>
            <a:xfrm rot="16200000">
              <a:off x="6663592" y="1292574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rot="5400000" flipH="1">
              <a:off x="6744512" y="1291599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3B53FC-D4D6-4FF2-9B87-1ACAFE4C790E}" type="datetimeFigureOut">
              <a:rPr lang="zh-TW" altLang="en-US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2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DD32AD-B2B1-4224-9FAA-4CE19616E6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36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D3A3F96-435C-4E15-97C1-C42B1E1B3F15}" type="datetimeFigureOut">
              <a:rPr lang="zh-TW" altLang="en-US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EB14091-2D23-426C-9509-72D16FAF212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46" r:id="rId2"/>
    <p:sldLayoutId id="2147483752" r:id="rId3"/>
    <p:sldLayoutId id="2147483753" r:id="rId4"/>
    <p:sldLayoutId id="2147483754" r:id="rId5"/>
    <p:sldLayoutId id="2147483747" r:id="rId6"/>
    <p:sldLayoutId id="2147483755" r:id="rId7"/>
    <p:sldLayoutId id="2147483748" r:id="rId8"/>
    <p:sldLayoutId id="2147483756" r:id="rId9"/>
    <p:sldLayoutId id="2147483749" r:id="rId10"/>
    <p:sldLayoutId id="214748375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新細明體" charset="-120"/>
        </a:defRPr>
      </a:lvl9pPr>
      <a:extLst/>
    </p:titleStyle>
    <p:bodyStyle>
      <a:lvl1pPr marL="411163" indent="-342900" algn="l" rtl="0" eaLnBrk="1" fontAlgn="base" hangingPunct="1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1" fontAlgn="base" hangingPunct="1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hyperlink" Target="//upload.wikimedia.org/wikipedia/commons/7/75/Resistors-photo.JPG" TargetMode="External"/><Relationship Id="rId7" Type="http://schemas.openxmlformats.org/officeDocument/2006/relationships/hyperlink" Target="//upload.wikimedia.org/wikipedia/commons/3/32/LDR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0.jpeg"/><Relationship Id="rId5" Type="http://schemas.openxmlformats.org/officeDocument/2006/relationships/hyperlink" Target="//upload.wikimedia.org/wikipedia/commons/b/b5/Potentiometer.jpg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jpeg"/><Relationship Id="rId9" Type="http://schemas.openxmlformats.org/officeDocument/2006/relationships/hyperlink" Target="//upload.wikimedia.org/wikipedia/commons/b/bd/Varistor_S14K385_photo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zh.wikipedia.org/wiki/File:RC4_colour.P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 I</a:t>
            </a:r>
            <a:br>
              <a:rPr lang="en-US" altLang="zh-TW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TW" altLang="en-US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實驗一</a:t>
            </a:r>
            <a:endParaRPr lang="zh-TW" altLang="en-US" dirty="0">
              <a:solidFill>
                <a:schemeClr val="tx2">
                  <a:satMod val="200000"/>
                </a:schemeClr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8195" name="副標題 2"/>
          <p:cNvSpPr>
            <a:spLocks noGrp="1"/>
          </p:cNvSpPr>
          <p:nvPr>
            <p:ph type="subTitle" idx="1"/>
          </p:nvPr>
        </p:nvSpPr>
        <p:spPr>
          <a:xfrm>
            <a:off x="914400" y="2205038"/>
            <a:ext cx="7772400" cy="11303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zh-TW" altLang="en-US" sz="4400" b="1" smtClean="0">
                <a:latin typeface="Times New Roman" pitchFamily="18" charset="0"/>
                <a:cs typeface="Times New Roman" pitchFamily="18" charset="0"/>
              </a:rPr>
              <a:t>電 子 電 路 實 驗 一</a:t>
            </a:r>
            <a:endParaRPr lang="zh-TW" altLang="en-US" sz="4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發光二極體</a:t>
            </a:r>
            <a:r>
              <a:rPr lang="en-US" altLang="zh-TW" b="1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Light-Emitting Diode</a:t>
            </a:r>
            <a:r>
              <a:rPr lang="zh-TW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TW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en-US" altLang="zh-TW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>
          <a:xfrm>
            <a:off x="914400" y="1484313"/>
            <a:ext cx="5673725" cy="4572000"/>
          </a:xfrm>
        </p:spPr>
        <p:txBody>
          <a:bodyPr/>
          <a:lstStyle/>
          <a:p>
            <a:r>
              <a:rPr lang="zh-TW" altLang="en-US" sz="2400" smtClean="0">
                <a:latin typeface="標楷體" pitchFamily="65" charset="-120"/>
                <a:ea typeface="標楷體" pitchFamily="65" charset="-120"/>
              </a:rPr>
              <a:t>發光二極體的應用已經是無所不在，深入所有人的日常生活之中，也是節能省電環保的代名詞，除了原有的傳輸控制應用，最近因藍光</a:t>
            </a:r>
            <a:r>
              <a:rPr lang="en-US" altLang="zh-TW" sz="2400" smtClean="0">
                <a:latin typeface="標楷體" pitchFamily="65" charset="-120"/>
                <a:ea typeface="標楷體" pitchFamily="65" charset="-120"/>
              </a:rPr>
              <a:t>LED</a:t>
            </a:r>
            <a:r>
              <a:rPr lang="zh-TW" altLang="en-US" sz="2400" smtClean="0">
                <a:latin typeface="標楷體" pitchFamily="65" charset="-120"/>
                <a:ea typeface="標楷體" pitchFamily="65" charset="-120"/>
              </a:rPr>
              <a:t>的研發成功，也實現了白光</a:t>
            </a:r>
            <a:r>
              <a:rPr lang="en-US" altLang="zh-TW" sz="2400" smtClean="0">
                <a:latin typeface="標楷體" pitchFamily="65" charset="-120"/>
                <a:ea typeface="標楷體" pitchFamily="65" charset="-120"/>
              </a:rPr>
              <a:t>LED</a:t>
            </a:r>
            <a:r>
              <a:rPr lang="zh-TW" altLang="en-US" sz="2400" smtClean="0">
                <a:latin typeface="標楷體" pitchFamily="65" charset="-120"/>
                <a:ea typeface="標楷體" pitchFamily="65" charset="-120"/>
              </a:rPr>
              <a:t>產品的出現，而白光</a:t>
            </a:r>
            <a:r>
              <a:rPr lang="en-US" altLang="zh-TW" sz="2400" smtClean="0">
                <a:latin typeface="標楷體" pitchFamily="65" charset="-120"/>
                <a:ea typeface="標楷體" pitchFamily="65" charset="-120"/>
              </a:rPr>
              <a:t>LED</a:t>
            </a:r>
            <a:r>
              <a:rPr lang="zh-TW" altLang="en-US" sz="2400" smtClean="0">
                <a:latin typeface="標楷體" pitchFamily="65" charset="-120"/>
                <a:ea typeface="標楷體" pitchFamily="65" charset="-120"/>
              </a:rPr>
              <a:t>的出現，對全世界的照明系統產生了革命性的改變，從道路紅綠燈由傳統的白熾燈改為</a:t>
            </a:r>
            <a:r>
              <a:rPr lang="en-US" altLang="zh-TW" sz="2400" smtClean="0">
                <a:latin typeface="標楷體" pitchFamily="65" charset="-120"/>
                <a:ea typeface="標楷體" pitchFamily="65" charset="-120"/>
              </a:rPr>
              <a:t>LED</a:t>
            </a:r>
            <a:r>
              <a:rPr lang="zh-TW" altLang="en-US" sz="2400" smtClean="0">
                <a:latin typeface="標楷體" pitchFamily="65" charset="-120"/>
                <a:ea typeface="標楷體" pitchFamily="65" charset="-120"/>
              </a:rPr>
              <a:t>燈，到家庭用日光燈改由白光</a:t>
            </a:r>
            <a:r>
              <a:rPr lang="en-US" altLang="zh-TW" sz="2400" smtClean="0">
                <a:latin typeface="標楷體" pitchFamily="65" charset="-120"/>
                <a:ea typeface="標楷體" pitchFamily="65" charset="-120"/>
              </a:rPr>
              <a:t>LED</a:t>
            </a:r>
            <a:r>
              <a:rPr lang="zh-TW" altLang="en-US" sz="2400" smtClean="0">
                <a:latin typeface="標楷體" pitchFamily="65" charset="-120"/>
                <a:ea typeface="標楷體" pitchFamily="65" charset="-120"/>
              </a:rPr>
              <a:t>燈所取代，大家對於這一新世代的產品充滿希望。</a:t>
            </a:r>
            <a:endParaRPr lang="en-US" altLang="zh-TW" sz="240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400" smtClean="0">
                <a:latin typeface="標楷體" pitchFamily="65" charset="-120"/>
                <a:ea typeface="標楷體" pitchFamily="65" charset="-120"/>
              </a:rPr>
              <a:t>發光二極體的發光原理</a:t>
            </a:r>
            <a:endParaRPr lang="en-US" altLang="zh-TW" sz="240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5" descr="Ledmr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25" y="1628775"/>
            <a:ext cx="2157413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L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5463" y="1628775"/>
            <a:ext cx="150812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4022725" y="3173413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 altLang="zh-TW" sz="1200">
                <a:latin typeface="新細明體" charset="-120"/>
                <a:cs typeface="Times New Roman" pitchFamily="18" charset="0"/>
              </a:rPr>
              <a:t>	</a:t>
            </a:r>
            <a:endParaRPr kumimoji="0" lang="en-US" altLang="zh-TW"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6100" y="1557338"/>
            <a:ext cx="4392613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0113" y="1557338"/>
            <a:ext cx="3695700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991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b="1" dirty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電阻</a:t>
            </a:r>
            <a:r>
              <a:rPr lang="zh-TW" altLang="en-US" b="1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認識</a:t>
            </a:r>
            <a:r>
              <a:rPr lang="en-US" altLang="zh-TW" b="1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b="1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b="1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Resistor knowledge</a:t>
            </a:r>
            <a:r>
              <a:rPr lang="zh-TW" altLang="en-US" b="1" dirty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b="1" dirty="0">
              <a:solidFill>
                <a:schemeClr val="tx2">
                  <a:satMod val="20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在一個理想的電阻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中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，電阻值不會隨電壓或電流而改變，亦不會因電流的突然變動而改變。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41148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公式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R</a:t>
            </a:r>
            <a:r>
              <a:rPr lang="en-US" altLang="zh-TW" b="1" baseline="-25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=R</a:t>
            </a:r>
            <a:r>
              <a:rPr lang="en-US" altLang="zh-TW" b="1" baseline="-25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(1+</a:t>
            </a:r>
            <a:r>
              <a:rPr lang="el-GR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α</a:t>
            </a:r>
            <a:r>
              <a:rPr lang="en-US" altLang="zh-TW" b="1" baseline="-25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(t1-t2)</a:t>
            </a:r>
            <a:endParaRPr lang="zh-TW" altLang="zh-TW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每一個電阻器均有其承受的電壓或電流的上限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，其電阻大小受於面積及體積之影響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41148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公式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R=</a:t>
            </a:r>
            <a:r>
              <a:rPr lang="el-GR" altLang="zh-TW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TW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(L/A)</a:t>
            </a:r>
            <a:endParaRPr lang="en-US" altLang="zh-TW" b="1" dirty="0" smtClean="0">
              <a:solidFill>
                <a:srgbClr val="00B0F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如果電壓或電流超出了這個範圍，首先電阻器的電阻值會改變（在一些電阻器中可以有劇烈的變動），繼而令電阻器因過熱等情況而損毀。</a:t>
            </a:r>
          </a:p>
          <a:p>
            <a:pPr marL="411480" fontAlgn="auto">
              <a:spcAft>
                <a:spcPts val="0"/>
              </a:spcAft>
              <a:buFont typeface="Wingdings"/>
              <a:buNone/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075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b="1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電阻</a:t>
            </a:r>
            <a:r>
              <a:rPr lang="zh-TW" altLang="zh-TW" b="1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種類</a:t>
            </a:r>
            <a:r>
              <a:rPr lang="en-US" altLang="zh-TW" b="1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(</a:t>
            </a:r>
            <a:r>
              <a:rPr lang="en-US" altLang="zh-TW" b="1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Resistor type )</a:t>
            </a:r>
            <a:endParaRPr lang="zh-TW" altLang="en-US" b="1" dirty="0">
              <a:solidFill>
                <a:schemeClr val="tx2">
                  <a:satMod val="20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>
          <a:xfrm>
            <a:off x="914400" y="1484784"/>
            <a:ext cx="7772400" cy="4572000"/>
          </a:xfrm>
        </p:spPr>
        <p:txBody>
          <a:bodyPr/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定值電阻</a:t>
            </a:r>
            <a:endParaRPr lang="en-US" altLang="zh-TW" b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68263" indent="0">
              <a:buNone/>
            </a:pPr>
            <a:r>
              <a:rPr lang="en-US" altLang="zh-TW" sz="2400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(Fixed Resister)</a:t>
            </a:r>
          </a:p>
          <a:p>
            <a:r>
              <a:rPr lang="zh-TW" altLang="en-US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可變電阻</a:t>
            </a:r>
            <a:endParaRPr lang="en-US" altLang="zh-TW" b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68263" indent="0">
              <a:buNone/>
            </a:pPr>
            <a:r>
              <a:rPr lang="en-US" altLang="zh-TW" sz="2400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altLang="zh-TW" sz="24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Resister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光敏電阻</a:t>
            </a:r>
            <a:endParaRPr lang="en-US" altLang="zh-TW" b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68263" indent="0">
              <a:buNone/>
            </a:pPr>
            <a:r>
              <a:rPr lang="en-US" altLang="zh-TW" sz="2400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Photo-sensitive </a:t>
            </a:r>
            <a:r>
              <a:rPr lang="en-US" altLang="zh-TW" sz="24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Resister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熱敏電阻</a:t>
            </a:r>
            <a:endParaRPr lang="en-US" altLang="zh-TW" b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68263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Thermistor)</a:t>
            </a:r>
            <a:endParaRPr lang="en-US" altLang="zh-TW" b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壓敏電阻</a:t>
            </a:r>
            <a:endParaRPr lang="en-US" altLang="zh-TW" b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68263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Varistor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le:Resistors-photo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r="29605"/>
          <a:stretch>
            <a:fillRect/>
          </a:stretch>
        </p:blipFill>
        <p:spPr bwMode="auto">
          <a:xfrm>
            <a:off x="4804543" y="1700213"/>
            <a:ext cx="3871913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File:Potentiometer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26322" y="1700213"/>
            <a:ext cx="399415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File:LDR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 b="48560"/>
          <a:stretch>
            <a:fillRect/>
          </a:stretch>
        </p:blipFill>
        <p:spPr bwMode="auto">
          <a:xfrm>
            <a:off x="4932363" y="1700213"/>
            <a:ext cx="2601912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File:Varistor S14K385 photo.jp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 l="15749" t="29527" r="15749"/>
          <a:stretch>
            <a:fillRect/>
          </a:stretch>
        </p:blipFill>
        <p:spPr bwMode="auto">
          <a:xfrm>
            <a:off x="5192911" y="1700213"/>
            <a:ext cx="3411537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 descr="http://t2.gstatic.com/images?q=tbn:ANd9GcRBRa23zglQNM7_Hfq74S2ZZV-mEZMffbRTY1oROQj_Q4uSnTVlf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0032" y="1700213"/>
            <a:ext cx="3960812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358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33375"/>
            <a:ext cx="7772400" cy="914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zh-TW" b="1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Resistor Colour Code</a:t>
            </a:r>
            <a:r>
              <a:rPr lang="en-US" altLang="zh-TW" b="1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altLang="zh-TW" b="1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電阻色碼</a:t>
            </a: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zh-TW" b="1" dirty="0" smtClean="0">
                <a:solidFill>
                  <a:schemeClr val="tx2">
                    <a:satMod val="200000"/>
                  </a:schemeClr>
                </a:solidFill>
              </a:rPr>
              <a:t> </a:t>
            </a:r>
            <a:endParaRPr lang="zh-TW" altLang="en-US" dirty="0">
              <a:solidFill>
                <a:schemeClr val="tx2">
                  <a:satMod val="20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2398713" y="1952625"/>
          <a:ext cx="4837112" cy="4575182"/>
        </p:xfrm>
        <a:graphic>
          <a:graphicData uri="http://schemas.openxmlformats.org/drawingml/2006/table">
            <a:tbl>
              <a:tblPr/>
              <a:tblGrid>
                <a:gridCol w="96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51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新細明體" charset="-120"/>
                      </a:endParaRP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顏色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1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十位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新細明體" charset="-120"/>
                      </a:endParaRP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2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個位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新細明體" charset="-120"/>
                      </a:endParaRP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3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倍數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新細明體" charset="-120"/>
                      </a:endParaRP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4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</a:b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誤差值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新細明體" charset="-120"/>
                      </a:endParaRP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黑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0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0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×1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新細明體" charset="-120"/>
                      </a:endParaRP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棕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86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1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86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1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86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×10</a:t>
                      </a:r>
                      <a:r>
                        <a:rPr kumimoji="0" lang="en-US" altLang="zh-TW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1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新細明體" charset="-120"/>
                      </a:endParaRP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86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±1% (F)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86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紅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2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2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×10</a:t>
                      </a:r>
                      <a:r>
                        <a:rPr kumimoji="0" lang="en-US" altLang="zh-TW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2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新細明體" charset="-120"/>
                      </a:endParaRP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±2% (G)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橙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3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3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×10</a:t>
                      </a:r>
                      <a:r>
                        <a:rPr kumimoji="0" lang="en-US" altLang="zh-TW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3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rbel" pitchFamily="34" charset="0"/>
                        <a:ea typeface="新細明體" charset="-120"/>
                      </a:endParaRP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rbel" pitchFamily="34" charset="0"/>
                        <a:ea typeface="新細明體" charset="-120"/>
                      </a:endParaRP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黃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4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4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×10</a:t>
                      </a:r>
                      <a:r>
                        <a:rPr kumimoji="0" lang="en-US" altLang="zh-TW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4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rbel" pitchFamily="34" charset="0"/>
                        <a:ea typeface="新細明體" charset="-120"/>
                      </a:endParaRP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 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綠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5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5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×10</a:t>
                      </a:r>
                      <a:r>
                        <a:rPr kumimoji="0" lang="en-US" altLang="zh-TW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5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rbel" pitchFamily="34" charset="0"/>
                        <a:ea typeface="新細明體" charset="-120"/>
                      </a:endParaRP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±0.5% (D)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ACD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藍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6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6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×10</a:t>
                      </a:r>
                      <a:r>
                        <a:rPr kumimoji="0" lang="en-US" altLang="zh-TW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6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rbel" pitchFamily="34" charset="0"/>
                        <a:ea typeface="新細明體" charset="-120"/>
                      </a:endParaRP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±0.25% (C)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9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紫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8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7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8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7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8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×10</a:t>
                      </a:r>
                      <a:r>
                        <a:rPr kumimoji="0" lang="en-US" altLang="zh-TW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7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rbel" pitchFamily="34" charset="0"/>
                        <a:ea typeface="新細明體" charset="-120"/>
                      </a:endParaRP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8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±0.1% (B)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8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灰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8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8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×10</a:t>
                      </a:r>
                      <a:r>
                        <a:rPr kumimoji="0" lang="en-US" altLang="zh-TW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8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rbel" pitchFamily="34" charset="0"/>
                        <a:ea typeface="新細明體" charset="-120"/>
                      </a:endParaRP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±0.05% (A)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A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白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9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9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×10</a:t>
                      </a:r>
                      <a:r>
                        <a:rPr kumimoji="0" lang="en-US" altLang="zh-TW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9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rbel" pitchFamily="34" charset="0"/>
                        <a:ea typeface="新細明體" charset="-120"/>
                      </a:endParaRP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 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金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 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 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×10</a:t>
                      </a:r>
                      <a:r>
                        <a:rPr kumimoji="0" lang="en-US" altLang="zh-TW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-1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rbel" pitchFamily="34" charset="0"/>
                        <a:ea typeface="新細明體" charset="-120"/>
                      </a:endParaRP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±5% (J)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銀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 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 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×10</a:t>
                      </a:r>
                      <a:r>
                        <a:rPr kumimoji="0" lang="en-US" altLang="zh-TW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-2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rbel" pitchFamily="34" charset="0"/>
                        <a:ea typeface="新細明體" charset="-120"/>
                      </a:endParaRP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±10% (K)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透明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 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 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 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新細明體" charset="-120"/>
                        </a:rPr>
                        <a:t>±20% (M)</a:t>
                      </a:r>
                    </a:p>
                  </a:txBody>
                  <a:tcPr marL="72571" marR="72571" marT="36286" marB="3628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9531" name="Picture 2" descr="RC4 colour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275" y="1125538"/>
            <a:ext cx="23431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單箭頭接點 6"/>
          <p:cNvCxnSpPr/>
          <p:nvPr/>
        </p:nvCxnSpPr>
        <p:spPr>
          <a:xfrm flipH="1">
            <a:off x="3505200" y="1868934"/>
            <a:ext cx="920750" cy="479425"/>
          </a:xfrm>
          <a:prstGeom prst="straightConnector1">
            <a:avLst/>
          </a:prstGeom>
          <a:ln w="50800">
            <a:gradFill>
              <a:gsLst>
                <a:gs pos="0">
                  <a:schemeClr val="tx2">
                    <a:lumMod val="75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4464050" y="1875284"/>
            <a:ext cx="279400" cy="463550"/>
          </a:xfrm>
          <a:prstGeom prst="straightConnector1">
            <a:avLst/>
          </a:prstGeom>
          <a:ln w="5080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032375" y="1862584"/>
            <a:ext cx="365125" cy="485775"/>
          </a:xfrm>
          <a:prstGeom prst="straightConnector1">
            <a:avLst/>
          </a:prstGeom>
          <a:ln w="5080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305425" y="1875284"/>
            <a:ext cx="1060450" cy="473075"/>
          </a:xfrm>
          <a:prstGeom prst="straightConnector1">
            <a:avLst/>
          </a:prstGeom>
          <a:ln w="5080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0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33375"/>
            <a:ext cx="7772400" cy="914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zh-TW" b="1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Resistor Colour Code</a:t>
            </a:r>
            <a:r>
              <a:rPr lang="en-US" altLang="zh-TW" b="1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II </a:t>
            </a: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電阻色碼</a:t>
            </a: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zh-TW" b="1" dirty="0" smtClean="0">
                <a:solidFill>
                  <a:schemeClr val="tx2">
                    <a:satMod val="200000"/>
                  </a:schemeClr>
                </a:solidFill>
              </a:rPr>
              <a:t> </a:t>
            </a:r>
            <a:endParaRPr lang="zh-TW" altLang="en-US" dirty="0">
              <a:solidFill>
                <a:schemeClr val="tx2">
                  <a:satMod val="20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10" name="內容版面配置區 3"/>
          <p:cNvGraphicFramePr>
            <a:graphicFrameLocks/>
          </p:cNvGraphicFramePr>
          <p:nvPr/>
        </p:nvGraphicFramePr>
        <p:xfrm>
          <a:off x="2484438" y="2060575"/>
          <a:ext cx="4752528" cy="4797152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6897">
                <a:tc gridSpan="6"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/>
                        <a:t>顏色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/>
                        <a:t>1</a:t>
                      </a:r>
                      <a:br>
                        <a:rPr lang="en-US" altLang="zh-TW" sz="1100" b="1" dirty="0"/>
                      </a:br>
                      <a:r>
                        <a:rPr lang="zh-TW" altLang="en-US" sz="1100" b="1" dirty="0"/>
                        <a:t>百位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/>
                        <a:t>2</a:t>
                      </a:r>
                      <a:br>
                        <a:rPr lang="en-US" altLang="zh-TW" sz="1100" b="1" dirty="0"/>
                      </a:br>
                      <a:r>
                        <a:rPr lang="zh-TW" altLang="en-US" sz="1100" b="1" dirty="0"/>
                        <a:t>十位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/>
                        <a:t>3</a:t>
                      </a:r>
                      <a:br>
                        <a:rPr lang="en-US" altLang="zh-TW" sz="1100" b="1" dirty="0"/>
                      </a:br>
                      <a:r>
                        <a:rPr lang="zh-TW" altLang="en-US" sz="1100" b="1" dirty="0"/>
                        <a:t>個位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/>
                        <a:t>4</a:t>
                      </a:r>
                      <a:br>
                        <a:rPr lang="en-US" altLang="zh-TW" sz="1100" b="1"/>
                      </a:br>
                      <a:r>
                        <a:rPr lang="zh-TW" altLang="en-US" sz="1100" b="1"/>
                        <a:t>倍數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/>
                        <a:t>5</a:t>
                      </a:r>
                      <a:br>
                        <a:rPr lang="en-US" altLang="zh-TW" sz="1100" b="1" dirty="0"/>
                      </a:br>
                      <a:r>
                        <a:rPr lang="zh-TW" altLang="en-US" sz="1100" b="1" dirty="0"/>
                        <a:t>誤差值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黑</a:t>
                      </a:r>
                      <a:endParaRPr lang="zh-TW" altLang="en-US" sz="1100" b="1" dirty="0"/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0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0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0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/>
                        <a:t>×1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="1"/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/>
                        <a:t>棕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860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/>
                        <a:t>1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860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1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860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1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860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/>
                        <a:t>×10</a:t>
                      </a:r>
                      <a:r>
                        <a:rPr lang="en-US" altLang="zh-TW" sz="1100" b="1" baseline="30000"/>
                        <a:t>1</a:t>
                      </a:r>
                      <a:endParaRPr lang="zh-TW" altLang="en-US" sz="1100" b="1"/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860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±1% (F)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86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/>
                        <a:t>紅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/>
                        <a:t>2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2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2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/>
                        <a:t>×10</a:t>
                      </a:r>
                      <a:r>
                        <a:rPr lang="en-US" altLang="zh-TW" sz="1100" b="1" baseline="30000" dirty="0"/>
                        <a:t>2</a:t>
                      </a:r>
                      <a:endParaRPr lang="zh-TW" altLang="en-US" sz="1100" b="1" dirty="0"/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±2% (G)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solidFill>
                            <a:schemeClr val="bg1"/>
                          </a:solidFill>
                        </a:rPr>
                        <a:t>橙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>
                          <a:solidFill>
                            <a:schemeClr val="bg1"/>
                          </a:solidFill>
                        </a:rPr>
                        <a:t>×10</a:t>
                      </a:r>
                      <a:r>
                        <a:rPr lang="en-US" altLang="zh-TW" sz="1100" b="1" baseline="300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100" b="1">
                        <a:solidFill>
                          <a:schemeClr val="bg1"/>
                        </a:solidFill>
                      </a:endParaRP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="1">
                        <a:solidFill>
                          <a:schemeClr val="bg1"/>
                        </a:solidFill>
                      </a:endParaRP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solidFill>
                            <a:schemeClr val="bg1"/>
                          </a:solidFill>
                        </a:rPr>
                        <a:t>黃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×10</a:t>
                      </a:r>
                      <a:r>
                        <a:rPr lang="en-US" altLang="zh-TW" sz="1100" b="1" baseline="30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>
                          <a:solidFill>
                            <a:schemeClr val="bg1"/>
                          </a:solidFill>
                        </a:rPr>
                        <a:t> 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5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solidFill>
                            <a:schemeClr val="bg1"/>
                          </a:solidFill>
                        </a:rPr>
                        <a:t>綠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×10</a:t>
                      </a:r>
                      <a:r>
                        <a:rPr lang="en-US" altLang="zh-TW" sz="1100" b="1" baseline="30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±0.5% (D)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5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solidFill>
                            <a:schemeClr val="bg1"/>
                          </a:solidFill>
                        </a:rPr>
                        <a:t>藍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×10</a:t>
                      </a:r>
                      <a:r>
                        <a:rPr lang="en-US" altLang="zh-TW" sz="1100" b="1" baseline="30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±0.25% (C)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5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solidFill>
                            <a:schemeClr val="bg1"/>
                          </a:solidFill>
                        </a:rPr>
                        <a:t>紫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8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8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8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8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×10</a:t>
                      </a:r>
                      <a:r>
                        <a:rPr lang="en-US" altLang="zh-TW" sz="1100" b="1" baseline="30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8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±0.1% (B)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8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5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solidFill>
                            <a:schemeClr val="bg1"/>
                          </a:solidFill>
                        </a:rPr>
                        <a:t>灰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×10</a:t>
                      </a:r>
                      <a:r>
                        <a:rPr lang="en-US" altLang="zh-TW" sz="1100" b="1" baseline="30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±0.05% (A)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A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8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solidFill>
                            <a:schemeClr val="bg1"/>
                          </a:solidFill>
                        </a:rPr>
                        <a:t>白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×10</a:t>
                      </a:r>
                      <a:r>
                        <a:rPr lang="en-US" altLang="zh-TW" sz="1100" b="1" baseline="30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>
                          <a:solidFill>
                            <a:schemeClr val="bg1"/>
                          </a:solidFill>
                        </a:rPr>
                        <a:t> 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8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solidFill>
                            <a:schemeClr val="bg1"/>
                          </a:solidFill>
                        </a:rPr>
                        <a:t>金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>
                          <a:solidFill>
                            <a:schemeClr val="bg1"/>
                          </a:solidFill>
                        </a:rPr>
                        <a:t> 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solidFill>
                            <a:schemeClr val="bg1"/>
                          </a:solidFill>
                        </a:rPr>
                        <a:t> 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solidFill>
                            <a:schemeClr val="bg1"/>
                          </a:solidFill>
                        </a:rPr>
                        <a:t> 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×10</a:t>
                      </a:r>
                      <a:r>
                        <a:rPr lang="en-US" altLang="zh-TW" sz="1100" b="1" baseline="30000" dirty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zh-TW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±5% (J)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45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solidFill>
                            <a:schemeClr val="bg1"/>
                          </a:solidFill>
                        </a:rPr>
                        <a:t>銀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>
                          <a:solidFill>
                            <a:schemeClr val="bg1"/>
                          </a:solidFill>
                        </a:rPr>
                        <a:t> 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solidFill>
                            <a:schemeClr val="bg1"/>
                          </a:solidFill>
                        </a:rPr>
                        <a:t> 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solidFill>
                            <a:schemeClr val="bg1"/>
                          </a:solidFill>
                        </a:rPr>
                        <a:t> 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×10</a:t>
                      </a:r>
                      <a:r>
                        <a:rPr lang="en-US" altLang="zh-TW" sz="1100" b="1" baseline="30000" dirty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zh-TW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±10% (K)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45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透明</a:t>
                      </a:r>
                      <a:endParaRPr lang="zh-TW" altLang="en-US" sz="1100" b="1" dirty="0"/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/>
                        <a:t> 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/>
                        <a:t> 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/>
                        <a:t> 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/>
                        <a:t> 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±20% (M)</a:t>
                      </a:r>
                    </a:p>
                  </a:txBody>
                  <a:tcPr marL="56444" marR="56444" marT="28222" marB="282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20569" name="Picture 2" descr="RC5 col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1052513"/>
            <a:ext cx="23431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單箭頭接點 6"/>
          <p:cNvCxnSpPr/>
          <p:nvPr/>
        </p:nvCxnSpPr>
        <p:spPr>
          <a:xfrm flipH="1">
            <a:off x="3371850" y="1783210"/>
            <a:ext cx="1019177" cy="598040"/>
          </a:xfrm>
          <a:prstGeom prst="straightConnector1">
            <a:avLst/>
          </a:prstGeom>
          <a:ln w="47625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4168775" y="1783209"/>
            <a:ext cx="504825" cy="601216"/>
          </a:xfrm>
          <a:prstGeom prst="straightConnector1">
            <a:avLst/>
          </a:prstGeom>
          <a:ln w="47625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4946650" y="1780034"/>
            <a:ext cx="6350" cy="585341"/>
          </a:xfrm>
          <a:prstGeom prst="straightConnector1">
            <a:avLst/>
          </a:prstGeom>
          <a:ln w="47625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219700" y="1780034"/>
            <a:ext cx="514350" cy="604391"/>
          </a:xfrm>
          <a:prstGeom prst="straightConnector1">
            <a:avLst/>
          </a:prstGeom>
          <a:ln w="47625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483225" y="1783209"/>
            <a:ext cx="1019175" cy="607566"/>
          </a:xfrm>
          <a:prstGeom prst="straightConnector1">
            <a:avLst/>
          </a:prstGeom>
          <a:ln w="47625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76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Series and parallel (</a:t>
            </a:r>
            <a:r>
              <a:rPr lang="zh-TW" altLang="zh-TW" b="1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串聯和並聯</a:t>
            </a:r>
            <a:r>
              <a:rPr lang="en-US" altLang="zh-TW" b="1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dirty="0">
              <a:solidFill>
                <a:schemeClr val="tx2">
                  <a:satMod val="20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2025" y="1844675"/>
            <a:ext cx="7786688" cy="1862138"/>
          </a:xfrm>
        </p:spPr>
        <p:txBody>
          <a:bodyPr>
            <a:normAutofit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zh-TW" altLang="zh-TW" b="1" dirty="0" smtClean="0">
                <a:latin typeface="標楷體" pitchFamily="65" charset="-120"/>
                <a:ea typeface="標楷體" pitchFamily="65" charset="-120"/>
              </a:rPr>
              <a:t>以下是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為</a:t>
            </a:r>
            <a:r>
              <a:rPr lang="zh-TW" altLang="en-US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串聯</a:t>
            </a:r>
            <a:r>
              <a:rPr lang="zh-TW" altLang="zh-TW" b="1" dirty="0" smtClean="0">
                <a:latin typeface="標楷體" pitchFamily="65" charset="-120"/>
                <a:ea typeface="標楷體" pitchFamily="65" charset="-120"/>
              </a:rPr>
              <a:t>起來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之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R</a:t>
            </a:r>
            <a:r>
              <a:rPr lang="zh-TW" altLang="zh-TW" b="1" dirty="0" smtClean="0">
                <a:latin typeface="標楷體" pitchFamily="65" charset="-120"/>
                <a:ea typeface="標楷體" pitchFamily="65" charset="-120"/>
              </a:rPr>
              <a:t>：</a:t>
            </a:r>
          </a:p>
          <a:p>
            <a:pPr marL="41148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zh-TW" altLang="zh-TW" b="1" dirty="0" smtClean="0">
                <a:latin typeface="標楷體" pitchFamily="65" charset="-120"/>
                <a:ea typeface="標楷體" pitchFamily="65" charset="-120"/>
              </a:rPr>
              <a:t>電路兩端總電阻值為各電阻之</a:t>
            </a:r>
            <a:r>
              <a:rPr lang="zh-TW" altLang="en-US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和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zh-TW" b="1" dirty="0" smtClean="0">
                <a:latin typeface="標楷體" pitchFamily="65" charset="-120"/>
                <a:ea typeface="標楷體" pitchFamily="65" charset="-120"/>
              </a:rPr>
              <a:t>即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pPr marL="41148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R=R</a:t>
            </a:r>
            <a:r>
              <a:rPr lang="en-US" altLang="zh-TW" b="1" baseline="-25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+R</a:t>
            </a:r>
            <a:r>
              <a:rPr lang="en-US" altLang="zh-TW" b="1" baseline="-25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+R</a:t>
            </a:r>
            <a:r>
              <a:rPr lang="en-US" altLang="zh-TW" b="1" baseline="-25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+…….+R</a:t>
            </a:r>
            <a:r>
              <a:rPr lang="en-US" altLang="zh-TW" b="1" baseline="-25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TW" altLang="zh-TW" b="1" baseline="-25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7925" y="4618038"/>
            <a:ext cx="7304088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5" y="3995738"/>
            <a:ext cx="46767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內容版面配置區 2"/>
          <p:cNvSpPr txBox="1">
            <a:spLocks/>
          </p:cNvSpPr>
          <p:nvPr/>
        </p:nvSpPr>
        <p:spPr>
          <a:xfrm>
            <a:off x="952500" y="1851025"/>
            <a:ext cx="7772400" cy="2089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kumimoji="0" lang="zh-TW" altLang="zh-TW" sz="3000" b="1" dirty="0">
                <a:latin typeface="標楷體" pitchFamily="65" charset="-120"/>
                <a:ea typeface="標楷體" pitchFamily="65" charset="-120"/>
              </a:rPr>
              <a:t>以下是一組</a:t>
            </a:r>
            <a:r>
              <a:rPr kumimoji="0" lang="zh-TW" altLang="en-US" sz="3000" b="1" dirty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並聯</a:t>
            </a:r>
            <a:r>
              <a:rPr kumimoji="0" lang="zh-TW" altLang="zh-TW" sz="3000" b="1" dirty="0">
                <a:latin typeface="標楷體" pitchFamily="65" charset="-120"/>
                <a:ea typeface="標楷體" pitchFamily="65" charset="-120"/>
              </a:rPr>
              <a:t>的電阻器：</a:t>
            </a:r>
          </a:p>
          <a:p>
            <a:pPr marL="411480" indent="-342900" algn="ctr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kumimoji="0" lang="zh-TW" altLang="zh-TW" sz="3000" b="1" dirty="0">
                <a:latin typeface="標楷體" pitchFamily="65" charset="-120"/>
                <a:ea typeface="標楷體" pitchFamily="65" charset="-120"/>
              </a:rPr>
              <a:t>由於所有電阻的電壓相同，根據歐姆定律，</a:t>
            </a:r>
            <a:r>
              <a:rPr kumimoji="0" lang="zh-TW" altLang="zh-TW" sz="3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它們的電流與電阻屬</a:t>
            </a:r>
            <a:r>
              <a:rPr kumimoji="0" lang="zh-TW" altLang="en-US" sz="3000" b="1" dirty="0">
                <a:solidFill>
                  <a:srgbClr val="00B05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反比</a:t>
            </a:r>
            <a:r>
              <a:rPr kumimoji="0" lang="zh-TW" altLang="zh-TW" sz="3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，故</a:t>
            </a:r>
            <a:endParaRPr kumimoji="0" lang="en-US" altLang="zh-TW" sz="30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R=R</a:t>
            </a:r>
            <a:r>
              <a:rPr kumimoji="0" lang="en-US" altLang="zh-TW" sz="3000" b="1" baseline="-25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altLang="zh-TW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//R</a:t>
            </a:r>
            <a:r>
              <a:rPr kumimoji="0" lang="en-US" altLang="zh-TW" sz="3000" b="1" baseline="-25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//R</a:t>
            </a:r>
            <a:r>
              <a:rPr kumimoji="0" lang="en-US" altLang="zh-TW" sz="3000" b="1" baseline="-25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//…….//R</a:t>
            </a:r>
            <a:r>
              <a:rPr kumimoji="0" lang="en-US" altLang="zh-TW" sz="3000" b="1" baseline="-25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endParaRPr kumimoji="0" lang="zh-TW" altLang="zh-TW" sz="3000" b="1" baseline="-25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4" name="群組 66"/>
          <p:cNvGrpSpPr>
            <a:grpSpLocks/>
          </p:cNvGrpSpPr>
          <p:nvPr/>
        </p:nvGrpSpPr>
        <p:grpSpPr bwMode="auto">
          <a:xfrm>
            <a:off x="2627313" y="3951288"/>
            <a:ext cx="4400550" cy="719137"/>
            <a:chOff x="1401986" y="4005474"/>
            <a:chExt cx="2960456" cy="369332"/>
          </a:xfrm>
        </p:grpSpPr>
        <p:grpSp>
          <p:nvGrpSpPr>
            <p:cNvPr id="21581" name="Group 2"/>
            <p:cNvGrpSpPr>
              <a:grpSpLocks noChangeAspect="1"/>
            </p:cNvGrpSpPr>
            <p:nvPr/>
          </p:nvGrpSpPr>
          <p:grpSpPr bwMode="auto">
            <a:xfrm>
              <a:off x="1475656" y="4077072"/>
              <a:ext cx="719137" cy="106362"/>
              <a:chOff x="2497" y="2257"/>
              <a:chExt cx="6187" cy="913"/>
            </a:xfrm>
          </p:grpSpPr>
          <p:cxnSp>
            <p:nvCxnSpPr>
              <p:cNvPr id="21623" name="AutoShape 3"/>
              <p:cNvCxnSpPr>
                <a:cxnSpLocks noChangeAspect="1" noChangeShapeType="1"/>
              </p:cNvCxnSpPr>
              <p:nvPr/>
            </p:nvCxnSpPr>
            <p:spPr bwMode="auto">
              <a:xfrm>
                <a:off x="2497" y="2716"/>
                <a:ext cx="176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21624" name="Group 4"/>
              <p:cNvGrpSpPr>
                <a:grpSpLocks noChangeAspect="1"/>
              </p:cNvGrpSpPr>
              <p:nvPr/>
            </p:nvGrpSpPr>
            <p:grpSpPr bwMode="auto">
              <a:xfrm>
                <a:off x="4264" y="2257"/>
                <a:ext cx="1320" cy="908"/>
                <a:chOff x="4264" y="2257"/>
                <a:chExt cx="1320" cy="908"/>
              </a:xfrm>
            </p:grpSpPr>
            <p:cxnSp>
              <p:nvCxnSpPr>
                <p:cNvPr id="21634" name="AutoShape 5"/>
                <p:cNvCxnSpPr>
                  <a:cxnSpLocks noChangeAspect="1" noChangeShapeType="1"/>
                </p:cNvCxnSpPr>
                <p:nvPr/>
              </p:nvCxnSpPr>
              <p:spPr bwMode="auto">
                <a:xfrm>
                  <a:off x="4264" y="2716"/>
                  <a:ext cx="271" cy="44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grpSp>
              <p:nvGrpSpPr>
                <p:cNvPr id="21635" name="Group 6"/>
                <p:cNvGrpSpPr>
                  <a:grpSpLocks noChangeAspect="1"/>
                </p:cNvGrpSpPr>
                <p:nvPr/>
              </p:nvGrpSpPr>
              <p:grpSpPr bwMode="auto">
                <a:xfrm rot="3600000">
                  <a:off x="4518" y="2260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639" name="AutoShape 7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640" name="AutoShape 8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21636" name="Group 9"/>
                <p:cNvGrpSpPr>
                  <a:grpSpLocks noChangeAspect="1"/>
                </p:cNvGrpSpPr>
                <p:nvPr/>
              </p:nvGrpSpPr>
              <p:grpSpPr bwMode="auto">
                <a:xfrm>
                  <a:off x="5042" y="2257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637" name="AutoShape 10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638" name="AutoShape 11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</p:grpSp>
          <p:grpSp>
            <p:nvGrpSpPr>
              <p:cNvPr id="21625" name="Group 12"/>
              <p:cNvGrpSpPr>
                <a:grpSpLocks noChangeAspect="1"/>
              </p:cNvGrpSpPr>
              <p:nvPr/>
            </p:nvGrpSpPr>
            <p:grpSpPr bwMode="auto">
              <a:xfrm flipH="1">
                <a:off x="5589" y="2262"/>
                <a:ext cx="1325" cy="908"/>
                <a:chOff x="4264" y="2257"/>
                <a:chExt cx="1320" cy="908"/>
              </a:xfrm>
            </p:grpSpPr>
            <p:cxnSp>
              <p:nvCxnSpPr>
                <p:cNvPr id="21627" name="AutoShape 13"/>
                <p:cNvCxnSpPr>
                  <a:cxnSpLocks noChangeAspect="1" noChangeShapeType="1"/>
                </p:cNvCxnSpPr>
                <p:nvPr/>
              </p:nvCxnSpPr>
              <p:spPr bwMode="auto">
                <a:xfrm>
                  <a:off x="4264" y="2716"/>
                  <a:ext cx="271" cy="44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grpSp>
              <p:nvGrpSpPr>
                <p:cNvPr id="21628" name="Group 14"/>
                <p:cNvGrpSpPr>
                  <a:grpSpLocks noChangeAspect="1"/>
                </p:cNvGrpSpPr>
                <p:nvPr/>
              </p:nvGrpSpPr>
              <p:grpSpPr bwMode="auto">
                <a:xfrm rot="3600000">
                  <a:off x="4518" y="2260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632" name="AutoShape 15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633" name="AutoShape 16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21629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5042" y="2257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630" name="AutoShape 18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631" name="AutoShape 19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</p:grpSp>
          <p:cxnSp>
            <p:nvCxnSpPr>
              <p:cNvPr id="21626" name="AutoShape 20"/>
              <p:cNvCxnSpPr>
                <a:cxnSpLocks noChangeAspect="1" noChangeShapeType="1"/>
              </p:cNvCxnSpPr>
              <p:nvPr/>
            </p:nvCxnSpPr>
            <p:spPr bwMode="auto">
              <a:xfrm>
                <a:off x="6917" y="2716"/>
                <a:ext cx="176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21582" name="Group 2"/>
            <p:cNvGrpSpPr>
              <a:grpSpLocks noChangeAspect="1"/>
            </p:cNvGrpSpPr>
            <p:nvPr/>
          </p:nvGrpSpPr>
          <p:grpSpPr bwMode="auto">
            <a:xfrm>
              <a:off x="2123728" y="4077072"/>
              <a:ext cx="719137" cy="106362"/>
              <a:chOff x="2497" y="2257"/>
              <a:chExt cx="6187" cy="913"/>
            </a:xfrm>
          </p:grpSpPr>
          <p:cxnSp>
            <p:nvCxnSpPr>
              <p:cNvPr id="21605" name="AutoShape 3"/>
              <p:cNvCxnSpPr>
                <a:cxnSpLocks noChangeAspect="1" noChangeShapeType="1"/>
              </p:cNvCxnSpPr>
              <p:nvPr/>
            </p:nvCxnSpPr>
            <p:spPr bwMode="auto">
              <a:xfrm>
                <a:off x="2497" y="2716"/>
                <a:ext cx="176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21606" name="Group 4"/>
              <p:cNvGrpSpPr>
                <a:grpSpLocks noChangeAspect="1"/>
              </p:cNvGrpSpPr>
              <p:nvPr/>
            </p:nvGrpSpPr>
            <p:grpSpPr bwMode="auto">
              <a:xfrm>
                <a:off x="4264" y="2257"/>
                <a:ext cx="1320" cy="908"/>
                <a:chOff x="4264" y="2257"/>
                <a:chExt cx="1320" cy="908"/>
              </a:xfrm>
            </p:grpSpPr>
            <p:cxnSp>
              <p:nvCxnSpPr>
                <p:cNvPr id="21616" name="AutoShape 5"/>
                <p:cNvCxnSpPr>
                  <a:cxnSpLocks noChangeAspect="1" noChangeShapeType="1"/>
                </p:cNvCxnSpPr>
                <p:nvPr/>
              </p:nvCxnSpPr>
              <p:spPr bwMode="auto">
                <a:xfrm>
                  <a:off x="4264" y="2716"/>
                  <a:ext cx="271" cy="44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grpSp>
              <p:nvGrpSpPr>
                <p:cNvPr id="21617" name="Group 6"/>
                <p:cNvGrpSpPr>
                  <a:grpSpLocks noChangeAspect="1"/>
                </p:cNvGrpSpPr>
                <p:nvPr/>
              </p:nvGrpSpPr>
              <p:grpSpPr bwMode="auto">
                <a:xfrm rot="3600000">
                  <a:off x="4518" y="2260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621" name="AutoShape 7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622" name="AutoShape 8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21618" name="Group 9"/>
                <p:cNvGrpSpPr>
                  <a:grpSpLocks noChangeAspect="1"/>
                </p:cNvGrpSpPr>
                <p:nvPr/>
              </p:nvGrpSpPr>
              <p:grpSpPr bwMode="auto">
                <a:xfrm>
                  <a:off x="5042" y="2257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619" name="AutoShape 10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620" name="AutoShape 11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</p:grpSp>
          <p:grpSp>
            <p:nvGrpSpPr>
              <p:cNvPr id="21607" name="Group 12"/>
              <p:cNvGrpSpPr>
                <a:grpSpLocks noChangeAspect="1"/>
              </p:cNvGrpSpPr>
              <p:nvPr/>
            </p:nvGrpSpPr>
            <p:grpSpPr bwMode="auto">
              <a:xfrm flipH="1">
                <a:off x="5589" y="2262"/>
                <a:ext cx="1325" cy="908"/>
                <a:chOff x="4264" y="2257"/>
                <a:chExt cx="1320" cy="908"/>
              </a:xfrm>
            </p:grpSpPr>
            <p:cxnSp>
              <p:nvCxnSpPr>
                <p:cNvPr id="21609" name="AutoShape 13"/>
                <p:cNvCxnSpPr>
                  <a:cxnSpLocks noChangeAspect="1" noChangeShapeType="1"/>
                </p:cNvCxnSpPr>
                <p:nvPr/>
              </p:nvCxnSpPr>
              <p:spPr bwMode="auto">
                <a:xfrm>
                  <a:off x="4264" y="2716"/>
                  <a:ext cx="271" cy="44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grpSp>
              <p:nvGrpSpPr>
                <p:cNvPr id="21610" name="Group 14"/>
                <p:cNvGrpSpPr>
                  <a:grpSpLocks noChangeAspect="1"/>
                </p:cNvGrpSpPr>
                <p:nvPr/>
              </p:nvGrpSpPr>
              <p:grpSpPr bwMode="auto">
                <a:xfrm rot="3600000">
                  <a:off x="4518" y="2260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614" name="AutoShape 15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615" name="AutoShape 16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21611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5042" y="2257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612" name="AutoShape 18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613" name="AutoShape 19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</p:grpSp>
          <p:cxnSp>
            <p:nvCxnSpPr>
              <p:cNvPr id="21608" name="AutoShape 20"/>
              <p:cNvCxnSpPr>
                <a:cxnSpLocks noChangeAspect="1" noChangeShapeType="1"/>
              </p:cNvCxnSpPr>
              <p:nvPr/>
            </p:nvCxnSpPr>
            <p:spPr bwMode="auto">
              <a:xfrm>
                <a:off x="6917" y="2716"/>
                <a:ext cx="176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21583" name="Group 2"/>
            <p:cNvGrpSpPr>
              <a:grpSpLocks noChangeAspect="1"/>
            </p:cNvGrpSpPr>
            <p:nvPr/>
          </p:nvGrpSpPr>
          <p:grpSpPr bwMode="auto">
            <a:xfrm>
              <a:off x="3563888" y="4077072"/>
              <a:ext cx="719137" cy="106362"/>
              <a:chOff x="2497" y="2257"/>
              <a:chExt cx="6187" cy="913"/>
            </a:xfrm>
          </p:grpSpPr>
          <p:cxnSp>
            <p:nvCxnSpPr>
              <p:cNvPr id="21587" name="AutoShape 3"/>
              <p:cNvCxnSpPr>
                <a:cxnSpLocks noChangeAspect="1" noChangeShapeType="1"/>
              </p:cNvCxnSpPr>
              <p:nvPr/>
            </p:nvCxnSpPr>
            <p:spPr bwMode="auto">
              <a:xfrm>
                <a:off x="2497" y="2716"/>
                <a:ext cx="176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21588" name="Group 4"/>
              <p:cNvGrpSpPr>
                <a:grpSpLocks noChangeAspect="1"/>
              </p:cNvGrpSpPr>
              <p:nvPr/>
            </p:nvGrpSpPr>
            <p:grpSpPr bwMode="auto">
              <a:xfrm>
                <a:off x="4264" y="2257"/>
                <a:ext cx="1320" cy="908"/>
                <a:chOff x="4264" y="2257"/>
                <a:chExt cx="1320" cy="908"/>
              </a:xfrm>
            </p:grpSpPr>
            <p:cxnSp>
              <p:nvCxnSpPr>
                <p:cNvPr id="21598" name="AutoShape 5"/>
                <p:cNvCxnSpPr>
                  <a:cxnSpLocks noChangeAspect="1" noChangeShapeType="1"/>
                </p:cNvCxnSpPr>
                <p:nvPr/>
              </p:nvCxnSpPr>
              <p:spPr bwMode="auto">
                <a:xfrm>
                  <a:off x="4264" y="2716"/>
                  <a:ext cx="271" cy="44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grpSp>
              <p:nvGrpSpPr>
                <p:cNvPr id="21599" name="Group 6"/>
                <p:cNvGrpSpPr>
                  <a:grpSpLocks noChangeAspect="1"/>
                </p:cNvGrpSpPr>
                <p:nvPr/>
              </p:nvGrpSpPr>
              <p:grpSpPr bwMode="auto">
                <a:xfrm rot="3600000">
                  <a:off x="4518" y="2260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603" name="AutoShape 7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604" name="AutoShape 8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21600" name="Group 9"/>
                <p:cNvGrpSpPr>
                  <a:grpSpLocks noChangeAspect="1"/>
                </p:cNvGrpSpPr>
                <p:nvPr/>
              </p:nvGrpSpPr>
              <p:grpSpPr bwMode="auto">
                <a:xfrm>
                  <a:off x="5042" y="2257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601" name="AutoShape 10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602" name="AutoShape 11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</p:grpSp>
          <p:grpSp>
            <p:nvGrpSpPr>
              <p:cNvPr id="21589" name="Group 12"/>
              <p:cNvGrpSpPr>
                <a:grpSpLocks noChangeAspect="1"/>
              </p:cNvGrpSpPr>
              <p:nvPr/>
            </p:nvGrpSpPr>
            <p:grpSpPr bwMode="auto">
              <a:xfrm flipH="1">
                <a:off x="5589" y="2262"/>
                <a:ext cx="1325" cy="908"/>
                <a:chOff x="4264" y="2257"/>
                <a:chExt cx="1320" cy="908"/>
              </a:xfrm>
            </p:grpSpPr>
            <p:cxnSp>
              <p:nvCxnSpPr>
                <p:cNvPr id="21591" name="AutoShape 13"/>
                <p:cNvCxnSpPr>
                  <a:cxnSpLocks noChangeAspect="1" noChangeShapeType="1"/>
                </p:cNvCxnSpPr>
                <p:nvPr/>
              </p:nvCxnSpPr>
              <p:spPr bwMode="auto">
                <a:xfrm>
                  <a:off x="4264" y="2716"/>
                  <a:ext cx="271" cy="44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grpSp>
              <p:nvGrpSpPr>
                <p:cNvPr id="21592" name="Group 14"/>
                <p:cNvGrpSpPr>
                  <a:grpSpLocks noChangeAspect="1"/>
                </p:cNvGrpSpPr>
                <p:nvPr/>
              </p:nvGrpSpPr>
              <p:grpSpPr bwMode="auto">
                <a:xfrm rot="3600000">
                  <a:off x="4518" y="2260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596" name="AutoShape 15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97" name="AutoShape 16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21593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5042" y="2257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594" name="AutoShape 18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95" name="AutoShape 19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</p:grpSp>
          <p:cxnSp>
            <p:nvCxnSpPr>
              <p:cNvPr id="21590" name="AutoShape 20"/>
              <p:cNvCxnSpPr>
                <a:cxnSpLocks noChangeAspect="1" noChangeShapeType="1"/>
              </p:cNvCxnSpPr>
              <p:nvPr/>
            </p:nvCxnSpPr>
            <p:spPr bwMode="auto">
              <a:xfrm>
                <a:off x="6917" y="2716"/>
                <a:ext cx="176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1584" name="文字方塊 63"/>
            <p:cNvSpPr txBox="1">
              <a:spLocks noChangeArrowheads="1"/>
            </p:cNvSpPr>
            <p:nvPr/>
          </p:nvSpPr>
          <p:spPr bwMode="auto">
            <a:xfrm>
              <a:off x="2903701" y="4005474"/>
              <a:ext cx="8547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TW">
                  <a:latin typeface="Corbel" pitchFamily="34" charset="0"/>
                </a:rPr>
                <a:t>………..</a:t>
              </a:r>
              <a:endParaRPr kumimoji="0" lang="zh-TW" altLang="en-US">
                <a:latin typeface="Corbel" pitchFamily="34" charset="0"/>
              </a:endParaRPr>
            </a:p>
          </p:txBody>
        </p:sp>
        <p:sp>
          <p:nvSpPr>
            <p:cNvPr id="65" name="橢圓 64"/>
            <p:cNvSpPr/>
            <p:nvPr/>
          </p:nvSpPr>
          <p:spPr>
            <a:xfrm>
              <a:off x="1401986" y="4093527"/>
              <a:ext cx="71555" cy="717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4290887" y="4095157"/>
              <a:ext cx="71555" cy="717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  <p:grpSp>
        <p:nvGrpSpPr>
          <p:cNvPr id="32" name="群組 188"/>
          <p:cNvGrpSpPr>
            <a:grpSpLocks/>
          </p:cNvGrpSpPr>
          <p:nvPr/>
        </p:nvGrpSpPr>
        <p:grpSpPr bwMode="auto">
          <a:xfrm>
            <a:off x="971550" y="4076700"/>
            <a:ext cx="1871663" cy="2232025"/>
            <a:chOff x="827584" y="4941168"/>
            <a:chExt cx="1087561" cy="1194866"/>
          </a:xfrm>
        </p:grpSpPr>
        <p:grpSp>
          <p:nvGrpSpPr>
            <p:cNvPr id="21513" name="Group 2"/>
            <p:cNvGrpSpPr>
              <a:grpSpLocks noChangeAspect="1"/>
            </p:cNvGrpSpPr>
            <p:nvPr/>
          </p:nvGrpSpPr>
          <p:grpSpPr bwMode="auto">
            <a:xfrm>
              <a:off x="1188567" y="5301208"/>
              <a:ext cx="719137" cy="106362"/>
              <a:chOff x="2497" y="2257"/>
              <a:chExt cx="6187" cy="913"/>
            </a:xfrm>
          </p:grpSpPr>
          <p:cxnSp>
            <p:nvCxnSpPr>
              <p:cNvPr id="21563" name="AutoShape 3"/>
              <p:cNvCxnSpPr>
                <a:cxnSpLocks noChangeAspect="1" noChangeShapeType="1"/>
              </p:cNvCxnSpPr>
              <p:nvPr/>
            </p:nvCxnSpPr>
            <p:spPr bwMode="auto">
              <a:xfrm>
                <a:off x="2497" y="2716"/>
                <a:ext cx="176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21564" name="Group 4"/>
              <p:cNvGrpSpPr>
                <a:grpSpLocks noChangeAspect="1"/>
              </p:cNvGrpSpPr>
              <p:nvPr/>
            </p:nvGrpSpPr>
            <p:grpSpPr bwMode="auto">
              <a:xfrm>
                <a:off x="4264" y="2257"/>
                <a:ext cx="1320" cy="908"/>
                <a:chOff x="4264" y="2257"/>
                <a:chExt cx="1320" cy="908"/>
              </a:xfrm>
            </p:grpSpPr>
            <p:cxnSp>
              <p:nvCxnSpPr>
                <p:cNvPr id="21574" name="AutoShape 5"/>
                <p:cNvCxnSpPr>
                  <a:cxnSpLocks noChangeAspect="1" noChangeShapeType="1"/>
                </p:cNvCxnSpPr>
                <p:nvPr/>
              </p:nvCxnSpPr>
              <p:spPr bwMode="auto">
                <a:xfrm>
                  <a:off x="4264" y="2716"/>
                  <a:ext cx="271" cy="44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grpSp>
              <p:nvGrpSpPr>
                <p:cNvPr id="21575" name="Group 6"/>
                <p:cNvGrpSpPr>
                  <a:grpSpLocks noChangeAspect="1"/>
                </p:cNvGrpSpPr>
                <p:nvPr/>
              </p:nvGrpSpPr>
              <p:grpSpPr bwMode="auto">
                <a:xfrm rot="3600000">
                  <a:off x="4518" y="2260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579" name="AutoShape 7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80" name="AutoShape 8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21576" name="Group 9"/>
                <p:cNvGrpSpPr>
                  <a:grpSpLocks noChangeAspect="1"/>
                </p:cNvGrpSpPr>
                <p:nvPr/>
              </p:nvGrpSpPr>
              <p:grpSpPr bwMode="auto">
                <a:xfrm>
                  <a:off x="5042" y="2257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577" name="AutoShape 10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78" name="AutoShape 11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</p:grpSp>
          <p:grpSp>
            <p:nvGrpSpPr>
              <p:cNvPr id="21565" name="Group 12"/>
              <p:cNvGrpSpPr>
                <a:grpSpLocks noChangeAspect="1"/>
              </p:cNvGrpSpPr>
              <p:nvPr/>
            </p:nvGrpSpPr>
            <p:grpSpPr bwMode="auto">
              <a:xfrm flipH="1">
                <a:off x="5589" y="2262"/>
                <a:ext cx="1325" cy="908"/>
                <a:chOff x="4264" y="2257"/>
                <a:chExt cx="1320" cy="908"/>
              </a:xfrm>
            </p:grpSpPr>
            <p:cxnSp>
              <p:nvCxnSpPr>
                <p:cNvPr id="21567" name="AutoShape 13"/>
                <p:cNvCxnSpPr>
                  <a:cxnSpLocks noChangeAspect="1" noChangeShapeType="1"/>
                </p:cNvCxnSpPr>
                <p:nvPr/>
              </p:nvCxnSpPr>
              <p:spPr bwMode="auto">
                <a:xfrm>
                  <a:off x="4264" y="2716"/>
                  <a:ext cx="271" cy="44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grpSp>
              <p:nvGrpSpPr>
                <p:cNvPr id="21568" name="Group 14"/>
                <p:cNvGrpSpPr>
                  <a:grpSpLocks noChangeAspect="1"/>
                </p:cNvGrpSpPr>
                <p:nvPr/>
              </p:nvGrpSpPr>
              <p:grpSpPr bwMode="auto">
                <a:xfrm rot="3600000">
                  <a:off x="4518" y="2260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572" name="AutoShape 15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73" name="AutoShape 16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21569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5042" y="2257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570" name="AutoShape 18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71" name="AutoShape 19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</p:grpSp>
          <p:cxnSp>
            <p:nvCxnSpPr>
              <p:cNvPr id="21566" name="AutoShape 20"/>
              <p:cNvCxnSpPr>
                <a:cxnSpLocks noChangeAspect="1" noChangeShapeType="1"/>
              </p:cNvCxnSpPr>
              <p:nvPr/>
            </p:nvCxnSpPr>
            <p:spPr bwMode="auto">
              <a:xfrm>
                <a:off x="6917" y="2716"/>
                <a:ext cx="176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21514" name="Group 2"/>
            <p:cNvGrpSpPr>
              <a:grpSpLocks noChangeAspect="1"/>
            </p:cNvGrpSpPr>
            <p:nvPr/>
          </p:nvGrpSpPr>
          <p:grpSpPr bwMode="auto">
            <a:xfrm>
              <a:off x="1196008" y="6029672"/>
              <a:ext cx="719137" cy="106362"/>
              <a:chOff x="2497" y="2257"/>
              <a:chExt cx="6187" cy="913"/>
            </a:xfrm>
          </p:grpSpPr>
          <p:cxnSp>
            <p:nvCxnSpPr>
              <p:cNvPr id="21545" name="AutoShape 3"/>
              <p:cNvCxnSpPr>
                <a:cxnSpLocks noChangeAspect="1" noChangeShapeType="1"/>
              </p:cNvCxnSpPr>
              <p:nvPr/>
            </p:nvCxnSpPr>
            <p:spPr bwMode="auto">
              <a:xfrm>
                <a:off x="2497" y="2716"/>
                <a:ext cx="176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21546" name="Group 4"/>
              <p:cNvGrpSpPr>
                <a:grpSpLocks noChangeAspect="1"/>
              </p:cNvGrpSpPr>
              <p:nvPr/>
            </p:nvGrpSpPr>
            <p:grpSpPr bwMode="auto">
              <a:xfrm>
                <a:off x="4264" y="2257"/>
                <a:ext cx="1320" cy="908"/>
                <a:chOff x="4264" y="2257"/>
                <a:chExt cx="1320" cy="908"/>
              </a:xfrm>
            </p:grpSpPr>
            <p:cxnSp>
              <p:nvCxnSpPr>
                <p:cNvPr id="21556" name="AutoShape 5"/>
                <p:cNvCxnSpPr>
                  <a:cxnSpLocks noChangeAspect="1" noChangeShapeType="1"/>
                </p:cNvCxnSpPr>
                <p:nvPr/>
              </p:nvCxnSpPr>
              <p:spPr bwMode="auto">
                <a:xfrm>
                  <a:off x="4264" y="2716"/>
                  <a:ext cx="271" cy="44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grpSp>
              <p:nvGrpSpPr>
                <p:cNvPr id="21557" name="Group 6"/>
                <p:cNvGrpSpPr>
                  <a:grpSpLocks noChangeAspect="1"/>
                </p:cNvGrpSpPr>
                <p:nvPr/>
              </p:nvGrpSpPr>
              <p:grpSpPr bwMode="auto">
                <a:xfrm rot="3600000">
                  <a:off x="4518" y="2260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561" name="AutoShape 7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62" name="AutoShape 8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21558" name="Group 9"/>
                <p:cNvGrpSpPr>
                  <a:grpSpLocks noChangeAspect="1"/>
                </p:cNvGrpSpPr>
                <p:nvPr/>
              </p:nvGrpSpPr>
              <p:grpSpPr bwMode="auto">
                <a:xfrm>
                  <a:off x="5042" y="2257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559" name="AutoShape 10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60" name="AutoShape 11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</p:grpSp>
          <p:grpSp>
            <p:nvGrpSpPr>
              <p:cNvPr id="21547" name="Group 12"/>
              <p:cNvGrpSpPr>
                <a:grpSpLocks noChangeAspect="1"/>
              </p:cNvGrpSpPr>
              <p:nvPr/>
            </p:nvGrpSpPr>
            <p:grpSpPr bwMode="auto">
              <a:xfrm flipH="1">
                <a:off x="5589" y="2262"/>
                <a:ext cx="1325" cy="908"/>
                <a:chOff x="4264" y="2257"/>
                <a:chExt cx="1320" cy="908"/>
              </a:xfrm>
            </p:grpSpPr>
            <p:cxnSp>
              <p:nvCxnSpPr>
                <p:cNvPr id="21549" name="AutoShape 13"/>
                <p:cNvCxnSpPr>
                  <a:cxnSpLocks noChangeAspect="1" noChangeShapeType="1"/>
                </p:cNvCxnSpPr>
                <p:nvPr/>
              </p:nvCxnSpPr>
              <p:spPr bwMode="auto">
                <a:xfrm>
                  <a:off x="4264" y="2716"/>
                  <a:ext cx="271" cy="44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grpSp>
              <p:nvGrpSpPr>
                <p:cNvPr id="21550" name="Group 14"/>
                <p:cNvGrpSpPr>
                  <a:grpSpLocks noChangeAspect="1"/>
                </p:cNvGrpSpPr>
                <p:nvPr/>
              </p:nvGrpSpPr>
              <p:grpSpPr bwMode="auto">
                <a:xfrm rot="3600000">
                  <a:off x="4518" y="2260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554" name="AutoShape 15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55" name="AutoShape 16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21551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5042" y="2257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552" name="AutoShape 18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53" name="AutoShape 19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</p:grpSp>
          <p:cxnSp>
            <p:nvCxnSpPr>
              <p:cNvPr id="21548" name="AutoShape 20"/>
              <p:cNvCxnSpPr>
                <a:cxnSpLocks noChangeAspect="1" noChangeShapeType="1"/>
              </p:cNvCxnSpPr>
              <p:nvPr/>
            </p:nvCxnSpPr>
            <p:spPr bwMode="auto">
              <a:xfrm>
                <a:off x="6917" y="2716"/>
                <a:ext cx="176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50" name="橢圓 149"/>
            <p:cNvSpPr/>
            <p:nvPr/>
          </p:nvSpPr>
          <p:spPr>
            <a:xfrm>
              <a:off x="830352" y="6051901"/>
              <a:ext cx="71951" cy="713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151" name="直線接點 150"/>
            <p:cNvCxnSpPr/>
            <p:nvPr/>
          </p:nvCxnSpPr>
          <p:spPr>
            <a:xfrm flipH="1">
              <a:off x="909682" y="6085044"/>
              <a:ext cx="2887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17" name="Group 2"/>
            <p:cNvGrpSpPr>
              <a:grpSpLocks noChangeAspect="1"/>
            </p:cNvGrpSpPr>
            <p:nvPr/>
          </p:nvGrpSpPr>
          <p:grpSpPr bwMode="auto">
            <a:xfrm>
              <a:off x="1193405" y="4941168"/>
              <a:ext cx="719137" cy="106362"/>
              <a:chOff x="2497" y="2257"/>
              <a:chExt cx="6187" cy="913"/>
            </a:xfrm>
          </p:grpSpPr>
          <p:cxnSp>
            <p:nvCxnSpPr>
              <p:cNvPr id="21527" name="AutoShape 3"/>
              <p:cNvCxnSpPr>
                <a:cxnSpLocks noChangeAspect="1" noChangeShapeType="1"/>
              </p:cNvCxnSpPr>
              <p:nvPr/>
            </p:nvCxnSpPr>
            <p:spPr bwMode="auto">
              <a:xfrm>
                <a:off x="2497" y="2716"/>
                <a:ext cx="176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21528" name="Group 4"/>
              <p:cNvGrpSpPr>
                <a:grpSpLocks noChangeAspect="1"/>
              </p:cNvGrpSpPr>
              <p:nvPr/>
            </p:nvGrpSpPr>
            <p:grpSpPr bwMode="auto">
              <a:xfrm>
                <a:off x="4264" y="2257"/>
                <a:ext cx="1320" cy="908"/>
                <a:chOff x="4264" y="2257"/>
                <a:chExt cx="1320" cy="908"/>
              </a:xfrm>
            </p:grpSpPr>
            <p:cxnSp>
              <p:nvCxnSpPr>
                <p:cNvPr id="21538" name="AutoShape 5"/>
                <p:cNvCxnSpPr>
                  <a:cxnSpLocks noChangeAspect="1" noChangeShapeType="1"/>
                </p:cNvCxnSpPr>
                <p:nvPr/>
              </p:nvCxnSpPr>
              <p:spPr bwMode="auto">
                <a:xfrm>
                  <a:off x="4264" y="2716"/>
                  <a:ext cx="271" cy="44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grpSp>
              <p:nvGrpSpPr>
                <p:cNvPr id="21539" name="Group 6"/>
                <p:cNvGrpSpPr>
                  <a:grpSpLocks noChangeAspect="1"/>
                </p:cNvGrpSpPr>
                <p:nvPr/>
              </p:nvGrpSpPr>
              <p:grpSpPr bwMode="auto">
                <a:xfrm rot="3600000">
                  <a:off x="4518" y="2260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543" name="AutoShape 7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44" name="AutoShape 8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21540" name="Group 9"/>
                <p:cNvGrpSpPr>
                  <a:grpSpLocks noChangeAspect="1"/>
                </p:cNvGrpSpPr>
                <p:nvPr/>
              </p:nvGrpSpPr>
              <p:grpSpPr bwMode="auto">
                <a:xfrm>
                  <a:off x="5042" y="2257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541" name="AutoShape 10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42" name="AutoShape 11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</p:grpSp>
          <p:grpSp>
            <p:nvGrpSpPr>
              <p:cNvPr id="21529" name="Group 12"/>
              <p:cNvGrpSpPr>
                <a:grpSpLocks noChangeAspect="1"/>
              </p:cNvGrpSpPr>
              <p:nvPr/>
            </p:nvGrpSpPr>
            <p:grpSpPr bwMode="auto">
              <a:xfrm flipH="1">
                <a:off x="5589" y="2262"/>
                <a:ext cx="1325" cy="908"/>
                <a:chOff x="4264" y="2257"/>
                <a:chExt cx="1320" cy="908"/>
              </a:xfrm>
            </p:grpSpPr>
            <p:cxnSp>
              <p:nvCxnSpPr>
                <p:cNvPr id="21531" name="AutoShape 13"/>
                <p:cNvCxnSpPr>
                  <a:cxnSpLocks noChangeAspect="1" noChangeShapeType="1"/>
                </p:cNvCxnSpPr>
                <p:nvPr/>
              </p:nvCxnSpPr>
              <p:spPr bwMode="auto">
                <a:xfrm>
                  <a:off x="4264" y="2716"/>
                  <a:ext cx="271" cy="44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grpSp>
              <p:nvGrpSpPr>
                <p:cNvPr id="21532" name="Group 14"/>
                <p:cNvGrpSpPr>
                  <a:grpSpLocks noChangeAspect="1"/>
                </p:cNvGrpSpPr>
                <p:nvPr/>
              </p:nvGrpSpPr>
              <p:grpSpPr bwMode="auto">
                <a:xfrm rot="3600000">
                  <a:off x="4518" y="2260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536" name="AutoShape 15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7" name="AutoShape 16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21533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5042" y="2257"/>
                  <a:ext cx="542" cy="898"/>
                  <a:chOff x="5015" y="3170"/>
                  <a:chExt cx="542" cy="898"/>
                </a:xfrm>
              </p:grpSpPr>
              <p:cxnSp>
                <p:nvCxnSpPr>
                  <p:cNvPr id="21534" name="AutoShape 18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286" y="3619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5" name="AutoShape 19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5015" y="3170"/>
                    <a:ext cx="271" cy="44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</p:grpSp>
          <p:cxnSp>
            <p:nvCxnSpPr>
              <p:cNvPr id="21530" name="AutoShape 20"/>
              <p:cNvCxnSpPr>
                <a:cxnSpLocks noChangeAspect="1" noChangeShapeType="1"/>
              </p:cNvCxnSpPr>
              <p:nvPr/>
            </p:nvCxnSpPr>
            <p:spPr bwMode="auto">
              <a:xfrm>
                <a:off x="6917" y="2716"/>
                <a:ext cx="176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71" name="橢圓 170"/>
            <p:cNvSpPr/>
            <p:nvPr/>
          </p:nvSpPr>
          <p:spPr>
            <a:xfrm>
              <a:off x="827584" y="4963264"/>
              <a:ext cx="71951" cy="722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172" name="直線接點 171"/>
            <p:cNvCxnSpPr/>
            <p:nvPr/>
          </p:nvCxnSpPr>
          <p:spPr>
            <a:xfrm flipH="1">
              <a:off x="899535" y="4993008"/>
              <a:ext cx="2878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907765" y="4981960"/>
              <a:ext cx="0" cy="4631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>
              <a:off x="1181802" y="4977711"/>
              <a:ext cx="923" cy="4640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>
              <a:off x="1902231" y="5769756"/>
              <a:ext cx="922" cy="32378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/>
            <p:cNvCxnSpPr/>
            <p:nvPr/>
          </p:nvCxnSpPr>
          <p:spPr>
            <a:xfrm>
              <a:off x="1179957" y="5769756"/>
              <a:ext cx="0" cy="32378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>
              <a:off x="1548013" y="5517355"/>
              <a:ext cx="0" cy="323787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>
              <a:off x="1178112" y="5514806"/>
              <a:ext cx="0" cy="197161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/>
          </p:nvCxnSpPr>
          <p:spPr>
            <a:xfrm>
              <a:off x="1905921" y="5513106"/>
              <a:ext cx="922" cy="197161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32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標楷體" pitchFamily="65" charset="-120"/>
                <a:ea typeface="標楷體" pitchFamily="65" charset="-120"/>
              </a:rPr>
              <a:t>歐姆定律</a:t>
            </a:r>
            <a:r>
              <a:rPr lang="en-US" altLang="zh-TW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標楷體" pitchFamily="65" charset="-120"/>
                <a:ea typeface="標楷體" pitchFamily="65" charset="-120"/>
              </a:rPr>
              <a:t>(Ohm’s law)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827088" y="1565275"/>
            <a:ext cx="7772400" cy="4572000"/>
          </a:xfrm>
        </p:spPr>
        <p:txBody>
          <a:bodyPr/>
          <a:lstStyle/>
          <a:p>
            <a:pPr eaLnBrk="1" hangingPunct="1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歐姆定律為一德國物理學家歐姆所提出：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將一電動勢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(E)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的電池加於一定值電阻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(R)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兩端，並使用電流表測量流經電阻之電流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(I)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此定律說明電壓、電流與電阻之間的關係：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zh-TW" altLang="zh-TW" dirty="0" smtClean="0"/>
          </a:p>
        </p:txBody>
      </p:sp>
      <p:cxnSp>
        <p:nvCxnSpPr>
          <p:cNvPr id="17" name="直線接點 16"/>
          <p:cNvCxnSpPr/>
          <p:nvPr/>
        </p:nvCxnSpPr>
        <p:spPr bwMode="auto">
          <a:xfrm>
            <a:off x="3867150" y="3427413"/>
            <a:ext cx="16557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5" name="群組 47"/>
          <p:cNvGrpSpPr>
            <a:grpSpLocks/>
          </p:cNvGrpSpPr>
          <p:nvPr/>
        </p:nvGrpSpPr>
        <p:grpSpPr bwMode="auto">
          <a:xfrm>
            <a:off x="3651250" y="3427413"/>
            <a:ext cx="431800" cy="1439862"/>
            <a:chOff x="2411760" y="4725144"/>
            <a:chExt cx="432048" cy="1440160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2411760" y="5372978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532479" y="5523821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V="1">
              <a:off x="2627784" y="4725144"/>
              <a:ext cx="0" cy="6478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V="1">
              <a:off x="2627784" y="5517470"/>
              <a:ext cx="0" cy="6478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接點 32"/>
          <p:cNvCxnSpPr/>
          <p:nvPr/>
        </p:nvCxnSpPr>
        <p:spPr bwMode="auto">
          <a:xfrm>
            <a:off x="3867150" y="4867275"/>
            <a:ext cx="16557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 bwMode="auto">
          <a:xfrm flipV="1">
            <a:off x="5524500" y="3427413"/>
            <a:ext cx="0" cy="431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 bwMode="auto">
          <a:xfrm flipV="1">
            <a:off x="5524500" y="4452938"/>
            <a:ext cx="0" cy="4143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 bwMode="auto">
          <a:xfrm>
            <a:off x="5381625" y="4215101"/>
            <a:ext cx="288925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 bwMode="auto">
          <a:xfrm>
            <a:off x="5381625" y="4096102"/>
            <a:ext cx="288925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 bwMode="auto">
          <a:xfrm>
            <a:off x="5381625" y="3973928"/>
            <a:ext cx="288925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 bwMode="auto">
          <a:xfrm>
            <a:off x="5381625" y="4337021"/>
            <a:ext cx="288925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 bwMode="auto">
          <a:xfrm>
            <a:off x="5513487" y="3885421"/>
            <a:ext cx="144463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 bwMode="auto">
          <a:xfrm>
            <a:off x="5516545" y="4428728"/>
            <a:ext cx="144463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8" name="文字方塊 50"/>
          <p:cNvSpPr txBox="1">
            <a:spLocks noChangeArrowheads="1"/>
          </p:cNvSpPr>
          <p:nvPr/>
        </p:nvSpPr>
        <p:spPr bwMode="auto">
          <a:xfrm>
            <a:off x="3348038" y="3694113"/>
            <a:ext cx="338137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>
                <a:solidFill>
                  <a:srgbClr val="00B0F0"/>
                </a:solidFill>
              </a:rPr>
              <a:t>E</a:t>
            </a:r>
          </a:p>
          <a:p>
            <a:pPr algn="ctr"/>
            <a:r>
              <a:rPr lang="en-US" altLang="zh-TW" b="1"/>
              <a:t>-</a:t>
            </a:r>
            <a:endParaRPr lang="zh-TW" altLang="en-US" b="1"/>
          </a:p>
        </p:txBody>
      </p:sp>
      <p:sp>
        <p:nvSpPr>
          <p:cNvPr id="10249" name="文字方塊 51"/>
          <p:cNvSpPr txBox="1">
            <a:spLocks noChangeArrowheads="1"/>
          </p:cNvSpPr>
          <p:nvPr/>
        </p:nvSpPr>
        <p:spPr bwMode="auto">
          <a:xfrm>
            <a:off x="5661025" y="3714750"/>
            <a:ext cx="3508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>
                <a:solidFill>
                  <a:srgbClr val="92D050"/>
                </a:solidFill>
              </a:rPr>
              <a:t>R</a:t>
            </a:r>
          </a:p>
          <a:p>
            <a:pPr algn="ctr"/>
            <a:r>
              <a:rPr lang="en-US" altLang="zh-TW" b="1"/>
              <a:t>-</a:t>
            </a:r>
            <a:endParaRPr lang="zh-TW" altLang="en-US" b="1"/>
          </a:p>
        </p:txBody>
      </p:sp>
      <p:grpSp>
        <p:nvGrpSpPr>
          <p:cNvPr id="5" name="群組 72"/>
          <p:cNvGrpSpPr>
            <a:grpSpLocks/>
          </p:cNvGrpSpPr>
          <p:nvPr/>
        </p:nvGrpSpPr>
        <p:grpSpPr bwMode="auto">
          <a:xfrm>
            <a:off x="3563938" y="3714750"/>
            <a:ext cx="303212" cy="646113"/>
            <a:chOff x="3131840" y="5013176"/>
            <a:chExt cx="303907" cy="646331"/>
          </a:xfrm>
        </p:grpSpPr>
        <p:cxnSp>
          <p:nvCxnSpPr>
            <p:cNvPr id="55" name="直線單箭頭接點 54"/>
            <p:cNvCxnSpPr/>
            <p:nvPr/>
          </p:nvCxnSpPr>
          <p:spPr>
            <a:xfrm flipV="1">
              <a:off x="3435747" y="5063993"/>
              <a:ext cx="0" cy="2874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8" name="文字方塊 64"/>
            <p:cNvSpPr txBox="1">
              <a:spLocks noChangeArrowheads="1"/>
            </p:cNvSpPr>
            <p:nvPr/>
          </p:nvSpPr>
          <p:spPr bwMode="auto">
            <a:xfrm>
              <a:off x="3131840" y="5013176"/>
              <a:ext cx="24878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FF0000"/>
                  </a:solidFill>
                </a:rPr>
                <a:t>I</a:t>
              </a:r>
            </a:p>
            <a:p>
              <a:pPr algn="ctr"/>
              <a:endParaRPr lang="zh-TW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群組 76"/>
          <p:cNvGrpSpPr>
            <a:grpSpLocks/>
          </p:cNvGrpSpPr>
          <p:nvPr/>
        </p:nvGrpSpPr>
        <p:grpSpPr bwMode="auto">
          <a:xfrm>
            <a:off x="3848100" y="3068638"/>
            <a:ext cx="249238" cy="646112"/>
            <a:chOff x="2912949" y="4366845"/>
            <a:chExt cx="248787" cy="646331"/>
          </a:xfrm>
        </p:grpSpPr>
        <p:cxnSp>
          <p:nvCxnSpPr>
            <p:cNvPr id="75" name="直線單箭頭接點 74"/>
            <p:cNvCxnSpPr/>
            <p:nvPr/>
          </p:nvCxnSpPr>
          <p:spPr>
            <a:xfrm flipV="1">
              <a:off x="3132395" y="4653168"/>
              <a:ext cx="0" cy="288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  <a:scene3d>
              <a:camera prst="orthographicFront">
                <a:rot lat="0" lon="0" rev="16200000"/>
              </a:camera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6" name="文字方塊 75"/>
            <p:cNvSpPr txBox="1">
              <a:spLocks noChangeArrowheads="1"/>
            </p:cNvSpPr>
            <p:nvPr/>
          </p:nvSpPr>
          <p:spPr bwMode="auto">
            <a:xfrm>
              <a:off x="2912949" y="4366845"/>
              <a:ext cx="24878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FF0000"/>
                  </a:solidFill>
                </a:rPr>
                <a:t>I</a:t>
              </a:r>
            </a:p>
            <a:p>
              <a:pPr algn="ctr"/>
              <a:endParaRPr lang="zh-TW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群組 80"/>
          <p:cNvGrpSpPr>
            <a:grpSpLocks/>
          </p:cNvGrpSpPr>
          <p:nvPr/>
        </p:nvGrpSpPr>
        <p:grpSpPr bwMode="auto">
          <a:xfrm>
            <a:off x="5522913" y="3364603"/>
            <a:ext cx="304800" cy="646113"/>
            <a:chOff x="5091931" y="4653136"/>
            <a:chExt cx="304919" cy="646331"/>
          </a:xfrm>
        </p:grpSpPr>
        <p:cxnSp>
          <p:nvCxnSpPr>
            <p:cNvPr id="79" name="直線單箭頭接點 78"/>
            <p:cNvCxnSpPr/>
            <p:nvPr/>
          </p:nvCxnSpPr>
          <p:spPr>
            <a:xfrm rot="10800000" flipV="1">
              <a:off x="5091931" y="4703953"/>
              <a:ext cx="0" cy="2874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4" name="文字方塊 79"/>
            <p:cNvSpPr txBox="1">
              <a:spLocks noChangeArrowheads="1"/>
            </p:cNvSpPr>
            <p:nvPr/>
          </p:nvSpPr>
          <p:spPr bwMode="auto">
            <a:xfrm>
              <a:off x="5148064" y="4653136"/>
              <a:ext cx="24878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I</a:t>
              </a: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7"/>
          <p:cNvGrpSpPr>
            <a:grpSpLocks/>
          </p:cNvGrpSpPr>
          <p:nvPr/>
        </p:nvGrpSpPr>
        <p:grpSpPr bwMode="auto">
          <a:xfrm>
            <a:off x="5248275" y="4870450"/>
            <a:ext cx="287338" cy="668338"/>
            <a:chOff x="5652136" y="5135700"/>
            <a:chExt cx="288016" cy="667823"/>
          </a:xfrm>
        </p:grpSpPr>
        <p:cxnSp>
          <p:nvCxnSpPr>
            <p:cNvPr id="86" name="直線單箭頭接點 85"/>
            <p:cNvCxnSpPr/>
            <p:nvPr/>
          </p:nvCxnSpPr>
          <p:spPr>
            <a:xfrm rot="16200000" flipV="1">
              <a:off x="5796144" y="4991692"/>
              <a:ext cx="0" cy="28801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2" name="文字方塊 86"/>
            <p:cNvSpPr txBox="1">
              <a:spLocks noChangeArrowheads="1"/>
            </p:cNvSpPr>
            <p:nvPr/>
          </p:nvSpPr>
          <p:spPr bwMode="auto">
            <a:xfrm>
              <a:off x="5691366" y="5157192"/>
              <a:ext cx="24878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I</a:t>
              </a: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群組 88"/>
          <p:cNvGrpSpPr>
            <a:grpSpLocks/>
          </p:cNvGrpSpPr>
          <p:nvPr/>
        </p:nvGrpSpPr>
        <p:grpSpPr bwMode="auto">
          <a:xfrm>
            <a:off x="3562350" y="4543425"/>
            <a:ext cx="304800" cy="646113"/>
            <a:chOff x="3131840" y="5013176"/>
            <a:chExt cx="303907" cy="646331"/>
          </a:xfrm>
        </p:grpSpPr>
        <p:cxnSp>
          <p:nvCxnSpPr>
            <p:cNvPr id="90" name="直線單箭頭接點 89"/>
            <p:cNvCxnSpPr/>
            <p:nvPr/>
          </p:nvCxnSpPr>
          <p:spPr>
            <a:xfrm flipV="1">
              <a:off x="3435747" y="5063993"/>
              <a:ext cx="0" cy="2874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0" name="文字方塊 90"/>
            <p:cNvSpPr txBox="1">
              <a:spLocks noChangeArrowheads="1"/>
            </p:cNvSpPr>
            <p:nvPr/>
          </p:nvSpPr>
          <p:spPr bwMode="auto">
            <a:xfrm>
              <a:off x="3131840" y="5013176"/>
              <a:ext cx="24878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FF0000"/>
                  </a:solidFill>
                </a:rPr>
                <a:t>I</a:t>
              </a:r>
            </a:p>
            <a:p>
              <a:pPr algn="ctr"/>
              <a:endParaRPr lang="zh-TW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255" name="群組 95"/>
          <p:cNvGrpSpPr>
            <a:grpSpLocks/>
          </p:cNvGrpSpPr>
          <p:nvPr/>
        </p:nvGrpSpPr>
        <p:grpSpPr bwMode="auto">
          <a:xfrm>
            <a:off x="3203575" y="5732463"/>
            <a:ext cx="3816350" cy="923925"/>
            <a:chOff x="4211960" y="5733256"/>
            <a:chExt cx="3816424" cy="923330"/>
          </a:xfrm>
        </p:grpSpPr>
        <p:sp>
          <p:nvSpPr>
            <p:cNvPr id="10256" name="文字方塊 3"/>
            <p:cNvSpPr txBox="1">
              <a:spLocks noChangeArrowheads="1"/>
            </p:cNvSpPr>
            <p:nvPr/>
          </p:nvSpPr>
          <p:spPr bwMode="auto">
            <a:xfrm>
              <a:off x="4211960" y="5733256"/>
              <a:ext cx="3816424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solidFill>
                    <a:srgbClr val="92D050"/>
                  </a:solidFill>
                </a:rPr>
                <a:t>       </a:t>
              </a:r>
              <a:r>
                <a:rPr lang="en-US" altLang="zh-TW" b="1">
                  <a:solidFill>
                    <a:srgbClr val="00B0F0"/>
                  </a:solidFill>
                </a:rPr>
                <a:t>E                                  E</a:t>
              </a:r>
            </a:p>
            <a:p>
              <a:r>
                <a:rPr lang="en-US" altLang="zh-TW" b="1">
                  <a:solidFill>
                    <a:srgbClr val="FF0000"/>
                  </a:solidFill>
                </a:rPr>
                <a:t>I</a:t>
              </a:r>
              <a:r>
                <a:rPr lang="en-US" altLang="zh-TW" b="1">
                  <a:solidFill>
                    <a:srgbClr val="92D050"/>
                  </a:solidFill>
                </a:rPr>
                <a:t> </a:t>
              </a:r>
              <a:r>
                <a:rPr lang="en-US" altLang="zh-TW" b="1"/>
                <a:t>=         </a:t>
              </a:r>
              <a:r>
                <a:rPr lang="en-US" altLang="zh-TW" b="1">
                  <a:sym typeface="Wingdings" pitchFamily="2" charset="2"/>
                </a:rPr>
                <a:t> </a:t>
              </a:r>
              <a:r>
                <a:rPr lang="en-US" altLang="zh-TW" b="1">
                  <a:solidFill>
                    <a:srgbClr val="00B0F0"/>
                  </a:solidFill>
                  <a:sym typeface="Wingdings" pitchFamily="2" charset="2"/>
                </a:rPr>
                <a:t>E</a:t>
              </a:r>
              <a:r>
                <a:rPr lang="en-US" altLang="zh-TW" b="1">
                  <a:sym typeface="Wingdings" pitchFamily="2" charset="2"/>
                </a:rPr>
                <a:t> = </a:t>
              </a:r>
              <a:r>
                <a:rPr lang="en-US" altLang="zh-TW" b="1">
                  <a:solidFill>
                    <a:srgbClr val="FF0000"/>
                  </a:solidFill>
                  <a:sym typeface="Wingdings" pitchFamily="2" charset="2"/>
                </a:rPr>
                <a:t>I</a:t>
              </a:r>
              <a:r>
                <a:rPr lang="en-US" altLang="zh-TW" b="1">
                  <a:sym typeface="Wingdings" pitchFamily="2" charset="2"/>
                </a:rPr>
                <a:t> </a:t>
              </a:r>
              <a:r>
                <a:rPr lang="en-US" altLang="zh-TW" b="1">
                  <a:solidFill>
                    <a:srgbClr val="92D050"/>
                  </a:solidFill>
                  <a:sym typeface="Wingdings" pitchFamily="2" charset="2"/>
                </a:rPr>
                <a:t>R</a:t>
              </a:r>
              <a:r>
                <a:rPr lang="en-US" altLang="zh-TW" b="1">
                  <a:sym typeface="Wingdings" pitchFamily="2" charset="2"/>
                </a:rPr>
                <a:t>  </a:t>
              </a:r>
              <a:r>
                <a:rPr lang="en-US" altLang="zh-TW" b="1">
                  <a:solidFill>
                    <a:srgbClr val="92D050"/>
                  </a:solidFill>
                  <a:sym typeface="Wingdings" pitchFamily="2" charset="2"/>
                </a:rPr>
                <a:t>R</a:t>
              </a:r>
              <a:r>
                <a:rPr lang="en-US" altLang="zh-TW" b="1">
                  <a:sym typeface="Wingdings" pitchFamily="2" charset="2"/>
                </a:rPr>
                <a:t> =  </a:t>
              </a:r>
              <a:endParaRPr lang="en-US" altLang="zh-TW">
                <a:solidFill>
                  <a:srgbClr val="92D050"/>
                </a:solidFill>
              </a:endParaRPr>
            </a:p>
            <a:p>
              <a:r>
                <a:rPr lang="en-US" altLang="zh-TW">
                  <a:solidFill>
                    <a:srgbClr val="92D050"/>
                  </a:solidFill>
                </a:rPr>
                <a:t>       </a:t>
              </a:r>
              <a:r>
                <a:rPr lang="en-US" altLang="zh-TW" b="1">
                  <a:solidFill>
                    <a:srgbClr val="92D050"/>
                  </a:solidFill>
                </a:rPr>
                <a:t>R                                   </a:t>
              </a:r>
              <a:r>
                <a:rPr lang="en-US" altLang="zh-TW" b="1">
                  <a:solidFill>
                    <a:srgbClr val="FF0000"/>
                  </a:solidFill>
                </a:rPr>
                <a:t>I</a:t>
              </a:r>
              <a:endParaRPr lang="zh-TW" altLang="en-US" b="1">
                <a:solidFill>
                  <a:srgbClr val="FF0000"/>
                </a:solidFill>
              </a:endParaRPr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4643768" y="6164778"/>
              <a:ext cx="36037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6948863" y="6164778"/>
              <a:ext cx="358782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0.048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15746 1.11111E-6 " pathEditMode="relative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2.77778E-7 0.171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.00139 L -0.15711 0.0013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0.054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914400" y="1412875"/>
            <a:ext cx="7473950" cy="4572000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ea typeface="標楷體" pitchFamily="65" charset="-120"/>
              </a:rPr>
              <a:t>當電阻於串聯：</a:t>
            </a:r>
            <a:endParaRPr lang="en-US" altLang="zh-TW" dirty="0" smtClean="0">
              <a:ea typeface="標楷體" pitchFamily="65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 smtClean="0">
                <a:ea typeface="標楷體" pitchFamily="65" charset="-120"/>
              </a:rPr>
              <a:t>	(1)	</a:t>
            </a:r>
            <a:r>
              <a:rPr lang="en-US" altLang="zh-TW" dirty="0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dirty="0" smtClean="0">
                <a:solidFill>
                  <a:srgbClr val="92D050"/>
                </a:solidFill>
                <a:ea typeface="標楷體" pitchFamily="65" charset="-120"/>
              </a:rPr>
              <a:t>T</a:t>
            </a:r>
            <a:r>
              <a:rPr lang="en-US" altLang="zh-TW" dirty="0" smtClean="0">
                <a:ea typeface="標楷體" pitchFamily="65" charset="-120"/>
              </a:rPr>
              <a:t>=</a:t>
            </a:r>
            <a:r>
              <a:rPr lang="en-US" altLang="zh-TW" dirty="0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dirty="0" smtClean="0">
                <a:solidFill>
                  <a:srgbClr val="92D050"/>
                </a:solidFill>
                <a:ea typeface="標楷體" pitchFamily="65" charset="-120"/>
              </a:rPr>
              <a:t>1</a:t>
            </a:r>
            <a:r>
              <a:rPr lang="en-US" altLang="zh-TW" dirty="0" smtClean="0">
                <a:ea typeface="標楷體" pitchFamily="65" charset="-120"/>
              </a:rPr>
              <a:t>+</a:t>
            </a:r>
            <a:r>
              <a:rPr lang="en-US" altLang="zh-TW" dirty="0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dirty="0" smtClean="0">
                <a:solidFill>
                  <a:srgbClr val="92D050"/>
                </a:solidFill>
                <a:ea typeface="標楷體" pitchFamily="65" charset="-120"/>
              </a:rPr>
              <a:t>2</a:t>
            </a:r>
            <a:endParaRPr kumimoji="1" lang="en-US" altLang="zh-TW" baseline="-25000" dirty="0" smtClean="0">
              <a:solidFill>
                <a:srgbClr val="FF0000"/>
              </a:solidFill>
              <a:ea typeface="標楷體" pitchFamily="65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TW" baseline="-25000" dirty="0" smtClean="0">
                <a:solidFill>
                  <a:srgbClr val="FF0000"/>
                </a:solidFill>
                <a:ea typeface="標楷體" pitchFamily="65" charset="-120"/>
              </a:rPr>
              <a:t>	</a:t>
            </a:r>
            <a:r>
              <a:rPr lang="en-US" altLang="zh-TW" dirty="0" smtClean="0">
                <a:ea typeface="標楷體" pitchFamily="65" charset="-120"/>
              </a:rPr>
              <a:t>(2)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 I</a:t>
            </a:r>
            <a:r>
              <a:rPr lang="en-US" altLang="zh-TW" dirty="0" smtClean="0">
                <a:ea typeface="標楷體" pitchFamily="65" charset="-120"/>
              </a:rPr>
              <a:t>=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r>
              <a:rPr kumimoji="1" lang="en-US" altLang="zh-TW" baseline="-25000" dirty="0" smtClean="0">
                <a:solidFill>
                  <a:srgbClr val="FF0000"/>
                </a:solidFill>
                <a:ea typeface="標楷體" pitchFamily="65" charset="-120"/>
              </a:rPr>
              <a:t>R1</a:t>
            </a:r>
            <a:r>
              <a:rPr lang="en-US" altLang="zh-TW" dirty="0" smtClean="0">
                <a:ea typeface="標楷體" pitchFamily="65" charset="-120"/>
              </a:rPr>
              <a:t>=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r>
              <a:rPr kumimoji="1" lang="en-US" altLang="zh-TW" baseline="-25000" dirty="0" smtClean="0">
                <a:solidFill>
                  <a:srgbClr val="FF0000"/>
                </a:solidFill>
                <a:ea typeface="標楷體" pitchFamily="65" charset="-120"/>
              </a:rPr>
              <a:t>R2</a:t>
            </a:r>
          </a:p>
          <a:p>
            <a:pPr eaLnBrk="1" hangingPunct="1">
              <a:buFont typeface="Wingdings" pitchFamily="2" charset="2"/>
              <a:buNone/>
            </a:pPr>
            <a:endParaRPr kumimoji="1" lang="en-US" altLang="zh-TW" baseline="-25000" dirty="0" smtClean="0">
              <a:solidFill>
                <a:srgbClr val="92D050"/>
              </a:solidFill>
              <a:ea typeface="標楷體" pitchFamily="65" charset="-120"/>
            </a:endParaRPr>
          </a:p>
          <a:p>
            <a:pPr eaLnBrk="1" hangingPunct="1"/>
            <a:r>
              <a:rPr lang="zh-TW" altLang="en-US" dirty="0" smtClean="0">
                <a:ea typeface="標楷體" pitchFamily="65" charset="-120"/>
                <a:sym typeface="Wingdings" pitchFamily="2" charset="2"/>
              </a:rPr>
              <a:t>由上式求得：</a:t>
            </a:r>
            <a:endParaRPr lang="en-US" altLang="zh-TW" dirty="0" smtClean="0">
              <a:ea typeface="標楷體" pitchFamily="65" charset="-120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 smtClean="0">
                <a:ea typeface="標楷體" pitchFamily="65" charset="-120"/>
                <a:sym typeface="Wingdings" pitchFamily="2" charset="2"/>
              </a:rPr>
              <a:t></a:t>
            </a:r>
            <a:r>
              <a:rPr kumimoji="1" lang="zh-TW" altLang="en-US" dirty="0" smtClean="0">
                <a:ea typeface="標楷體" pitchFamily="65" charset="-120"/>
              </a:rPr>
              <a:t> </a:t>
            </a:r>
            <a:r>
              <a:rPr kumimoji="1" lang="en-US" altLang="zh-TW" dirty="0" smtClean="0">
                <a:solidFill>
                  <a:srgbClr val="00B0F0"/>
                </a:solidFill>
                <a:ea typeface="標楷體" pitchFamily="65" charset="-120"/>
              </a:rPr>
              <a:t>E</a:t>
            </a:r>
            <a:r>
              <a:rPr kumimoji="1" lang="en-US" altLang="zh-TW" dirty="0" smtClean="0">
                <a:ea typeface="標楷體" pitchFamily="65" charset="-120"/>
              </a:rPr>
              <a:t>/</a:t>
            </a:r>
            <a:r>
              <a:rPr kumimoji="1" lang="en-US" altLang="zh-TW" dirty="0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dirty="0" smtClean="0">
                <a:solidFill>
                  <a:srgbClr val="92D050"/>
                </a:solidFill>
                <a:ea typeface="標楷體" pitchFamily="65" charset="-120"/>
              </a:rPr>
              <a:t>T</a:t>
            </a:r>
            <a:r>
              <a:rPr kumimoji="1" lang="en-US" altLang="zh-TW" dirty="0" smtClean="0">
                <a:ea typeface="標楷體" pitchFamily="65" charset="-120"/>
              </a:rPr>
              <a:t>=</a:t>
            </a:r>
            <a:r>
              <a:rPr kumimoji="1" lang="en-US" altLang="zh-TW" dirty="0" smtClean="0">
                <a:solidFill>
                  <a:srgbClr val="00B0F0"/>
                </a:solidFill>
                <a:ea typeface="標楷體" pitchFamily="65" charset="-120"/>
              </a:rPr>
              <a:t>V</a:t>
            </a:r>
            <a:r>
              <a:rPr kumimoji="1" lang="en-US" altLang="zh-TW" baseline="-25000" dirty="0" smtClean="0">
                <a:solidFill>
                  <a:srgbClr val="00B0F0"/>
                </a:solidFill>
                <a:ea typeface="標楷體" pitchFamily="65" charset="-120"/>
              </a:rPr>
              <a:t>R1</a:t>
            </a:r>
            <a:r>
              <a:rPr kumimoji="1" lang="en-US" altLang="zh-TW" dirty="0" smtClean="0">
                <a:ea typeface="標楷體" pitchFamily="65" charset="-120"/>
              </a:rPr>
              <a:t>/</a:t>
            </a:r>
            <a:r>
              <a:rPr lang="en-US" altLang="zh-TW" dirty="0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dirty="0" smtClean="0">
                <a:solidFill>
                  <a:srgbClr val="92D050"/>
                </a:solidFill>
                <a:ea typeface="標楷體" pitchFamily="65" charset="-120"/>
              </a:rPr>
              <a:t>1</a:t>
            </a:r>
            <a:r>
              <a:rPr kumimoji="1" lang="en-US" altLang="zh-TW" dirty="0" smtClean="0">
                <a:solidFill>
                  <a:srgbClr val="92D050"/>
                </a:solidFill>
                <a:ea typeface="標楷體" pitchFamily="65" charset="-120"/>
              </a:rPr>
              <a:t>      </a:t>
            </a:r>
            <a:r>
              <a:rPr lang="zh-TW" altLang="en-US" dirty="0" smtClean="0">
                <a:ea typeface="標楷體" pitchFamily="65" charset="-120"/>
              </a:rPr>
              <a:t>得</a:t>
            </a:r>
            <a:r>
              <a:rPr kumimoji="1" lang="en-US" altLang="zh-TW" dirty="0" smtClean="0">
                <a:solidFill>
                  <a:srgbClr val="FF0000"/>
                </a:solidFill>
                <a:ea typeface="標楷體" pitchFamily="65" charset="-120"/>
              </a:rPr>
              <a:t>  </a:t>
            </a:r>
            <a:r>
              <a:rPr kumimoji="1" lang="en-US" altLang="zh-TW" dirty="0" smtClean="0">
                <a:solidFill>
                  <a:srgbClr val="00B0F0"/>
                </a:solidFill>
                <a:ea typeface="標楷體" pitchFamily="65" charset="-120"/>
              </a:rPr>
              <a:t>V</a:t>
            </a:r>
            <a:r>
              <a:rPr kumimoji="1" lang="en-US" altLang="zh-TW" baseline="-25000" dirty="0" smtClean="0">
                <a:solidFill>
                  <a:srgbClr val="00B0F0"/>
                </a:solidFill>
                <a:ea typeface="標楷體" pitchFamily="65" charset="-120"/>
              </a:rPr>
              <a:t>R1</a:t>
            </a:r>
            <a:r>
              <a:rPr kumimoji="1" lang="en-US" altLang="zh-TW" dirty="0" smtClean="0">
                <a:ea typeface="標楷體" pitchFamily="65" charset="-120"/>
              </a:rPr>
              <a:t>=</a:t>
            </a:r>
            <a:r>
              <a:rPr kumimoji="1" lang="en-US" altLang="zh-TW" dirty="0" smtClean="0">
                <a:solidFill>
                  <a:srgbClr val="00B0F0"/>
                </a:solidFill>
                <a:ea typeface="標楷體" pitchFamily="65" charset="-120"/>
              </a:rPr>
              <a:t>E</a:t>
            </a:r>
            <a:r>
              <a:rPr kumimoji="1" lang="en-US" altLang="zh-TW" dirty="0" smtClean="0">
                <a:ea typeface="標楷體" pitchFamily="65" charset="-120"/>
              </a:rPr>
              <a:t>×</a:t>
            </a:r>
            <a:r>
              <a:rPr lang="en-US" altLang="zh-TW" dirty="0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dirty="0" smtClean="0">
                <a:solidFill>
                  <a:srgbClr val="92D050"/>
                </a:solidFill>
                <a:ea typeface="標楷體" pitchFamily="65" charset="-120"/>
              </a:rPr>
              <a:t>1</a:t>
            </a:r>
            <a:r>
              <a:rPr kumimoji="1" lang="en-US" altLang="zh-TW" dirty="0" smtClean="0">
                <a:ea typeface="標楷體" pitchFamily="65" charset="-120"/>
              </a:rPr>
              <a:t>/(</a:t>
            </a:r>
            <a:r>
              <a:rPr lang="en-US" altLang="zh-TW" dirty="0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dirty="0" smtClean="0">
                <a:solidFill>
                  <a:srgbClr val="92D050"/>
                </a:solidFill>
                <a:ea typeface="標楷體" pitchFamily="65" charset="-120"/>
              </a:rPr>
              <a:t>1</a:t>
            </a:r>
            <a:r>
              <a:rPr lang="en-US" altLang="zh-TW" dirty="0" smtClean="0">
                <a:ea typeface="標楷體" pitchFamily="65" charset="-120"/>
              </a:rPr>
              <a:t>+</a:t>
            </a:r>
            <a:r>
              <a:rPr lang="en-US" altLang="zh-TW" dirty="0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dirty="0" smtClean="0">
                <a:solidFill>
                  <a:srgbClr val="92D050"/>
                </a:solidFill>
                <a:ea typeface="標楷體" pitchFamily="65" charset="-120"/>
              </a:rPr>
              <a:t>2</a:t>
            </a:r>
            <a:r>
              <a:rPr kumimoji="1" lang="en-US" altLang="zh-TW" dirty="0" smtClean="0">
                <a:ea typeface="標楷體" pitchFamily="65" charset="-12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000" dirty="0" smtClean="0">
              <a:ea typeface="標楷體" pitchFamily="65" charset="-120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dirty="0" smtClean="0">
              <a:ea typeface="標楷體" pitchFamily="65" charset="-120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 smtClean="0">
                <a:ea typeface="標楷體" pitchFamily="65" charset="-120"/>
                <a:sym typeface="Wingdings" pitchFamily="2" charset="2"/>
              </a:rPr>
              <a:t></a:t>
            </a:r>
            <a:r>
              <a:rPr kumimoji="1" lang="zh-TW" altLang="en-US" dirty="0" smtClean="0">
                <a:ea typeface="標楷體" pitchFamily="65" charset="-120"/>
              </a:rPr>
              <a:t> </a:t>
            </a:r>
            <a:r>
              <a:rPr kumimoji="1" lang="en-US" altLang="zh-TW" dirty="0" smtClean="0">
                <a:solidFill>
                  <a:srgbClr val="00B0F0"/>
                </a:solidFill>
                <a:ea typeface="標楷體" pitchFamily="65" charset="-120"/>
              </a:rPr>
              <a:t>E</a:t>
            </a:r>
            <a:r>
              <a:rPr kumimoji="1" lang="en-US" altLang="zh-TW" dirty="0" smtClean="0">
                <a:ea typeface="標楷體" pitchFamily="65" charset="-120"/>
              </a:rPr>
              <a:t>/</a:t>
            </a:r>
            <a:r>
              <a:rPr kumimoji="1" lang="en-US" altLang="zh-TW" dirty="0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dirty="0" smtClean="0">
                <a:solidFill>
                  <a:srgbClr val="92D050"/>
                </a:solidFill>
                <a:ea typeface="標楷體" pitchFamily="65" charset="-120"/>
              </a:rPr>
              <a:t>T</a:t>
            </a:r>
            <a:r>
              <a:rPr kumimoji="1" lang="en-US" altLang="zh-TW" dirty="0" smtClean="0">
                <a:ea typeface="標楷體" pitchFamily="65" charset="-120"/>
              </a:rPr>
              <a:t>=</a:t>
            </a:r>
            <a:r>
              <a:rPr kumimoji="1" lang="en-US" altLang="zh-TW" dirty="0" smtClean="0">
                <a:solidFill>
                  <a:srgbClr val="00B0F0"/>
                </a:solidFill>
                <a:ea typeface="標楷體" pitchFamily="65" charset="-120"/>
              </a:rPr>
              <a:t>V</a:t>
            </a:r>
            <a:r>
              <a:rPr kumimoji="1" lang="en-US" altLang="zh-TW" baseline="-25000" dirty="0" smtClean="0">
                <a:solidFill>
                  <a:srgbClr val="00B0F0"/>
                </a:solidFill>
                <a:ea typeface="標楷體" pitchFamily="65" charset="-120"/>
              </a:rPr>
              <a:t>R2</a:t>
            </a:r>
            <a:r>
              <a:rPr kumimoji="1" lang="en-US" altLang="zh-TW" dirty="0" smtClean="0">
                <a:ea typeface="標楷體" pitchFamily="65" charset="-120"/>
              </a:rPr>
              <a:t>/</a:t>
            </a:r>
            <a:r>
              <a:rPr lang="en-US" altLang="zh-TW" dirty="0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dirty="0" smtClean="0">
                <a:solidFill>
                  <a:srgbClr val="92D050"/>
                </a:solidFill>
                <a:ea typeface="標楷體" pitchFamily="65" charset="-120"/>
              </a:rPr>
              <a:t>2</a:t>
            </a:r>
            <a:r>
              <a:rPr kumimoji="1" lang="en-US" altLang="zh-TW" dirty="0" smtClean="0">
                <a:solidFill>
                  <a:srgbClr val="92D050"/>
                </a:solidFill>
                <a:ea typeface="標楷體" pitchFamily="65" charset="-120"/>
              </a:rPr>
              <a:t>     </a:t>
            </a:r>
            <a:r>
              <a:rPr lang="zh-TW" altLang="en-US" dirty="0" smtClean="0">
                <a:ea typeface="標楷體" pitchFamily="65" charset="-120"/>
              </a:rPr>
              <a:t>得</a:t>
            </a:r>
            <a:r>
              <a:rPr kumimoji="1" lang="en-US" altLang="zh-TW" dirty="0" smtClean="0">
                <a:solidFill>
                  <a:srgbClr val="FF0000"/>
                </a:solidFill>
                <a:ea typeface="標楷體" pitchFamily="65" charset="-120"/>
              </a:rPr>
              <a:t>  </a:t>
            </a:r>
            <a:r>
              <a:rPr kumimoji="1" lang="en-US" altLang="zh-TW" dirty="0" smtClean="0">
                <a:solidFill>
                  <a:srgbClr val="00B0F0"/>
                </a:solidFill>
                <a:ea typeface="標楷體" pitchFamily="65" charset="-120"/>
              </a:rPr>
              <a:t>V</a:t>
            </a:r>
            <a:r>
              <a:rPr kumimoji="1" lang="en-US" altLang="zh-TW" baseline="-25000" dirty="0" smtClean="0">
                <a:solidFill>
                  <a:srgbClr val="00B0F0"/>
                </a:solidFill>
                <a:ea typeface="標楷體" pitchFamily="65" charset="-120"/>
              </a:rPr>
              <a:t>R2</a:t>
            </a:r>
            <a:r>
              <a:rPr kumimoji="1" lang="en-US" altLang="zh-TW" dirty="0" smtClean="0">
                <a:ea typeface="標楷體" pitchFamily="65" charset="-120"/>
              </a:rPr>
              <a:t>=</a:t>
            </a:r>
            <a:r>
              <a:rPr kumimoji="1" lang="en-US" altLang="zh-TW" dirty="0" smtClean="0">
                <a:solidFill>
                  <a:srgbClr val="00B0F0"/>
                </a:solidFill>
                <a:ea typeface="標楷體" pitchFamily="65" charset="-120"/>
              </a:rPr>
              <a:t>E</a:t>
            </a:r>
            <a:r>
              <a:rPr kumimoji="1" lang="en-US" altLang="zh-TW" dirty="0" smtClean="0">
                <a:ea typeface="標楷體" pitchFamily="65" charset="-120"/>
              </a:rPr>
              <a:t>×</a:t>
            </a:r>
            <a:r>
              <a:rPr lang="en-US" altLang="zh-TW" dirty="0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dirty="0" smtClean="0">
                <a:solidFill>
                  <a:srgbClr val="92D050"/>
                </a:solidFill>
                <a:ea typeface="標楷體" pitchFamily="65" charset="-120"/>
              </a:rPr>
              <a:t>2</a:t>
            </a:r>
            <a:r>
              <a:rPr kumimoji="1" lang="en-US" altLang="zh-TW" dirty="0" smtClean="0">
                <a:ea typeface="標楷體" pitchFamily="65" charset="-120"/>
              </a:rPr>
              <a:t>/(</a:t>
            </a:r>
            <a:r>
              <a:rPr lang="en-US" altLang="zh-TW" dirty="0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dirty="0" smtClean="0">
                <a:solidFill>
                  <a:srgbClr val="92D050"/>
                </a:solidFill>
                <a:ea typeface="標楷體" pitchFamily="65" charset="-120"/>
              </a:rPr>
              <a:t>1</a:t>
            </a:r>
            <a:r>
              <a:rPr lang="en-US" altLang="zh-TW" dirty="0" smtClean="0">
                <a:ea typeface="標楷體" pitchFamily="65" charset="-120"/>
              </a:rPr>
              <a:t>+</a:t>
            </a:r>
            <a:r>
              <a:rPr lang="en-US" altLang="zh-TW" dirty="0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dirty="0" smtClean="0">
                <a:solidFill>
                  <a:srgbClr val="92D050"/>
                </a:solidFill>
                <a:ea typeface="標楷體" pitchFamily="65" charset="-120"/>
              </a:rPr>
              <a:t>2</a:t>
            </a:r>
            <a:r>
              <a:rPr kumimoji="1" lang="en-US" altLang="zh-TW" dirty="0" smtClean="0">
                <a:ea typeface="標楷體" pitchFamily="65" charset="-12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kumimoji="1" lang="en-US" altLang="zh-TW" dirty="0" smtClean="0">
              <a:ea typeface="標楷體" pitchFamily="65" charset="-120"/>
            </a:endParaRPr>
          </a:p>
          <a:p>
            <a:pPr eaLnBrk="1" hangingPunct="1">
              <a:buFont typeface="Wingdings" pitchFamily="2" charset="2"/>
              <a:buNone/>
            </a:pPr>
            <a:endParaRPr kumimoji="1" lang="zh-TW" altLang="en-US" sz="2800" dirty="0" smtClean="0">
              <a:solidFill>
                <a:srgbClr val="FF0000"/>
              </a:solidFill>
              <a:ea typeface="標楷體" pitchFamily="65" charset="-120"/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7145338" y="1998663"/>
            <a:ext cx="6651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 rot="5400000" flipV="1">
            <a:off x="6343650" y="1792288"/>
            <a:ext cx="0" cy="412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 rot="5400000">
            <a:off x="6655174" y="1991643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rot="5400000">
            <a:off x="6771458" y="1991643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 rot="5400000">
            <a:off x="6890793" y="1991643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 rot="5400000">
            <a:off x="6532589" y="1991643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 rot="5400000">
            <a:off x="7058043" y="2059905"/>
            <a:ext cx="144000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 rot="5400000">
            <a:off x="6511150" y="2055143"/>
            <a:ext cx="144000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克希荷夫分壓定理</a:t>
            </a:r>
            <a:endParaRPr lang="zh-TW" altLang="en-US" b="1" dirty="0">
              <a:solidFill>
                <a:schemeClr val="tx2"/>
              </a:solidFill>
            </a:endParaRPr>
          </a:p>
        </p:txBody>
      </p:sp>
      <p:sp>
        <p:nvSpPr>
          <p:cNvPr id="121" name="文字方塊 120"/>
          <p:cNvSpPr txBox="1">
            <a:spLocks noChangeArrowheads="1"/>
          </p:cNvSpPr>
          <p:nvPr/>
        </p:nvSpPr>
        <p:spPr bwMode="auto">
          <a:xfrm>
            <a:off x="6156325" y="1512218"/>
            <a:ext cx="1435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1">
                <a:solidFill>
                  <a:srgbClr val="FF0000"/>
                </a:solidFill>
              </a:rPr>
              <a:t>+   </a:t>
            </a:r>
            <a:r>
              <a:rPr lang="en-US" altLang="zh-TW" b="1">
                <a:solidFill>
                  <a:srgbClr val="00B0F0"/>
                </a:solidFill>
              </a:rPr>
              <a:t>V</a:t>
            </a:r>
            <a:r>
              <a:rPr lang="en-US" altLang="zh-TW" b="1" baseline="-25000">
                <a:solidFill>
                  <a:srgbClr val="00B0F0"/>
                </a:solidFill>
              </a:rPr>
              <a:t>R1</a:t>
            </a:r>
            <a:r>
              <a:rPr lang="en-US" altLang="zh-TW" b="1">
                <a:solidFill>
                  <a:srgbClr val="92D050"/>
                </a:solidFill>
              </a:rPr>
              <a:t>    </a:t>
            </a:r>
            <a:r>
              <a:rPr lang="en-US" altLang="zh-TW" b="1"/>
              <a:t>-</a:t>
            </a:r>
            <a:endParaRPr lang="zh-TW" altLang="en-US" b="1"/>
          </a:p>
        </p:txBody>
      </p:sp>
      <p:grpSp>
        <p:nvGrpSpPr>
          <p:cNvPr id="11277" name="群組 47"/>
          <p:cNvGrpSpPr>
            <a:grpSpLocks/>
          </p:cNvGrpSpPr>
          <p:nvPr/>
        </p:nvGrpSpPr>
        <p:grpSpPr bwMode="auto">
          <a:xfrm>
            <a:off x="5935663" y="1997075"/>
            <a:ext cx="431800" cy="1439863"/>
            <a:chOff x="2411760" y="4725144"/>
            <a:chExt cx="432048" cy="1440160"/>
          </a:xfrm>
        </p:grpSpPr>
        <p:cxnSp>
          <p:nvCxnSpPr>
            <p:cNvPr id="143" name="直線接點 142"/>
            <p:cNvCxnSpPr/>
            <p:nvPr/>
          </p:nvCxnSpPr>
          <p:spPr>
            <a:xfrm>
              <a:off x="2411760" y="5372978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2532479" y="5523822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 flipV="1">
              <a:off x="2627784" y="4725144"/>
              <a:ext cx="0" cy="6478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 flipV="1">
              <a:off x="2627784" y="5517470"/>
              <a:ext cx="0" cy="6478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直線接點 132"/>
          <p:cNvCxnSpPr/>
          <p:nvPr/>
        </p:nvCxnSpPr>
        <p:spPr>
          <a:xfrm>
            <a:off x="6151563" y="3436938"/>
            <a:ext cx="16557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 bwMode="auto">
          <a:xfrm flipV="1">
            <a:off x="7808913" y="1997075"/>
            <a:ext cx="0" cy="431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 bwMode="auto">
          <a:xfrm flipV="1">
            <a:off x="7808913" y="3022600"/>
            <a:ext cx="0" cy="414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 bwMode="auto">
          <a:xfrm>
            <a:off x="7664450" y="2779713"/>
            <a:ext cx="287322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 bwMode="auto">
          <a:xfrm>
            <a:off x="7664450" y="2659063"/>
            <a:ext cx="287322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 bwMode="auto">
          <a:xfrm>
            <a:off x="7664450" y="2543175"/>
            <a:ext cx="287322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 bwMode="auto">
          <a:xfrm>
            <a:off x="7664450" y="2901950"/>
            <a:ext cx="287322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 bwMode="auto">
          <a:xfrm>
            <a:off x="7800344" y="2449513"/>
            <a:ext cx="14366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 bwMode="auto">
          <a:xfrm>
            <a:off x="7808127" y="2997200"/>
            <a:ext cx="14366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7" name="文字方塊 128"/>
          <p:cNvSpPr txBox="1">
            <a:spLocks noChangeArrowheads="1"/>
          </p:cNvSpPr>
          <p:nvPr/>
        </p:nvSpPr>
        <p:spPr bwMode="auto">
          <a:xfrm>
            <a:off x="5632450" y="2262188"/>
            <a:ext cx="338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>
                <a:solidFill>
                  <a:srgbClr val="00B0F0"/>
                </a:solidFill>
              </a:rPr>
              <a:t>E</a:t>
            </a:r>
          </a:p>
          <a:p>
            <a:pPr algn="ctr"/>
            <a:r>
              <a:rPr lang="en-US" altLang="zh-TW" b="1"/>
              <a:t>-</a:t>
            </a:r>
            <a:endParaRPr lang="zh-TW" altLang="en-US" b="1"/>
          </a:p>
        </p:txBody>
      </p:sp>
      <p:sp>
        <p:nvSpPr>
          <p:cNvPr id="130" name="文字方塊 129"/>
          <p:cNvSpPr txBox="1">
            <a:spLocks noChangeArrowheads="1"/>
          </p:cNvSpPr>
          <p:nvPr/>
        </p:nvSpPr>
        <p:spPr bwMode="auto">
          <a:xfrm>
            <a:off x="7854950" y="2284413"/>
            <a:ext cx="533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>
                <a:solidFill>
                  <a:srgbClr val="00B0F0"/>
                </a:solidFill>
              </a:rPr>
              <a:t>V</a:t>
            </a:r>
            <a:r>
              <a:rPr lang="en-US" altLang="zh-TW" b="1" baseline="-25000">
                <a:solidFill>
                  <a:srgbClr val="00B0F0"/>
                </a:solidFill>
              </a:rPr>
              <a:t>R2</a:t>
            </a:r>
          </a:p>
          <a:p>
            <a:pPr algn="ctr"/>
            <a:r>
              <a:rPr lang="en-US" altLang="zh-TW" b="1"/>
              <a:t>-</a:t>
            </a:r>
            <a:endParaRPr lang="zh-TW" altLang="en-US" b="1"/>
          </a:p>
        </p:txBody>
      </p:sp>
      <p:grpSp>
        <p:nvGrpSpPr>
          <p:cNvPr id="4" name="群組 146"/>
          <p:cNvGrpSpPr>
            <a:grpSpLocks/>
          </p:cNvGrpSpPr>
          <p:nvPr/>
        </p:nvGrpSpPr>
        <p:grpSpPr bwMode="auto">
          <a:xfrm>
            <a:off x="5848350" y="2284413"/>
            <a:ext cx="303213" cy="646112"/>
            <a:chOff x="3131840" y="5013176"/>
            <a:chExt cx="303907" cy="646331"/>
          </a:xfrm>
        </p:grpSpPr>
        <p:cxnSp>
          <p:nvCxnSpPr>
            <p:cNvPr id="148" name="直線單箭頭接點 147"/>
            <p:cNvCxnSpPr/>
            <p:nvPr/>
          </p:nvCxnSpPr>
          <p:spPr>
            <a:xfrm flipV="1">
              <a:off x="3435747" y="5063993"/>
              <a:ext cx="0" cy="2874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05" name="文字方塊 148"/>
            <p:cNvSpPr txBox="1">
              <a:spLocks noChangeArrowheads="1"/>
            </p:cNvSpPr>
            <p:nvPr/>
          </p:nvSpPr>
          <p:spPr bwMode="auto">
            <a:xfrm>
              <a:off x="3131840" y="5013176"/>
              <a:ext cx="24878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FF0000"/>
                  </a:solidFill>
                </a:rPr>
                <a:t>I</a:t>
              </a:r>
            </a:p>
            <a:p>
              <a:pPr algn="ctr"/>
              <a:endParaRPr lang="zh-TW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群組 149"/>
          <p:cNvGrpSpPr>
            <a:grpSpLocks/>
          </p:cNvGrpSpPr>
          <p:nvPr/>
        </p:nvGrpSpPr>
        <p:grpSpPr bwMode="auto">
          <a:xfrm>
            <a:off x="6024860" y="1575718"/>
            <a:ext cx="536575" cy="646112"/>
            <a:chOff x="2698628" y="4294837"/>
            <a:chExt cx="537398" cy="646331"/>
          </a:xfrm>
        </p:grpSpPr>
        <p:cxnSp>
          <p:nvCxnSpPr>
            <p:cNvPr id="151" name="直線單箭頭接點 150"/>
            <p:cNvCxnSpPr/>
            <p:nvPr/>
          </p:nvCxnSpPr>
          <p:spPr>
            <a:xfrm flipV="1">
              <a:off x="3033559" y="4653168"/>
              <a:ext cx="0" cy="288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  <a:scene3d>
              <a:camera prst="orthographicFront">
                <a:rot lat="0" lon="0" rev="16200000"/>
              </a:camera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03" name="文字方塊 151"/>
            <p:cNvSpPr txBox="1">
              <a:spLocks noChangeArrowheads="1"/>
            </p:cNvSpPr>
            <p:nvPr/>
          </p:nvSpPr>
          <p:spPr bwMode="auto">
            <a:xfrm>
              <a:off x="2698628" y="4294837"/>
              <a:ext cx="53739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>
                  <a:solidFill>
                    <a:srgbClr val="FF0000"/>
                  </a:solidFill>
                </a:rPr>
                <a:t>R1</a:t>
              </a: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群組 152"/>
          <p:cNvGrpSpPr>
            <a:grpSpLocks/>
          </p:cNvGrpSpPr>
          <p:nvPr/>
        </p:nvGrpSpPr>
        <p:grpSpPr bwMode="auto">
          <a:xfrm>
            <a:off x="7808916" y="1916832"/>
            <a:ext cx="507737" cy="646113"/>
            <a:chOff x="5091931" y="4630258"/>
            <a:chExt cx="508081" cy="646331"/>
          </a:xfrm>
        </p:grpSpPr>
        <p:cxnSp>
          <p:nvCxnSpPr>
            <p:cNvPr id="154" name="直線單箭頭接點 153"/>
            <p:cNvCxnSpPr/>
            <p:nvPr/>
          </p:nvCxnSpPr>
          <p:spPr>
            <a:xfrm rot="10800000" flipV="1">
              <a:off x="5091931" y="4703953"/>
              <a:ext cx="0" cy="2874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01" name="文字方塊 154"/>
            <p:cNvSpPr txBox="1">
              <a:spLocks noChangeArrowheads="1"/>
            </p:cNvSpPr>
            <p:nvPr/>
          </p:nvSpPr>
          <p:spPr bwMode="auto">
            <a:xfrm>
              <a:off x="5095377" y="4630258"/>
              <a:ext cx="5046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>
                  <a:solidFill>
                    <a:srgbClr val="FF0000"/>
                  </a:solidFill>
                </a:rPr>
                <a:t>R2</a:t>
              </a: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群組 155"/>
          <p:cNvGrpSpPr>
            <a:grpSpLocks/>
          </p:cNvGrpSpPr>
          <p:nvPr/>
        </p:nvGrpSpPr>
        <p:grpSpPr bwMode="auto">
          <a:xfrm>
            <a:off x="7532688" y="3436938"/>
            <a:ext cx="287337" cy="666750"/>
            <a:chOff x="5652136" y="5135700"/>
            <a:chExt cx="288016" cy="667823"/>
          </a:xfrm>
        </p:grpSpPr>
        <p:cxnSp>
          <p:nvCxnSpPr>
            <p:cNvPr id="157" name="直線單箭頭接點 156"/>
            <p:cNvCxnSpPr/>
            <p:nvPr/>
          </p:nvCxnSpPr>
          <p:spPr>
            <a:xfrm rot="16200000" flipV="1">
              <a:off x="5796145" y="4991691"/>
              <a:ext cx="0" cy="28801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9" name="文字方塊 157"/>
            <p:cNvSpPr txBox="1">
              <a:spLocks noChangeArrowheads="1"/>
            </p:cNvSpPr>
            <p:nvPr/>
          </p:nvSpPr>
          <p:spPr bwMode="auto">
            <a:xfrm>
              <a:off x="5691366" y="5157192"/>
              <a:ext cx="24878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FF0000"/>
                  </a:solidFill>
                </a:rPr>
                <a:t>I</a:t>
              </a:r>
            </a:p>
            <a:p>
              <a:pPr algn="ctr"/>
              <a:endParaRPr lang="zh-TW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群組 158"/>
          <p:cNvGrpSpPr>
            <a:grpSpLocks/>
          </p:cNvGrpSpPr>
          <p:nvPr/>
        </p:nvGrpSpPr>
        <p:grpSpPr bwMode="auto">
          <a:xfrm>
            <a:off x="5848350" y="3113088"/>
            <a:ext cx="303213" cy="646112"/>
            <a:chOff x="3131840" y="5013176"/>
            <a:chExt cx="303907" cy="646331"/>
          </a:xfrm>
        </p:grpSpPr>
        <p:cxnSp>
          <p:nvCxnSpPr>
            <p:cNvPr id="160" name="直線單箭頭接點 159"/>
            <p:cNvCxnSpPr/>
            <p:nvPr/>
          </p:nvCxnSpPr>
          <p:spPr>
            <a:xfrm flipV="1">
              <a:off x="3435747" y="5063993"/>
              <a:ext cx="0" cy="2874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7" name="文字方塊 160"/>
            <p:cNvSpPr txBox="1">
              <a:spLocks noChangeArrowheads="1"/>
            </p:cNvSpPr>
            <p:nvPr/>
          </p:nvSpPr>
          <p:spPr bwMode="auto">
            <a:xfrm>
              <a:off x="3131840" y="5013176"/>
              <a:ext cx="24878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FF0000"/>
                  </a:solidFill>
                </a:rPr>
                <a:t>I</a:t>
              </a:r>
            </a:p>
            <a:p>
              <a:pPr algn="ctr"/>
              <a:endParaRPr lang="zh-TW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1294" name="文字方塊 179"/>
          <p:cNvSpPr txBox="1">
            <a:spLocks noChangeArrowheads="1"/>
          </p:cNvSpPr>
          <p:nvPr/>
        </p:nvSpPr>
        <p:spPr bwMode="auto">
          <a:xfrm>
            <a:off x="6156325" y="2133600"/>
            <a:ext cx="1435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1">
                <a:solidFill>
                  <a:srgbClr val="FF0000"/>
                </a:solidFill>
              </a:rPr>
              <a:t>+   </a:t>
            </a:r>
            <a:r>
              <a:rPr lang="en-US" altLang="zh-TW" b="1">
                <a:solidFill>
                  <a:schemeClr val="accent1"/>
                </a:solidFill>
              </a:rPr>
              <a:t>R1</a:t>
            </a:r>
            <a:r>
              <a:rPr lang="en-US" altLang="zh-TW" b="1">
                <a:solidFill>
                  <a:srgbClr val="92D050"/>
                </a:solidFill>
              </a:rPr>
              <a:t>    </a:t>
            </a:r>
            <a:r>
              <a:rPr lang="en-US" altLang="zh-TW" b="1"/>
              <a:t>-</a:t>
            </a:r>
            <a:endParaRPr lang="zh-TW" altLang="en-US" b="1"/>
          </a:p>
        </p:txBody>
      </p:sp>
      <p:sp>
        <p:nvSpPr>
          <p:cNvPr id="11295" name="文字方塊 181"/>
          <p:cNvSpPr txBox="1">
            <a:spLocks noChangeArrowheads="1"/>
          </p:cNvSpPr>
          <p:nvPr/>
        </p:nvSpPr>
        <p:spPr bwMode="auto">
          <a:xfrm>
            <a:off x="7191375" y="2289175"/>
            <a:ext cx="479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>
                <a:solidFill>
                  <a:schemeClr val="accent1"/>
                </a:solidFill>
              </a:rPr>
              <a:t>R2</a:t>
            </a:r>
          </a:p>
          <a:p>
            <a:pPr algn="ctr"/>
            <a:r>
              <a:rPr lang="en-US" altLang="zh-TW" b="1"/>
              <a:t>-</a:t>
            </a:r>
            <a:endParaRPr lang="zh-TW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0.048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15746 1.11111E-6 " pathEditMode="relative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2.77778E-7 0.171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.00139 L -0.15711 0.00139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0.0546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2"/>
          <p:cNvSpPr>
            <a:spLocks noGrp="1"/>
          </p:cNvSpPr>
          <p:nvPr>
            <p:ph idx="1"/>
          </p:nvPr>
        </p:nvSpPr>
        <p:spPr>
          <a:xfrm>
            <a:off x="914400" y="1781175"/>
            <a:ext cx="7618413" cy="4572000"/>
          </a:xfrm>
        </p:spPr>
        <p:txBody>
          <a:bodyPr/>
          <a:lstStyle/>
          <a:p>
            <a:pPr eaLnBrk="1" hangingPunct="1"/>
            <a:r>
              <a:rPr lang="zh-TW" altLang="en-US" smtClean="0">
                <a:ea typeface="標楷體" pitchFamily="65" charset="-120"/>
              </a:rPr>
              <a:t>當電阻於串聯：</a:t>
            </a:r>
            <a:endParaRPr lang="en-US" altLang="zh-TW" smtClean="0">
              <a:ea typeface="標楷體" pitchFamily="65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>
                <a:ea typeface="標楷體" pitchFamily="65" charset="-120"/>
              </a:rPr>
              <a:t>	(1)	</a:t>
            </a:r>
            <a:r>
              <a:rPr lang="en-US" altLang="zh-TW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smtClean="0">
                <a:solidFill>
                  <a:srgbClr val="92D050"/>
                </a:solidFill>
                <a:ea typeface="標楷體" pitchFamily="65" charset="-120"/>
              </a:rPr>
              <a:t>T</a:t>
            </a:r>
            <a:r>
              <a:rPr lang="en-US" altLang="zh-TW" smtClean="0">
                <a:ea typeface="標楷體" pitchFamily="65" charset="-120"/>
              </a:rPr>
              <a:t>=</a:t>
            </a:r>
            <a:r>
              <a:rPr lang="en-US" altLang="zh-TW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smtClean="0">
                <a:solidFill>
                  <a:srgbClr val="92D050"/>
                </a:solidFill>
                <a:ea typeface="標楷體" pitchFamily="65" charset="-120"/>
              </a:rPr>
              <a:t>1</a:t>
            </a:r>
            <a:r>
              <a:rPr lang="en-US" altLang="zh-TW" smtClean="0">
                <a:ea typeface="標楷體" pitchFamily="65" charset="-120"/>
              </a:rPr>
              <a:t>//</a:t>
            </a:r>
            <a:r>
              <a:rPr lang="en-US" altLang="zh-TW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smtClean="0">
                <a:solidFill>
                  <a:srgbClr val="92D050"/>
                </a:solidFill>
                <a:ea typeface="標楷體" pitchFamily="65" charset="-120"/>
              </a:rPr>
              <a:t>2</a:t>
            </a:r>
            <a:r>
              <a:rPr lang="en-US" altLang="zh-TW" smtClean="0">
                <a:solidFill>
                  <a:srgbClr val="92D050"/>
                </a:solidFill>
                <a:ea typeface="標楷體" pitchFamily="65" charset="-120"/>
              </a:rPr>
              <a:t>= R</a:t>
            </a:r>
            <a:r>
              <a:rPr kumimoji="1" lang="en-US" altLang="zh-TW" baseline="-25000" smtClean="0">
                <a:solidFill>
                  <a:srgbClr val="92D050"/>
                </a:solidFill>
                <a:ea typeface="標楷體" pitchFamily="65" charset="-120"/>
              </a:rPr>
              <a:t>1</a:t>
            </a:r>
            <a:r>
              <a:rPr lang="en-US" altLang="zh-TW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smtClean="0">
                <a:solidFill>
                  <a:srgbClr val="92D050"/>
                </a:solidFill>
                <a:ea typeface="標楷體" pitchFamily="65" charset="-120"/>
              </a:rPr>
              <a:t>2</a:t>
            </a:r>
            <a:r>
              <a:rPr lang="en-US" altLang="zh-TW" smtClean="0">
                <a:ea typeface="標楷體" pitchFamily="65" charset="-120"/>
              </a:rPr>
              <a:t>/(</a:t>
            </a:r>
            <a:r>
              <a:rPr lang="en-US" altLang="zh-TW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smtClean="0">
                <a:solidFill>
                  <a:srgbClr val="92D050"/>
                </a:solidFill>
                <a:ea typeface="標楷體" pitchFamily="65" charset="-120"/>
              </a:rPr>
              <a:t>1</a:t>
            </a:r>
            <a:r>
              <a:rPr lang="en-US" altLang="zh-TW" smtClean="0">
                <a:ea typeface="標楷體" pitchFamily="65" charset="-120"/>
              </a:rPr>
              <a:t>+</a:t>
            </a:r>
            <a:r>
              <a:rPr lang="en-US" altLang="zh-TW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smtClean="0">
                <a:solidFill>
                  <a:srgbClr val="92D050"/>
                </a:solidFill>
                <a:ea typeface="標楷體" pitchFamily="65" charset="-120"/>
              </a:rPr>
              <a:t>2</a:t>
            </a:r>
            <a:r>
              <a:rPr lang="en-US" altLang="zh-TW" smtClean="0">
                <a:ea typeface="標楷體" pitchFamily="65" charset="-12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TW" baseline="-25000" smtClean="0">
                <a:solidFill>
                  <a:srgbClr val="FF0000"/>
                </a:solidFill>
                <a:ea typeface="標楷體" pitchFamily="65" charset="-120"/>
              </a:rPr>
              <a:t>	</a:t>
            </a:r>
            <a:r>
              <a:rPr lang="en-US" altLang="zh-TW" smtClean="0">
                <a:ea typeface="標楷體" pitchFamily="65" charset="-120"/>
              </a:rPr>
              <a:t>(2)</a:t>
            </a:r>
            <a:r>
              <a:rPr lang="en-US" altLang="zh-TW" smtClean="0">
                <a:solidFill>
                  <a:srgbClr val="FF0000"/>
                </a:solidFill>
                <a:ea typeface="標楷體" pitchFamily="65" charset="-120"/>
              </a:rPr>
              <a:t> </a:t>
            </a:r>
            <a:r>
              <a:rPr lang="en-US" altLang="zh-TW" smtClean="0">
                <a:solidFill>
                  <a:srgbClr val="00B0F0"/>
                </a:solidFill>
                <a:ea typeface="標楷體" pitchFamily="65" charset="-120"/>
              </a:rPr>
              <a:t>E</a:t>
            </a:r>
            <a:r>
              <a:rPr lang="en-US" altLang="zh-TW" smtClean="0">
                <a:ea typeface="標楷體" pitchFamily="65" charset="-120"/>
              </a:rPr>
              <a:t>=</a:t>
            </a:r>
            <a:r>
              <a:rPr lang="en-US" altLang="zh-TW" smtClean="0">
                <a:solidFill>
                  <a:srgbClr val="00B0F0"/>
                </a:solidFill>
                <a:ea typeface="標楷體" pitchFamily="65" charset="-120"/>
              </a:rPr>
              <a:t>V</a:t>
            </a:r>
            <a:r>
              <a:rPr kumimoji="1" lang="en-US" altLang="zh-TW" baseline="-25000" smtClean="0">
                <a:solidFill>
                  <a:srgbClr val="00B0F0"/>
                </a:solidFill>
                <a:ea typeface="標楷體" pitchFamily="65" charset="-120"/>
              </a:rPr>
              <a:t>R1</a:t>
            </a:r>
            <a:r>
              <a:rPr lang="en-US" altLang="zh-TW" smtClean="0">
                <a:ea typeface="標楷體" pitchFamily="65" charset="-120"/>
              </a:rPr>
              <a:t>=</a:t>
            </a:r>
            <a:r>
              <a:rPr lang="en-US" altLang="zh-TW" smtClean="0">
                <a:solidFill>
                  <a:srgbClr val="00B0F0"/>
                </a:solidFill>
                <a:ea typeface="標楷體" pitchFamily="65" charset="-120"/>
              </a:rPr>
              <a:t>V</a:t>
            </a:r>
            <a:r>
              <a:rPr kumimoji="1" lang="en-US" altLang="zh-TW" baseline="-25000" smtClean="0">
                <a:solidFill>
                  <a:srgbClr val="00B0F0"/>
                </a:solidFill>
                <a:ea typeface="標楷體" pitchFamily="65" charset="-120"/>
              </a:rPr>
              <a:t>R2</a:t>
            </a:r>
          </a:p>
          <a:p>
            <a:pPr eaLnBrk="1" hangingPunct="1">
              <a:buFont typeface="Wingdings" pitchFamily="2" charset="2"/>
              <a:buNone/>
            </a:pPr>
            <a:endParaRPr kumimoji="1" lang="en-US" altLang="zh-TW" baseline="-25000" smtClean="0">
              <a:solidFill>
                <a:srgbClr val="92D050"/>
              </a:solidFill>
              <a:ea typeface="標楷體" pitchFamily="65" charset="-120"/>
            </a:endParaRPr>
          </a:p>
          <a:p>
            <a:pPr eaLnBrk="1" hangingPunct="1"/>
            <a:r>
              <a:rPr lang="zh-TW" altLang="en-US" smtClean="0">
                <a:ea typeface="標楷體" pitchFamily="65" charset="-120"/>
                <a:sym typeface="Wingdings" pitchFamily="2" charset="2"/>
              </a:rPr>
              <a:t>由上式求得：</a:t>
            </a:r>
            <a:endParaRPr lang="en-US" altLang="zh-TW" smtClean="0">
              <a:ea typeface="標楷體" pitchFamily="65" charset="-120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>
                <a:ea typeface="標楷體" pitchFamily="65" charset="-120"/>
                <a:sym typeface="Wingdings" pitchFamily="2" charset="2"/>
              </a:rPr>
              <a:t></a:t>
            </a:r>
            <a:r>
              <a:rPr kumimoji="1" lang="zh-TW" altLang="en-US" smtClean="0">
                <a:ea typeface="標楷體" pitchFamily="65" charset="-120"/>
              </a:rPr>
              <a:t> </a:t>
            </a:r>
            <a:r>
              <a:rPr kumimoji="1" lang="en-US" altLang="zh-TW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r>
              <a:rPr kumimoji="1" lang="en-US" altLang="zh-TW" baseline="-25000" smtClean="0">
                <a:solidFill>
                  <a:srgbClr val="FF0000"/>
                </a:solidFill>
                <a:ea typeface="標楷體" pitchFamily="65" charset="-120"/>
              </a:rPr>
              <a:t>T</a:t>
            </a:r>
            <a:r>
              <a:rPr kumimoji="1" lang="en-US" altLang="zh-TW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smtClean="0">
                <a:solidFill>
                  <a:srgbClr val="92D050"/>
                </a:solidFill>
                <a:ea typeface="標楷體" pitchFamily="65" charset="-120"/>
              </a:rPr>
              <a:t>T</a:t>
            </a:r>
            <a:r>
              <a:rPr kumimoji="1" lang="en-US" altLang="zh-TW" smtClean="0">
                <a:ea typeface="標楷體" pitchFamily="65" charset="-120"/>
              </a:rPr>
              <a:t>=</a:t>
            </a:r>
            <a:r>
              <a:rPr kumimoji="1" lang="en-US" altLang="zh-TW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r>
              <a:rPr kumimoji="1" lang="en-US" altLang="zh-TW" baseline="-25000" smtClean="0">
                <a:solidFill>
                  <a:srgbClr val="FF0000"/>
                </a:solidFill>
                <a:ea typeface="標楷體" pitchFamily="65" charset="-120"/>
              </a:rPr>
              <a:t>R1</a:t>
            </a:r>
            <a:r>
              <a:rPr lang="en-US" altLang="zh-TW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smtClean="0">
                <a:solidFill>
                  <a:srgbClr val="92D050"/>
                </a:solidFill>
                <a:ea typeface="標楷體" pitchFamily="65" charset="-120"/>
              </a:rPr>
              <a:t>1</a:t>
            </a:r>
            <a:r>
              <a:rPr kumimoji="1" lang="en-US" altLang="zh-TW" smtClean="0">
                <a:solidFill>
                  <a:srgbClr val="92D050"/>
                </a:solidFill>
                <a:ea typeface="標楷體" pitchFamily="65" charset="-120"/>
              </a:rPr>
              <a:t>     </a:t>
            </a:r>
            <a:r>
              <a:rPr lang="zh-TW" altLang="en-US" smtClean="0">
                <a:ea typeface="標楷體" pitchFamily="65" charset="-120"/>
              </a:rPr>
              <a:t>得</a:t>
            </a:r>
            <a:r>
              <a:rPr kumimoji="1" lang="en-US" altLang="zh-TW" smtClean="0">
                <a:solidFill>
                  <a:srgbClr val="FF0000"/>
                </a:solidFill>
                <a:ea typeface="標楷體" pitchFamily="65" charset="-120"/>
              </a:rPr>
              <a:t>  I</a:t>
            </a:r>
            <a:r>
              <a:rPr kumimoji="1" lang="en-US" altLang="zh-TW" baseline="-25000" smtClean="0">
                <a:solidFill>
                  <a:srgbClr val="FF0000"/>
                </a:solidFill>
                <a:ea typeface="標楷體" pitchFamily="65" charset="-120"/>
              </a:rPr>
              <a:t>R1</a:t>
            </a:r>
            <a:r>
              <a:rPr kumimoji="1" lang="en-US" altLang="zh-TW" smtClean="0">
                <a:ea typeface="標楷體" pitchFamily="65" charset="-120"/>
              </a:rPr>
              <a:t>=</a:t>
            </a:r>
            <a:r>
              <a:rPr kumimoji="1" lang="en-US" altLang="zh-TW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r>
              <a:rPr kumimoji="1" lang="en-US" altLang="zh-TW" baseline="-25000" smtClean="0">
                <a:solidFill>
                  <a:srgbClr val="FF0000"/>
                </a:solidFill>
                <a:ea typeface="標楷體" pitchFamily="65" charset="-120"/>
              </a:rPr>
              <a:t>T</a:t>
            </a:r>
            <a:r>
              <a:rPr kumimoji="1" lang="en-US" altLang="zh-TW" smtClean="0">
                <a:ea typeface="標楷體" pitchFamily="65" charset="-120"/>
              </a:rPr>
              <a:t>×</a:t>
            </a:r>
            <a:r>
              <a:rPr lang="en-US" altLang="zh-TW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smtClean="0">
                <a:solidFill>
                  <a:srgbClr val="92D050"/>
                </a:solidFill>
                <a:ea typeface="標楷體" pitchFamily="65" charset="-120"/>
              </a:rPr>
              <a:t>2</a:t>
            </a:r>
            <a:r>
              <a:rPr kumimoji="1" lang="en-US" altLang="zh-TW" smtClean="0">
                <a:ea typeface="標楷體" pitchFamily="65" charset="-120"/>
              </a:rPr>
              <a:t>/(</a:t>
            </a:r>
            <a:r>
              <a:rPr lang="en-US" altLang="zh-TW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smtClean="0">
                <a:solidFill>
                  <a:srgbClr val="92D050"/>
                </a:solidFill>
                <a:ea typeface="標楷體" pitchFamily="65" charset="-120"/>
              </a:rPr>
              <a:t>1</a:t>
            </a:r>
            <a:r>
              <a:rPr lang="en-US" altLang="zh-TW" smtClean="0">
                <a:ea typeface="標楷體" pitchFamily="65" charset="-120"/>
              </a:rPr>
              <a:t>+</a:t>
            </a:r>
            <a:r>
              <a:rPr lang="en-US" altLang="zh-TW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smtClean="0">
                <a:solidFill>
                  <a:srgbClr val="92D050"/>
                </a:solidFill>
                <a:ea typeface="標楷體" pitchFamily="65" charset="-120"/>
              </a:rPr>
              <a:t>2</a:t>
            </a:r>
            <a:r>
              <a:rPr kumimoji="1" lang="en-US" altLang="zh-TW" smtClean="0">
                <a:ea typeface="標楷體" pitchFamily="65" charset="-12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000" smtClean="0">
              <a:ea typeface="標楷體" pitchFamily="65" charset="-120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mtClean="0">
              <a:ea typeface="標楷體" pitchFamily="65" charset="-120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>
                <a:ea typeface="標楷體" pitchFamily="65" charset="-120"/>
                <a:sym typeface="Wingdings" pitchFamily="2" charset="2"/>
              </a:rPr>
              <a:t></a:t>
            </a:r>
            <a:r>
              <a:rPr kumimoji="1" lang="zh-TW" altLang="en-US" smtClean="0">
                <a:ea typeface="標楷體" pitchFamily="65" charset="-120"/>
              </a:rPr>
              <a:t> </a:t>
            </a:r>
            <a:r>
              <a:rPr kumimoji="1" lang="en-US" altLang="zh-TW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r>
              <a:rPr kumimoji="1" lang="en-US" altLang="zh-TW" baseline="-25000" smtClean="0">
                <a:solidFill>
                  <a:srgbClr val="FF0000"/>
                </a:solidFill>
                <a:ea typeface="標楷體" pitchFamily="65" charset="-120"/>
              </a:rPr>
              <a:t>T</a:t>
            </a:r>
            <a:r>
              <a:rPr kumimoji="1" lang="en-US" altLang="zh-TW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smtClean="0">
                <a:solidFill>
                  <a:srgbClr val="92D050"/>
                </a:solidFill>
                <a:ea typeface="標楷體" pitchFamily="65" charset="-120"/>
              </a:rPr>
              <a:t>T</a:t>
            </a:r>
            <a:r>
              <a:rPr kumimoji="1" lang="en-US" altLang="zh-TW" smtClean="0">
                <a:ea typeface="標楷體" pitchFamily="65" charset="-120"/>
              </a:rPr>
              <a:t>=</a:t>
            </a:r>
            <a:r>
              <a:rPr kumimoji="1" lang="en-US" altLang="zh-TW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r>
              <a:rPr kumimoji="1" lang="en-US" altLang="zh-TW" baseline="-25000" smtClean="0">
                <a:solidFill>
                  <a:srgbClr val="FF0000"/>
                </a:solidFill>
                <a:ea typeface="標楷體" pitchFamily="65" charset="-120"/>
              </a:rPr>
              <a:t>R2</a:t>
            </a:r>
            <a:r>
              <a:rPr lang="en-US" altLang="zh-TW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smtClean="0">
                <a:solidFill>
                  <a:srgbClr val="92D050"/>
                </a:solidFill>
                <a:ea typeface="標楷體" pitchFamily="65" charset="-120"/>
              </a:rPr>
              <a:t>2</a:t>
            </a:r>
            <a:r>
              <a:rPr kumimoji="1" lang="en-US" altLang="zh-TW" smtClean="0">
                <a:solidFill>
                  <a:srgbClr val="92D050"/>
                </a:solidFill>
                <a:ea typeface="標楷體" pitchFamily="65" charset="-120"/>
              </a:rPr>
              <a:t>     </a:t>
            </a:r>
            <a:r>
              <a:rPr lang="zh-TW" altLang="en-US" smtClean="0">
                <a:ea typeface="標楷體" pitchFamily="65" charset="-120"/>
              </a:rPr>
              <a:t>得</a:t>
            </a:r>
            <a:r>
              <a:rPr kumimoji="1" lang="en-US" altLang="zh-TW" smtClean="0">
                <a:solidFill>
                  <a:srgbClr val="FF0000"/>
                </a:solidFill>
                <a:ea typeface="標楷體" pitchFamily="65" charset="-120"/>
              </a:rPr>
              <a:t>  I</a:t>
            </a:r>
            <a:r>
              <a:rPr kumimoji="1" lang="en-US" altLang="zh-TW" baseline="-25000" smtClean="0">
                <a:solidFill>
                  <a:srgbClr val="FF0000"/>
                </a:solidFill>
                <a:ea typeface="標楷體" pitchFamily="65" charset="-120"/>
              </a:rPr>
              <a:t>R2</a:t>
            </a:r>
            <a:r>
              <a:rPr kumimoji="1" lang="en-US" altLang="zh-TW" smtClean="0">
                <a:ea typeface="標楷體" pitchFamily="65" charset="-120"/>
              </a:rPr>
              <a:t>=</a:t>
            </a:r>
            <a:r>
              <a:rPr kumimoji="1" lang="en-US" altLang="zh-TW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r>
              <a:rPr kumimoji="1" lang="en-US" altLang="zh-TW" baseline="-25000" smtClean="0">
                <a:solidFill>
                  <a:srgbClr val="FF0000"/>
                </a:solidFill>
                <a:ea typeface="標楷體" pitchFamily="65" charset="-120"/>
              </a:rPr>
              <a:t>T</a:t>
            </a:r>
            <a:r>
              <a:rPr kumimoji="1" lang="en-US" altLang="zh-TW" smtClean="0">
                <a:ea typeface="標楷體" pitchFamily="65" charset="-120"/>
              </a:rPr>
              <a:t>×</a:t>
            </a:r>
            <a:r>
              <a:rPr lang="en-US" altLang="zh-TW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smtClean="0">
                <a:solidFill>
                  <a:srgbClr val="92D050"/>
                </a:solidFill>
                <a:ea typeface="標楷體" pitchFamily="65" charset="-120"/>
              </a:rPr>
              <a:t>1</a:t>
            </a:r>
            <a:r>
              <a:rPr kumimoji="1" lang="en-US" altLang="zh-TW" smtClean="0">
                <a:ea typeface="標楷體" pitchFamily="65" charset="-120"/>
              </a:rPr>
              <a:t>/(</a:t>
            </a:r>
            <a:r>
              <a:rPr lang="en-US" altLang="zh-TW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smtClean="0">
                <a:solidFill>
                  <a:srgbClr val="92D050"/>
                </a:solidFill>
                <a:ea typeface="標楷體" pitchFamily="65" charset="-120"/>
              </a:rPr>
              <a:t>1</a:t>
            </a:r>
            <a:r>
              <a:rPr lang="en-US" altLang="zh-TW" smtClean="0">
                <a:ea typeface="標楷體" pitchFamily="65" charset="-120"/>
              </a:rPr>
              <a:t>+</a:t>
            </a:r>
            <a:r>
              <a:rPr lang="en-US" altLang="zh-TW" smtClean="0">
                <a:solidFill>
                  <a:srgbClr val="92D050"/>
                </a:solidFill>
                <a:ea typeface="標楷體" pitchFamily="65" charset="-120"/>
              </a:rPr>
              <a:t>R</a:t>
            </a:r>
            <a:r>
              <a:rPr kumimoji="1" lang="en-US" altLang="zh-TW" baseline="-25000" smtClean="0">
                <a:solidFill>
                  <a:srgbClr val="92D050"/>
                </a:solidFill>
                <a:ea typeface="標楷體" pitchFamily="65" charset="-120"/>
              </a:rPr>
              <a:t>2</a:t>
            </a:r>
            <a:r>
              <a:rPr kumimoji="1" lang="en-US" altLang="zh-TW" smtClean="0">
                <a:ea typeface="標楷體" pitchFamily="65" charset="-120"/>
              </a:rPr>
              <a:t>)</a:t>
            </a:r>
          </a:p>
          <a:p>
            <a:pPr eaLnBrk="1" hangingPunct="1"/>
            <a:endParaRPr lang="zh-TW" altLang="en-US" smtClean="0"/>
          </a:p>
        </p:txBody>
      </p:sp>
      <p:cxnSp>
        <p:nvCxnSpPr>
          <p:cNvPr id="59" name="直線接點 58"/>
          <p:cNvCxnSpPr/>
          <p:nvPr/>
        </p:nvCxnSpPr>
        <p:spPr>
          <a:xfrm flipV="1">
            <a:off x="6156325" y="2349500"/>
            <a:ext cx="1947863" cy="63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克希荷夫分流定理</a:t>
            </a:r>
            <a:endParaRPr lang="zh-TW" altLang="en-US" dirty="0"/>
          </a:p>
        </p:txBody>
      </p:sp>
      <p:grpSp>
        <p:nvGrpSpPr>
          <p:cNvPr id="12294" name="群組 47"/>
          <p:cNvGrpSpPr>
            <a:grpSpLocks/>
          </p:cNvGrpSpPr>
          <p:nvPr/>
        </p:nvGrpSpPr>
        <p:grpSpPr bwMode="auto">
          <a:xfrm>
            <a:off x="5935663" y="2355850"/>
            <a:ext cx="431800" cy="1441450"/>
            <a:chOff x="2411760" y="4725144"/>
            <a:chExt cx="432048" cy="1440160"/>
          </a:xfrm>
        </p:grpSpPr>
        <p:cxnSp>
          <p:nvCxnSpPr>
            <p:cNvPr id="14" name="直線接點 13"/>
            <p:cNvCxnSpPr/>
            <p:nvPr/>
          </p:nvCxnSpPr>
          <p:spPr>
            <a:xfrm>
              <a:off x="2411760" y="5373851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2532479" y="5524528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V="1">
              <a:off x="2627784" y="4725144"/>
              <a:ext cx="0" cy="6487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2627784" y="5516598"/>
              <a:ext cx="0" cy="6487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線接點 17"/>
          <p:cNvCxnSpPr/>
          <p:nvPr/>
        </p:nvCxnSpPr>
        <p:spPr>
          <a:xfrm flipV="1">
            <a:off x="6151563" y="3789363"/>
            <a:ext cx="1949450" cy="79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 bwMode="auto">
          <a:xfrm flipV="1">
            <a:off x="7016750" y="2355850"/>
            <a:ext cx="0" cy="431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 bwMode="auto">
          <a:xfrm flipV="1">
            <a:off x="7016750" y="3382963"/>
            <a:ext cx="0" cy="4143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 bwMode="auto">
          <a:xfrm>
            <a:off x="6875463" y="3143696"/>
            <a:ext cx="28732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 bwMode="auto">
          <a:xfrm>
            <a:off x="6875463" y="3027809"/>
            <a:ext cx="28732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 bwMode="auto">
          <a:xfrm>
            <a:off x="6875463" y="2905571"/>
            <a:ext cx="28732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 bwMode="auto">
          <a:xfrm>
            <a:off x="6875463" y="3265934"/>
            <a:ext cx="28732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 bwMode="auto">
          <a:xfrm>
            <a:off x="7006593" y="2811909"/>
            <a:ext cx="14366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 bwMode="auto">
          <a:xfrm>
            <a:off x="7009614" y="3364359"/>
            <a:ext cx="14366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4" name="文字方塊 27"/>
          <p:cNvSpPr txBox="1">
            <a:spLocks noChangeArrowheads="1"/>
          </p:cNvSpPr>
          <p:nvPr/>
        </p:nvSpPr>
        <p:spPr bwMode="auto">
          <a:xfrm>
            <a:off x="5632450" y="2622550"/>
            <a:ext cx="338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>
                <a:solidFill>
                  <a:srgbClr val="00B0F0"/>
                </a:solidFill>
              </a:rPr>
              <a:t>E</a:t>
            </a:r>
          </a:p>
          <a:p>
            <a:pPr algn="ctr"/>
            <a:r>
              <a:rPr lang="en-US" altLang="zh-TW" b="1"/>
              <a:t>-</a:t>
            </a:r>
            <a:endParaRPr lang="zh-TW" altLang="en-US" b="1"/>
          </a:p>
        </p:txBody>
      </p:sp>
      <p:sp>
        <p:nvSpPr>
          <p:cNvPr id="29" name="文字方塊 28"/>
          <p:cNvSpPr txBox="1">
            <a:spLocks noChangeArrowheads="1"/>
          </p:cNvSpPr>
          <p:nvPr/>
        </p:nvSpPr>
        <p:spPr bwMode="auto">
          <a:xfrm>
            <a:off x="7062788" y="2644775"/>
            <a:ext cx="5334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>
                <a:solidFill>
                  <a:srgbClr val="00B0F0"/>
                </a:solidFill>
              </a:rPr>
              <a:t>V</a:t>
            </a:r>
            <a:r>
              <a:rPr lang="en-US" altLang="zh-TW" b="1" baseline="-25000">
                <a:solidFill>
                  <a:srgbClr val="00B0F0"/>
                </a:solidFill>
              </a:rPr>
              <a:t>R1</a:t>
            </a:r>
          </a:p>
          <a:p>
            <a:pPr algn="ctr"/>
            <a:r>
              <a:rPr lang="en-US" altLang="zh-TW" b="1"/>
              <a:t>-</a:t>
            </a:r>
            <a:endParaRPr lang="zh-TW" altLang="en-US" b="1"/>
          </a:p>
        </p:txBody>
      </p:sp>
      <p:grpSp>
        <p:nvGrpSpPr>
          <p:cNvPr id="5" name="群組 29"/>
          <p:cNvGrpSpPr>
            <a:grpSpLocks/>
          </p:cNvGrpSpPr>
          <p:nvPr/>
        </p:nvGrpSpPr>
        <p:grpSpPr bwMode="auto">
          <a:xfrm>
            <a:off x="5724525" y="2647950"/>
            <a:ext cx="503238" cy="646113"/>
            <a:chOff x="3007766" y="5013176"/>
            <a:chExt cx="504056" cy="646331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3435498" y="5063993"/>
              <a:ext cx="0" cy="2874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7" name="文字方塊 31"/>
            <p:cNvSpPr txBox="1">
              <a:spLocks noChangeArrowheads="1"/>
            </p:cNvSpPr>
            <p:nvPr/>
          </p:nvSpPr>
          <p:spPr bwMode="auto">
            <a:xfrm>
              <a:off x="3007766" y="5013176"/>
              <a:ext cx="50405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>
                  <a:solidFill>
                    <a:srgbClr val="FF0000"/>
                  </a:solidFill>
                </a:rPr>
                <a:t>RT</a:t>
              </a:r>
              <a:endParaRPr lang="en-US" altLang="zh-TW" b="1">
                <a:solidFill>
                  <a:srgbClr val="FF0000"/>
                </a:solidFill>
              </a:endParaRPr>
            </a:p>
            <a:p>
              <a:pPr algn="ctr"/>
              <a:endParaRPr lang="zh-TW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2307" name="文字方塊 42"/>
          <p:cNvSpPr txBox="1">
            <a:spLocks noChangeArrowheads="1"/>
          </p:cNvSpPr>
          <p:nvPr/>
        </p:nvSpPr>
        <p:spPr bwMode="auto">
          <a:xfrm>
            <a:off x="6511925" y="2649538"/>
            <a:ext cx="4365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>
                <a:solidFill>
                  <a:schemeClr val="accent1"/>
                </a:solidFill>
              </a:rPr>
              <a:t>R</a:t>
            </a:r>
            <a:r>
              <a:rPr lang="en-US" altLang="zh-TW" b="1" baseline="-25000">
                <a:solidFill>
                  <a:schemeClr val="accent1"/>
                </a:solidFill>
              </a:rPr>
              <a:t>1</a:t>
            </a:r>
          </a:p>
          <a:p>
            <a:pPr algn="ctr"/>
            <a:r>
              <a:rPr lang="en-US" altLang="zh-TW" b="1"/>
              <a:t>-</a:t>
            </a:r>
            <a:endParaRPr lang="zh-TW" altLang="en-US" b="1"/>
          </a:p>
        </p:txBody>
      </p:sp>
      <p:cxnSp>
        <p:nvCxnSpPr>
          <p:cNvPr id="45" name="直線接點 44"/>
          <p:cNvCxnSpPr/>
          <p:nvPr/>
        </p:nvCxnSpPr>
        <p:spPr bwMode="auto">
          <a:xfrm flipV="1">
            <a:off x="8101013" y="2349500"/>
            <a:ext cx="0" cy="431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 bwMode="auto">
          <a:xfrm flipV="1">
            <a:off x="8101013" y="3375025"/>
            <a:ext cx="0" cy="414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 bwMode="auto">
          <a:xfrm>
            <a:off x="7959551" y="3143696"/>
            <a:ext cx="288909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 bwMode="auto">
          <a:xfrm>
            <a:off x="7959551" y="3027809"/>
            <a:ext cx="288909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 bwMode="auto">
          <a:xfrm>
            <a:off x="7959551" y="2911921"/>
            <a:ext cx="288909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 bwMode="auto">
          <a:xfrm>
            <a:off x="7959551" y="3265934"/>
            <a:ext cx="288909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 bwMode="auto">
          <a:xfrm>
            <a:off x="8091406" y="2811909"/>
            <a:ext cx="144454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 bwMode="auto">
          <a:xfrm>
            <a:off x="8094497" y="3358009"/>
            <a:ext cx="144454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>
            <a:spLocks noChangeArrowheads="1"/>
          </p:cNvSpPr>
          <p:nvPr/>
        </p:nvSpPr>
        <p:spPr bwMode="auto">
          <a:xfrm>
            <a:off x="8142288" y="2636838"/>
            <a:ext cx="533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 dirty="0">
                <a:solidFill>
                  <a:srgbClr val="00B0F0"/>
                </a:solidFill>
              </a:rPr>
              <a:t>V</a:t>
            </a:r>
            <a:r>
              <a:rPr lang="en-US" altLang="zh-TW" b="1" baseline="-25000" dirty="0">
                <a:solidFill>
                  <a:srgbClr val="00B0F0"/>
                </a:solidFill>
              </a:rPr>
              <a:t>R2</a:t>
            </a:r>
          </a:p>
          <a:p>
            <a:pPr algn="ctr"/>
            <a:r>
              <a:rPr lang="en-US" altLang="zh-TW" b="1" dirty="0"/>
              <a:t>-</a:t>
            </a:r>
            <a:endParaRPr lang="zh-TW" altLang="en-US" b="1" dirty="0"/>
          </a:p>
        </p:txBody>
      </p:sp>
      <p:grpSp>
        <p:nvGrpSpPr>
          <p:cNvPr id="6" name="群組 53"/>
          <p:cNvGrpSpPr>
            <a:grpSpLocks/>
          </p:cNvGrpSpPr>
          <p:nvPr/>
        </p:nvGrpSpPr>
        <p:grpSpPr bwMode="auto">
          <a:xfrm>
            <a:off x="8101013" y="2285008"/>
            <a:ext cx="560387" cy="646113"/>
            <a:chOff x="5091931" y="4653136"/>
            <a:chExt cx="560767" cy="646331"/>
          </a:xfrm>
        </p:grpSpPr>
        <p:cxnSp>
          <p:nvCxnSpPr>
            <p:cNvPr id="55" name="直線單箭頭接點 54"/>
            <p:cNvCxnSpPr/>
            <p:nvPr/>
          </p:nvCxnSpPr>
          <p:spPr>
            <a:xfrm rot="10800000" flipV="1">
              <a:off x="5091931" y="4703953"/>
              <a:ext cx="0" cy="2874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5" name="文字方塊 55"/>
            <p:cNvSpPr txBox="1">
              <a:spLocks noChangeArrowheads="1"/>
            </p:cNvSpPr>
            <p:nvPr/>
          </p:nvSpPr>
          <p:spPr bwMode="auto">
            <a:xfrm>
              <a:off x="5148063" y="4653136"/>
              <a:ext cx="5046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>
                  <a:solidFill>
                    <a:srgbClr val="FF0000"/>
                  </a:solidFill>
                </a:rPr>
                <a:t>R2</a:t>
              </a:r>
            </a:p>
            <a:p>
              <a:pPr algn="ctr"/>
              <a:endParaRPr lang="zh-TW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2318" name="文字方塊 56"/>
          <p:cNvSpPr txBox="1">
            <a:spLocks noChangeArrowheads="1"/>
          </p:cNvSpPr>
          <p:nvPr/>
        </p:nvSpPr>
        <p:spPr bwMode="auto">
          <a:xfrm>
            <a:off x="7591425" y="2641600"/>
            <a:ext cx="4365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>
                <a:solidFill>
                  <a:schemeClr val="accent1"/>
                </a:solidFill>
              </a:rPr>
              <a:t>R</a:t>
            </a:r>
            <a:r>
              <a:rPr lang="en-US" altLang="zh-TW" b="1" baseline="-25000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en-US" altLang="zh-TW" b="1"/>
              <a:t>-</a:t>
            </a:r>
            <a:endParaRPr lang="zh-TW" altLang="en-US" b="1"/>
          </a:p>
        </p:txBody>
      </p:sp>
      <p:grpSp>
        <p:nvGrpSpPr>
          <p:cNvPr id="7" name="群組 69"/>
          <p:cNvGrpSpPr>
            <a:grpSpLocks/>
          </p:cNvGrpSpPr>
          <p:nvPr/>
        </p:nvGrpSpPr>
        <p:grpSpPr bwMode="auto">
          <a:xfrm>
            <a:off x="7824788" y="3792538"/>
            <a:ext cx="492125" cy="666750"/>
            <a:chOff x="5652136" y="5135700"/>
            <a:chExt cx="491801" cy="667823"/>
          </a:xfrm>
        </p:grpSpPr>
        <p:cxnSp>
          <p:nvCxnSpPr>
            <p:cNvPr id="71" name="直線單箭頭接點 70"/>
            <p:cNvCxnSpPr/>
            <p:nvPr/>
          </p:nvCxnSpPr>
          <p:spPr>
            <a:xfrm rot="16200000" flipV="1">
              <a:off x="5796504" y="4991332"/>
              <a:ext cx="0" cy="2887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3" name="文字方塊 71"/>
            <p:cNvSpPr txBox="1">
              <a:spLocks noChangeArrowheads="1"/>
            </p:cNvSpPr>
            <p:nvPr/>
          </p:nvSpPr>
          <p:spPr bwMode="auto">
            <a:xfrm>
              <a:off x="5691365" y="5157192"/>
              <a:ext cx="45257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>
                  <a:solidFill>
                    <a:srgbClr val="FF0000"/>
                  </a:solidFill>
                </a:rPr>
                <a:t>R2</a:t>
              </a:r>
              <a:endParaRPr lang="en-US" altLang="zh-TW" b="1">
                <a:solidFill>
                  <a:srgbClr val="FF0000"/>
                </a:solidFill>
              </a:endParaRPr>
            </a:p>
            <a:p>
              <a:pPr algn="ctr"/>
              <a:endParaRPr lang="zh-TW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群組 72"/>
          <p:cNvGrpSpPr>
            <a:grpSpLocks/>
          </p:cNvGrpSpPr>
          <p:nvPr/>
        </p:nvGrpSpPr>
        <p:grpSpPr bwMode="auto">
          <a:xfrm>
            <a:off x="7016750" y="2289771"/>
            <a:ext cx="560388" cy="646112"/>
            <a:chOff x="5091931" y="4653136"/>
            <a:chExt cx="560767" cy="646331"/>
          </a:xfrm>
        </p:grpSpPr>
        <p:cxnSp>
          <p:nvCxnSpPr>
            <p:cNvPr id="74" name="直線單箭頭接點 73"/>
            <p:cNvCxnSpPr/>
            <p:nvPr/>
          </p:nvCxnSpPr>
          <p:spPr>
            <a:xfrm rot="10800000" flipV="1">
              <a:off x="5091931" y="4703953"/>
              <a:ext cx="0" cy="2874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1" name="文字方塊 74"/>
            <p:cNvSpPr txBox="1">
              <a:spLocks noChangeArrowheads="1"/>
            </p:cNvSpPr>
            <p:nvPr/>
          </p:nvSpPr>
          <p:spPr bwMode="auto">
            <a:xfrm>
              <a:off x="5148063" y="4653136"/>
              <a:ext cx="5046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>
                  <a:solidFill>
                    <a:srgbClr val="FF0000"/>
                  </a:solidFill>
                </a:rPr>
                <a:t>R1</a:t>
              </a:r>
            </a:p>
            <a:p>
              <a:pPr algn="ctr"/>
              <a:endParaRPr lang="zh-TW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75"/>
          <p:cNvGrpSpPr>
            <a:grpSpLocks/>
          </p:cNvGrpSpPr>
          <p:nvPr/>
        </p:nvGrpSpPr>
        <p:grpSpPr bwMode="auto">
          <a:xfrm>
            <a:off x="6737350" y="3797300"/>
            <a:ext cx="492125" cy="666750"/>
            <a:chOff x="5652136" y="5135700"/>
            <a:chExt cx="491801" cy="667823"/>
          </a:xfrm>
        </p:grpSpPr>
        <p:cxnSp>
          <p:nvCxnSpPr>
            <p:cNvPr id="77" name="直線單箭頭接點 76"/>
            <p:cNvCxnSpPr/>
            <p:nvPr/>
          </p:nvCxnSpPr>
          <p:spPr>
            <a:xfrm rot="16200000" flipV="1">
              <a:off x="5796504" y="4991332"/>
              <a:ext cx="0" cy="2887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9" name="文字方塊 77"/>
            <p:cNvSpPr txBox="1">
              <a:spLocks noChangeArrowheads="1"/>
            </p:cNvSpPr>
            <p:nvPr/>
          </p:nvSpPr>
          <p:spPr bwMode="auto">
            <a:xfrm>
              <a:off x="5691365" y="5157192"/>
              <a:ext cx="45257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>
                  <a:solidFill>
                    <a:srgbClr val="FF0000"/>
                  </a:solidFill>
                </a:rPr>
                <a:t>RT</a:t>
              </a:r>
              <a:endParaRPr lang="en-US" altLang="zh-TW" b="1">
                <a:solidFill>
                  <a:srgbClr val="FF0000"/>
                </a:solidFill>
              </a:endParaRPr>
            </a:p>
            <a:p>
              <a:pPr algn="ctr"/>
              <a:endParaRPr lang="zh-TW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群組 78"/>
          <p:cNvGrpSpPr>
            <a:grpSpLocks/>
          </p:cNvGrpSpPr>
          <p:nvPr/>
        </p:nvGrpSpPr>
        <p:grpSpPr bwMode="auto">
          <a:xfrm>
            <a:off x="5724525" y="3473450"/>
            <a:ext cx="503238" cy="646113"/>
            <a:chOff x="3008163" y="5013176"/>
            <a:chExt cx="504056" cy="646331"/>
          </a:xfrm>
        </p:grpSpPr>
        <p:cxnSp>
          <p:nvCxnSpPr>
            <p:cNvPr id="80" name="直線單箭頭接點 79"/>
            <p:cNvCxnSpPr/>
            <p:nvPr/>
          </p:nvCxnSpPr>
          <p:spPr>
            <a:xfrm flipV="1">
              <a:off x="3435895" y="5063993"/>
              <a:ext cx="0" cy="2874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7" name="文字方塊 80"/>
            <p:cNvSpPr txBox="1">
              <a:spLocks noChangeArrowheads="1"/>
            </p:cNvSpPr>
            <p:nvPr/>
          </p:nvSpPr>
          <p:spPr bwMode="auto">
            <a:xfrm>
              <a:off x="3008163" y="5013176"/>
              <a:ext cx="50405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>
                  <a:solidFill>
                    <a:srgbClr val="FF0000"/>
                  </a:solidFill>
                </a:rPr>
                <a:t>RT</a:t>
              </a:r>
              <a:endParaRPr lang="en-US" altLang="zh-TW" b="1">
                <a:solidFill>
                  <a:srgbClr val="FF0000"/>
                </a:solidFill>
              </a:endParaRPr>
            </a:p>
            <a:p>
              <a:pPr algn="ctr"/>
              <a:endParaRPr lang="zh-TW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32"/>
          <p:cNvGrpSpPr>
            <a:grpSpLocks/>
          </p:cNvGrpSpPr>
          <p:nvPr/>
        </p:nvGrpSpPr>
        <p:grpSpPr bwMode="auto">
          <a:xfrm>
            <a:off x="6018213" y="1925638"/>
            <a:ext cx="536575" cy="646112"/>
            <a:chOff x="2365774" y="4294837"/>
            <a:chExt cx="537398" cy="646331"/>
          </a:xfrm>
        </p:grpSpPr>
        <p:cxnSp>
          <p:nvCxnSpPr>
            <p:cNvPr id="34" name="直線單箭頭接點 33"/>
            <p:cNvCxnSpPr/>
            <p:nvPr/>
          </p:nvCxnSpPr>
          <p:spPr>
            <a:xfrm flipV="1">
              <a:off x="2706347" y="4653168"/>
              <a:ext cx="0" cy="288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  <a:scene3d>
              <a:camera prst="orthographicFront">
                <a:rot lat="0" lon="0" rev="16200000"/>
              </a:camera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5" name="文字方塊 34"/>
            <p:cNvSpPr txBox="1">
              <a:spLocks noChangeArrowheads="1"/>
            </p:cNvSpPr>
            <p:nvPr/>
          </p:nvSpPr>
          <p:spPr bwMode="auto">
            <a:xfrm>
              <a:off x="2365774" y="4294837"/>
              <a:ext cx="53739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>
                  <a:solidFill>
                    <a:srgbClr val="FF0000"/>
                  </a:solidFill>
                </a:rPr>
                <a:t>RT</a:t>
              </a: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群組 65"/>
          <p:cNvGrpSpPr>
            <a:grpSpLocks/>
          </p:cNvGrpSpPr>
          <p:nvPr/>
        </p:nvGrpSpPr>
        <p:grpSpPr bwMode="auto">
          <a:xfrm>
            <a:off x="6871940" y="1925638"/>
            <a:ext cx="539750" cy="646112"/>
            <a:chOff x="2357566" y="4294837"/>
            <a:chExt cx="537398" cy="646334"/>
          </a:xfrm>
        </p:grpSpPr>
        <p:cxnSp>
          <p:nvCxnSpPr>
            <p:cNvPr id="67" name="直線單箭頭接點 66"/>
            <p:cNvCxnSpPr/>
            <p:nvPr/>
          </p:nvCxnSpPr>
          <p:spPr>
            <a:xfrm flipV="1">
              <a:off x="2704908" y="4653171"/>
              <a:ext cx="0" cy="288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  <a:scene3d>
              <a:camera prst="orthographicFront">
                <a:rot lat="0" lon="0" rev="16200000"/>
              </a:camera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43" name="文字方塊 67"/>
            <p:cNvSpPr txBox="1">
              <a:spLocks noChangeArrowheads="1"/>
            </p:cNvSpPr>
            <p:nvPr/>
          </p:nvSpPr>
          <p:spPr bwMode="auto">
            <a:xfrm>
              <a:off x="2357566" y="4294837"/>
              <a:ext cx="53739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>
                  <a:solidFill>
                    <a:srgbClr val="FF0000"/>
                  </a:solidFill>
                </a:rPr>
                <a:t>R2</a:t>
              </a: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0.0481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06685 2.22222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0.08385 2.22222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2.77778E-7 0.1713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2.77778E-7 0.1713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046 L -0.09566 0.0002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7 L -0.06372 0.000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0.05463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電源供應器的使用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13315" name="群組 76"/>
          <p:cNvGrpSpPr>
            <a:grpSpLocks/>
          </p:cNvGrpSpPr>
          <p:nvPr/>
        </p:nvGrpSpPr>
        <p:grpSpPr bwMode="auto">
          <a:xfrm>
            <a:off x="1331913" y="1556792"/>
            <a:ext cx="6985000" cy="3671887"/>
            <a:chOff x="1331640" y="1700808"/>
            <a:chExt cx="6984776" cy="3672408"/>
          </a:xfrm>
        </p:grpSpPr>
        <p:sp>
          <p:nvSpPr>
            <p:cNvPr id="16" name="矩形 15"/>
            <p:cNvSpPr/>
            <p:nvPr/>
          </p:nvSpPr>
          <p:spPr>
            <a:xfrm>
              <a:off x="1331640" y="1700808"/>
              <a:ext cx="6984776" cy="3672408"/>
            </a:xfrm>
            <a:prstGeom prst="rect">
              <a:avLst/>
            </a:prstGeom>
            <a:solidFill>
              <a:srgbClr val="CBC8B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solidFill>
                  <a:srgbClr val="CBC8B5"/>
                </a:solidFill>
              </a:endParaRPr>
            </a:p>
          </p:txBody>
        </p:sp>
        <p:sp>
          <p:nvSpPr>
            <p:cNvPr id="13317" name="文字方塊 17"/>
            <p:cNvSpPr txBox="1">
              <a:spLocks noChangeArrowheads="1"/>
            </p:cNvSpPr>
            <p:nvPr/>
          </p:nvSpPr>
          <p:spPr bwMode="auto">
            <a:xfrm>
              <a:off x="2627784" y="1988840"/>
              <a:ext cx="1224136" cy="12618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4000" b="1">
                  <a:solidFill>
                    <a:schemeClr val="bg1"/>
                  </a:solidFill>
                </a:rPr>
                <a:t>V</a:t>
              </a:r>
            </a:p>
            <a:p>
              <a:endParaRPr lang="zh-TW" altLang="en-US"/>
            </a:p>
          </p:txBody>
        </p:sp>
        <p:sp>
          <p:nvSpPr>
            <p:cNvPr id="13318" name="文字方塊 21"/>
            <p:cNvSpPr txBox="1">
              <a:spLocks noChangeArrowheads="1"/>
            </p:cNvSpPr>
            <p:nvPr/>
          </p:nvSpPr>
          <p:spPr bwMode="auto">
            <a:xfrm>
              <a:off x="3923928" y="1988840"/>
              <a:ext cx="1224136" cy="12618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4000" b="1">
                  <a:solidFill>
                    <a:schemeClr val="bg1"/>
                  </a:solidFill>
                </a:rPr>
                <a:t>A</a:t>
              </a:r>
            </a:p>
            <a:p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476097" y="4004597"/>
              <a:ext cx="1295358" cy="1292408"/>
            </a:xfrm>
            <a:prstGeom prst="rect">
              <a:avLst/>
            </a:prstGeom>
            <a:solidFill>
              <a:srgbClr val="CBC8B5"/>
            </a:solidFill>
            <a:ln w="15875">
              <a:solidFill>
                <a:schemeClr val="bg1">
                  <a:lumMod val="75000"/>
                  <a:lumOff val="2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1200" b="1" dirty="0">
                  <a:solidFill>
                    <a:schemeClr val="bg1"/>
                  </a:solidFill>
                </a:rPr>
                <a:t>OVER LOAD</a:t>
              </a:r>
            </a:p>
            <a:p>
              <a:pPr algn="ctr">
                <a:defRPr/>
              </a:pPr>
              <a:endParaRPr lang="en-US" altLang="zh-TW" sz="12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altLang="zh-TW" sz="1200" b="1" dirty="0">
                  <a:solidFill>
                    <a:schemeClr val="bg1"/>
                  </a:solidFill>
                </a:rPr>
                <a:t>5V,3A</a:t>
              </a:r>
            </a:p>
            <a:p>
              <a:pPr algn="ctr">
                <a:defRPr/>
              </a:pPr>
              <a:r>
                <a:rPr lang="en-US" altLang="zh-TW" b="1" dirty="0">
                  <a:solidFill>
                    <a:schemeClr val="bg1"/>
                  </a:solidFill>
                </a:rPr>
                <a:t>+          -</a:t>
              </a:r>
            </a:p>
            <a:p>
              <a:pPr algn="ctr">
                <a:defRPr/>
              </a:pPr>
              <a:endParaRPr lang="en-US" altLang="zh-TW" sz="12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320" name="文字方塊 23"/>
            <p:cNvSpPr txBox="1">
              <a:spLocks noChangeArrowheads="1"/>
            </p:cNvSpPr>
            <p:nvPr/>
          </p:nvSpPr>
          <p:spPr bwMode="auto">
            <a:xfrm>
              <a:off x="5652120" y="1988840"/>
              <a:ext cx="1224136" cy="12618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4000" b="1">
                  <a:solidFill>
                    <a:schemeClr val="bg1"/>
                  </a:solidFill>
                </a:rPr>
                <a:t>V</a:t>
              </a:r>
            </a:p>
            <a:p>
              <a:endParaRPr lang="zh-TW" altLang="en-US"/>
            </a:p>
          </p:txBody>
        </p:sp>
        <p:sp>
          <p:nvSpPr>
            <p:cNvPr id="13321" name="文字方塊 24"/>
            <p:cNvSpPr txBox="1">
              <a:spLocks noChangeArrowheads="1"/>
            </p:cNvSpPr>
            <p:nvPr/>
          </p:nvSpPr>
          <p:spPr bwMode="auto">
            <a:xfrm>
              <a:off x="6948264" y="1988840"/>
              <a:ext cx="1224136" cy="12618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4000" b="1">
                  <a:solidFill>
                    <a:schemeClr val="bg1"/>
                  </a:solidFill>
                </a:rPr>
                <a:t>A</a:t>
              </a:r>
            </a:p>
            <a:p>
              <a:endParaRPr lang="zh-TW" altLang="en-US"/>
            </a:p>
          </p:txBody>
        </p:sp>
        <p:sp>
          <p:nvSpPr>
            <p:cNvPr id="28" name="橢圓 27"/>
            <p:cNvSpPr>
              <a:spLocks noChangeAspect="1"/>
            </p:cNvSpPr>
            <p:nvPr/>
          </p:nvSpPr>
          <p:spPr>
            <a:xfrm>
              <a:off x="1618968" y="4941355"/>
              <a:ext cx="288916" cy="2873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9" name="橢圓 28"/>
            <p:cNvSpPr>
              <a:spLocks noChangeAspect="1"/>
            </p:cNvSpPr>
            <p:nvPr/>
          </p:nvSpPr>
          <p:spPr>
            <a:xfrm>
              <a:off x="2339670" y="4941355"/>
              <a:ext cx="287329" cy="287379"/>
            </a:xfrm>
            <a:prstGeom prst="ellipse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2082503" y="4299914"/>
              <a:ext cx="71436" cy="730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573E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grpSp>
          <p:nvGrpSpPr>
            <p:cNvPr id="13325" name="群組 57"/>
            <p:cNvGrpSpPr>
              <a:grpSpLocks/>
            </p:cNvGrpSpPr>
            <p:nvPr/>
          </p:nvGrpSpPr>
          <p:grpSpPr bwMode="auto">
            <a:xfrm>
              <a:off x="2843808" y="3501008"/>
              <a:ext cx="2160240" cy="1785684"/>
              <a:chOff x="2483768" y="3717032"/>
              <a:chExt cx="2160240" cy="1569660"/>
            </a:xfrm>
          </p:grpSpPr>
          <p:sp>
            <p:nvSpPr>
              <p:cNvPr id="31" name="文字方塊 30"/>
              <p:cNvSpPr txBox="1"/>
              <p:nvPr/>
            </p:nvSpPr>
            <p:spPr>
              <a:xfrm>
                <a:off x="2484439" y="3717278"/>
                <a:ext cx="2158931" cy="1570105"/>
              </a:xfrm>
              <a:prstGeom prst="rect">
                <a:avLst/>
              </a:prstGeom>
              <a:solidFill>
                <a:srgbClr val="CBC8B5"/>
              </a:solidFill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TW" sz="1200" b="1" dirty="0">
                    <a:solidFill>
                      <a:schemeClr val="bg1"/>
                    </a:solidFill>
                  </a:rPr>
                  <a:t>VOLTAGE            CURRENT</a:t>
                </a:r>
              </a:p>
              <a:p>
                <a:pPr algn="ctr">
                  <a:defRPr/>
                </a:pPr>
                <a:endParaRPr lang="en-US" altLang="zh-TW" sz="1400" b="1" dirty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altLang="zh-TW" sz="1400" b="1" dirty="0">
                    <a:solidFill>
                      <a:schemeClr val="bg1"/>
                    </a:solidFill>
                  </a:rPr>
                  <a:t>MASTER</a:t>
                </a:r>
              </a:p>
              <a:p>
                <a:pPr algn="ctr">
                  <a:defRPr/>
                </a:pPr>
                <a:endParaRPr lang="en-US" altLang="zh-TW" sz="1400" b="1" dirty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altLang="zh-TW" b="1" dirty="0">
                    <a:solidFill>
                      <a:schemeClr val="bg1"/>
                    </a:solidFill>
                  </a:rPr>
                  <a:t>+                -</a:t>
                </a:r>
              </a:p>
              <a:p>
                <a:pPr algn="ctr">
                  <a:defRPr/>
                </a:pPr>
                <a:endParaRPr lang="en-US" altLang="zh-TW" sz="1200" b="1" dirty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endParaRPr lang="zh-TW" altLang="en-US" sz="1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343" name="群組 42"/>
              <p:cNvGrpSpPr>
                <a:grpSpLocks/>
              </p:cNvGrpSpPr>
              <p:nvPr/>
            </p:nvGrpSpPr>
            <p:grpSpPr bwMode="auto">
              <a:xfrm>
                <a:off x="3491880" y="4609936"/>
                <a:ext cx="180000" cy="187216"/>
                <a:chOff x="3630265" y="4797152"/>
                <a:chExt cx="180000" cy="187216"/>
              </a:xfrm>
            </p:grpSpPr>
            <p:cxnSp>
              <p:nvCxnSpPr>
                <p:cNvPr id="35" name="直線接點 34"/>
                <p:cNvCxnSpPr>
                  <a:cxnSpLocks/>
                </p:cNvCxnSpPr>
                <p:nvPr/>
              </p:nvCxnSpPr>
              <p:spPr>
                <a:xfrm flipH="1">
                  <a:off x="3637205" y="4941461"/>
                  <a:ext cx="42861" cy="432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/>
                <p:cNvCxnSpPr>
                  <a:cxnSpLocks/>
                </p:cNvCxnSpPr>
                <p:nvPr/>
              </p:nvCxnSpPr>
              <p:spPr>
                <a:xfrm flipH="1">
                  <a:off x="3689590" y="4941461"/>
                  <a:ext cx="42862" cy="432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>
                  <a:cxnSpLocks/>
                </p:cNvCxnSpPr>
                <p:nvPr/>
              </p:nvCxnSpPr>
              <p:spPr>
                <a:xfrm flipH="1">
                  <a:off x="3737213" y="4941461"/>
                  <a:ext cx="42862" cy="432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>
                <a:xfrm>
                  <a:off x="3630855" y="4938670"/>
                  <a:ext cx="179381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>
                <a:xfrm flipV="1">
                  <a:off x="3719752" y="4797709"/>
                  <a:ext cx="0" cy="143752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橢圓 43"/>
              <p:cNvSpPr>
                <a:spLocks noChangeAspect="1"/>
              </p:cNvSpPr>
              <p:nvPr/>
            </p:nvSpPr>
            <p:spPr>
              <a:xfrm>
                <a:off x="2844790" y="4941262"/>
                <a:ext cx="287328" cy="288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45" name="橢圓 44"/>
              <p:cNvSpPr>
                <a:spLocks noChangeAspect="1"/>
              </p:cNvSpPr>
              <p:nvPr/>
            </p:nvSpPr>
            <p:spPr>
              <a:xfrm>
                <a:off x="3995691" y="4941262"/>
                <a:ext cx="287329" cy="288900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52" name="橢圓 51"/>
              <p:cNvSpPr>
                <a:spLocks noChangeAspect="1"/>
              </p:cNvSpPr>
              <p:nvPr/>
            </p:nvSpPr>
            <p:spPr>
              <a:xfrm>
                <a:off x="3419447" y="4941262"/>
                <a:ext cx="288916" cy="288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2916225" y="4004782"/>
                <a:ext cx="71436" cy="725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573E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4140149" y="4004782"/>
                <a:ext cx="71435" cy="725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573E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grpSp>
          <p:nvGrpSpPr>
            <p:cNvPr id="13326" name="群組 58"/>
            <p:cNvGrpSpPr>
              <a:grpSpLocks/>
            </p:cNvGrpSpPr>
            <p:nvPr/>
          </p:nvGrpSpPr>
          <p:grpSpPr bwMode="auto">
            <a:xfrm>
              <a:off x="5868144" y="3501008"/>
              <a:ext cx="2160240" cy="1785684"/>
              <a:chOff x="2555776" y="3717032"/>
              <a:chExt cx="2160240" cy="1569660"/>
            </a:xfrm>
          </p:grpSpPr>
          <p:sp>
            <p:nvSpPr>
              <p:cNvPr id="60" name="文字方塊 59"/>
              <p:cNvSpPr txBox="1"/>
              <p:nvPr/>
            </p:nvSpPr>
            <p:spPr>
              <a:xfrm>
                <a:off x="2556202" y="3717278"/>
                <a:ext cx="2160518" cy="1570105"/>
              </a:xfrm>
              <a:prstGeom prst="rect">
                <a:avLst/>
              </a:prstGeom>
              <a:solidFill>
                <a:srgbClr val="CBC8B5"/>
              </a:solidFill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TW" sz="1200" b="1" dirty="0">
                    <a:solidFill>
                      <a:schemeClr val="bg1"/>
                    </a:solidFill>
                  </a:rPr>
                  <a:t>VOLTAGE            CURRENT</a:t>
                </a:r>
              </a:p>
              <a:p>
                <a:pPr algn="ctr">
                  <a:defRPr/>
                </a:pPr>
                <a:endParaRPr lang="en-US" altLang="zh-TW" sz="1400" b="1" dirty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altLang="zh-TW" sz="1400" b="1" dirty="0">
                    <a:solidFill>
                      <a:schemeClr val="bg1"/>
                    </a:solidFill>
                  </a:rPr>
                  <a:t>SLAVE</a:t>
                </a:r>
              </a:p>
              <a:p>
                <a:pPr algn="ctr">
                  <a:defRPr/>
                </a:pPr>
                <a:endParaRPr lang="en-US" altLang="zh-TW" sz="1400" b="1" dirty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altLang="zh-TW" b="1" dirty="0">
                    <a:solidFill>
                      <a:schemeClr val="bg1"/>
                    </a:solidFill>
                  </a:rPr>
                  <a:t>+                -</a:t>
                </a:r>
              </a:p>
              <a:p>
                <a:pPr algn="ctr">
                  <a:defRPr/>
                </a:pPr>
                <a:endParaRPr lang="en-US" altLang="zh-TW" sz="1200" b="1" dirty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endParaRPr lang="zh-TW" altLang="en-US" sz="1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331" name="群組 42"/>
              <p:cNvGrpSpPr>
                <a:grpSpLocks/>
              </p:cNvGrpSpPr>
              <p:nvPr/>
            </p:nvGrpSpPr>
            <p:grpSpPr bwMode="auto">
              <a:xfrm>
                <a:off x="3491880" y="4609936"/>
                <a:ext cx="180000" cy="187216"/>
                <a:chOff x="3630265" y="4797152"/>
                <a:chExt cx="180000" cy="187216"/>
              </a:xfrm>
            </p:grpSpPr>
            <p:cxnSp>
              <p:nvCxnSpPr>
                <p:cNvPr id="67" name="直線接點 66"/>
                <p:cNvCxnSpPr>
                  <a:cxnSpLocks/>
                </p:cNvCxnSpPr>
                <p:nvPr/>
              </p:nvCxnSpPr>
              <p:spPr>
                <a:xfrm flipH="1">
                  <a:off x="3642294" y="4941461"/>
                  <a:ext cx="38099" cy="432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接點 67"/>
                <p:cNvCxnSpPr>
                  <a:cxnSpLocks/>
                </p:cNvCxnSpPr>
                <p:nvPr/>
              </p:nvCxnSpPr>
              <p:spPr>
                <a:xfrm flipH="1">
                  <a:off x="3689917" y="4941461"/>
                  <a:ext cx="42862" cy="432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>
                  <a:cxnSpLocks/>
                </p:cNvCxnSpPr>
                <p:nvPr/>
              </p:nvCxnSpPr>
              <p:spPr>
                <a:xfrm flipH="1">
                  <a:off x="3737540" y="4941461"/>
                  <a:ext cx="42862" cy="432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接點 69"/>
                <p:cNvCxnSpPr/>
                <p:nvPr/>
              </p:nvCxnSpPr>
              <p:spPr>
                <a:xfrm>
                  <a:off x="3635944" y="4938670"/>
                  <a:ext cx="174619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接點 70"/>
                <p:cNvCxnSpPr/>
                <p:nvPr/>
              </p:nvCxnSpPr>
              <p:spPr>
                <a:xfrm flipV="1">
                  <a:off x="3720079" y="4797709"/>
                  <a:ext cx="0" cy="143752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橢圓 61"/>
              <p:cNvSpPr>
                <a:spLocks noChangeAspect="1"/>
              </p:cNvSpPr>
              <p:nvPr/>
            </p:nvSpPr>
            <p:spPr>
              <a:xfrm>
                <a:off x="2843530" y="4941262"/>
                <a:ext cx="288916" cy="288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63" name="橢圓 62"/>
              <p:cNvSpPr>
                <a:spLocks noChangeAspect="1"/>
              </p:cNvSpPr>
              <p:nvPr/>
            </p:nvSpPr>
            <p:spPr>
              <a:xfrm>
                <a:off x="3996018" y="4941262"/>
                <a:ext cx="288916" cy="288900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64" name="橢圓 63"/>
              <p:cNvSpPr>
                <a:spLocks noChangeAspect="1"/>
              </p:cNvSpPr>
              <p:nvPr/>
            </p:nvSpPr>
            <p:spPr>
              <a:xfrm>
                <a:off x="3419774" y="4941262"/>
                <a:ext cx="288916" cy="288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橢圓 64"/>
              <p:cNvSpPr/>
              <p:nvPr/>
            </p:nvSpPr>
            <p:spPr>
              <a:xfrm>
                <a:off x="2916552" y="4004782"/>
                <a:ext cx="71436" cy="725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573E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66" name="橢圓 65"/>
              <p:cNvSpPr/>
              <p:nvPr/>
            </p:nvSpPr>
            <p:spPr>
              <a:xfrm>
                <a:off x="4140476" y="4004782"/>
                <a:ext cx="71435" cy="725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573E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sp>
          <p:nvSpPr>
            <p:cNvPr id="72" name="矩形 71"/>
            <p:cNvSpPr/>
            <p:nvPr/>
          </p:nvSpPr>
          <p:spPr>
            <a:xfrm>
              <a:off x="5292325" y="3428253"/>
              <a:ext cx="215893" cy="36041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9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5324074" y="4369774"/>
              <a:ext cx="215893" cy="215931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076432" y="4004597"/>
              <a:ext cx="719115" cy="93675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43" name="橢圓 42"/>
          <p:cNvSpPr/>
          <p:nvPr/>
        </p:nvSpPr>
        <p:spPr>
          <a:xfrm>
            <a:off x="5188542" y="4035032"/>
            <a:ext cx="504056" cy="576064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932040" y="544522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此扭再無按壓時，</a:t>
            </a:r>
            <a:r>
              <a:rPr lang="en-US" altLang="zh-TW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Master</a:t>
            </a:r>
            <a:r>
              <a:rPr lang="zh-TW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及</a:t>
            </a:r>
            <a:endParaRPr lang="en-US" altLang="zh-TW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  Slave</a:t>
            </a:r>
            <a:r>
              <a:rPr lang="zh-TW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分別為獨立的電壓源。</a:t>
            </a:r>
            <a:endParaRPr lang="en-US" altLang="zh-TW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當扭按下後，</a:t>
            </a:r>
            <a:r>
              <a:rPr lang="en-US" altLang="zh-TW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Master</a:t>
            </a:r>
            <a:r>
              <a:rPr lang="zh-TW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及</a:t>
            </a:r>
            <a:endParaRPr lang="en-US" altLang="zh-TW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 Slave</a:t>
            </a:r>
            <a:r>
              <a:rPr lang="zh-TW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標楷體" pitchFamily="65" charset="-120"/>
                <a:ea typeface="標楷體" pitchFamily="65" charset="-120"/>
              </a:rPr>
              <a:t>則為同步電壓源。</a:t>
            </a:r>
            <a:endParaRPr lang="zh-TW" altLang="en-US" b="1" dirty="0">
              <a:solidFill>
                <a:schemeClr val="accent4">
                  <a:lumMod val="40000"/>
                  <a:lumOff val="6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827584" y="5517232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此組電壓源為一定值電壓、</a:t>
            </a:r>
            <a:endParaRPr lang="en-US" altLang="zh-TW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定值電流，分別為</a:t>
            </a:r>
            <a:r>
              <a:rPr lang="en-US" altLang="zh-TW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5</a:t>
            </a:r>
            <a:r>
              <a:rPr lang="zh-TW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伏特</a:t>
            </a:r>
            <a:r>
              <a:rPr lang="en-US" altLang="zh-TW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(V)</a:t>
            </a:r>
          </a:p>
          <a:p>
            <a:r>
              <a:rPr lang="zh-TW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及</a:t>
            </a:r>
            <a:r>
              <a:rPr lang="en-US" altLang="zh-TW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安培</a:t>
            </a:r>
            <a:r>
              <a:rPr lang="en-US" altLang="zh-TW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(A)</a:t>
            </a:r>
            <a:r>
              <a:rPr lang="zh-TW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1403648" y="3717032"/>
            <a:ext cx="1368152" cy="1512168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>
            <a:endCxn id="48" idx="4"/>
          </p:cNvCxnSpPr>
          <p:nvPr/>
        </p:nvCxnSpPr>
        <p:spPr>
          <a:xfrm flipV="1">
            <a:off x="2051720" y="5229200"/>
            <a:ext cx="36004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3" idx="4"/>
          </p:cNvCxnSpPr>
          <p:nvPr/>
        </p:nvCxnSpPr>
        <p:spPr>
          <a:xfrm flipH="1" flipV="1">
            <a:off x="5440570" y="4611096"/>
            <a:ext cx="1003638" cy="83412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List</a:t>
            </a:r>
            <a:endParaRPr lang="zh-TW" altLang="en-US" b="1" dirty="0">
              <a:solidFill>
                <a:schemeClr val="tx2">
                  <a:satMod val="20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59385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zh-TW" altLang="en-US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麵包板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Solderless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breadboard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的使用：</a:t>
            </a:r>
            <a:endParaRPr lang="en-US" altLang="zh-TW" b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582930" indent="-51435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		</a:t>
            </a: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基本構造</a:t>
            </a: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(Structure)</a:t>
            </a:r>
          </a:p>
          <a:p>
            <a:pPr marL="582930" indent="-51435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		2.</a:t>
            </a:r>
            <a:r>
              <a:rPr lang="zh-TW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裝配規則</a:t>
            </a: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(Rule)</a:t>
            </a:r>
          </a:p>
          <a:p>
            <a:pPr marL="582930" indent="-51435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		3.</a:t>
            </a:r>
            <a:r>
              <a:rPr lang="zh-TW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常見錯誤</a:t>
            </a: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(Often wrong)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zh-TW" altLang="en-US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三用電表的使用：</a:t>
            </a:r>
            <a:endParaRPr lang="en-US" altLang="zh-TW" b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582930" indent="-51435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		</a:t>
            </a: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基本操作</a:t>
            </a: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(Method of operation)</a:t>
            </a:r>
          </a:p>
          <a:p>
            <a:pPr marL="582930" indent="-51435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		2.</a:t>
            </a:r>
            <a:r>
              <a:rPr lang="zh-TW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注意事項</a:t>
            </a: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(Notice)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zh-TW" altLang="en-US" b="1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電子元件的認識：</a:t>
            </a:r>
            <a:endParaRPr lang="en-US" altLang="zh-TW" b="1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582930" indent="-51435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		</a:t>
            </a: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發光二極體</a:t>
            </a: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Light-Emitting </a:t>
            </a: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  <a:r>
              <a:rPr lang="zh-TW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</a:p>
          <a:p>
            <a:pPr marL="582930" indent="-51435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		2.</a:t>
            </a:r>
            <a:r>
              <a:rPr lang="zh-TW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電阻</a:t>
            </a:r>
            <a:r>
              <a:rPr lang="en-US" altLang="zh-TW" dirty="0" smtClean="0">
                <a:solidFill>
                  <a:srgbClr val="00B0F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(Resister)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582930" indent="-514350" fontAlgn="auto">
              <a:spcAft>
                <a:spcPts val="0"/>
              </a:spcAft>
              <a:buFont typeface="Wingdings"/>
              <a:buNone/>
              <a:defRPr/>
            </a:pPr>
            <a:endParaRPr lang="zh-TW" altLang="en-US" dirty="0">
              <a:solidFill>
                <a:srgbClr val="00B0F0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1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三用電表的使用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784350"/>
            <a:ext cx="7772400" cy="852488"/>
          </a:xfrm>
        </p:spPr>
        <p:txBody>
          <a:bodyPr/>
          <a:lstStyle/>
          <a:p>
            <a:pPr eaLnBrk="1" hangingPunct="1"/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電阻的量測：</a:t>
            </a:r>
          </a:p>
        </p:txBody>
      </p:sp>
      <p:pic>
        <p:nvPicPr>
          <p:cNvPr id="15364" name="內容版面配置區 5" descr="三用電錶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813" y="2997200"/>
            <a:ext cx="154146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16891" r="47617"/>
          <a:stretch>
            <a:fillRect/>
          </a:stretch>
        </p:blipFill>
        <p:spPr bwMode="auto">
          <a:xfrm>
            <a:off x="4699000" y="2997200"/>
            <a:ext cx="2592388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橢圓 5"/>
          <p:cNvSpPr/>
          <p:nvPr/>
        </p:nvSpPr>
        <p:spPr>
          <a:xfrm>
            <a:off x="2363788" y="4962525"/>
            <a:ext cx="142875" cy="142875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079625" y="3808413"/>
            <a:ext cx="215900" cy="14446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4" name="群組 26"/>
          <p:cNvGrpSpPr>
            <a:grpSpLocks/>
          </p:cNvGrpSpPr>
          <p:nvPr/>
        </p:nvGrpSpPr>
        <p:grpSpPr bwMode="auto">
          <a:xfrm>
            <a:off x="1916113" y="3500438"/>
            <a:ext cx="4943475" cy="2160587"/>
            <a:chOff x="1356742" y="3501008"/>
            <a:chExt cx="4943450" cy="2160240"/>
          </a:xfrm>
        </p:grpSpPr>
        <p:grpSp>
          <p:nvGrpSpPr>
            <p:cNvPr id="15393" name="群組 10"/>
            <p:cNvGrpSpPr>
              <a:grpSpLocks/>
            </p:cNvGrpSpPr>
            <p:nvPr/>
          </p:nvGrpSpPr>
          <p:grpSpPr bwMode="auto">
            <a:xfrm>
              <a:off x="1356742" y="4957192"/>
              <a:ext cx="144016" cy="702940"/>
              <a:chOff x="1356742" y="4957192"/>
              <a:chExt cx="144016" cy="702940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1356742" y="4956511"/>
                <a:ext cx="144461" cy="144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9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cxnSp>
            <p:nvCxnSpPr>
              <p:cNvPr id="10" name="直線接點 9"/>
              <p:cNvCxnSpPr/>
              <p:nvPr/>
            </p:nvCxnSpPr>
            <p:spPr>
              <a:xfrm>
                <a:off x="1429766" y="5083491"/>
                <a:ext cx="0" cy="57617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接點 12"/>
            <p:cNvCxnSpPr/>
            <p:nvPr/>
          </p:nvCxnSpPr>
          <p:spPr>
            <a:xfrm>
              <a:off x="1404367" y="5661248"/>
              <a:ext cx="4895825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V="1">
              <a:off x="6300192" y="3501008"/>
              <a:ext cx="0" cy="21602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27"/>
          <p:cNvGrpSpPr>
            <a:grpSpLocks/>
          </p:cNvGrpSpPr>
          <p:nvPr/>
        </p:nvGrpSpPr>
        <p:grpSpPr bwMode="auto">
          <a:xfrm>
            <a:off x="2451100" y="3500438"/>
            <a:ext cx="2751138" cy="1957387"/>
            <a:chOff x="1891754" y="3501008"/>
            <a:chExt cx="2752254" cy="1956802"/>
          </a:xfrm>
        </p:grpSpPr>
        <p:cxnSp>
          <p:nvCxnSpPr>
            <p:cNvPr id="17" name="直線接點 16"/>
            <p:cNvCxnSpPr/>
            <p:nvPr/>
          </p:nvCxnSpPr>
          <p:spPr>
            <a:xfrm>
              <a:off x="1907635" y="5445114"/>
              <a:ext cx="273637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 flipV="1">
              <a:off x="4644008" y="3501008"/>
              <a:ext cx="0" cy="194410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1891754" y="5097556"/>
              <a:ext cx="0" cy="36025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橢圓 28"/>
          <p:cNvSpPr/>
          <p:nvPr/>
        </p:nvSpPr>
        <p:spPr>
          <a:xfrm>
            <a:off x="1995488" y="3886200"/>
            <a:ext cx="215900" cy="14446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870075" y="3995738"/>
            <a:ext cx="215900" cy="1428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3" name="內容版面配置區 2"/>
          <p:cNvSpPr txBox="1">
            <a:spLocks/>
          </p:cNvSpPr>
          <p:nvPr/>
        </p:nvSpPr>
        <p:spPr bwMode="auto">
          <a:xfrm>
            <a:off x="900113" y="1773238"/>
            <a:ext cx="7772400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kumimoji="0" lang="zh-TW" altLang="en-US" sz="3000" dirty="0">
                <a:latin typeface="標楷體" pitchFamily="65" charset="-120"/>
                <a:ea typeface="標楷體" pitchFamily="65" charset="-120"/>
              </a:rPr>
              <a:t>電流的量測：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 cstate="print"/>
          <a:srcRect l="33366" t="33333" r="8163" b="27679"/>
          <a:stretch>
            <a:fillRect/>
          </a:stretch>
        </p:blipFill>
        <p:spPr bwMode="auto">
          <a:xfrm>
            <a:off x="3690938" y="2708275"/>
            <a:ext cx="4049712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3" cstate="print"/>
          <a:srcRect l="16891" r="47617"/>
          <a:stretch>
            <a:fillRect/>
          </a:stretch>
        </p:blipFill>
        <p:spPr bwMode="auto">
          <a:xfrm>
            <a:off x="5130800" y="5300663"/>
            <a:ext cx="2592388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橢圓 86"/>
          <p:cNvSpPr/>
          <p:nvPr/>
        </p:nvSpPr>
        <p:spPr bwMode="auto">
          <a:xfrm>
            <a:off x="2357438" y="4959350"/>
            <a:ext cx="144462" cy="144463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91" name="直線單箭頭接點 90"/>
          <p:cNvCxnSpPr/>
          <p:nvPr/>
        </p:nvCxnSpPr>
        <p:spPr bwMode="auto">
          <a:xfrm flipH="1">
            <a:off x="3546475" y="4652963"/>
            <a:ext cx="1295400" cy="100806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93"/>
          <p:cNvGrpSpPr>
            <a:grpSpLocks/>
          </p:cNvGrpSpPr>
          <p:nvPr/>
        </p:nvGrpSpPr>
        <p:grpSpPr bwMode="auto">
          <a:xfrm>
            <a:off x="2432050" y="5094288"/>
            <a:ext cx="3163888" cy="782637"/>
            <a:chOff x="1878562" y="5097168"/>
            <a:chExt cx="3163795" cy="782747"/>
          </a:xfrm>
        </p:grpSpPr>
        <p:cxnSp>
          <p:nvCxnSpPr>
            <p:cNvPr id="95" name="直線接點 94"/>
            <p:cNvCxnSpPr/>
            <p:nvPr/>
          </p:nvCxnSpPr>
          <p:spPr>
            <a:xfrm>
              <a:off x="1878562" y="5454405"/>
              <a:ext cx="273677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>
              <a:off x="4605807" y="5444879"/>
              <a:ext cx="436550" cy="43503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>
              <a:off x="1891262" y="5097168"/>
              <a:ext cx="0" cy="360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34"/>
          <p:cNvGrpSpPr>
            <a:grpSpLocks/>
          </p:cNvGrpSpPr>
          <p:nvPr/>
        </p:nvGrpSpPr>
        <p:grpSpPr bwMode="auto">
          <a:xfrm>
            <a:off x="1911350" y="4949825"/>
            <a:ext cx="1716088" cy="711200"/>
            <a:chOff x="1352550" y="4950141"/>
            <a:chExt cx="1716088" cy="710884"/>
          </a:xfrm>
        </p:grpSpPr>
        <p:grpSp>
          <p:nvGrpSpPr>
            <p:cNvPr id="15383" name="群組 10"/>
            <p:cNvGrpSpPr>
              <a:grpSpLocks/>
            </p:cNvGrpSpPr>
            <p:nvPr/>
          </p:nvGrpSpPr>
          <p:grpSpPr bwMode="auto">
            <a:xfrm>
              <a:off x="1352550" y="4950141"/>
              <a:ext cx="144020" cy="702840"/>
              <a:chOff x="1356742" y="4957192"/>
              <a:chExt cx="144016" cy="702940"/>
            </a:xfrm>
          </p:grpSpPr>
          <p:sp>
            <p:nvSpPr>
              <p:cNvPr id="92" name="橢圓 6"/>
              <p:cNvSpPr/>
              <p:nvPr/>
            </p:nvSpPr>
            <p:spPr>
              <a:xfrm>
                <a:off x="1356742" y="4957192"/>
                <a:ext cx="144459" cy="1444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9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cxnSp>
            <p:nvCxnSpPr>
              <p:cNvPr id="93" name="直線接點 92"/>
              <p:cNvCxnSpPr/>
              <p:nvPr/>
            </p:nvCxnSpPr>
            <p:spPr>
              <a:xfrm>
                <a:off x="1429765" y="5084154"/>
                <a:ext cx="0" cy="57608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直線單箭頭接點 101"/>
            <p:cNvCxnSpPr/>
            <p:nvPr/>
          </p:nvCxnSpPr>
          <p:spPr bwMode="auto">
            <a:xfrm>
              <a:off x="1412875" y="5661025"/>
              <a:ext cx="165576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直線單箭頭接點 107"/>
          <p:cNvCxnSpPr/>
          <p:nvPr/>
        </p:nvCxnSpPr>
        <p:spPr bwMode="auto">
          <a:xfrm>
            <a:off x="5491163" y="4652963"/>
            <a:ext cx="1871662" cy="122396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2638425" y="4598988"/>
            <a:ext cx="215900" cy="14446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506663" y="4683125"/>
            <a:ext cx="215900" cy="14446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376488" y="4733925"/>
            <a:ext cx="215900" cy="1428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8" grpId="1" animBg="1"/>
      <p:bldP spid="29" grpId="0" animBg="1"/>
      <p:bldP spid="29" grpId="1" animBg="1"/>
      <p:bldP spid="30" grpId="0" animBg="1"/>
      <p:bldP spid="30" grpId="1" animBg="1"/>
      <p:bldP spid="73" grpId="0" build="allAtOnce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內容版面配置區 21"/>
          <p:cNvPicPr>
            <a:picLocks noGrp="1"/>
          </p:cNvPicPr>
          <p:nvPr>
            <p:ph idx="1"/>
          </p:nvPr>
        </p:nvPicPr>
        <p:blipFill>
          <a:blip r:embed="rId2" cstate="print"/>
          <a:srcRect l="23912" t="27307" r="32090" b="46583"/>
          <a:stretch>
            <a:fillRect/>
          </a:stretch>
        </p:blipFill>
        <p:spPr bwMode="auto">
          <a:xfrm>
            <a:off x="2987824" y="4535413"/>
            <a:ext cx="4526008" cy="214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三用電表的使用</a:t>
            </a:r>
            <a:endParaRPr lang="zh-TW" altLang="en-US" dirty="0"/>
          </a:p>
        </p:txBody>
      </p:sp>
      <p:pic>
        <p:nvPicPr>
          <p:cNvPr id="4" name="內容版面配置區 5" descr="三用電錶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717" y="3311525"/>
            <a:ext cx="154146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/>
          <a:srcRect l="33366" t="33333" r="8163" b="27679"/>
          <a:stretch>
            <a:fillRect/>
          </a:stretch>
        </p:blipFill>
        <p:spPr bwMode="auto">
          <a:xfrm>
            <a:off x="2627784" y="2348880"/>
            <a:ext cx="3600000" cy="192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單箭頭接點 6"/>
          <p:cNvCxnSpPr/>
          <p:nvPr/>
        </p:nvCxnSpPr>
        <p:spPr bwMode="auto">
          <a:xfrm>
            <a:off x="3672840" y="4084320"/>
            <a:ext cx="755144" cy="109916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93"/>
          <p:cNvGrpSpPr>
            <a:grpSpLocks/>
          </p:cNvGrpSpPr>
          <p:nvPr/>
        </p:nvGrpSpPr>
        <p:grpSpPr bwMode="auto">
          <a:xfrm>
            <a:off x="1567954" y="5408608"/>
            <a:ext cx="5416551" cy="360362"/>
            <a:chOff x="1878562" y="5097168"/>
            <a:chExt cx="3365263" cy="360413"/>
          </a:xfrm>
        </p:grpSpPr>
        <p:cxnSp>
          <p:nvCxnSpPr>
            <p:cNvPr id="9" name="直線接點 8"/>
            <p:cNvCxnSpPr/>
            <p:nvPr/>
          </p:nvCxnSpPr>
          <p:spPr>
            <a:xfrm>
              <a:off x="1878562" y="5454405"/>
              <a:ext cx="273677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V="1">
              <a:off x="4613393" y="5298814"/>
              <a:ext cx="630432" cy="15242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1891262" y="5097168"/>
              <a:ext cx="0" cy="360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34"/>
          <p:cNvGrpSpPr>
            <a:grpSpLocks/>
          </p:cNvGrpSpPr>
          <p:nvPr/>
        </p:nvGrpSpPr>
        <p:grpSpPr bwMode="auto">
          <a:xfrm>
            <a:off x="1047254" y="5264150"/>
            <a:ext cx="3384550" cy="711201"/>
            <a:chOff x="1352550" y="4950141"/>
            <a:chExt cx="3384550" cy="710884"/>
          </a:xfrm>
        </p:grpSpPr>
        <p:grpSp>
          <p:nvGrpSpPr>
            <p:cNvPr id="13" name="群組 12"/>
            <p:cNvGrpSpPr>
              <a:grpSpLocks/>
            </p:cNvGrpSpPr>
            <p:nvPr/>
          </p:nvGrpSpPr>
          <p:grpSpPr bwMode="auto">
            <a:xfrm>
              <a:off x="1352550" y="4950141"/>
              <a:ext cx="144020" cy="702840"/>
              <a:chOff x="1356742" y="4957192"/>
              <a:chExt cx="144016" cy="702940"/>
            </a:xfrm>
          </p:grpSpPr>
          <p:sp>
            <p:nvSpPr>
              <p:cNvPr id="15" name="橢圓 6"/>
              <p:cNvSpPr/>
              <p:nvPr/>
            </p:nvSpPr>
            <p:spPr>
              <a:xfrm>
                <a:off x="1356742" y="4957192"/>
                <a:ext cx="144459" cy="1444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9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cxnSp>
            <p:nvCxnSpPr>
              <p:cNvPr id="16" name="直線接點 15"/>
              <p:cNvCxnSpPr/>
              <p:nvPr/>
            </p:nvCxnSpPr>
            <p:spPr>
              <a:xfrm>
                <a:off x="1429765" y="5084154"/>
                <a:ext cx="0" cy="57608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線單箭頭接點 13"/>
            <p:cNvCxnSpPr/>
            <p:nvPr/>
          </p:nvCxnSpPr>
          <p:spPr bwMode="auto">
            <a:xfrm flipV="1">
              <a:off x="1412875" y="4968548"/>
              <a:ext cx="3324225" cy="69247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4427984" y="4895453"/>
            <a:ext cx="1272282" cy="389757"/>
            <a:chOff x="4360168" y="4822552"/>
            <a:chExt cx="1272282" cy="389757"/>
          </a:xfrm>
        </p:grpSpPr>
        <p:grpSp>
          <p:nvGrpSpPr>
            <p:cNvPr id="39" name="群組 38"/>
            <p:cNvGrpSpPr/>
            <p:nvPr/>
          </p:nvGrpSpPr>
          <p:grpSpPr>
            <a:xfrm>
              <a:off x="4360168" y="4923265"/>
              <a:ext cx="1272282" cy="289044"/>
              <a:chOff x="4499992" y="5216500"/>
              <a:chExt cx="1224136" cy="577075"/>
            </a:xfrm>
          </p:grpSpPr>
          <p:cxnSp>
            <p:nvCxnSpPr>
              <p:cNvPr id="35" name="直線接點 34"/>
              <p:cNvCxnSpPr/>
              <p:nvPr/>
            </p:nvCxnSpPr>
            <p:spPr>
              <a:xfrm flipV="1">
                <a:off x="4499992" y="5216500"/>
                <a:ext cx="0" cy="576064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4499992" y="5229200"/>
                <a:ext cx="1224136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flipV="1">
                <a:off x="5724128" y="5217511"/>
                <a:ext cx="0" cy="576064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群組 39"/>
            <p:cNvGrpSpPr/>
            <p:nvPr/>
          </p:nvGrpSpPr>
          <p:grpSpPr>
            <a:xfrm>
              <a:off x="4572000" y="4822552"/>
              <a:ext cx="864096" cy="216024"/>
              <a:chOff x="4572000" y="4797152"/>
              <a:chExt cx="864096" cy="216024"/>
            </a:xfrm>
          </p:grpSpPr>
          <p:sp>
            <p:nvSpPr>
              <p:cNvPr id="26" name="流程圖: 替代處理程序 25"/>
              <p:cNvSpPr/>
              <p:nvPr/>
            </p:nvSpPr>
            <p:spPr>
              <a:xfrm>
                <a:off x="4572000" y="4797152"/>
                <a:ext cx="864096" cy="216024"/>
              </a:xfrm>
              <a:prstGeom prst="flowChartAlternateProcess">
                <a:avLst/>
              </a:prstGeom>
              <a:solidFill>
                <a:srgbClr val="FFFFCC"/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接點 27"/>
              <p:cNvCxnSpPr/>
              <p:nvPr/>
            </p:nvCxnSpPr>
            <p:spPr>
              <a:xfrm>
                <a:off x="4788024" y="4797152"/>
                <a:ext cx="0" cy="216024"/>
              </a:xfrm>
              <a:prstGeom prst="line">
                <a:avLst/>
              </a:prstGeom>
              <a:ln w="63500">
                <a:solidFill>
                  <a:srgbClr val="99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>
                <a:off x="4932040" y="4797152"/>
                <a:ext cx="0" cy="216024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>
                <a:off x="5076056" y="4797152"/>
                <a:ext cx="0" cy="216024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>
                <a:off x="5220072" y="4797152"/>
                <a:ext cx="0" cy="216024"/>
              </a:xfrm>
              <a:prstGeom prst="line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群組 41"/>
          <p:cNvGrpSpPr/>
          <p:nvPr/>
        </p:nvGrpSpPr>
        <p:grpSpPr>
          <a:xfrm>
            <a:off x="5700360" y="5255493"/>
            <a:ext cx="1272282" cy="389757"/>
            <a:chOff x="4360168" y="4822552"/>
            <a:chExt cx="1272282" cy="389757"/>
          </a:xfrm>
        </p:grpSpPr>
        <p:grpSp>
          <p:nvGrpSpPr>
            <p:cNvPr id="43" name="群組 38"/>
            <p:cNvGrpSpPr/>
            <p:nvPr/>
          </p:nvGrpSpPr>
          <p:grpSpPr>
            <a:xfrm>
              <a:off x="4360168" y="4923265"/>
              <a:ext cx="1272282" cy="289044"/>
              <a:chOff x="4499992" y="5216500"/>
              <a:chExt cx="1224136" cy="577075"/>
            </a:xfrm>
          </p:grpSpPr>
          <p:cxnSp>
            <p:nvCxnSpPr>
              <p:cNvPr id="50" name="直線接點 49"/>
              <p:cNvCxnSpPr/>
              <p:nvPr/>
            </p:nvCxnSpPr>
            <p:spPr>
              <a:xfrm flipV="1">
                <a:off x="4499992" y="5216500"/>
                <a:ext cx="0" cy="576064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>
                <a:off x="4499992" y="5229200"/>
                <a:ext cx="1224136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 flipV="1">
                <a:off x="5724128" y="5217511"/>
                <a:ext cx="0" cy="576064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群組 39"/>
            <p:cNvGrpSpPr/>
            <p:nvPr/>
          </p:nvGrpSpPr>
          <p:grpSpPr>
            <a:xfrm>
              <a:off x="4572000" y="4822552"/>
              <a:ext cx="864096" cy="216024"/>
              <a:chOff x="4572000" y="4797152"/>
              <a:chExt cx="864096" cy="216024"/>
            </a:xfrm>
          </p:grpSpPr>
          <p:sp>
            <p:nvSpPr>
              <p:cNvPr id="45" name="流程圖: 替代處理程序 44"/>
              <p:cNvSpPr/>
              <p:nvPr/>
            </p:nvSpPr>
            <p:spPr>
              <a:xfrm>
                <a:off x="4572000" y="4797152"/>
                <a:ext cx="864096" cy="216024"/>
              </a:xfrm>
              <a:prstGeom prst="flowChartAlternateProcess">
                <a:avLst/>
              </a:prstGeom>
              <a:solidFill>
                <a:srgbClr val="FFFFCC"/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6" name="直線接點 45"/>
              <p:cNvCxnSpPr/>
              <p:nvPr/>
            </p:nvCxnSpPr>
            <p:spPr>
              <a:xfrm>
                <a:off x="4788024" y="4797152"/>
                <a:ext cx="0" cy="216024"/>
              </a:xfrm>
              <a:prstGeom prst="line">
                <a:avLst/>
              </a:prstGeom>
              <a:ln w="63500">
                <a:solidFill>
                  <a:srgbClr val="99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>
                <a:off x="4932040" y="4797152"/>
                <a:ext cx="0" cy="216024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>
                <a:off x="5076056" y="4797152"/>
                <a:ext cx="0" cy="216024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>
              <a:xfrm>
                <a:off x="5220072" y="4797152"/>
                <a:ext cx="0" cy="216024"/>
              </a:xfrm>
              <a:prstGeom prst="line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群組 93"/>
          <p:cNvGrpSpPr>
            <a:grpSpLocks/>
          </p:cNvGrpSpPr>
          <p:nvPr/>
        </p:nvGrpSpPr>
        <p:grpSpPr bwMode="auto">
          <a:xfrm>
            <a:off x="1570524" y="5183505"/>
            <a:ext cx="4133819" cy="592045"/>
            <a:chOff x="1878562" y="4865452"/>
            <a:chExt cx="2568311" cy="592129"/>
          </a:xfrm>
        </p:grpSpPr>
        <p:cxnSp>
          <p:nvCxnSpPr>
            <p:cNvPr id="65" name="直線接點 64"/>
            <p:cNvCxnSpPr/>
            <p:nvPr/>
          </p:nvCxnSpPr>
          <p:spPr>
            <a:xfrm flipV="1">
              <a:off x="1878562" y="5441577"/>
              <a:ext cx="2311303" cy="128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/>
            <p:nvPr/>
          </p:nvCxnSpPr>
          <p:spPr>
            <a:xfrm flipV="1">
              <a:off x="4189865" y="4865452"/>
              <a:ext cx="257008" cy="57612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1879427" y="5097168"/>
              <a:ext cx="0" cy="360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群組 34"/>
          <p:cNvGrpSpPr>
            <a:grpSpLocks/>
          </p:cNvGrpSpPr>
          <p:nvPr/>
        </p:nvGrpSpPr>
        <p:grpSpPr bwMode="auto">
          <a:xfrm>
            <a:off x="1049824" y="5270732"/>
            <a:ext cx="3384550" cy="711201"/>
            <a:chOff x="1352550" y="4950141"/>
            <a:chExt cx="3384550" cy="710884"/>
          </a:xfrm>
        </p:grpSpPr>
        <p:grpSp>
          <p:nvGrpSpPr>
            <p:cNvPr id="69" name="群組 12"/>
            <p:cNvGrpSpPr>
              <a:grpSpLocks/>
            </p:cNvGrpSpPr>
            <p:nvPr/>
          </p:nvGrpSpPr>
          <p:grpSpPr bwMode="auto">
            <a:xfrm>
              <a:off x="1352550" y="4950141"/>
              <a:ext cx="144020" cy="702840"/>
              <a:chOff x="1356742" y="4957192"/>
              <a:chExt cx="144016" cy="702940"/>
            </a:xfrm>
          </p:grpSpPr>
          <p:sp>
            <p:nvSpPr>
              <p:cNvPr id="71" name="橢圓 6"/>
              <p:cNvSpPr/>
              <p:nvPr/>
            </p:nvSpPr>
            <p:spPr>
              <a:xfrm>
                <a:off x="1356742" y="4957192"/>
                <a:ext cx="144459" cy="1444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9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cxnSp>
            <p:nvCxnSpPr>
              <p:cNvPr id="72" name="直線接點 71"/>
              <p:cNvCxnSpPr/>
              <p:nvPr/>
            </p:nvCxnSpPr>
            <p:spPr>
              <a:xfrm>
                <a:off x="1429765" y="5084154"/>
                <a:ext cx="0" cy="57608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線單箭頭接點 69"/>
            <p:cNvCxnSpPr/>
            <p:nvPr/>
          </p:nvCxnSpPr>
          <p:spPr bwMode="auto">
            <a:xfrm flipV="1">
              <a:off x="1412875" y="4968548"/>
              <a:ext cx="3324225" cy="69247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群組 93"/>
          <p:cNvGrpSpPr>
            <a:grpSpLocks/>
          </p:cNvGrpSpPr>
          <p:nvPr/>
        </p:nvGrpSpPr>
        <p:grpSpPr bwMode="auto">
          <a:xfrm>
            <a:off x="1570524" y="5379726"/>
            <a:ext cx="5401776" cy="409606"/>
            <a:chOff x="1878562" y="5064568"/>
            <a:chExt cx="2535545" cy="409659"/>
          </a:xfrm>
        </p:grpSpPr>
        <p:cxnSp>
          <p:nvCxnSpPr>
            <p:cNvPr id="77" name="直線接點 76"/>
            <p:cNvCxnSpPr/>
            <p:nvPr/>
          </p:nvCxnSpPr>
          <p:spPr>
            <a:xfrm flipV="1">
              <a:off x="1878562" y="5441577"/>
              <a:ext cx="2311303" cy="128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/>
            <p:nvPr/>
          </p:nvCxnSpPr>
          <p:spPr>
            <a:xfrm>
              <a:off x="1878968" y="5113815"/>
              <a:ext cx="0" cy="36041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/>
            <p:nvPr/>
          </p:nvCxnSpPr>
          <p:spPr>
            <a:xfrm flipV="1">
              <a:off x="4182412" y="5064568"/>
              <a:ext cx="231695" cy="38114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群組 34"/>
          <p:cNvGrpSpPr>
            <a:grpSpLocks/>
          </p:cNvGrpSpPr>
          <p:nvPr/>
        </p:nvGrpSpPr>
        <p:grpSpPr bwMode="auto">
          <a:xfrm>
            <a:off x="1049824" y="5166489"/>
            <a:ext cx="4662140" cy="812512"/>
            <a:chOff x="1352550" y="4848875"/>
            <a:chExt cx="4662140" cy="812150"/>
          </a:xfrm>
        </p:grpSpPr>
        <p:grpSp>
          <p:nvGrpSpPr>
            <p:cNvPr id="81" name="群組 12"/>
            <p:cNvGrpSpPr>
              <a:grpSpLocks/>
            </p:cNvGrpSpPr>
            <p:nvPr/>
          </p:nvGrpSpPr>
          <p:grpSpPr bwMode="auto">
            <a:xfrm>
              <a:off x="1352550" y="4950141"/>
              <a:ext cx="144020" cy="702840"/>
              <a:chOff x="1356742" y="4957192"/>
              <a:chExt cx="144016" cy="702940"/>
            </a:xfrm>
          </p:grpSpPr>
          <p:sp>
            <p:nvSpPr>
              <p:cNvPr id="83" name="橢圓 6"/>
              <p:cNvSpPr/>
              <p:nvPr/>
            </p:nvSpPr>
            <p:spPr>
              <a:xfrm>
                <a:off x="1356742" y="4957192"/>
                <a:ext cx="144459" cy="1444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9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cxnSp>
            <p:nvCxnSpPr>
              <p:cNvPr id="84" name="直線接點 83"/>
              <p:cNvCxnSpPr/>
              <p:nvPr/>
            </p:nvCxnSpPr>
            <p:spPr>
              <a:xfrm>
                <a:off x="1429765" y="5084154"/>
                <a:ext cx="0" cy="57608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直線單箭頭接點 81"/>
            <p:cNvCxnSpPr/>
            <p:nvPr/>
          </p:nvCxnSpPr>
          <p:spPr bwMode="auto">
            <a:xfrm flipV="1">
              <a:off x="1412875" y="4848875"/>
              <a:ext cx="4601815" cy="8121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內容版面配置區 2"/>
          <p:cNvSpPr txBox="1">
            <a:spLocks/>
          </p:cNvSpPr>
          <p:nvPr/>
        </p:nvSpPr>
        <p:spPr bwMode="auto">
          <a:xfrm>
            <a:off x="760040" y="1412776"/>
            <a:ext cx="7772400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kumimoji="0" lang="zh-TW" altLang="en-US" sz="3000" dirty="0" smtClean="0">
                <a:latin typeface="標楷體" pitchFamily="65" charset="-120"/>
                <a:ea typeface="標楷體" pitchFamily="65" charset="-120"/>
              </a:rPr>
              <a:t>總電壓的</a:t>
            </a:r>
            <a:r>
              <a:rPr kumimoji="0" lang="zh-TW" altLang="en-US" sz="3000" dirty="0">
                <a:latin typeface="標楷體" pitchFamily="65" charset="-120"/>
                <a:ea typeface="標楷體" pitchFamily="65" charset="-120"/>
              </a:rPr>
              <a:t>量測：</a:t>
            </a:r>
          </a:p>
        </p:txBody>
      </p:sp>
      <p:sp>
        <p:nvSpPr>
          <p:cNvPr id="58" name="橢圓 57"/>
          <p:cNvSpPr/>
          <p:nvPr/>
        </p:nvSpPr>
        <p:spPr bwMode="auto">
          <a:xfrm>
            <a:off x="1493342" y="5273675"/>
            <a:ext cx="144462" cy="144463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63" name="直線接點 62"/>
          <p:cNvCxnSpPr/>
          <p:nvPr/>
        </p:nvCxnSpPr>
        <p:spPr>
          <a:xfrm>
            <a:off x="7900988" y="2492896"/>
            <a:ext cx="6651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rot="5400000" flipV="1">
            <a:off x="7099300" y="2286521"/>
            <a:ext cx="0" cy="412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rot="5400000">
            <a:off x="7410824" y="2485876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 rot="5400000">
            <a:off x="7527108" y="2485876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 rot="5400000">
            <a:off x="7646443" y="2485876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 rot="5400000">
            <a:off x="7288239" y="2485876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rot="5400000">
            <a:off x="7813693" y="2554138"/>
            <a:ext cx="144000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rot="5400000">
            <a:off x="7266800" y="2549376"/>
            <a:ext cx="144000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>
            <a:spLocks noChangeArrowheads="1"/>
          </p:cNvSpPr>
          <p:nvPr/>
        </p:nvSpPr>
        <p:spPr bwMode="auto">
          <a:xfrm>
            <a:off x="6911975" y="2006451"/>
            <a:ext cx="1435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+   </a:t>
            </a:r>
            <a:r>
              <a:rPr lang="en-US" altLang="zh-TW" b="1" dirty="0">
                <a:solidFill>
                  <a:srgbClr val="00B0F0"/>
                </a:solidFill>
              </a:rPr>
              <a:t>V</a:t>
            </a:r>
            <a:r>
              <a:rPr lang="en-US" altLang="zh-TW" b="1" baseline="-25000" dirty="0">
                <a:solidFill>
                  <a:srgbClr val="00B0F0"/>
                </a:solidFill>
              </a:rPr>
              <a:t>R1</a:t>
            </a:r>
            <a:r>
              <a:rPr lang="en-US" altLang="zh-TW" b="1" dirty="0">
                <a:solidFill>
                  <a:srgbClr val="92D050"/>
                </a:solidFill>
              </a:rPr>
              <a:t>    </a:t>
            </a:r>
            <a:r>
              <a:rPr lang="en-US" altLang="zh-TW" b="1" dirty="0"/>
              <a:t>-</a:t>
            </a:r>
            <a:endParaRPr lang="zh-TW" altLang="en-US" b="1" dirty="0"/>
          </a:p>
        </p:txBody>
      </p:sp>
      <p:grpSp>
        <p:nvGrpSpPr>
          <p:cNvPr id="91" name="群組 47"/>
          <p:cNvGrpSpPr>
            <a:grpSpLocks/>
          </p:cNvGrpSpPr>
          <p:nvPr/>
        </p:nvGrpSpPr>
        <p:grpSpPr bwMode="auto">
          <a:xfrm>
            <a:off x="6691313" y="2491308"/>
            <a:ext cx="431800" cy="1439863"/>
            <a:chOff x="2411760" y="4725144"/>
            <a:chExt cx="432048" cy="1440160"/>
          </a:xfrm>
        </p:grpSpPr>
        <p:cxnSp>
          <p:nvCxnSpPr>
            <p:cNvPr id="92" name="直線接點 91"/>
            <p:cNvCxnSpPr/>
            <p:nvPr/>
          </p:nvCxnSpPr>
          <p:spPr>
            <a:xfrm>
              <a:off x="2411760" y="5372978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2532479" y="5523822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 flipV="1">
              <a:off x="2627784" y="4725144"/>
              <a:ext cx="0" cy="6478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V="1">
              <a:off x="2627784" y="5517470"/>
              <a:ext cx="0" cy="6478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直線接點 95"/>
          <p:cNvCxnSpPr/>
          <p:nvPr/>
        </p:nvCxnSpPr>
        <p:spPr>
          <a:xfrm>
            <a:off x="6907213" y="3931171"/>
            <a:ext cx="16557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 bwMode="auto">
          <a:xfrm flipV="1">
            <a:off x="8564563" y="2491308"/>
            <a:ext cx="0" cy="431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 bwMode="auto">
          <a:xfrm flipV="1">
            <a:off x="8564563" y="3516833"/>
            <a:ext cx="0" cy="414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 bwMode="auto">
          <a:xfrm>
            <a:off x="8420100" y="3273946"/>
            <a:ext cx="287322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 bwMode="auto">
          <a:xfrm>
            <a:off x="8420100" y="3153296"/>
            <a:ext cx="287322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 bwMode="auto">
          <a:xfrm>
            <a:off x="8420100" y="3037408"/>
            <a:ext cx="287322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 bwMode="auto">
          <a:xfrm>
            <a:off x="8420100" y="3396183"/>
            <a:ext cx="287322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 bwMode="auto">
          <a:xfrm>
            <a:off x="8555994" y="2943746"/>
            <a:ext cx="14366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 bwMode="auto">
          <a:xfrm>
            <a:off x="8563777" y="3491433"/>
            <a:ext cx="14366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28"/>
          <p:cNvSpPr txBox="1">
            <a:spLocks noChangeArrowheads="1"/>
          </p:cNvSpPr>
          <p:nvPr/>
        </p:nvSpPr>
        <p:spPr bwMode="auto">
          <a:xfrm>
            <a:off x="6388100" y="2756421"/>
            <a:ext cx="338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 dirty="0">
                <a:solidFill>
                  <a:srgbClr val="00B0F0"/>
                </a:solidFill>
              </a:rPr>
              <a:t>E</a:t>
            </a:r>
          </a:p>
          <a:p>
            <a:pPr algn="ctr"/>
            <a:r>
              <a:rPr lang="en-US" altLang="zh-TW" b="1" dirty="0"/>
              <a:t>-</a:t>
            </a:r>
            <a:endParaRPr lang="zh-TW" altLang="en-US" b="1" dirty="0"/>
          </a:p>
        </p:txBody>
      </p:sp>
      <p:sp>
        <p:nvSpPr>
          <p:cNvPr id="106" name="文字方塊 105"/>
          <p:cNvSpPr txBox="1">
            <a:spLocks noChangeArrowheads="1"/>
          </p:cNvSpPr>
          <p:nvPr/>
        </p:nvSpPr>
        <p:spPr bwMode="auto">
          <a:xfrm>
            <a:off x="8610600" y="2778646"/>
            <a:ext cx="533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 dirty="0">
                <a:solidFill>
                  <a:srgbClr val="00B0F0"/>
                </a:solidFill>
              </a:rPr>
              <a:t>V</a:t>
            </a:r>
            <a:r>
              <a:rPr lang="en-US" altLang="zh-TW" b="1" baseline="-25000" dirty="0">
                <a:solidFill>
                  <a:srgbClr val="00B0F0"/>
                </a:solidFill>
              </a:rPr>
              <a:t>R2</a:t>
            </a:r>
          </a:p>
          <a:p>
            <a:pPr algn="ctr"/>
            <a:r>
              <a:rPr lang="en-US" altLang="zh-TW" b="1" dirty="0"/>
              <a:t>-</a:t>
            </a:r>
            <a:endParaRPr lang="zh-TW" altLang="en-US" b="1" dirty="0"/>
          </a:p>
        </p:txBody>
      </p:sp>
      <p:sp>
        <p:nvSpPr>
          <p:cNvPr id="122" name="文字方塊 179"/>
          <p:cNvSpPr txBox="1">
            <a:spLocks noChangeArrowheads="1"/>
          </p:cNvSpPr>
          <p:nvPr/>
        </p:nvSpPr>
        <p:spPr bwMode="auto">
          <a:xfrm>
            <a:off x="6911975" y="2627833"/>
            <a:ext cx="1435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1">
                <a:solidFill>
                  <a:srgbClr val="FF0000"/>
                </a:solidFill>
              </a:rPr>
              <a:t>+   </a:t>
            </a:r>
            <a:r>
              <a:rPr lang="en-US" altLang="zh-TW" b="1">
                <a:solidFill>
                  <a:schemeClr val="accent1"/>
                </a:solidFill>
              </a:rPr>
              <a:t>R1</a:t>
            </a:r>
            <a:r>
              <a:rPr lang="en-US" altLang="zh-TW" b="1">
                <a:solidFill>
                  <a:srgbClr val="92D050"/>
                </a:solidFill>
              </a:rPr>
              <a:t>    </a:t>
            </a:r>
            <a:r>
              <a:rPr lang="en-US" altLang="zh-TW" b="1"/>
              <a:t>-</a:t>
            </a:r>
            <a:endParaRPr lang="zh-TW" altLang="en-US" b="1"/>
          </a:p>
        </p:txBody>
      </p:sp>
      <p:sp>
        <p:nvSpPr>
          <p:cNvPr id="123" name="文字方塊 181"/>
          <p:cNvSpPr txBox="1">
            <a:spLocks noChangeArrowheads="1"/>
          </p:cNvSpPr>
          <p:nvPr/>
        </p:nvSpPr>
        <p:spPr bwMode="auto">
          <a:xfrm>
            <a:off x="7947025" y="2783408"/>
            <a:ext cx="479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>
                <a:solidFill>
                  <a:schemeClr val="accent1"/>
                </a:solidFill>
              </a:rPr>
              <a:t>R2</a:t>
            </a:r>
          </a:p>
          <a:p>
            <a:pPr algn="ctr"/>
            <a:r>
              <a:rPr lang="en-US" altLang="zh-TW" b="1"/>
              <a:t>-</a:t>
            </a:r>
            <a:endParaRPr lang="zh-TW" altLang="en-US" b="1"/>
          </a:p>
        </p:txBody>
      </p:sp>
      <p:sp>
        <p:nvSpPr>
          <p:cNvPr id="126" name="文字方塊 42"/>
          <p:cNvSpPr txBox="1">
            <a:spLocks noChangeArrowheads="1"/>
          </p:cNvSpPr>
          <p:nvPr/>
        </p:nvSpPr>
        <p:spPr bwMode="auto">
          <a:xfrm>
            <a:off x="4405124" y="4550648"/>
            <a:ext cx="1296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+     </a:t>
            </a:r>
            <a:r>
              <a:rPr lang="en-US" altLang="zh-TW" b="1" dirty="0" smtClean="0">
                <a:solidFill>
                  <a:srgbClr val="008000"/>
                </a:solidFill>
              </a:rPr>
              <a:t>R</a:t>
            </a:r>
            <a:r>
              <a:rPr lang="en-US" altLang="zh-TW" b="1" baseline="-25000" dirty="0" smtClean="0">
                <a:solidFill>
                  <a:srgbClr val="008000"/>
                </a:solidFill>
              </a:rPr>
              <a:t>1</a:t>
            </a:r>
            <a:r>
              <a:rPr lang="en-US" altLang="zh-TW" b="1" baseline="-25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altLang="zh-TW" b="1" dirty="0" smtClean="0">
                <a:solidFill>
                  <a:schemeClr val="bg1"/>
                </a:solidFill>
              </a:rPr>
              <a:t>-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7" name="文字方塊 42"/>
          <p:cNvSpPr txBox="1">
            <a:spLocks noChangeArrowheads="1"/>
          </p:cNvSpPr>
          <p:nvPr/>
        </p:nvSpPr>
        <p:spPr bwMode="auto">
          <a:xfrm>
            <a:off x="5636880" y="4925928"/>
            <a:ext cx="1296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+     </a:t>
            </a:r>
            <a:r>
              <a:rPr lang="en-US" altLang="zh-TW" b="1" dirty="0" smtClean="0">
                <a:solidFill>
                  <a:srgbClr val="008000"/>
                </a:solidFill>
              </a:rPr>
              <a:t>R</a:t>
            </a:r>
            <a:r>
              <a:rPr lang="en-US" altLang="zh-TW" b="1" baseline="-25000" dirty="0" smtClean="0">
                <a:solidFill>
                  <a:srgbClr val="008000"/>
                </a:solidFill>
              </a:rPr>
              <a:t>2</a:t>
            </a:r>
            <a:r>
              <a:rPr lang="en-US" altLang="zh-TW" b="1" baseline="-25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altLang="zh-TW" b="1" dirty="0" smtClean="0">
                <a:solidFill>
                  <a:schemeClr val="bg1"/>
                </a:solidFill>
              </a:rPr>
              <a:t>-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4244340" y="4069080"/>
            <a:ext cx="2727960" cy="131826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內容版面配置區 2"/>
          <p:cNvSpPr txBox="1">
            <a:spLocks/>
          </p:cNvSpPr>
          <p:nvPr/>
        </p:nvSpPr>
        <p:spPr bwMode="auto">
          <a:xfrm>
            <a:off x="760040" y="1411045"/>
            <a:ext cx="7772400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kumimoji="0" lang="zh-TW" altLang="en-US" sz="3000" dirty="0" smtClean="0">
                <a:latin typeface="標楷體" pitchFamily="65" charset="-120"/>
                <a:ea typeface="標楷體" pitchFamily="65" charset="-120"/>
              </a:rPr>
              <a:t>端電壓的</a:t>
            </a:r>
            <a:r>
              <a:rPr kumimoji="0" lang="zh-TW" altLang="en-US" sz="3000" dirty="0">
                <a:latin typeface="標楷體" pitchFamily="65" charset="-120"/>
                <a:ea typeface="標楷體" pitchFamily="65" charset="-120"/>
              </a:rPr>
              <a:t>量測：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58" grpId="0" animBg="1"/>
      <p:bldP spid="58" grpId="1" animBg="1"/>
      <p:bldP spid="58" grpId="2" animBg="1"/>
      <p:bldP spid="58" grpId="3" animBg="1"/>
      <p:bldP spid="58" grpId="4" animBg="1"/>
      <p:bldP spid="90" grpId="0"/>
      <p:bldP spid="105" grpId="0"/>
      <p:bldP spid="106" grpId="0"/>
      <p:bldP spid="1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內容版面配置區 21"/>
          <p:cNvPicPr>
            <a:picLocks noGrp="1"/>
          </p:cNvPicPr>
          <p:nvPr>
            <p:ph idx="1"/>
          </p:nvPr>
        </p:nvPicPr>
        <p:blipFill>
          <a:blip r:embed="rId2" cstate="print"/>
          <a:srcRect l="23912" t="27307" r="32090" b="46583"/>
          <a:stretch>
            <a:fillRect/>
          </a:stretch>
        </p:blipFill>
        <p:spPr bwMode="auto">
          <a:xfrm>
            <a:off x="2506628" y="4606086"/>
            <a:ext cx="4526008" cy="214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三用電表的使用</a:t>
            </a:r>
            <a:endParaRPr lang="zh-TW" altLang="en-US" dirty="0"/>
          </a:p>
        </p:txBody>
      </p:sp>
      <p:pic>
        <p:nvPicPr>
          <p:cNvPr id="4" name="內容版面配置區 5" descr="三用電錶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717627"/>
            <a:ext cx="154146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/>
          <a:srcRect l="33366" t="33333" r="8163" b="27679"/>
          <a:stretch>
            <a:fillRect/>
          </a:stretch>
        </p:blipFill>
        <p:spPr bwMode="auto">
          <a:xfrm>
            <a:off x="2487216" y="2516453"/>
            <a:ext cx="3600000" cy="192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單箭頭接點 6"/>
          <p:cNvCxnSpPr/>
          <p:nvPr/>
        </p:nvCxnSpPr>
        <p:spPr bwMode="auto">
          <a:xfrm>
            <a:off x="3543300" y="4251960"/>
            <a:ext cx="7620" cy="838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40"/>
          <p:cNvGrpSpPr/>
          <p:nvPr/>
        </p:nvGrpSpPr>
        <p:grpSpPr>
          <a:xfrm>
            <a:off x="4064496" y="4966126"/>
            <a:ext cx="1272282" cy="389757"/>
            <a:chOff x="4360168" y="4822552"/>
            <a:chExt cx="1272282" cy="389757"/>
          </a:xfrm>
        </p:grpSpPr>
        <p:grpSp>
          <p:nvGrpSpPr>
            <p:cNvPr id="13" name="群組 38"/>
            <p:cNvGrpSpPr/>
            <p:nvPr/>
          </p:nvGrpSpPr>
          <p:grpSpPr>
            <a:xfrm>
              <a:off x="4360168" y="4923265"/>
              <a:ext cx="1272282" cy="289044"/>
              <a:chOff x="4499992" y="5216500"/>
              <a:chExt cx="1224136" cy="577075"/>
            </a:xfrm>
          </p:grpSpPr>
          <p:cxnSp>
            <p:nvCxnSpPr>
              <p:cNvPr id="35" name="直線接點 34"/>
              <p:cNvCxnSpPr/>
              <p:nvPr/>
            </p:nvCxnSpPr>
            <p:spPr>
              <a:xfrm flipV="1">
                <a:off x="4499992" y="5216500"/>
                <a:ext cx="0" cy="576064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4499992" y="5229200"/>
                <a:ext cx="1224136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flipV="1">
                <a:off x="5724128" y="5217511"/>
                <a:ext cx="0" cy="576064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群組 39"/>
            <p:cNvGrpSpPr/>
            <p:nvPr/>
          </p:nvGrpSpPr>
          <p:grpSpPr>
            <a:xfrm>
              <a:off x="4572000" y="4822552"/>
              <a:ext cx="864096" cy="216024"/>
              <a:chOff x="4572000" y="4797152"/>
              <a:chExt cx="864096" cy="216024"/>
            </a:xfrm>
          </p:grpSpPr>
          <p:sp>
            <p:nvSpPr>
              <p:cNvPr id="26" name="流程圖: 替代處理程序 25"/>
              <p:cNvSpPr/>
              <p:nvPr/>
            </p:nvSpPr>
            <p:spPr>
              <a:xfrm>
                <a:off x="4572000" y="4797152"/>
                <a:ext cx="864096" cy="216024"/>
              </a:xfrm>
              <a:prstGeom prst="flowChartAlternateProcess">
                <a:avLst/>
              </a:prstGeom>
              <a:solidFill>
                <a:srgbClr val="FFFFCC"/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接點 27"/>
              <p:cNvCxnSpPr/>
              <p:nvPr/>
            </p:nvCxnSpPr>
            <p:spPr>
              <a:xfrm>
                <a:off x="4788024" y="4797152"/>
                <a:ext cx="0" cy="216024"/>
              </a:xfrm>
              <a:prstGeom prst="line">
                <a:avLst/>
              </a:prstGeom>
              <a:ln w="63500">
                <a:solidFill>
                  <a:srgbClr val="99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>
                <a:off x="4932040" y="4797152"/>
                <a:ext cx="0" cy="216024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>
                <a:off x="5076056" y="4797152"/>
                <a:ext cx="0" cy="216024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>
                <a:off x="5220072" y="4797152"/>
                <a:ext cx="0" cy="216024"/>
              </a:xfrm>
              <a:prstGeom prst="line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群組 41"/>
          <p:cNvGrpSpPr/>
          <p:nvPr/>
        </p:nvGrpSpPr>
        <p:grpSpPr>
          <a:xfrm>
            <a:off x="4050210" y="6142064"/>
            <a:ext cx="1272282" cy="389757"/>
            <a:chOff x="4360168" y="4822552"/>
            <a:chExt cx="1272282" cy="389757"/>
          </a:xfrm>
        </p:grpSpPr>
        <p:grpSp>
          <p:nvGrpSpPr>
            <p:cNvPr id="20" name="群組 38"/>
            <p:cNvGrpSpPr/>
            <p:nvPr/>
          </p:nvGrpSpPr>
          <p:grpSpPr>
            <a:xfrm>
              <a:off x="4360168" y="4923265"/>
              <a:ext cx="1272282" cy="289044"/>
              <a:chOff x="4499992" y="5216500"/>
              <a:chExt cx="1224136" cy="577075"/>
            </a:xfrm>
          </p:grpSpPr>
          <p:cxnSp>
            <p:nvCxnSpPr>
              <p:cNvPr id="50" name="直線接點 49"/>
              <p:cNvCxnSpPr/>
              <p:nvPr/>
            </p:nvCxnSpPr>
            <p:spPr>
              <a:xfrm flipV="1">
                <a:off x="4499992" y="5216500"/>
                <a:ext cx="0" cy="576064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>
                <a:off x="4499992" y="5229200"/>
                <a:ext cx="1224136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 flipV="1">
                <a:off x="5724128" y="5217511"/>
                <a:ext cx="0" cy="576064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39"/>
            <p:cNvGrpSpPr/>
            <p:nvPr/>
          </p:nvGrpSpPr>
          <p:grpSpPr>
            <a:xfrm>
              <a:off x="4572000" y="4822552"/>
              <a:ext cx="864096" cy="216024"/>
              <a:chOff x="4572000" y="4797152"/>
              <a:chExt cx="864096" cy="216024"/>
            </a:xfrm>
          </p:grpSpPr>
          <p:sp>
            <p:nvSpPr>
              <p:cNvPr id="45" name="流程圖: 替代處理程序 44"/>
              <p:cNvSpPr/>
              <p:nvPr/>
            </p:nvSpPr>
            <p:spPr>
              <a:xfrm>
                <a:off x="4572000" y="4797152"/>
                <a:ext cx="864096" cy="216024"/>
              </a:xfrm>
              <a:prstGeom prst="flowChartAlternateProcess">
                <a:avLst/>
              </a:prstGeom>
              <a:solidFill>
                <a:srgbClr val="FFFFCC"/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6" name="直線接點 45"/>
              <p:cNvCxnSpPr/>
              <p:nvPr/>
            </p:nvCxnSpPr>
            <p:spPr>
              <a:xfrm>
                <a:off x="4788024" y="4797152"/>
                <a:ext cx="0" cy="216024"/>
              </a:xfrm>
              <a:prstGeom prst="line">
                <a:avLst/>
              </a:prstGeom>
              <a:ln w="63500">
                <a:solidFill>
                  <a:srgbClr val="99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>
                <a:off x="4932040" y="4797152"/>
                <a:ext cx="0" cy="216024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>
                <a:off x="5076056" y="4797152"/>
                <a:ext cx="0" cy="216024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>
              <a:xfrm>
                <a:off x="5220072" y="4797152"/>
                <a:ext cx="0" cy="216024"/>
              </a:xfrm>
              <a:prstGeom prst="line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內容版面配置區 2"/>
          <p:cNvSpPr txBox="1">
            <a:spLocks/>
          </p:cNvSpPr>
          <p:nvPr/>
        </p:nvSpPr>
        <p:spPr bwMode="auto">
          <a:xfrm>
            <a:off x="611560" y="1773238"/>
            <a:ext cx="7772400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kumimoji="0" lang="zh-TW" altLang="en-US" sz="3000" dirty="0" smtClean="0">
                <a:latin typeface="標楷體" pitchFamily="65" charset="-120"/>
                <a:ea typeface="標楷體" pitchFamily="65" charset="-120"/>
              </a:rPr>
              <a:t>總電流的量</a:t>
            </a:r>
            <a:r>
              <a:rPr kumimoji="0" lang="zh-TW" altLang="en-US" sz="3000" dirty="0">
                <a:latin typeface="標楷體" pitchFamily="65" charset="-120"/>
                <a:ea typeface="標楷體" pitchFamily="65" charset="-120"/>
              </a:rPr>
              <a:t>測：</a:t>
            </a:r>
          </a:p>
        </p:txBody>
      </p:sp>
      <p:cxnSp>
        <p:nvCxnSpPr>
          <p:cNvPr id="63" name="直線接點 62"/>
          <p:cNvCxnSpPr/>
          <p:nvPr/>
        </p:nvCxnSpPr>
        <p:spPr>
          <a:xfrm>
            <a:off x="5339471" y="5676156"/>
            <a:ext cx="0" cy="43204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4058995" y="5654436"/>
            <a:ext cx="0" cy="43204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34"/>
          <p:cNvGrpSpPr>
            <a:grpSpLocks/>
          </p:cNvGrpSpPr>
          <p:nvPr/>
        </p:nvGrpSpPr>
        <p:grpSpPr bwMode="auto">
          <a:xfrm>
            <a:off x="992112" y="5008983"/>
            <a:ext cx="2586196" cy="1296269"/>
            <a:chOff x="1352550" y="4002647"/>
            <a:chExt cx="3490605" cy="1566310"/>
          </a:xfrm>
        </p:grpSpPr>
        <p:grpSp>
          <p:nvGrpSpPr>
            <p:cNvPr id="8" name="群組 12"/>
            <p:cNvGrpSpPr>
              <a:grpSpLocks/>
            </p:cNvGrpSpPr>
            <p:nvPr/>
          </p:nvGrpSpPr>
          <p:grpSpPr bwMode="auto">
            <a:xfrm>
              <a:off x="1352550" y="4794914"/>
              <a:ext cx="194358" cy="766107"/>
              <a:chOff x="1356738" y="4801946"/>
              <a:chExt cx="194352" cy="766216"/>
            </a:xfrm>
          </p:grpSpPr>
          <p:sp>
            <p:nvSpPr>
              <p:cNvPr id="15" name="橢圓 6"/>
              <p:cNvSpPr/>
              <p:nvPr/>
            </p:nvSpPr>
            <p:spPr>
              <a:xfrm>
                <a:off x="1356738" y="4801946"/>
                <a:ext cx="194352" cy="17402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9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cxnSp>
            <p:nvCxnSpPr>
              <p:cNvPr id="16" name="直線接點 15"/>
              <p:cNvCxnSpPr/>
              <p:nvPr/>
            </p:nvCxnSpPr>
            <p:spPr>
              <a:xfrm>
                <a:off x="1449225" y="4992073"/>
                <a:ext cx="0" cy="57608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線單箭頭接點 13"/>
            <p:cNvCxnSpPr/>
            <p:nvPr/>
          </p:nvCxnSpPr>
          <p:spPr bwMode="auto">
            <a:xfrm flipV="1">
              <a:off x="1432339" y="4002647"/>
              <a:ext cx="3410816" cy="1566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群組 58"/>
          <p:cNvGrpSpPr/>
          <p:nvPr/>
        </p:nvGrpSpPr>
        <p:grpSpPr>
          <a:xfrm>
            <a:off x="1438201" y="5343525"/>
            <a:ext cx="2628975" cy="838122"/>
            <a:chOff x="2357438" y="4623098"/>
            <a:chExt cx="2628975" cy="838122"/>
          </a:xfrm>
        </p:grpSpPr>
        <p:grpSp>
          <p:nvGrpSpPr>
            <p:cNvPr id="23" name="群組 93"/>
            <p:cNvGrpSpPr>
              <a:grpSpLocks/>
            </p:cNvGrpSpPr>
            <p:nvPr/>
          </p:nvGrpSpPr>
          <p:grpSpPr bwMode="auto">
            <a:xfrm>
              <a:off x="2424229" y="4623098"/>
              <a:ext cx="2562184" cy="838122"/>
              <a:chOff x="1872106" y="4619340"/>
              <a:chExt cx="1591865" cy="838242"/>
            </a:xfrm>
          </p:grpSpPr>
          <p:cxnSp>
            <p:nvCxnSpPr>
              <p:cNvPr id="65" name="直線接點 64"/>
              <p:cNvCxnSpPr/>
              <p:nvPr/>
            </p:nvCxnSpPr>
            <p:spPr>
              <a:xfrm flipV="1">
                <a:off x="1872106" y="5441579"/>
                <a:ext cx="1417414" cy="12829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/>
              <p:nvPr/>
            </p:nvCxnSpPr>
            <p:spPr>
              <a:xfrm flipV="1">
                <a:off x="3283396" y="4619340"/>
                <a:ext cx="180575" cy="821127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/>
              <p:nvPr/>
            </p:nvCxnSpPr>
            <p:spPr>
              <a:xfrm>
                <a:off x="1884806" y="5097169"/>
                <a:ext cx="0" cy="3604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橢圓 57"/>
            <p:cNvSpPr/>
            <p:nvPr/>
          </p:nvSpPr>
          <p:spPr bwMode="auto">
            <a:xfrm>
              <a:off x="2357438" y="4959350"/>
              <a:ext cx="144462" cy="144463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cxnSp>
        <p:nvCxnSpPr>
          <p:cNvPr id="17" name="直線單箭頭接點 16"/>
          <p:cNvCxnSpPr/>
          <p:nvPr/>
        </p:nvCxnSpPr>
        <p:spPr bwMode="auto">
          <a:xfrm>
            <a:off x="4114801" y="4229100"/>
            <a:ext cx="1219199" cy="8477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flipV="1">
            <a:off x="6608043" y="2610594"/>
            <a:ext cx="1947863" cy="63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群組 47"/>
          <p:cNvGrpSpPr>
            <a:grpSpLocks/>
          </p:cNvGrpSpPr>
          <p:nvPr/>
        </p:nvGrpSpPr>
        <p:grpSpPr bwMode="auto">
          <a:xfrm>
            <a:off x="6387381" y="2616944"/>
            <a:ext cx="431800" cy="1441450"/>
            <a:chOff x="2411760" y="4725144"/>
            <a:chExt cx="432048" cy="1440160"/>
          </a:xfrm>
        </p:grpSpPr>
        <p:cxnSp>
          <p:nvCxnSpPr>
            <p:cNvPr id="199" name="直線接點 198"/>
            <p:cNvCxnSpPr/>
            <p:nvPr/>
          </p:nvCxnSpPr>
          <p:spPr>
            <a:xfrm>
              <a:off x="2411760" y="5373851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/>
          </p:nvCxnSpPr>
          <p:spPr>
            <a:xfrm>
              <a:off x="2532479" y="5524528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 flipV="1">
              <a:off x="2627784" y="4725144"/>
              <a:ext cx="0" cy="6487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/>
          </p:nvCxnSpPr>
          <p:spPr>
            <a:xfrm flipV="1">
              <a:off x="2627784" y="5516598"/>
              <a:ext cx="0" cy="6487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線接點 202"/>
          <p:cNvCxnSpPr/>
          <p:nvPr/>
        </p:nvCxnSpPr>
        <p:spPr>
          <a:xfrm flipV="1">
            <a:off x="6603281" y="4050457"/>
            <a:ext cx="1949450" cy="79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 bwMode="auto">
          <a:xfrm flipV="1">
            <a:off x="7468468" y="2616944"/>
            <a:ext cx="0" cy="431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 bwMode="auto">
          <a:xfrm flipV="1">
            <a:off x="7468468" y="3644057"/>
            <a:ext cx="0" cy="4143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 bwMode="auto">
          <a:xfrm>
            <a:off x="7327181" y="3404790"/>
            <a:ext cx="28732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 bwMode="auto">
          <a:xfrm>
            <a:off x="7327181" y="3288903"/>
            <a:ext cx="28732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 bwMode="auto">
          <a:xfrm>
            <a:off x="7327181" y="3166665"/>
            <a:ext cx="28732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 bwMode="auto">
          <a:xfrm>
            <a:off x="7327181" y="3527028"/>
            <a:ext cx="28732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 bwMode="auto">
          <a:xfrm>
            <a:off x="7458311" y="3073003"/>
            <a:ext cx="14366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 bwMode="auto">
          <a:xfrm>
            <a:off x="7461332" y="3625453"/>
            <a:ext cx="14366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字方塊 27"/>
          <p:cNvSpPr txBox="1">
            <a:spLocks noChangeArrowheads="1"/>
          </p:cNvSpPr>
          <p:nvPr/>
        </p:nvSpPr>
        <p:spPr bwMode="auto">
          <a:xfrm>
            <a:off x="6084168" y="2883644"/>
            <a:ext cx="338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>
                <a:solidFill>
                  <a:srgbClr val="00B0F0"/>
                </a:solidFill>
              </a:rPr>
              <a:t>E</a:t>
            </a:r>
          </a:p>
          <a:p>
            <a:pPr algn="ctr"/>
            <a:r>
              <a:rPr lang="en-US" altLang="zh-TW" b="1"/>
              <a:t>-</a:t>
            </a:r>
            <a:endParaRPr lang="zh-TW" altLang="en-US" b="1"/>
          </a:p>
        </p:txBody>
      </p:sp>
      <p:sp>
        <p:nvSpPr>
          <p:cNvPr id="213" name="文字方塊 212"/>
          <p:cNvSpPr txBox="1">
            <a:spLocks noChangeArrowheads="1"/>
          </p:cNvSpPr>
          <p:nvPr/>
        </p:nvSpPr>
        <p:spPr bwMode="auto">
          <a:xfrm>
            <a:off x="7514506" y="2905869"/>
            <a:ext cx="5334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 dirty="0">
                <a:solidFill>
                  <a:srgbClr val="00B0F0"/>
                </a:solidFill>
              </a:rPr>
              <a:t>V</a:t>
            </a:r>
            <a:r>
              <a:rPr lang="en-US" altLang="zh-TW" b="1" baseline="-25000" dirty="0">
                <a:solidFill>
                  <a:srgbClr val="00B0F0"/>
                </a:solidFill>
              </a:rPr>
              <a:t>R1</a:t>
            </a:r>
          </a:p>
          <a:p>
            <a:pPr algn="ctr"/>
            <a:r>
              <a:rPr lang="en-US" altLang="zh-TW" b="1" dirty="0"/>
              <a:t>-</a:t>
            </a:r>
            <a:endParaRPr lang="zh-TW" altLang="en-US" b="1" dirty="0"/>
          </a:p>
        </p:txBody>
      </p:sp>
      <p:sp>
        <p:nvSpPr>
          <p:cNvPr id="217" name="文字方塊 42"/>
          <p:cNvSpPr txBox="1">
            <a:spLocks noChangeArrowheads="1"/>
          </p:cNvSpPr>
          <p:nvPr/>
        </p:nvSpPr>
        <p:spPr bwMode="auto">
          <a:xfrm>
            <a:off x="6963643" y="2910632"/>
            <a:ext cx="4365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 dirty="0">
                <a:solidFill>
                  <a:schemeClr val="accent1"/>
                </a:solidFill>
              </a:rPr>
              <a:t>R</a:t>
            </a:r>
            <a:r>
              <a:rPr lang="en-US" altLang="zh-TW" b="1" baseline="-25000" dirty="0">
                <a:solidFill>
                  <a:schemeClr val="accent1"/>
                </a:solidFill>
              </a:rPr>
              <a:t>1</a:t>
            </a:r>
          </a:p>
          <a:p>
            <a:pPr algn="ctr"/>
            <a:r>
              <a:rPr lang="en-US" altLang="zh-TW" b="1" dirty="0"/>
              <a:t>-</a:t>
            </a:r>
            <a:endParaRPr lang="zh-TW" altLang="en-US" b="1" dirty="0"/>
          </a:p>
        </p:txBody>
      </p:sp>
      <p:cxnSp>
        <p:nvCxnSpPr>
          <p:cNvPr id="218" name="直線接點 217"/>
          <p:cNvCxnSpPr/>
          <p:nvPr/>
        </p:nvCxnSpPr>
        <p:spPr bwMode="auto">
          <a:xfrm flipV="1">
            <a:off x="8552731" y="2610594"/>
            <a:ext cx="0" cy="431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 bwMode="auto">
          <a:xfrm flipV="1">
            <a:off x="8552731" y="3636119"/>
            <a:ext cx="0" cy="414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 bwMode="auto">
          <a:xfrm>
            <a:off x="8411269" y="3404790"/>
            <a:ext cx="288909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 bwMode="auto">
          <a:xfrm>
            <a:off x="8411269" y="3288903"/>
            <a:ext cx="288909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 bwMode="auto">
          <a:xfrm>
            <a:off x="8411269" y="3173015"/>
            <a:ext cx="288909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 bwMode="auto">
          <a:xfrm>
            <a:off x="8411269" y="3527028"/>
            <a:ext cx="288909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 bwMode="auto">
          <a:xfrm>
            <a:off x="8543124" y="3073003"/>
            <a:ext cx="144454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 bwMode="auto">
          <a:xfrm>
            <a:off x="8546215" y="3619103"/>
            <a:ext cx="144454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字方塊 225"/>
          <p:cNvSpPr txBox="1">
            <a:spLocks noChangeArrowheads="1"/>
          </p:cNvSpPr>
          <p:nvPr/>
        </p:nvSpPr>
        <p:spPr bwMode="auto">
          <a:xfrm>
            <a:off x="8594006" y="2897932"/>
            <a:ext cx="533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 dirty="0">
                <a:solidFill>
                  <a:srgbClr val="00B0F0"/>
                </a:solidFill>
              </a:rPr>
              <a:t>V</a:t>
            </a:r>
            <a:r>
              <a:rPr lang="en-US" altLang="zh-TW" b="1" baseline="-25000" dirty="0">
                <a:solidFill>
                  <a:srgbClr val="00B0F0"/>
                </a:solidFill>
              </a:rPr>
              <a:t>R2</a:t>
            </a:r>
          </a:p>
          <a:p>
            <a:pPr algn="ctr"/>
            <a:r>
              <a:rPr lang="en-US" altLang="zh-TW" b="1" dirty="0"/>
              <a:t>-</a:t>
            </a:r>
            <a:endParaRPr lang="zh-TW" altLang="en-US" b="1" dirty="0"/>
          </a:p>
        </p:txBody>
      </p:sp>
      <p:grpSp>
        <p:nvGrpSpPr>
          <p:cNvPr id="227" name="群組 53"/>
          <p:cNvGrpSpPr>
            <a:grpSpLocks/>
          </p:cNvGrpSpPr>
          <p:nvPr/>
        </p:nvGrpSpPr>
        <p:grpSpPr bwMode="auto">
          <a:xfrm>
            <a:off x="8552731" y="2546102"/>
            <a:ext cx="560387" cy="646113"/>
            <a:chOff x="5091931" y="4653136"/>
            <a:chExt cx="560767" cy="646331"/>
          </a:xfrm>
        </p:grpSpPr>
        <p:cxnSp>
          <p:nvCxnSpPr>
            <p:cNvPr id="228" name="直線單箭頭接點 227"/>
            <p:cNvCxnSpPr/>
            <p:nvPr/>
          </p:nvCxnSpPr>
          <p:spPr>
            <a:xfrm rot="10800000" flipV="1">
              <a:off x="5091931" y="4703953"/>
              <a:ext cx="0" cy="2874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文字方塊 55"/>
            <p:cNvSpPr txBox="1">
              <a:spLocks noChangeArrowheads="1"/>
            </p:cNvSpPr>
            <p:nvPr/>
          </p:nvSpPr>
          <p:spPr bwMode="auto">
            <a:xfrm>
              <a:off x="5148063" y="4653136"/>
              <a:ext cx="5046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>
                  <a:solidFill>
                    <a:srgbClr val="FF0000"/>
                  </a:solidFill>
                </a:rPr>
                <a:t>R2</a:t>
              </a: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0" name="文字方塊 56"/>
          <p:cNvSpPr txBox="1">
            <a:spLocks noChangeArrowheads="1"/>
          </p:cNvSpPr>
          <p:nvPr/>
        </p:nvSpPr>
        <p:spPr bwMode="auto">
          <a:xfrm>
            <a:off x="8043143" y="2902694"/>
            <a:ext cx="4365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>
                <a:solidFill>
                  <a:schemeClr val="accent1"/>
                </a:solidFill>
              </a:rPr>
              <a:t>R</a:t>
            </a:r>
            <a:r>
              <a:rPr lang="en-US" altLang="zh-TW" b="1" baseline="-25000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en-US" altLang="zh-TW" b="1"/>
              <a:t>-</a:t>
            </a:r>
            <a:endParaRPr lang="zh-TW" altLang="en-US" b="1"/>
          </a:p>
        </p:txBody>
      </p:sp>
      <p:grpSp>
        <p:nvGrpSpPr>
          <p:cNvPr id="234" name="群組 72"/>
          <p:cNvGrpSpPr>
            <a:grpSpLocks/>
          </p:cNvGrpSpPr>
          <p:nvPr/>
        </p:nvGrpSpPr>
        <p:grpSpPr bwMode="auto">
          <a:xfrm>
            <a:off x="7468468" y="2550865"/>
            <a:ext cx="560388" cy="646112"/>
            <a:chOff x="5091931" y="4653136"/>
            <a:chExt cx="560767" cy="646331"/>
          </a:xfrm>
        </p:grpSpPr>
        <p:cxnSp>
          <p:nvCxnSpPr>
            <p:cNvPr id="235" name="直線單箭頭接點 234"/>
            <p:cNvCxnSpPr/>
            <p:nvPr/>
          </p:nvCxnSpPr>
          <p:spPr>
            <a:xfrm rot="10800000" flipV="1">
              <a:off x="5091931" y="4703953"/>
              <a:ext cx="0" cy="2874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文字方塊 74"/>
            <p:cNvSpPr txBox="1">
              <a:spLocks noChangeArrowheads="1"/>
            </p:cNvSpPr>
            <p:nvPr/>
          </p:nvSpPr>
          <p:spPr bwMode="auto">
            <a:xfrm>
              <a:off x="5148063" y="4653136"/>
              <a:ext cx="5046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>
                  <a:solidFill>
                    <a:srgbClr val="FF0000"/>
                  </a:solidFill>
                </a:rPr>
                <a:t>R1</a:t>
              </a: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3" name="群組 32"/>
          <p:cNvGrpSpPr>
            <a:grpSpLocks/>
          </p:cNvGrpSpPr>
          <p:nvPr/>
        </p:nvGrpSpPr>
        <p:grpSpPr bwMode="auto">
          <a:xfrm>
            <a:off x="6477551" y="2194352"/>
            <a:ext cx="536575" cy="646112"/>
            <a:chOff x="2365774" y="4294837"/>
            <a:chExt cx="537398" cy="646331"/>
          </a:xfrm>
        </p:grpSpPr>
        <p:cxnSp>
          <p:nvCxnSpPr>
            <p:cNvPr id="244" name="直線單箭頭接點 243"/>
            <p:cNvCxnSpPr/>
            <p:nvPr/>
          </p:nvCxnSpPr>
          <p:spPr>
            <a:xfrm flipV="1">
              <a:off x="2706347" y="4653168"/>
              <a:ext cx="0" cy="288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  <a:scene3d>
              <a:camera prst="orthographicFront">
                <a:rot lat="0" lon="0" rev="16200000"/>
              </a:camera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文字方塊 34"/>
            <p:cNvSpPr txBox="1">
              <a:spLocks noChangeArrowheads="1"/>
            </p:cNvSpPr>
            <p:nvPr/>
          </p:nvSpPr>
          <p:spPr bwMode="auto">
            <a:xfrm>
              <a:off x="2365774" y="4294837"/>
              <a:ext cx="53739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>
                  <a:solidFill>
                    <a:srgbClr val="FF0000"/>
                  </a:solidFill>
                </a:rPr>
                <a:t>RT</a:t>
              </a: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9" name="文字方塊 42"/>
          <p:cNvSpPr txBox="1">
            <a:spLocks noChangeArrowheads="1"/>
          </p:cNvSpPr>
          <p:nvPr/>
        </p:nvSpPr>
        <p:spPr bwMode="auto">
          <a:xfrm>
            <a:off x="4041656" y="5117420"/>
            <a:ext cx="1296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+     </a:t>
            </a:r>
            <a:r>
              <a:rPr lang="en-US" altLang="zh-TW" b="1" dirty="0" smtClean="0">
                <a:solidFill>
                  <a:srgbClr val="008000"/>
                </a:solidFill>
              </a:rPr>
              <a:t>R</a:t>
            </a:r>
            <a:r>
              <a:rPr lang="en-US" altLang="zh-TW" b="1" baseline="-25000" dirty="0" smtClean="0">
                <a:solidFill>
                  <a:srgbClr val="008000"/>
                </a:solidFill>
              </a:rPr>
              <a:t>1</a:t>
            </a:r>
            <a:r>
              <a:rPr lang="en-US" altLang="zh-TW" b="1" baseline="-25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altLang="zh-TW" b="1" dirty="0" smtClean="0">
                <a:solidFill>
                  <a:schemeClr val="bg1"/>
                </a:solidFill>
              </a:rPr>
              <a:t>-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50" name="文字方塊 42"/>
          <p:cNvSpPr txBox="1">
            <a:spLocks noChangeArrowheads="1"/>
          </p:cNvSpPr>
          <p:nvPr/>
        </p:nvSpPr>
        <p:spPr bwMode="auto">
          <a:xfrm>
            <a:off x="4041656" y="6291167"/>
            <a:ext cx="1296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+     </a:t>
            </a:r>
            <a:r>
              <a:rPr lang="en-US" altLang="zh-TW" b="1" dirty="0" smtClean="0">
                <a:solidFill>
                  <a:srgbClr val="008000"/>
                </a:solidFill>
              </a:rPr>
              <a:t>R</a:t>
            </a:r>
            <a:r>
              <a:rPr lang="en-US" altLang="zh-TW" b="1" baseline="-25000" dirty="0" smtClean="0">
                <a:solidFill>
                  <a:srgbClr val="008000"/>
                </a:solidFill>
              </a:rPr>
              <a:t>2</a:t>
            </a:r>
            <a:r>
              <a:rPr lang="en-US" altLang="zh-TW" b="1" baseline="-25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altLang="zh-TW" b="1" dirty="0" smtClean="0">
                <a:solidFill>
                  <a:schemeClr val="bg1"/>
                </a:solidFill>
              </a:rPr>
              <a:t>-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內容版面配置區 2"/>
          <p:cNvSpPr txBox="1">
            <a:spLocks/>
          </p:cNvSpPr>
          <p:nvPr/>
        </p:nvSpPr>
        <p:spPr bwMode="auto">
          <a:xfrm>
            <a:off x="611560" y="1766539"/>
            <a:ext cx="7772400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kumimoji="0" lang="zh-TW" altLang="en-US" sz="3000" dirty="0" smtClean="0">
                <a:latin typeface="標楷體" pitchFamily="65" charset="-120"/>
                <a:ea typeface="標楷體" pitchFamily="65" charset="-120"/>
              </a:rPr>
              <a:t>分電流的量</a:t>
            </a:r>
            <a:r>
              <a:rPr kumimoji="0" lang="zh-TW" altLang="en-US" sz="3000" dirty="0">
                <a:latin typeface="標楷體" pitchFamily="65" charset="-120"/>
                <a:ea typeface="標楷體" pitchFamily="65" charset="-120"/>
              </a:rPr>
              <a:t>測：</a:t>
            </a:r>
          </a:p>
        </p:txBody>
      </p:sp>
      <p:pic>
        <p:nvPicPr>
          <p:cNvPr id="22" name="內容版面配置區 21"/>
          <p:cNvPicPr>
            <a:picLocks noGrp="1"/>
          </p:cNvPicPr>
          <p:nvPr>
            <p:ph idx="1"/>
          </p:nvPr>
        </p:nvPicPr>
        <p:blipFill>
          <a:blip r:embed="rId2" cstate="print"/>
          <a:srcRect l="23912" t="27307" r="32090" b="46583"/>
          <a:stretch>
            <a:fillRect/>
          </a:stretch>
        </p:blipFill>
        <p:spPr bwMode="auto">
          <a:xfrm>
            <a:off x="2506628" y="4606086"/>
            <a:ext cx="4526008" cy="214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三用電表的使用</a:t>
            </a:r>
            <a:endParaRPr lang="zh-TW" altLang="en-US" dirty="0"/>
          </a:p>
        </p:txBody>
      </p:sp>
      <p:pic>
        <p:nvPicPr>
          <p:cNvPr id="4" name="內容版面配置區 5" descr="三用電錶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717627"/>
            <a:ext cx="154146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/>
          <a:srcRect l="33366" t="33333" r="8163" b="27679"/>
          <a:stretch>
            <a:fillRect/>
          </a:stretch>
        </p:blipFill>
        <p:spPr bwMode="auto">
          <a:xfrm>
            <a:off x="2487216" y="2516453"/>
            <a:ext cx="3600000" cy="192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群組 40"/>
          <p:cNvGrpSpPr/>
          <p:nvPr/>
        </p:nvGrpSpPr>
        <p:grpSpPr>
          <a:xfrm>
            <a:off x="4064496" y="4966126"/>
            <a:ext cx="1272282" cy="389757"/>
            <a:chOff x="4360168" y="4822552"/>
            <a:chExt cx="1272282" cy="389757"/>
          </a:xfrm>
        </p:grpSpPr>
        <p:grpSp>
          <p:nvGrpSpPr>
            <p:cNvPr id="13" name="群組 38"/>
            <p:cNvGrpSpPr/>
            <p:nvPr/>
          </p:nvGrpSpPr>
          <p:grpSpPr>
            <a:xfrm>
              <a:off x="4360168" y="4923265"/>
              <a:ext cx="1272282" cy="289044"/>
              <a:chOff x="4499992" y="5216500"/>
              <a:chExt cx="1224136" cy="577075"/>
            </a:xfrm>
          </p:grpSpPr>
          <p:cxnSp>
            <p:nvCxnSpPr>
              <p:cNvPr id="35" name="直線接點 34"/>
              <p:cNvCxnSpPr/>
              <p:nvPr/>
            </p:nvCxnSpPr>
            <p:spPr>
              <a:xfrm flipV="1">
                <a:off x="4499992" y="5216500"/>
                <a:ext cx="0" cy="576064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4499992" y="5229200"/>
                <a:ext cx="1224136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flipV="1">
                <a:off x="5724128" y="5217511"/>
                <a:ext cx="0" cy="576064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群組 39"/>
            <p:cNvGrpSpPr/>
            <p:nvPr/>
          </p:nvGrpSpPr>
          <p:grpSpPr>
            <a:xfrm>
              <a:off x="4572000" y="4822552"/>
              <a:ext cx="864096" cy="216024"/>
              <a:chOff x="4572000" y="4797152"/>
              <a:chExt cx="864096" cy="216024"/>
            </a:xfrm>
          </p:grpSpPr>
          <p:sp>
            <p:nvSpPr>
              <p:cNvPr id="26" name="流程圖: 替代處理程序 25"/>
              <p:cNvSpPr/>
              <p:nvPr/>
            </p:nvSpPr>
            <p:spPr>
              <a:xfrm>
                <a:off x="4572000" y="4797152"/>
                <a:ext cx="864096" cy="216024"/>
              </a:xfrm>
              <a:prstGeom prst="flowChartAlternateProcess">
                <a:avLst/>
              </a:prstGeom>
              <a:solidFill>
                <a:srgbClr val="FFFFCC"/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接點 27"/>
              <p:cNvCxnSpPr/>
              <p:nvPr/>
            </p:nvCxnSpPr>
            <p:spPr>
              <a:xfrm>
                <a:off x="4788024" y="4797152"/>
                <a:ext cx="0" cy="216024"/>
              </a:xfrm>
              <a:prstGeom prst="line">
                <a:avLst/>
              </a:prstGeom>
              <a:ln w="63500">
                <a:solidFill>
                  <a:srgbClr val="99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>
                <a:off x="4932040" y="4797152"/>
                <a:ext cx="0" cy="216024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>
                <a:off x="5076056" y="4797152"/>
                <a:ext cx="0" cy="216024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>
                <a:off x="5220072" y="4797152"/>
                <a:ext cx="0" cy="216024"/>
              </a:xfrm>
              <a:prstGeom prst="line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群組 41"/>
          <p:cNvGrpSpPr/>
          <p:nvPr/>
        </p:nvGrpSpPr>
        <p:grpSpPr>
          <a:xfrm>
            <a:off x="4050210" y="6142064"/>
            <a:ext cx="1272282" cy="389757"/>
            <a:chOff x="4360168" y="4822552"/>
            <a:chExt cx="1272282" cy="389757"/>
          </a:xfrm>
        </p:grpSpPr>
        <p:grpSp>
          <p:nvGrpSpPr>
            <p:cNvPr id="20" name="群組 38"/>
            <p:cNvGrpSpPr/>
            <p:nvPr/>
          </p:nvGrpSpPr>
          <p:grpSpPr>
            <a:xfrm>
              <a:off x="4360168" y="4923265"/>
              <a:ext cx="1272282" cy="289044"/>
              <a:chOff x="4499992" y="5216500"/>
              <a:chExt cx="1224136" cy="577075"/>
            </a:xfrm>
          </p:grpSpPr>
          <p:cxnSp>
            <p:nvCxnSpPr>
              <p:cNvPr id="50" name="直線接點 49"/>
              <p:cNvCxnSpPr/>
              <p:nvPr/>
            </p:nvCxnSpPr>
            <p:spPr>
              <a:xfrm flipV="1">
                <a:off x="4499992" y="5216500"/>
                <a:ext cx="0" cy="576064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>
                <a:off x="4499992" y="5229200"/>
                <a:ext cx="1224136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 flipV="1">
                <a:off x="5724128" y="5217511"/>
                <a:ext cx="0" cy="576064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39"/>
            <p:cNvGrpSpPr/>
            <p:nvPr/>
          </p:nvGrpSpPr>
          <p:grpSpPr>
            <a:xfrm>
              <a:off x="4572000" y="4822552"/>
              <a:ext cx="864096" cy="216024"/>
              <a:chOff x="4572000" y="4797152"/>
              <a:chExt cx="864096" cy="216024"/>
            </a:xfrm>
          </p:grpSpPr>
          <p:sp>
            <p:nvSpPr>
              <p:cNvPr id="45" name="流程圖: 替代處理程序 44"/>
              <p:cNvSpPr/>
              <p:nvPr/>
            </p:nvSpPr>
            <p:spPr>
              <a:xfrm>
                <a:off x="4572000" y="4797152"/>
                <a:ext cx="864096" cy="216024"/>
              </a:xfrm>
              <a:prstGeom prst="flowChartAlternateProcess">
                <a:avLst/>
              </a:prstGeom>
              <a:solidFill>
                <a:srgbClr val="FFFFCC"/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6" name="直線接點 45"/>
              <p:cNvCxnSpPr/>
              <p:nvPr/>
            </p:nvCxnSpPr>
            <p:spPr>
              <a:xfrm>
                <a:off x="4788024" y="4797152"/>
                <a:ext cx="0" cy="216024"/>
              </a:xfrm>
              <a:prstGeom prst="line">
                <a:avLst/>
              </a:prstGeom>
              <a:ln w="63500">
                <a:solidFill>
                  <a:srgbClr val="99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>
                <a:off x="4932040" y="4797152"/>
                <a:ext cx="0" cy="216024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>
                <a:off x="5076056" y="4797152"/>
                <a:ext cx="0" cy="216024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>
              <a:xfrm>
                <a:off x="5220072" y="4797152"/>
                <a:ext cx="0" cy="216024"/>
              </a:xfrm>
              <a:prstGeom prst="line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4" name="直線接點 63"/>
          <p:cNvCxnSpPr/>
          <p:nvPr/>
        </p:nvCxnSpPr>
        <p:spPr>
          <a:xfrm>
            <a:off x="4058995" y="5654436"/>
            <a:ext cx="0" cy="43204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flipV="1">
            <a:off x="6608043" y="2610594"/>
            <a:ext cx="1947863" cy="63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群組 47"/>
          <p:cNvGrpSpPr>
            <a:grpSpLocks/>
          </p:cNvGrpSpPr>
          <p:nvPr/>
        </p:nvGrpSpPr>
        <p:grpSpPr bwMode="auto">
          <a:xfrm>
            <a:off x="6387381" y="2616944"/>
            <a:ext cx="431800" cy="1441450"/>
            <a:chOff x="2411760" y="4725144"/>
            <a:chExt cx="432048" cy="1440160"/>
          </a:xfrm>
        </p:grpSpPr>
        <p:cxnSp>
          <p:nvCxnSpPr>
            <p:cNvPr id="199" name="直線接點 198"/>
            <p:cNvCxnSpPr/>
            <p:nvPr/>
          </p:nvCxnSpPr>
          <p:spPr>
            <a:xfrm>
              <a:off x="2411760" y="5373851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/>
          </p:nvCxnSpPr>
          <p:spPr>
            <a:xfrm>
              <a:off x="2532479" y="5524528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 flipV="1">
              <a:off x="2627784" y="4725144"/>
              <a:ext cx="0" cy="6487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/>
          </p:nvCxnSpPr>
          <p:spPr>
            <a:xfrm flipV="1">
              <a:off x="2627784" y="5516598"/>
              <a:ext cx="0" cy="6487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直線接點 202"/>
          <p:cNvCxnSpPr/>
          <p:nvPr/>
        </p:nvCxnSpPr>
        <p:spPr>
          <a:xfrm flipV="1">
            <a:off x="6603281" y="4050457"/>
            <a:ext cx="1949450" cy="79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 bwMode="auto">
          <a:xfrm flipV="1">
            <a:off x="7468468" y="2616944"/>
            <a:ext cx="0" cy="431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 bwMode="auto">
          <a:xfrm flipV="1">
            <a:off x="7468468" y="3644057"/>
            <a:ext cx="0" cy="4143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 bwMode="auto">
          <a:xfrm>
            <a:off x="7327181" y="3404790"/>
            <a:ext cx="28732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 bwMode="auto">
          <a:xfrm>
            <a:off x="7327181" y="3288903"/>
            <a:ext cx="28732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 bwMode="auto">
          <a:xfrm>
            <a:off x="7327181" y="3166665"/>
            <a:ext cx="28732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 bwMode="auto">
          <a:xfrm>
            <a:off x="7327181" y="3527028"/>
            <a:ext cx="28732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 bwMode="auto">
          <a:xfrm>
            <a:off x="7458311" y="3073003"/>
            <a:ext cx="14366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 bwMode="auto">
          <a:xfrm>
            <a:off x="7461332" y="3625453"/>
            <a:ext cx="143661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字方塊 27"/>
          <p:cNvSpPr txBox="1">
            <a:spLocks noChangeArrowheads="1"/>
          </p:cNvSpPr>
          <p:nvPr/>
        </p:nvSpPr>
        <p:spPr bwMode="auto">
          <a:xfrm>
            <a:off x="6084168" y="2883644"/>
            <a:ext cx="3381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>
                <a:solidFill>
                  <a:srgbClr val="00B0F0"/>
                </a:solidFill>
              </a:rPr>
              <a:t>E</a:t>
            </a:r>
          </a:p>
          <a:p>
            <a:pPr algn="ctr"/>
            <a:r>
              <a:rPr lang="en-US" altLang="zh-TW" b="1"/>
              <a:t>-</a:t>
            </a:r>
            <a:endParaRPr lang="zh-TW" altLang="en-US" b="1"/>
          </a:p>
        </p:txBody>
      </p:sp>
      <p:sp>
        <p:nvSpPr>
          <p:cNvPr id="213" name="文字方塊 212"/>
          <p:cNvSpPr txBox="1">
            <a:spLocks noChangeArrowheads="1"/>
          </p:cNvSpPr>
          <p:nvPr/>
        </p:nvSpPr>
        <p:spPr bwMode="auto">
          <a:xfrm>
            <a:off x="7514506" y="2905869"/>
            <a:ext cx="5334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 dirty="0">
                <a:solidFill>
                  <a:srgbClr val="00B0F0"/>
                </a:solidFill>
              </a:rPr>
              <a:t>V</a:t>
            </a:r>
            <a:r>
              <a:rPr lang="en-US" altLang="zh-TW" b="1" baseline="-25000" dirty="0">
                <a:solidFill>
                  <a:srgbClr val="00B0F0"/>
                </a:solidFill>
              </a:rPr>
              <a:t>R1</a:t>
            </a:r>
          </a:p>
          <a:p>
            <a:pPr algn="ctr"/>
            <a:r>
              <a:rPr lang="en-US" altLang="zh-TW" b="1" dirty="0"/>
              <a:t>-</a:t>
            </a:r>
            <a:endParaRPr lang="zh-TW" altLang="en-US" b="1" dirty="0"/>
          </a:p>
        </p:txBody>
      </p:sp>
      <p:sp>
        <p:nvSpPr>
          <p:cNvPr id="217" name="文字方塊 42"/>
          <p:cNvSpPr txBox="1">
            <a:spLocks noChangeArrowheads="1"/>
          </p:cNvSpPr>
          <p:nvPr/>
        </p:nvSpPr>
        <p:spPr bwMode="auto">
          <a:xfrm>
            <a:off x="6963643" y="2910632"/>
            <a:ext cx="4365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 dirty="0">
                <a:solidFill>
                  <a:schemeClr val="accent1"/>
                </a:solidFill>
              </a:rPr>
              <a:t>R</a:t>
            </a:r>
            <a:r>
              <a:rPr lang="en-US" altLang="zh-TW" b="1" baseline="-25000" dirty="0">
                <a:solidFill>
                  <a:schemeClr val="accent1"/>
                </a:solidFill>
              </a:rPr>
              <a:t>1</a:t>
            </a:r>
          </a:p>
          <a:p>
            <a:pPr algn="ctr"/>
            <a:r>
              <a:rPr lang="en-US" altLang="zh-TW" b="1" dirty="0"/>
              <a:t>-</a:t>
            </a:r>
            <a:endParaRPr lang="zh-TW" altLang="en-US" b="1" dirty="0"/>
          </a:p>
        </p:txBody>
      </p:sp>
      <p:cxnSp>
        <p:nvCxnSpPr>
          <p:cNvPr id="218" name="直線接點 217"/>
          <p:cNvCxnSpPr/>
          <p:nvPr/>
        </p:nvCxnSpPr>
        <p:spPr bwMode="auto">
          <a:xfrm flipV="1">
            <a:off x="8552731" y="2610594"/>
            <a:ext cx="0" cy="431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 bwMode="auto">
          <a:xfrm flipV="1">
            <a:off x="8552731" y="3636119"/>
            <a:ext cx="0" cy="414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 bwMode="auto">
          <a:xfrm>
            <a:off x="8411269" y="3404790"/>
            <a:ext cx="288909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 bwMode="auto">
          <a:xfrm>
            <a:off x="8411269" y="3288903"/>
            <a:ext cx="288909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 bwMode="auto">
          <a:xfrm>
            <a:off x="8411269" y="3173015"/>
            <a:ext cx="288909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 bwMode="auto">
          <a:xfrm>
            <a:off x="8411269" y="3527028"/>
            <a:ext cx="288909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 bwMode="auto">
          <a:xfrm>
            <a:off x="8543124" y="3073003"/>
            <a:ext cx="144454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 bwMode="auto">
          <a:xfrm>
            <a:off x="8546215" y="3619103"/>
            <a:ext cx="144454" cy="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字方塊 225"/>
          <p:cNvSpPr txBox="1">
            <a:spLocks noChangeArrowheads="1"/>
          </p:cNvSpPr>
          <p:nvPr/>
        </p:nvSpPr>
        <p:spPr bwMode="auto">
          <a:xfrm>
            <a:off x="8594006" y="2897932"/>
            <a:ext cx="533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 dirty="0">
                <a:solidFill>
                  <a:srgbClr val="00B0F0"/>
                </a:solidFill>
              </a:rPr>
              <a:t>V</a:t>
            </a:r>
            <a:r>
              <a:rPr lang="en-US" altLang="zh-TW" b="1" baseline="-25000" dirty="0">
                <a:solidFill>
                  <a:srgbClr val="00B0F0"/>
                </a:solidFill>
              </a:rPr>
              <a:t>R2</a:t>
            </a:r>
          </a:p>
          <a:p>
            <a:pPr algn="ctr"/>
            <a:r>
              <a:rPr lang="en-US" altLang="zh-TW" b="1" dirty="0"/>
              <a:t>-</a:t>
            </a:r>
            <a:endParaRPr lang="zh-TW" altLang="en-US" b="1" dirty="0"/>
          </a:p>
        </p:txBody>
      </p:sp>
      <p:grpSp>
        <p:nvGrpSpPr>
          <p:cNvPr id="227" name="群組 53"/>
          <p:cNvGrpSpPr>
            <a:grpSpLocks/>
          </p:cNvGrpSpPr>
          <p:nvPr/>
        </p:nvGrpSpPr>
        <p:grpSpPr bwMode="auto">
          <a:xfrm>
            <a:off x="8552731" y="2546102"/>
            <a:ext cx="560387" cy="646113"/>
            <a:chOff x="5091931" y="4653136"/>
            <a:chExt cx="560767" cy="646331"/>
          </a:xfrm>
        </p:grpSpPr>
        <p:cxnSp>
          <p:nvCxnSpPr>
            <p:cNvPr id="228" name="直線單箭頭接點 227"/>
            <p:cNvCxnSpPr/>
            <p:nvPr/>
          </p:nvCxnSpPr>
          <p:spPr>
            <a:xfrm rot="10800000" flipV="1">
              <a:off x="5091931" y="4703953"/>
              <a:ext cx="0" cy="2874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文字方塊 55"/>
            <p:cNvSpPr txBox="1">
              <a:spLocks noChangeArrowheads="1"/>
            </p:cNvSpPr>
            <p:nvPr/>
          </p:nvSpPr>
          <p:spPr bwMode="auto">
            <a:xfrm>
              <a:off x="5148063" y="4653136"/>
              <a:ext cx="5046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>
                  <a:solidFill>
                    <a:srgbClr val="FF0000"/>
                  </a:solidFill>
                </a:rPr>
                <a:t>R2</a:t>
              </a: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0" name="文字方塊 56"/>
          <p:cNvSpPr txBox="1">
            <a:spLocks noChangeArrowheads="1"/>
          </p:cNvSpPr>
          <p:nvPr/>
        </p:nvSpPr>
        <p:spPr bwMode="auto">
          <a:xfrm>
            <a:off x="8043143" y="2902694"/>
            <a:ext cx="4365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TW" b="1">
                <a:solidFill>
                  <a:schemeClr val="accent1"/>
                </a:solidFill>
              </a:rPr>
              <a:t>R</a:t>
            </a:r>
            <a:r>
              <a:rPr lang="en-US" altLang="zh-TW" b="1" baseline="-25000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en-US" altLang="zh-TW" b="1"/>
              <a:t>-</a:t>
            </a:r>
            <a:endParaRPr lang="zh-TW" altLang="en-US" b="1"/>
          </a:p>
        </p:txBody>
      </p:sp>
      <p:grpSp>
        <p:nvGrpSpPr>
          <p:cNvPr id="234" name="群組 72"/>
          <p:cNvGrpSpPr>
            <a:grpSpLocks/>
          </p:cNvGrpSpPr>
          <p:nvPr/>
        </p:nvGrpSpPr>
        <p:grpSpPr bwMode="auto">
          <a:xfrm>
            <a:off x="7468468" y="2550865"/>
            <a:ext cx="560388" cy="646112"/>
            <a:chOff x="5091931" y="4653136"/>
            <a:chExt cx="560767" cy="646331"/>
          </a:xfrm>
        </p:grpSpPr>
        <p:cxnSp>
          <p:nvCxnSpPr>
            <p:cNvPr id="235" name="直線單箭頭接點 234"/>
            <p:cNvCxnSpPr/>
            <p:nvPr/>
          </p:nvCxnSpPr>
          <p:spPr>
            <a:xfrm rot="10800000" flipV="1">
              <a:off x="5091931" y="4703953"/>
              <a:ext cx="0" cy="2874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文字方塊 74"/>
            <p:cNvSpPr txBox="1">
              <a:spLocks noChangeArrowheads="1"/>
            </p:cNvSpPr>
            <p:nvPr/>
          </p:nvSpPr>
          <p:spPr bwMode="auto">
            <a:xfrm>
              <a:off x="5148063" y="4653136"/>
              <a:ext cx="5046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>
                  <a:solidFill>
                    <a:srgbClr val="FF0000"/>
                  </a:solidFill>
                </a:rPr>
                <a:t>R1</a:t>
              </a: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3" name="群組 32"/>
          <p:cNvGrpSpPr>
            <a:grpSpLocks/>
          </p:cNvGrpSpPr>
          <p:nvPr/>
        </p:nvGrpSpPr>
        <p:grpSpPr bwMode="auto">
          <a:xfrm>
            <a:off x="6477551" y="2194352"/>
            <a:ext cx="536575" cy="646112"/>
            <a:chOff x="2365774" y="4294837"/>
            <a:chExt cx="537398" cy="646331"/>
          </a:xfrm>
        </p:grpSpPr>
        <p:cxnSp>
          <p:nvCxnSpPr>
            <p:cNvPr id="244" name="直線單箭頭接點 243"/>
            <p:cNvCxnSpPr/>
            <p:nvPr/>
          </p:nvCxnSpPr>
          <p:spPr>
            <a:xfrm flipV="1">
              <a:off x="2706347" y="4653168"/>
              <a:ext cx="0" cy="288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  <a:scene3d>
              <a:camera prst="orthographicFront">
                <a:rot lat="0" lon="0" rev="16200000"/>
              </a:camera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文字方塊 34"/>
            <p:cNvSpPr txBox="1">
              <a:spLocks noChangeArrowheads="1"/>
            </p:cNvSpPr>
            <p:nvPr/>
          </p:nvSpPr>
          <p:spPr bwMode="auto">
            <a:xfrm>
              <a:off x="2365774" y="4294837"/>
              <a:ext cx="53739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I</a:t>
              </a:r>
              <a:r>
                <a:rPr lang="en-US" altLang="zh-TW" b="1" baseline="-25000" dirty="0">
                  <a:solidFill>
                    <a:srgbClr val="FF0000"/>
                  </a:solidFill>
                </a:rPr>
                <a:t>RT</a:t>
              </a:r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9" name="文字方塊 42"/>
          <p:cNvSpPr txBox="1">
            <a:spLocks noChangeArrowheads="1"/>
          </p:cNvSpPr>
          <p:nvPr/>
        </p:nvSpPr>
        <p:spPr bwMode="auto">
          <a:xfrm>
            <a:off x="4041656" y="5117420"/>
            <a:ext cx="1296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+     </a:t>
            </a:r>
            <a:r>
              <a:rPr lang="en-US" altLang="zh-TW" b="1" dirty="0" smtClean="0">
                <a:solidFill>
                  <a:srgbClr val="008000"/>
                </a:solidFill>
              </a:rPr>
              <a:t>R</a:t>
            </a:r>
            <a:r>
              <a:rPr lang="en-US" altLang="zh-TW" b="1" baseline="-25000" dirty="0" smtClean="0">
                <a:solidFill>
                  <a:srgbClr val="008000"/>
                </a:solidFill>
              </a:rPr>
              <a:t>1</a:t>
            </a:r>
            <a:r>
              <a:rPr lang="en-US" altLang="zh-TW" b="1" baseline="-25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altLang="zh-TW" b="1" dirty="0" smtClean="0">
                <a:solidFill>
                  <a:schemeClr val="bg1"/>
                </a:solidFill>
              </a:rPr>
              <a:t>-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50" name="文字方塊 42"/>
          <p:cNvSpPr txBox="1">
            <a:spLocks noChangeArrowheads="1"/>
          </p:cNvSpPr>
          <p:nvPr/>
        </p:nvSpPr>
        <p:spPr bwMode="auto">
          <a:xfrm>
            <a:off x="4041656" y="6291167"/>
            <a:ext cx="1296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+     </a:t>
            </a:r>
            <a:r>
              <a:rPr lang="en-US" altLang="zh-TW" b="1" dirty="0" smtClean="0">
                <a:solidFill>
                  <a:srgbClr val="008000"/>
                </a:solidFill>
              </a:rPr>
              <a:t>R</a:t>
            </a:r>
            <a:r>
              <a:rPr lang="en-US" altLang="zh-TW" b="1" baseline="-25000" dirty="0" smtClean="0">
                <a:solidFill>
                  <a:srgbClr val="008000"/>
                </a:solidFill>
              </a:rPr>
              <a:t>2</a:t>
            </a:r>
            <a:r>
              <a:rPr lang="en-US" altLang="zh-TW" b="1" baseline="-25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altLang="zh-TW" b="1" dirty="0" smtClean="0">
                <a:solidFill>
                  <a:schemeClr val="bg1"/>
                </a:solidFill>
              </a:rPr>
              <a:t>-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288" name="直線單箭頭接點 287"/>
          <p:cNvCxnSpPr/>
          <p:nvPr/>
        </p:nvCxnSpPr>
        <p:spPr bwMode="auto">
          <a:xfrm>
            <a:off x="3543300" y="4251960"/>
            <a:ext cx="524644" cy="83322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群組 34"/>
          <p:cNvGrpSpPr>
            <a:grpSpLocks/>
          </p:cNvGrpSpPr>
          <p:nvPr/>
        </p:nvGrpSpPr>
        <p:grpSpPr bwMode="auto">
          <a:xfrm>
            <a:off x="992112" y="5362576"/>
            <a:ext cx="4351413" cy="942678"/>
            <a:chOff x="1352550" y="4429900"/>
            <a:chExt cx="5873129" cy="1139058"/>
          </a:xfrm>
        </p:grpSpPr>
        <p:grpSp>
          <p:nvGrpSpPr>
            <p:cNvPr id="290" name="群組 12"/>
            <p:cNvGrpSpPr>
              <a:grpSpLocks/>
            </p:cNvGrpSpPr>
            <p:nvPr/>
          </p:nvGrpSpPr>
          <p:grpSpPr bwMode="auto">
            <a:xfrm>
              <a:off x="1352550" y="4794914"/>
              <a:ext cx="194358" cy="766107"/>
              <a:chOff x="1356738" y="4801946"/>
              <a:chExt cx="194352" cy="766216"/>
            </a:xfrm>
          </p:grpSpPr>
          <p:sp>
            <p:nvSpPr>
              <p:cNvPr id="292" name="橢圓 6"/>
              <p:cNvSpPr/>
              <p:nvPr/>
            </p:nvSpPr>
            <p:spPr>
              <a:xfrm>
                <a:off x="1356738" y="4801946"/>
                <a:ext cx="194352" cy="17402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9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cxnSp>
            <p:nvCxnSpPr>
              <p:cNvPr id="293" name="直線接點 292"/>
              <p:cNvCxnSpPr/>
              <p:nvPr/>
            </p:nvCxnSpPr>
            <p:spPr>
              <a:xfrm>
                <a:off x="1449225" y="4992073"/>
                <a:ext cx="0" cy="57608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1" name="直線單箭頭接點 290"/>
            <p:cNvCxnSpPr/>
            <p:nvPr/>
          </p:nvCxnSpPr>
          <p:spPr bwMode="auto">
            <a:xfrm flipV="1">
              <a:off x="1432339" y="4429900"/>
              <a:ext cx="5793340" cy="113905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群組 293"/>
          <p:cNvGrpSpPr/>
          <p:nvPr/>
        </p:nvGrpSpPr>
        <p:grpSpPr>
          <a:xfrm>
            <a:off x="1438201" y="5679777"/>
            <a:ext cx="3899599" cy="796054"/>
            <a:chOff x="2357438" y="4959350"/>
            <a:chExt cx="3899599" cy="796054"/>
          </a:xfrm>
        </p:grpSpPr>
        <p:grpSp>
          <p:nvGrpSpPr>
            <p:cNvPr id="295" name="群組 93"/>
            <p:cNvGrpSpPr>
              <a:grpSpLocks/>
            </p:cNvGrpSpPr>
            <p:nvPr/>
          </p:nvGrpSpPr>
          <p:grpSpPr bwMode="auto">
            <a:xfrm>
              <a:off x="2424229" y="5100856"/>
              <a:ext cx="3832808" cy="654548"/>
              <a:chOff x="1872106" y="5097169"/>
              <a:chExt cx="2381294" cy="654642"/>
            </a:xfrm>
          </p:grpSpPr>
          <p:cxnSp>
            <p:nvCxnSpPr>
              <p:cNvPr id="297" name="直線接點 296"/>
              <p:cNvCxnSpPr/>
              <p:nvPr/>
            </p:nvCxnSpPr>
            <p:spPr>
              <a:xfrm flipV="1">
                <a:off x="1872106" y="5441579"/>
                <a:ext cx="1417414" cy="12829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線單箭頭接點 297"/>
              <p:cNvCxnSpPr>
                <a:endCxn id="250" idx="3"/>
              </p:cNvCxnSpPr>
              <p:nvPr/>
            </p:nvCxnSpPr>
            <p:spPr>
              <a:xfrm>
                <a:off x="3283396" y="5440468"/>
                <a:ext cx="970004" cy="311343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線接點 298"/>
              <p:cNvCxnSpPr/>
              <p:nvPr/>
            </p:nvCxnSpPr>
            <p:spPr>
              <a:xfrm>
                <a:off x="1884806" y="5097169"/>
                <a:ext cx="0" cy="3604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6" name="橢圓 295"/>
            <p:cNvSpPr/>
            <p:nvPr/>
          </p:nvSpPr>
          <p:spPr bwMode="auto">
            <a:xfrm>
              <a:off x="2357438" y="4959350"/>
              <a:ext cx="144462" cy="144463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cxnSp>
        <p:nvCxnSpPr>
          <p:cNvPr id="300" name="直線單箭頭接點 299"/>
          <p:cNvCxnSpPr>
            <a:endCxn id="250" idx="3"/>
          </p:cNvCxnSpPr>
          <p:nvPr/>
        </p:nvCxnSpPr>
        <p:spPr bwMode="auto">
          <a:xfrm>
            <a:off x="4114801" y="4229100"/>
            <a:ext cx="1222999" cy="224673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smtClean="0">
                <a:latin typeface="標楷體" pitchFamily="65" charset="-120"/>
                <a:ea typeface="標楷體" pitchFamily="65" charset="-120"/>
              </a:rPr>
              <a:t>實驗</a:t>
            </a:r>
            <a:r>
              <a:rPr lang="zh-TW" altLang="en-US" b="1">
                <a:latin typeface="標楷體" pitchFamily="65" charset="-120"/>
                <a:ea typeface="標楷體" pitchFamily="65" charset="-120"/>
              </a:rPr>
              <a:t>一</a:t>
            </a:r>
            <a:r>
              <a:rPr lang="zh-TW" altLang="en-US" b="1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電阻數值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1484313"/>
            <a:ext cx="8532812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 smtClean="0">
                <a:ea typeface="標楷體" pitchFamily="65" charset="-120"/>
              </a:rPr>
              <a:t>3.</a:t>
            </a:r>
            <a:r>
              <a:rPr lang="zh-TW" altLang="en-US" sz="2800" dirty="0" smtClean="0">
                <a:ea typeface="標楷體" pitchFamily="65" charset="-120"/>
              </a:rPr>
              <a:t>分壓法</a:t>
            </a:r>
            <a:r>
              <a:rPr lang="en-US" altLang="zh-TW" sz="2800" dirty="0">
                <a:ea typeface="標楷體" pitchFamily="65" charset="-120"/>
              </a:rPr>
              <a:t> </a:t>
            </a:r>
            <a:r>
              <a:rPr lang="en-US" altLang="zh-TW" sz="2800" dirty="0" smtClean="0">
                <a:ea typeface="標楷體" pitchFamily="65" charset="-120"/>
              </a:rPr>
              <a:t>&amp; 4.</a:t>
            </a:r>
            <a:r>
              <a:rPr lang="zh-TW" altLang="en-US" sz="2800" dirty="0" smtClean="0">
                <a:ea typeface="標楷體" pitchFamily="65" charset="-120"/>
              </a:rPr>
              <a:t>分流法</a:t>
            </a:r>
            <a:r>
              <a:rPr lang="en-US" altLang="zh-TW" sz="2800" dirty="0" smtClean="0">
                <a:solidFill>
                  <a:schemeClr val="accent4">
                    <a:lumMod val="40000"/>
                    <a:lumOff val="60000"/>
                  </a:schemeClr>
                </a:solidFill>
                <a:ea typeface="標楷體" pitchFamily="65" charset="-120"/>
              </a:rPr>
              <a:t>(</a:t>
            </a:r>
            <a:r>
              <a:rPr lang="zh-TW" alt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  <a:ea typeface="標楷體" pitchFamily="65" charset="-120"/>
              </a:rPr>
              <a:t>計算結果請取至小數點第二位</a:t>
            </a:r>
            <a:r>
              <a:rPr lang="en-US" altLang="zh-TW" sz="2800" dirty="0" smtClean="0">
                <a:solidFill>
                  <a:schemeClr val="accent4">
                    <a:lumMod val="40000"/>
                    <a:lumOff val="60000"/>
                  </a:schemeClr>
                </a:solidFill>
                <a:ea typeface="標楷體" pitchFamily="65" charset="-120"/>
              </a:rPr>
              <a:t>)</a:t>
            </a:r>
            <a:endParaRPr lang="zh-TW" altLang="en-US" sz="2800" dirty="0" smtClean="0">
              <a:solidFill>
                <a:schemeClr val="accent4">
                  <a:lumMod val="40000"/>
                  <a:lumOff val="60000"/>
                </a:schemeClr>
              </a:solidFill>
              <a:ea typeface="標楷體" pitchFamily="65" charset="-120"/>
            </a:endParaRPr>
          </a:p>
          <a:p>
            <a:pPr>
              <a:buNone/>
              <a:defRPr/>
            </a:pPr>
            <a:endParaRPr lang="en-US" altLang="zh-TW" sz="2000" dirty="0" smtClean="0"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2000" dirty="0" smtClean="0">
                <a:ea typeface="標楷體" pitchFamily="65" charset="-120"/>
              </a:rPr>
              <a:t>第一個人測：</a:t>
            </a:r>
            <a:r>
              <a:rPr lang="en-US" altLang="zh-TW" sz="2000" dirty="0" smtClean="0">
                <a:ea typeface="標楷體" pitchFamily="65" charset="-120"/>
              </a:rPr>
              <a:t>R1= </a:t>
            </a:r>
            <a:r>
              <a:rPr lang="zh-TW" altLang="en-US" sz="2000" dirty="0" smtClean="0">
                <a:solidFill>
                  <a:srgbClr val="FF6600"/>
                </a:solidFill>
                <a:ea typeface="標楷體" pitchFamily="65" charset="-120"/>
              </a:rPr>
              <a:t>橙</a:t>
            </a:r>
            <a:r>
              <a:rPr lang="zh-TW" altLang="en-US" sz="2000" dirty="0" smtClean="0">
                <a:ea typeface="標楷體" pitchFamily="65" charset="-120"/>
              </a:rPr>
              <a:t>白</a:t>
            </a:r>
            <a:r>
              <a:rPr lang="zh-TW" altLang="en-US" sz="2000" dirty="0" smtClean="0">
                <a:solidFill>
                  <a:srgbClr val="FF0000"/>
                </a:solidFill>
                <a:ea typeface="標楷體" pitchFamily="65" charset="-120"/>
              </a:rPr>
              <a:t>紅</a:t>
            </a:r>
            <a:r>
              <a:rPr lang="zh-TW" altLang="en-US" sz="2000" dirty="0" smtClean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</a:rPr>
              <a:t>金</a:t>
            </a:r>
            <a:r>
              <a:rPr lang="zh-TW" altLang="en-US" sz="2000" dirty="0" smtClean="0">
                <a:ea typeface="標楷體" pitchFamily="65" charset="-120"/>
              </a:rPr>
              <a:t>、</a:t>
            </a:r>
            <a:r>
              <a:rPr lang="en-US" altLang="zh-TW" sz="2000" dirty="0" smtClean="0">
                <a:ea typeface="標楷體" pitchFamily="65" charset="-120"/>
              </a:rPr>
              <a:t> R2=</a:t>
            </a:r>
            <a:r>
              <a:rPr lang="zh-TW" altLang="en-US" sz="2000" dirty="0" smtClean="0">
                <a:solidFill>
                  <a:schemeClr val="tx1">
                    <a:lumMod val="50000"/>
                  </a:schemeClr>
                </a:solidFill>
                <a:ea typeface="標楷體" pitchFamily="65" charset="-120"/>
              </a:rPr>
              <a:t>灰</a:t>
            </a:r>
            <a:r>
              <a:rPr lang="zh-TW" altLang="en-US" sz="2000" dirty="0" smtClean="0">
                <a:solidFill>
                  <a:srgbClr val="FF0000"/>
                </a:solidFill>
                <a:ea typeface="標楷體" pitchFamily="65" charset="-120"/>
              </a:rPr>
              <a:t>紅</a:t>
            </a:r>
            <a:r>
              <a:rPr lang="zh-TW" altLang="en-US" sz="2000" dirty="0" smtClean="0">
                <a:solidFill>
                  <a:srgbClr val="993300"/>
                </a:solidFill>
                <a:ea typeface="標楷體" pitchFamily="65" charset="-120"/>
              </a:rPr>
              <a:t>棕</a:t>
            </a:r>
            <a:r>
              <a:rPr lang="zh-TW" altLang="en-US" sz="2000" dirty="0" smtClean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</a:rPr>
              <a:t>金</a:t>
            </a:r>
            <a:r>
              <a:rPr lang="zh-TW" altLang="en-US" sz="2000" dirty="0" smtClean="0">
                <a:ea typeface="標楷體" pitchFamily="65" charset="-120"/>
              </a:rPr>
              <a:t>、</a:t>
            </a:r>
            <a:r>
              <a:rPr lang="en-US" altLang="zh-TW" sz="2000" dirty="0" smtClean="0">
                <a:ea typeface="標楷體" pitchFamily="65" charset="-120"/>
              </a:rPr>
              <a:t>R3=</a:t>
            </a:r>
            <a:r>
              <a:rPr lang="zh-TW" altLang="en-US" sz="2000" dirty="0" smtClean="0">
                <a:solidFill>
                  <a:schemeClr val="tx2">
                    <a:lumMod val="50000"/>
                  </a:schemeClr>
                </a:solidFill>
                <a:ea typeface="標楷體" pitchFamily="65" charset="-120"/>
              </a:rPr>
              <a:t>藍</a:t>
            </a:r>
            <a:r>
              <a:rPr lang="zh-TW" altLang="en-US" sz="2000" dirty="0" smtClean="0">
                <a:solidFill>
                  <a:srgbClr val="FF0000"/>
                </a:solidFill>
                <a:ea typeface="標楷體" pitchFamily="65" charset="-120"/>
              </a:rPr>
              <a:t>紅紅</a:t>
            </a:r>
            <a:r>
              <a:rPr lang="zh-TW" altLang="en-US" sz="2000" dirty="0" smtClean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</a:rPr>
              <a:t>金</a:t>
            </a:r>
            <a:endParaRPr lang="en-US" altLang="zh-TW" sz="2000" dirty="0" smtClean="0">
              <a:ea typeface="標楷體" pitchFamily="65" charset="-120"/>
            </a:endParaRPr>
          </a:p>
          <a:p>
            <a:pPr>
              <a:buNone/>
              <a:defRPr/>
            </a:pPr>
            <a:endParaRPr lang="en-US" altLang="zh-TW" sz="2000" dirty="0" smtClean="0"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2000" dirty="0" smtClean="0">
                <a:ea typeface="標楷體" pitchFamily="65" charset="-120"/>
              </a:rPr>
              <a:t>第二個人測：</a:t>
            </a:r>
            <a:r>
              <a:rPr lang="en-US" altLang="zh-TW" sz="2000" dirty="0" smtClean="0">
                <a:ea typeface="標楷體" pitchFamily="65" charset="-120"/>
              </a:rPr>
              <a:t>R1= </a:t>
            </a:r>
            <a:r>
              <a:rPr lang="zh-TW" altLang="en-US" sz="2000" dirty="0" smtClean="0">
                <a:solidFill>
                  <a:srgbClr val="FFFF00"/>
                </a:solidFill>
                <a:ea typeface="標楷體" pitchFamily="65" charset="-120"/>
              </a:rPr>
              <a:t>黃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  <a:ea typeface="標楷體" pitchFamily="65" charset="-120"/>
              </a:rPr>
              <a:t>紫</a:t>
            </a:r>
            <a:r>
              <a:rPr lang="zh-TW" altLang="en-US" sz="2000" dirty="0" smtClean="0">
                <a:solidFill>
                  <a:srgbClr val="FF0000"/>
                </a:solidFill>
                <a:ea typeface="標楷體" pitchFamily="65" charset="-120"/>
              </a:rPr>
              <a:t>紅</a:t>
            </a:r>
            <a:r>
              <a:rPr lang="zh-TW" altLang="en-US" sz="2000" dirty="0" smtClean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</a:rPr>
              <a:t>金</a:t>
            </a:r>
            <a:r>
              <a:rPr lang="zh-TW" altLang="en-US" sz="2000" dirty="0" smtClean="0">
                <a:ea typeface="標楷體" pitchFamily="65" charset="-120"/>
              </a:rPr>
              <a:t>、</a:t>
            </a:r>
            <a:r>
              <a:rPr lang="en-US" altLang="zh-TW" sz="2000" dirty="0" smtClean="0">
                <a:ea typeface="標楷體" pitchFamily="65" charset="-120"/>
              </a:rPr>
              <a:t> R2=</a:t>
            </a:r>
            <a:r>
              <a:rPr lang="zh-TW" altLang="en-US" sz="2000" dirty="0" smtClean="0">
                <a:ea typeface="標楷體" pitchFamily="65" charset="-120"/>
              </a:rPr>
              <a:t>白</a:t>
            </a:r>
            <a:r>
              <a:rPr lang="zh-TW" altLang="en-US" sz="2000" dirty="0" smtClean="0">
                <a:solidFill>
                  <a:srgbClr val="993300"/>
                </a:solidFill>
                <a:ea typeface="標楷體" pitchFamily="65" charset="-120"/>
              </a:rPr>
              <a:t>棕棕</a:t>
            </a:r>
            <a:r>
              <a:rPr lang="zh-TW" altLang="en-US" sz="2000" dirty="0" smtClean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</a:rPr>
              <a:t>金</a:t>
            </a:r>
            <a:r>
              <a:rPr lang="zh-TW" altLang="en-US" sz="2000" dirty="0" smtClean="0">
                <a:ea typeface="標楷體" pitchFamily="65" charset="-120"/>
              </a:rPr>
              <a:t>、</a:t>
            </a:r>
            <a:r>
              <a:rPr lang="en-US" altLang="zh-TW" sz="2000" dirty="0" smtClean="0">
                <a:ea typeface="標楷體" pitchFamily="65" charset="-120"/>
              </a:rPr>
              <a:t>R3=</a:t>
            </a:r>
            <a:r>
              <a:rPr lang="zh-TW" altLang="en-US" sz="2000" dirty="0" smtClean="0">
                <a:solidFill>
                  <a:schemeClr val="tx2">
                    <a:lumMod val="50000"/>
                  </a:schemeClr>
                </a:solidFill>
                <a:ea typeface="標楷體" pitchFamily="65" charset="-120"/>
              </a:rPr>
              <a:t>藍</a:t>
            </a:r>
            <a:r>
              <a:rPr lang="zh-TW" altLang="en-US" sz="2000" dirty="0" smtClean="0">
                <a:solidFill>
                  <a:schemeClr val="tx1">
                    <a:lumMod val="50000"/>
                  </a:schemeClr>
                </a:solidFill>
                <a:ea typeface="標楷體" pitchFamily="65" charset="-120"/>
              </a:rPr>
              <a:t>灰</a:t>
            </a:r>
            <a:r>
              <a:rPr lang="zh-TW" altLang="en-US" sz="2000" dirty="0" smtClean="0">
                <a:solidFill>
                  <a:srgbClr val="FF0000"/>
                </a:solidFill>
                <a:ea typeface="標楷體" pitchFamily="65" charset="-120"/>
              </a:rPr>
              <a:t>紅</a:t>
            </a:r>
            <a:r>
              <a:rPr lang="zh-TW" altLang="en-US" sz="2000" dirty="0" smtClean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</a:rPr>
              <a:t>金</a:t>
            </a:r>
            <a:endParaRPr lang="en-US" altLang="zh-TW" sz="2000" dirty="0" smtClean="0">
              <a:solidFill>
                <a:schemeClr val="accent3">
                  <a:lumMod val="75000"/>
                </a:schemeClr>
              </a:solidFill>
              <a:ea typeface="標楷體" pitchFamily="65" charset="-120"/>
            </a:endParaRPr>
          </a:p>
          <a:p>
            <a:pPr>
              <a:buNone/>
              <a:defRPr/>
            </a:pPr>
            <a:endParaRPr lang="en-US" altLang="zh-TW" sz="2000" dirty="0" smtClean="0"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2000" dirty="0" smtClean="0">
                <a:ea typeface="標楷體" pitchFamily="65" charset="-120"/>
              </a:rPr>
              <a:t>第三個人測：</a:t>
            </a:r>
            <a:r>
              <a:rPr lang="en-US" altLang="zh-TW" sz="2000" dirty="0" smtClean="0">
                <a:ea typeface="標楷體" pitchFamily="65" charset="-120"/>
              </a:rPr>
              <a:t>R1= </a:t>
            </a:r>
            <a:r>
              <a:rPr lang="zh-TW" altLang="en-US" sz="2000" dirty="0" smtClean="0">
                <a:solidFill>
                  <a:schemeClr val="tx1">
                    <a:lumMod val="50000"/>
                  </a:schemeClr>
                </a:solidFill>
                <a:ea typeface="標楷體" pitchFamily="65" charset="-120"/>
              </a:rPr>
              <a:t>灰</a:t>
            </a:r>
            <a:r>
              <a:rPr lang="zh-TW" altLang="en-US" sz="2000" dirty="0" smtClean="0">
                <a:solidFill>
                  <a:srgbClr val="FF0000"/>
                </a:solidFill>
                <a:ea typeface="標楷體" pitchFamily="65" charset="-120"/>
              </a:rPr>
              <a:t>紅</a:t>
            </a:r>
            <a:r>
              <a:rPr lang="zh-TW" altLang="en-US" sz="2000" dirty="0" smtClean="0">
                <a:solidFill>
                  <a:srgbClr val="993300"/>
                </a:solidFill>
                <a:ea typeface="標楷體" pitchFamily="65" charset="-120"/>
              </a:rPr>
              <a:t>棕</a:t>
            </a:r>
            <a:r>
              <a:rPr lang="zh-TW" altLang="en-US" sz="2000" dirty="0" smtClean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</a:rPr>
              <a:t>金</a:t>
            </a:r>
            <a:r>
              <a:rPr lang="zh-TW" altLang="en-US" sz="2000" dirty="0" smtClean="0">
                <a:ea typeface="標楷體" pitchFamily="65" charset="-120"/>
              </a:rPr>
              <a:t>、</a:t>
            </a:r>
            <a:r>
              <a:rPr lang="en-US" altLang="zh-TW" sz="2000" dirty="0" smtClean="0">
                <a:ea typeface="標楷體" pitchFamily="65" charset="-120"/>
              </a:rPr>
              <a:t> R2=</a:t>
            </a:r>
            <a:r>
              <a:rPr lang="zh-TW" altLang="en-US" sz="2000" dirty="0" smtClean="0">
                <a:solidFill>
                  <a:srgbClr val="FFFF00"/>
                </a:solidFill>
                <a:ea typeface="標楷體" pitchFamily="65" charset="-120"/>
              </a:rPr>
              <a:t>黃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  <a:ea typeface="標楷體" pitchFamily="65" charset="-120"/>
              </a:rPr>
              <a:t>紫</a:t>
            </a:r>
            <a:r>
              <a:rPr lang="zh-TW" altLang="en-US" sz="2000" dirty="0" smtClean="0">
                <a:solidFill>
                  <a:srgbClr val="FF0000"/>
                </a:solidFill>
                <a:ea typeface="標楷體" pitchFamily="65" charset="-120"/>
              </a:rPr>
              <a:t>紅</a:t>
            </a:r>
            <a:r>
              <a:rPr lang="zh-TW" altLang="en-US" sz="2000" dirty="0" smtClean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</a:rPr>
              <a:t>金</a:t>
            </a:r>
            <a:r>
              <a:rPr lang="zh-TW" altLang="en-US" sz="2000" dirty="0" smtClean="0">
                <a:ea typeface="標楷體" pitchFamily="65" charset="-120"/>
              </a:rPr>
              <a:t>、</a:t>
            </a:r>
            <a:r>
              <a:rPr lang="en-US" altLang="zh-TW" sz="2000" dirty="0" smtClean="0">
                <a:ea typeface="標楷體" pitchFamily="65" charset="-120"/>
              </a:rPr>
              <a:t>R3=</a:t>
            </a:r>
            <a:r>
              <a:rPr lang="zh-TW" altLang="en-US" sz="2000" dirty="0" smtClean="0">
                <a:solidFill>
                  <a:srgbClr val="00B050"/>
                </a:solidFill>
                <a:ea typeface="標楷體" pitchFamily="65" charset="-120"/>
              </a:rPr>
              <a:t>綠</a:t>
            </a:r>
            <a:r>
              <a:rPr lang="zh-TW" altLang="en-US" sz="2000" dirty="0" smtClean="0">
                <a:solidFill>
                  <a:srgbClr val="993300"/>
                </a:solidFill>
                <a:ea typeface="標楷體" pitchFamily="65" charset="-120"/>
              </a:rPr>
              <a:t>棕棕</a:t>
            </a:r>
            <a:r>
              <a:rPr lang="zh-TW" altLang="en-US" sz="2000" dirty="0" smtClean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</a:rPr>
              <a:t>金</a:t>
            </a:r>
            <a:endParaRPr lang="en-US" altLang="zh-TW" sz="2000" dirty="0" smtClean="0">
              <a:solidFill>
                <a:schemeClr val="accent3">
                  <a:lumMod val="75000"/>
                </a:schemeClr>
              </a:solidFill>
              <a:ea typeface="標楷體" pitchFamily="65" charset="-12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b="1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List</a:t>
            </a:r>
            <a:endParaRPr lang="zh-TW" altLang="en-US" b="1" dirty="0">
              <a:solidFill>
                <a:schemeClr val="tx2">
                  <a:satMod val="20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593850"/>
            <a:ext cx="7772400" cy="4572000"/>
          </a:xfrm>
        </p:spPr>
        <p:txBody>
          <a:bodyPr>
            <a:normAutofit fontScale="85000" lnSpcReduction="2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定理的複習：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pPr marL="582930" indent="-51435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				</a:t>
            </a:r>
            <a:r>
              <a:rPr lang="en-US" altLang="zh-TW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歐姆定理</a:t>
            </a:r>
            <a:endParaRPr lang="en-US" altLang="zh-TW" dirty="0" smtClean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  <a:p>
            <a:pPr marL="582930" indent="-51435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				2.</a:t>
            </a:r>
            <a:r>
              <a:rPr lang="zh-TW" altLang="en-US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克希荷夫分壓定理及分流定理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41148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電源供應器的使用：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pPr marL="582930" indent="-51435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				</a:t>
            </a:r>
            <a:r>
              <a:rPr lang="en-US" altLang="zh-TW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基本操作</a:t>
            </a:r>
            <a:endParaRPr lang="en-US" altLang="zh-TW" dirty="0" smtClean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  <a:p>
            <a:pPr marL="582930" indent="-51435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				2.</a:t>
            </a:r>
            <a:r>
              <a:rPr lang="zh-TW" altLang="en-US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注意事項</a:t>
            </a:r>
            <a:endParaRPr lang="en-US" altLang="zh-TW" dirty="0" smtClean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  <a:p>
            <a:pPr marL="582930" indent="-51435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三用電表的使用：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pPr marL="582930" indent="-51435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				</a:t>
            </a:r>
            <a:r>
              <a:rPr lang="en-US" altLang="zh-TW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基本操作</a:t>
            </a:r>
            <a:endParaRPr lang="en-US" altLang="zh-TW" dirty="0" smtClean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  <a:p>
            <a:pPr marL="582930" indent="-51435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				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582930" indent="-51435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zh-TW" altLang="en-US" dirty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breadboard structure</a:t>
            </a:r>
            <a:br>
              <a:rPr lang="en-US" altLang="zh-TW" b="1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b="1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b="1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麵包板構造</a:t>
            </a:r>
            <a:r>
              <a:rPr lang="en-US" altLang="zh-TW" b="1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b="1" dirty="0">
              <a:solidFill>
                <a:schemeClr val="tx2">
                  <a:satMod val="20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2147" t="36909" r="20670" b="33218"/>
          <a:stretch>
            <a:fillRect/>
          </a:stretch>
        </p:blipFill>
        <p:spPr>
          <a:xfrm>
            <a:off x="3276600" y="4797425"/>
            <a:ext cx="2665413" cy="1114425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900113" y="1916534"/>
            <a:ext cx="7993062" cy="316865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kumimoji="0" lang="zh-TW" altLang="en-US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麵包板是不需經由焊接，即可連接電子元件，進行電性的測量，因此稱為</a:t>
            </a:r>
            <a:r>
              <a:rPr kumimoji="0" lang="zh-TW" altLang="en-US" sz="2800" b="1" dirty="0">
                <a:solidFill>
                  <a:srgbClr val="00B05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免焊萬用電路板</a:t>
            </a:r>
            <a:r>
              <a:rPr kumimoji="0" lang="zh-TW" altLang="en-US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俗稱麵包板。</a:t>
            </a:r>
            <a:endParaRPr kumimoji="0" lang="en-US" altLang="zh-TW" sz="2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kumimoji="0" lang="zh-TW" altLang="en-US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內部結構是由一些長條形的磷青銅片組成，水平是由</a:t>
            </a:r>
            <a:r>
              <a:rPr kumimoji="0" lang="en-US" altLang="zh-TW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25</a:t>
            </a:r>
            <a:r>
              <a:rPr kumimoji="0" lang="zh-TW" altLang="en-US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個插孔組成，而垂直線則是每</a:t>
            </a:r>
            <a:r>
              <a:rPr kumimoji="0" lang="en-US" altLang="zh-TW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</a:t>
            </a:r>
            <a:r>
              <a:rPr kumimoji="0" lang="zh-TW" altLang="en-US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個插孔為一組。</a:t>
            </a:r>
            <a:endParaRPr kumimoji="0" lang="en-US" altLang="zh-TW" sz="2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kumimoji="0" lang="zh-TW" altLang="en-US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其連接電子元件之原理，是利用特殊的夾子將所而連接元件夾著，以形成導通之狀態。</a:t>
            </a:r>
            <a:r>
              <a:rPr kumimoji="0" lang="zh-TW" altLang="en-US" sz="1200" dirty="0">
                <a:latin typeface="+mn-lt"/>
                <a:ea typeface="+mn-ea"/>
              </a:rPr>
              <a:t/>
            </a:r>
            <a:br>
              <a:rPr kumimoji="0" lang="zh-TW" altLang="en-US" sz="1200" dirty="0">
                <a:latin typeface="+mn-lt"/>
                <a:ea typeface="+mn-ea"/>
              </a:rPr>
            </a:br>
            <a:endParaRPr kumimoji="0"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endParaRPr kumimoji="0"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endParaRPr kumimoji="0" lang="en-US" altLang="zh-TW" sz="32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/>
          <a:srcRect l="14764" t="47981" r="13878" b="20300"/>
          <a:stretch>
            <a:fillRect/>
          </a:stretch>
        </p:blipFill>
        <p:spPr bwMode="auto">
          <a:xfrm>
            <a:off x="1125538" y="3717032"/>
            <a:ext cx="7694612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接點 6"/>
          <p:cNvCxnSpPr/>
          <p:nvPr/>
        </p:nvCxnSpPr>
        <p:spPr>
          <a:xfrm>
            <a:off x="1476375" y="4077394"/>
            <a:ext cx="69119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427163" y="6118919"/>
            <a:ext cx="69119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476375" y="4196457"/>
            <a:ext cx="6911975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430338" y="6233219"/>
            <a:ext cx="6913562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4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標楷體" pitchFamily="65" charset="-120"/>
                <a:ea typeface="標楷體" pitchFamily="65" charset="-120"/>
              </a:rPr>
              <a:t>裝配規則</a:t>
            </a:r>
            <a:r>
              <a:rPr lang="en-US" altLang="zh-TW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標楷體" pitchFamily="65" charset="-120"/>
                <a:ea typeface="標楷體" pitchFamily="65" charset="-120"/>
              </a:rPr>
              <a:t>(Rule)</a:t>
            </a:r>
            <a:endParaRPr lang="zh-TW" alt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7256" t="2546"/>
          <a:stretch/>
        </p:blipFill>
        <p:spPr bwMode="auto">
          <a:xfrm rot="5400000">
            <a:off x="825304" y="2160564"/>
            <a:ext cx="4006541" cy="2849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22343" r="18907"/>
          <a:stretch/>
        </p:blipFill>
        <p:spPr bwMode="auto">
          <a:xfrm>
            <a:off x="5148063" y="2192956"/>
            <a:ext cx="3684477" cy="145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l="8944" t="10415" r="13331" b="-10415"/>
          <a:stretch/>
        </p:blipFill>
        <p:spPr bwMode="auto">
          <a:xfrm>
            <a:off x="5148063" y="4869951"/>
            <a:ext cx="3684477" cy="151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文字方塊 9"/>
          <p:cNvSpPr txBox="1">
            <a:spLocks noChangeArrowheads="1"/>
          </p:cNvSpPr>
          <p:nvPr/>
        </p:nvSpPr>
        <p:spPr bwMode="auto">
          <a:xfrm>
            <a:off x="684213" y="1412875"/>
            <a:ext cx="7776219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000" dirty="0">
                <a:latin typeface="標楷體" pitchFamily="65" charset="-120"/>
                <a:ea typeface="標楷體" pitchFamily="65" charset="-120"/>
              </a:rPr>
              <a:t>(1)</a:t>
            </a:r>
            <a:r>
              <a:rPr kumimoji="0" lang="zh-TW" altLang="en-US" sz="2000" dirty="0">
                <a:latin typeface="標楷體" pitchFamily="65" charset="-120"/>
                <a:ea typeface="標楷體" pitchFamily="65" charset="-120"/>
              </a:rPr>
              <a:t>實際麵包板，可用之孔洞</a:t>
            </a:r>
            <a:r>
              <a:rPr kumimoji="0"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  <a:r>
              <a:rPr kumimoji="0" lang="en-US" altLang="zh-TW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kumimoji="0" lang="en-US" altLang="zh-TW" sz="2000" dirty="0" smtClean="0">
                <a:latin typeface="標楷體" pitchFamily="65" charset="-120"/>
                <a:ea typeface="標楷體" pitchFamily="65" charset="-120"/>
              </a:rPr>
              <a:t>      (</a:t>
            </a:r>
            <a:r>
              <a:rPr kumimoji="0" lang="en-US" altLang="zh-TW" sz="2000" dirty="0">
                <a:latin typeface="標楷體" pitchFamily="65" charset="-120"/>
                <a:ea typeface="標楷體" pitchFamily="65" charset="-120"/>
              </a:rPr>
              <a:t>2)</a:t>
            </a:r>
            <a:r>
              <a:rPr kumimoji="0" lang="zh-TW" altLang="en-US" sz="2000" dirty="0">
                <a:latin typeface="標楷體" pitchFamily="65" charset="-120"/>
                <a:ea typeface="標楷體" pitchFamily="65" charset="-120"/>
              </a:rPr>
              <a:t>串聯電阻時之規則。</a:t>
            </a:r>
            <a:endParaRPr kumimoji="0"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endParaRPr kumimoji="0"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endParaRPr kumimoji="0"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kumimoji="0"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endParaRPr kumimoji="0"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kumimoji="0"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endParaRPr kumimoji="0"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kumimoji="0"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endParaRPr kumimoji="0"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kumimoji="0" lang="en-US" altLang="zh-TW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kumimoji="0" lang="en-US" altLang="zh-TW" sz="2000" dirty="0" smtClean="0">
                <a:latin typeface="標楷體" pitchFamily="65" charset="-120"/>
                <a:ea typeface="標楷體" pitchFamily="65" charset="-120"/>
              </a:rPr>
              <a:t>                                  (</a:t>
            </a:r>
            <a:r>
              <a:rPr kumimoji="0" lang="en-US" altLang="zh-TW" sz="2000" dirty="0">
                <a:latin typeface="標楷體" pitchFamily="65" charset="-120"/>
                <a:ea typeface="標楷體" pitchFamily="65" charset="-120"/>
              </a:rPr>
              <a:t>3)</a:t>
            </a:r>
            <a:r>
              <a:rPr kumimoji="0" lang="zh-TW" altLang="en-US" sz="2000" dirty="0">
                <a:latin typeface="標楷體" pitchFamily="65" charset="-120"/>
                <a:ea typeface="標楷體" pitchFamily="65" charset="-120"/>
              </a:rPr>
              <a:t>並聯電阻時之規則。</a:t>
            </a:r>
          </a:p>
        </p:txBody>
      </p:sp>
    </p:spTree>
    <p:extLst>
      <p:ext uri="{BB962C8B-B14F-4D97-AF65-F5344CB8AC3E}">
        <p14:creationId xmlns:p14="http://schemas.microsoft.com/office/powerpoint/2010/main" val="3242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標楷體" pitchFamily="65" charset="-120"/>
                <a:ea typeface="標楷體" pitchFamily="65" charset="-120"/>
              </a:rPr>
              <a:t>常見錯誤</a:t>
            </a:r>
            <a:r>
              <a:rPr lang="en-US" altLang="zh-TW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標楷體" pitchFamily="65" charset="-120"/>
                <a:ea typeface="標楷體" pitchFamily="65" charset="-120"/>
              </a:rPr>
              <a:t>(Often wrong)</a:t>
            </a:r>
            <a:endParaRPr lang="zh-TW" alt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29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87450" y="2763838"/>
            <a:ext cx="7345363" cy="1528762"/>
          </a:xfrm>
        </p:spPr>
      </p:pic>
      <p:pic>
        <p:nvPicPr>
          <p:cNvPr id="1229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4437063"/>
            <a:ext cx="2520950" cy="190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9"/>
          <p:cNvPicPr>
            <a:picLocks noChangeAspect="1" noChangeArrowheads="1"/>
          </p:cNvPicPr>
          <p:nvPr/>
        </p:nvPicPr>
        <p:blipFill>
          <a:blip r:embed="rId4" cstate="print"/>
          <a:srcRect t="8963" b="10457"/>
          <a:stretch>
            <a:fillRect/>
          </a:stretch>
        </p:blipFill>
        <p:spPr bwMode="auto">
          <a:xfrm>
            <a:off x="3851275" y="4440238"/>
            <a:ext cx="4667250" cy="194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文字方塊 5"/>
          <p:cNvSpPr txBox="1">
            <a:spLocks noChangeArrowheads="1"/>
          </p:cNvSpPr>
          <p:nvPr/>
        </p:nvSpPr>
        <p:spPr bwMode="auto">
          <a:xfrm>
            <a:off x="1187450" y="1773238"/>
            <a:ext cx="39004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kumimoji="0" lang="zh-TW" altLang="en-US" sz="2800" b="1">
                <a:latin typeface="標楷體" pitchFamily="65" charset="-120"/>
                <a:ea typeface="標楷體" pitchFamily="65" charset="-120"/>
              </a:rPr>
              <a:t>常見錯誤之三種狀況：</a:t>
            </a:r>
          </a:p>
        </p:txBody>
      </p:sp>
    </p:spTree>
    <p:extLst>
      <p:ext uri="{BB962C8B-B14F-4D97-AF65-F5344CB8AC3E}">
        <p14:creationId xmlns:p14="http://schemas.microsoft.com/office/powerpoint/2010/main" val="5507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三用電表</a:t>
            </a:r>
            <a:r>
              <a:rPr lang="en-US" altLang="zh-TW" b="1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(Multi-meter)</a:t>
            </a:r>
            <a:r>
              <a:rPr lang="zh-TW" altLang="en-US" b="1" dirty="0" smtClean="0">
                <a:solidFill>
                  <a:schemeClr val="tx2">
                    <a:satMod val="200000"/>
                  </a:schemeClr>
                </a:solidFill>
                <a:latin typeface="標楷體" pitchFamily="65" charset="-120"/>
                <a:ea typeface="標楷體" pitchFamily="65" charset="-120"/>
              </a:rPr>
              <a:t>的認識</a:t>
            </a:r>
            <a:endParaRPr lang="zh-TW" altLang="en-US" b="1" dirty="0">
              <a:solidFill>
                <a:schemeClr val="tx2">
                  <a:satMod val="20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3315" name="內容版面配置區 5" descr="三用電錶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7704" y="2480211"/>
            <a:ext cx="2313000" cy="4320000"/>
          </a:xfrm>
        </p:spPr>
      </p:pic>
      <p:pic>
        <p:nvPicPr>
          <p:cNvPr id="13316" name="Picture 4" descr="3"/>
          <p:cNvPicPr>
            <a:picLocks noChangeAspect="1" noChangeArrowheads="1"/>
          </p:cNvPicPr>
          <p:nvPr/>
        </p:nvPicPr>
        <p:blipFill>
          <a:blip r:embed="rId3" cstate="print"/>
          <a:srcRect l="2638" t="3926" r="54370" b="2356"/>
          <a:stretch>
            <a:fillRect/>
          </a:stretch>
        </p:blipFill>
        <p:spPr bwMode="auto">
          <a:xfrm>
            <a:off x="5148064" y="2480211"/>
            <a:ext cx="273685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文字方塊 5"/>
          <p:cNvSpPr txBox="1">
            <a:spLocks noChangeArrowheads="1"/>
          </p:cNvSpPr>
          <p:nvPr/>
        </p:nvSpPr>
        <p:spPr bwMode="auto">
          <a:xfrm>
            <a:off x="971550" y="1341438"/>
            <a:ext cx="492955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TW" altLang="en-US" sz="2800" b="1" dirty="0">
                <a:latin typeface="標楷體" pitchFamily="65" charset="-120"/>
                <a:ea typeface="標楷體" pitchFamily="65" charset="-120"/>
              </a:rPr>
              <a:t>三用電表的種類</a:t>
            </a:r>
            <a:r>
              <a:rPr kumimoji="0" lang="zh-TW" altLang="en-US" sz="2800" b="1" dirty="0">
                <a:latin typeface="標楷體" pitchFamily="65" charset="-120"/>
                <a:ea typeface="標楷體" pitchFamily="65" charset="-120"/>
                <a:sym typeface="Wingdings" pitchFamily="2" charset="2"/>
              </a:rPr>
              <a:t>：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  <a:sym typeface="Wingdings" pitchFamily="2" charset="2"/>
            </a:endParaRPr>
          </a:p>
          <a:p>
            <a:r>
              <a:rPr kumimoji="0" lang="en-US" altLang="zh-TW" sz="2000" dirty="0">
                <a:latin typeface="標楷體" pitchFamily="65" charset="-120"/>
                <a:ea typeface="標楷體" pitchFamily="65" charset="-120"/>
                <a:sym typeface="Wingdings" pitchFamily="2" charset="2"/>
              </a:rPr>
              <a:t> 1.</a:t>
            </a:r>
            <a:r>
              <a:rPr kumimoji="0" lang="zh-TW" altLang="en-US" sz="2000" dirty="0">
                <a:latin typeface="標楷體" pitchFamily="65" charset="-120"/>
                <a:ea typeface="標楷體" pitchFamily="65" charset="-120"/>
                <a:sym typeface="Wingdings" pitchFamily="2" charset="2"/>
              </a:rPr>
              <a:t>數位式三用</a:t>
            </a:r>
            <a:r>
              <a:rPr kumimoji="0" lang="zh-TW" altLang="en-US" sz="2000" dirty="0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電表</a:t>
            </a:r>
            <a:r>
              <a:rPr kumimoji="0" lang="en-US" altLang="zh-TW" sz="2000" dirty="0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(Digital </a:t>
            </a:r>
            <a:r>
              <a:rPr kumimoji="0" lang="en-US" altLang="zh-TW" sz="2000" dirty="0" err="1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Multimeter</a:t>
            </a:r>
            <a:r>
              <a:rPr kumimoji="0" lang="en-US" altLang="zh-TW" sz="2000" dirty="0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)</a:t>
            </a:r>
            <a:endParaRPr kumimoji="0" lang="en-US" altLang="zh-TW" sz="2000" dirty="0">
              <a:latin typeface="標楷體" pitchFamily="65" charset="-120"/>
              <a:ea typeface="標楷體" pitchFamily="65" charset="-120"/>
              <a:sym typeface="Wingdings" pitchFamily="2" charset="2"/>
            </a:endParaRPr>
          </a:p>
          <a:p>
            <a:r>
              <a:rPr kumimoji="0" lang="en-US" altLang="zh-TW" sz="2000" dirty="0">
                <a:latin typeface="標楷體" pitchFamily="65" charset="-120"/>
                <a:ea typeface="標楷體" pitchFamily="65" charset="-120"/>
                <a:sym typeface="Wingdings" pitchFamily="2" charset="2"/>
              </a:rPr>
              <a:t> 2.</a:t>
            </a:r>
            <a:r>
              <a:rPr kumimoji="0" lang="zh-TW" altLang="en-US" sz="2000" dirty="0">
                <a:latin typeface="標楷體" pitchFamily="65" charset="-120"/>
                <a:ea typeface="標楷體" pitchFamily="65" charset="-120"/>
                <a:sym typeface="Wingdings" pitchFamily="2" charset="2"/>
              </a:rPr>
              <a:t>指針式三用</a:t>
            </a:r>
            <a:r>
              <a:rPr kumimoji="0" lang="zh-TW" altLang="en-US" sz="2000" dirty="0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電表</a:t>
            </a:r>
            <a:r>
              <a:rPr kumimoji="0" lang="en-US" altLang="zh-TW" sz="2000" dirty="0">
                <a:latin typeface="標楷體" pitchFamily="65" charset="-120"/>
                <a:ea typeface="標楷體" pitchFamily="65" charset="-120"/>
                <a:sym typeface="Wingdings" pitchFamily="2" charset="2"/>
              </a:rPr>
              <a:t>(</a:t>
            </a:r>
            <a:r>
              <a:rPr kumimoji="0" lang="en-US" altLang="zh-TW" sz="2000" dirty="0" err="1">
                <a:latin typeface="標楷體" pitchFamily="65" charset="-120"/>
                <a:ea typeface="標楷體" pitchFamily="65" charset="-120"/>
                <a:sym typeface="Wingdings" pitchFamily="2" charset="2"/>
              </a:rPr>
              <a:t>Multimeter</a:t>
            </a:r>
            <a:r>
              <a:rPr kumimoji="0" lang="en-US" altLang="zh-TW" sz="2000" dirty="0">
                <a:latin typeface="標楷體" pitchFamily="65" charset="-120"/>
                <a:ea typeface="標楷體" pitchFamily="65" charset="-120"/>
                <a:sym typeface="Wingdings" pitchFamily="2" charset="2"/>
              </a:rPr>
              <a:t>)</a:t>
            </a:r>
            <a:endParaRPr kumimoji="0"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61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標楷體" pitchFamily="65" charset="-120"/>
                <a:ea typeface="標楷體" pitchFamily="65" charset="-120"/>
              </a:rPr>
              <a:t>基本操作</a:t>
            </a:r>
            <a:endParaRPr lang="zh-TW" alt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339" name="內容版面配置區 5" descr="三用電錶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132138" y="260350"/>
            <a:ext cx="3286125" cy="6480175"/>
          </a:xfrm>
        </p:spPr>
      </p:pic>
      <p:sp>
        <p:nvSpPr>
          <p:cNvPr id="4" name="橢圓形圖說文字 3"/>
          <p:cNvSpPr/>
          <p:nvPr/>
        </p:nvSpPr>
        <p:spPr>
          <a:xfrm>
            <a:off x="395288" y="1484313"/>
            <a:ext cx="2736850" cy="1944687"/>
          </a:xfrm>
          <a:prstGeom prst="wedgeEllipseCallout">
            <a:avLst>
              <a:gd name="adj1" fmla="val 63168"/>
              <a:gd name="adj2" fmla="val 18449"/>
            </a:avLst>
          </a:prstGeom>
          <a:solidFill>
            <a:schemeClr val="tx2">
              <a:lumMod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歐姆檔，測量阻值時使用，其中分為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200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2K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20K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200K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2M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及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200M</a:t>
            </a:r>
            <a:endParaRPr kumimoji="0"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" name="橢圓形圖說文字 4"/>
          <p:cNvSpPr/>
          <p:nvPr/>
        </p:nvSpPr>
        <p:spPr>
          <a:xfrm>
            <a:off x="6443663" y="981075"/>
            <a:ext cx="2449512" cy="1655763"/>
          </a:xfrm>
          <a:prstGeom prst="wedgeEllipseCallout">
            <a:avLst>
              <a:gd name="adj1" fmla="val -63705"/>
              <a:gd name="adj2" fmla="val 25623"/>
            </a:avLst>
          </a:prstGeom>
          <a:solidFill>
            <a:srgbClr val="9E0000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交流電壓檔，用測量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600V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及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200V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以下之交流電壓</a:t>
            </a:r>
            <a:endParaRPr kumimoji="0" lang="en-US" altLang="zh-TW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" name="橢圓形圖說文字 6"/>
          <p:cNvSpPr/>
          <p:nvPr/>
        </p:nvSpPr>
        <p:spPr>
          <a:xfrm>
            <a:off x="395288" y="3500438"/>
            <a:ext cx="2736850" cy="2016125"/>
          </a:xfrm>
          <a:prstGeom prst="wedgeEllipseCallout">
            <a:avLst>
              <a:gd name="adj1" fmla="val 55238"/>
              <a:gd name="adj2" fmla="val -16142"/>
            </a:avLst>
          </a:prstGeom>
          <a:solidFill>
            <a:srgbClr val="573E0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電晶體及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LED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測量檔，可用來分辨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FET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及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LED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之腳位問題</a:t>
            </a:r>
          </a:p>
        </p:txBody>
      </p:sp>
      <p:sp>
        <p:nvSpPr>
          <p:cNvPr id="8" name="橢圓形圖說文字 7"/>
          <p:cNvSpPr/>
          <p:nvPr/>
        </p:nvSpPr>
        <p:spPr>
          <a:xfrm>
            <a:off x="6443663" y="2852738"/>
            <a:ext cx="2449512" cy="1655762"/>
          </a:xfrm>
          <a:prstGeom prst="wedgeEllipseCallout">
            <a:avLst>
              <a:gd name="adj1" fmla="val -68136"/>
              <a:gd name="adj2" fmla="val -9001"/>
            </a:avLst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立流電壓檔，用測量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600V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至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2V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以下之直流電壓</a:t>
            </a:r>
            <a:endParaRPr kumimoji="0" lang="en-US" altLang="zh-TW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橢圓形圖說文字 9"/>
          <p:cNvSpPr/>
          <p:nvPr/>
        </p:nvSpPr>
        <p:spPr>
          <a:xfrm>
            <a:off x="6516688" y="4724400"/>
            <a:ext cx="2447925" cy="1657350"/>
          </a:xfrm>
          <a:prstGeom prst="wedgeEllipseCallout">
            <a:avLst>
              <a:gd name="adj1" fmla="val -68136"/>
              <a:gd name="adj2" fmla="val -66084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直流電流檔，用測量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200mA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至</a:t>
            </a:r>
            <a:r>
              <a:rPr kumimoji="0"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2mA</a:t>
            </a:r>
            <a:r>
              <a:rPr kumimoji="0"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以下之直流電流</a:t>
            </a:r>
            <a:endParaRPr kumimoji="0" lang="en-US" altLang="zh-TW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63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標楷體" pitchFamily="65" charset="-120"/>
                <a:ea typeface="標楷體" pitchFamily="65" charset="-120"/>
              </a:rPr>
              <a:t>注意事項</a:t>
            </a:r>
            <a:endParaRPr lang="zh-TW" alt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363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使用完畢後，請關至</a:t>
            </a:r>
            <a:r>
              <a:rPr lang="en-US" altLang="zh-TW" b="1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off</a:t>
            </a:r>
            <a:r>
              <a:rPr lang="zh-TW" altLang="en-US" b="1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檔</a:t>
            </a:r>
            <a:r>
              <a:rPr lang="zh-TW" altLang="en-US" b="1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，可必免內部電池的耗損。</a:t>
            </a:r>
            <a:endParaRPr lang="en-US" altLang="zh-TW" b="1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TW" b="1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b="1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量測元件及電路時，若無法預估測量值大小，請先</a:t>
            </a:r>
            <a:r>
              <a:rPr lang="zh-TW" altLang="en-US" b="1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最大值</a:t>
            </a:r>
            <a:r>
              <a:rPr lang="zh-TW" altLang="en-US" b="1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開始測量，避免</a:t>
            </a:r>
            <a:r>
              <a:rPr lang="en-US" altLang="zh-TW" b="1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V</a:t>
            </a:r>
            <a:r>
              <a:rPr lang="zh-TW" altLang="en-US" b="1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或</a:t>
            </a:r>
            <a:r>
              <a:rPr lang="en-US" altLang="zh-TW" b="1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I</a:t>
            </a:r>
            <a:r>
              <a:rPr lang="zh-TW" altLang="en-US" b="1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太大導致保險絲。</a:t>
            </a:r>
            <a:endParaRPr lang="en-US" altLang="zh-TW" b="1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TW" b="1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b="1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請小心使用及</a:t>
            </a:r>
            <a:r>
              <a:rPr lang="zh-TW" altLang="en-US" b="1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愛惜各器材</a:t>
            </a:r>
            <a:r>
              <a:rPr lang="zh-TW" altLang="en-US" b="1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，若造成重大損耗，請自行付責。</a:t>
            </a:r>
          </a:p>
        </p:txBody>
      </p:sp>
    </p:spTree>
    <p:extLst>
      <p:ext uri="{BB962C8B-B14F-4D97-AF65-F5344CB8AC3E}">
        <p14:creationId xmlns:p14="http://schemas.microsoft.com/office/powerpoint/2010/main" val="34014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實驗2-歐姆分壓分流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實驗2-歐姆分壓分流</Template>
  <TotalTime>795</TotalTime>
  <Words>1393</Words>
  <Application>Microsoft Office PowerPoint</Application>
  <PresentationFormat>如螢幕大小 (4:3)</PresentationFormat>
  <Paragraphs>432</Paragraphs>
  <Slides>24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新細明體</vt:lpstr>
      <vt:lpstr>標楷體</vt:lpstr>
      <vt:lpstr>Arial</vt:lpstr>
      <vt:lpstr>Calibri</vt:lpstr>
      <vt:lpstr>Consolas</vt:lpstr>
      <vt:lpstr>Corbel</vt:lpstr>
      <vt:lpstr>Times New Roman</vt:lpstr>
      <vt:lpstr>Wingdings</vt:lpstr>
      <vt:lpstr>Wingdings 2</vt:lpstr>
      <vt:lpstr>Wingdings 3</vt:lpstr>
      <vt:lpstr>實驗2-歐姆分壓分流</vt:lpstr>
      <vt:lpstr>experiment I  實驗一</vt:lpstr>
      <vt:lpstr>List</vt:lpstr>
      <vt:lpstr>List</vt:lpstr>
      <vt:lpstr>breadboard structure (麵包板構造)</vt:lpstr>
      <vt:lpstr>裝配規則(Rule)</vt:lpstr>
      <vt:lpstr>常見錯誤(Often wrong)</vt:lpstr>
      <vt:lpstr>三用電表(Multi-meter)的認識</vt:lpstr>
      <vt:lpstr>基本操作</vt:lpstr>
      <vt:lpstr>注意事項</vt:lpstr>
      <vt:lpstr>發光二極體(Light-Emitting Diode；LED)</vt:lpstr>
      <vt:lpstr>電阻認識 (Resistor knowledge )</vt:lpstr>
      <vt:lpstr>電阻種類 (Resistor type )</vt:lpstr>
      <vt:lpstr>Resistor Colour Code I (電阻色碼) </vt:lpstr>
      <vt:lpstr>Resistor Colour Code II (電阻色碼) </vt:lpstr>
      <vt:lpstr>Series and parallel (串聯和並聯)</vt:lpstr>
      <vt:lpstr>歐姆定律(Ohm’s law)</vt:lpstr>
      <vt:lpstr>克希荷夫分壓定理</vt:lpstr>
      <vt:lpstr>克希荷夫分流定理</vt:lpstr>
      <vt:lpstr>電源供應器的使用</vt:lpstr>
      <vt:lpstr>三用電表的使用</vt:lpstr>
      <vt:lpstr>三用電表的使用</vt:lpstr>
      <vt:lpstr>三用電表的使用</vt:lpstr>
      <vt:lpstr>三用電表的使用</vt:lpstr>
      <vt:lpstr>實驗一 電阻數值</vt:lpstr>
    </vt:vector>
  </TitlesOfParts>
  <Company>yzu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I  實驗三</dc:title>
  <dc:creator>yzucse</dc:creator>
  <cp:lastModifiedBy>Windows 使用者</cp:lastModifiedBy>
  <cp:revision>27</cp:revision>
  <dcterms:created xsi:type="dcterms:W3CDTF">2013-03-18T05:41:25Z</dcterms:created>
  <dcterms:modified xsi:type="dcterms:W3CDTF">2020-03-09T03:03:19Z</dcterms:modified>
</cp:coreProperties>
</file>