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3" r:id="rId4"/>
    <p:sldId id="279" r:id="rId5"/>
    <p:sldId id="280" r:id="rId6"/>
    <p:sldId id="277" r:id="rId7"/>
    <p:sldId id="281" r:id="rId8"/>
    <p:sldId id="282" r:id="rId9"/>
    <p:sldId id="283" r:id="rId10"/>
    <p:sldId id="271" r:id="rId1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8B5"/>
    <a:srgbClr val="FF3399"/>
    <a:srgbClr val="993300"/>
    <a:srgbClr val="FF6600"/>
    <a:srgbClr val="9E0000"/>
    <a:srgbClr val="573E0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2" autoAdjust="0"/>
    <p:restoredTop sz="95690" autoAdjust="0"/>
  </p:normalViewPr>
  <p:slideViewPr>
    <p:cSldViewPr>
      <p:cViewPr varScale="1">
        <p:scale>
          <a:sx n="110" d="100"/>
          <a:sy n="110" d="100"/>
        </p:scale>
        <p:origin x="19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54BC0B4-B797-4DC9-8C70-7A869DE3A9E5}" type="datetimeFigureOut">
              <a:rPr lang="zh-TW" altLang="en-US"/>
              <a:pPr>
                <a:defRPr/>
              </a:pPr>
              <a:t>2019/4/9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478202B-8F9F-4231-B341-E67C49C098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5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975CBB-2389-4578-921A-447D40320E8A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975CBB-2389-4578-921A-447D40320E8A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975CBB-2389-4578-921A-447D40320E8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4" name="矩形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132274-1D70-4D4B-BE2B-A7EE630BB4DA}" type="datetimeFigureOut">
              <a:rPr lang="zh-TW" altLang="en-US"/>
              <a:pPr>
                <a:defRPr/>
              </a:pPr>
              <a:t>2019/4/9</a:t>
            </a:fld>
            <a:endParaRPr lang="zh-TW" altLang="en-US"/>
          </a:p>
        </p:txBody>
      </p:sp>
      <p:sp>
        <p:nvSpPr>
          <p:cNvPr id="1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211AB0-ECFE-4EC0-9776-E0ED8B2133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59CE4-5863-4403-8CA5-4CCD25D2D5D2}" type="datetimeFigureOut">
              <a:rPr lang="zh-TW" altLang="en-US"/>
              <a:pPr>
                <a:defRPr/>
              </a:pPr>
              <a:t>2019/4/9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D47D2-6E03-440D-AB4E-B28C337561E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722EE-A47C-47E7-A155-2D2BD1DAD66D}" type="datetimeFigureOut">
              <a:rPr lang="zh-TW" altLang="en-US"/>
              <a:pPr>
                <a:defRPr/>
              </a:pPr>
              <a:t>2019/4/9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1F1AB-5BC1-4FFE-B191-CD8286E4D5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36AF-DFCA-4724-94DE-C59AA324240A}" type="datetimeFigureOut">
              <a:rPr lang="zh-TW" altLang="en-US"/>
              <a:pPr>
                <a:defRPr/>
              </a:pPr>
              <a:t>2019/4/9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A1861-F45E-4485-BC71-A3DA11282F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手繪多邊形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手繪多邊形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7" name="手繪多邊形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4" name="手繪多邊形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0" name="矩形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矩形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4" name="矩形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E764CD-7DE7-4C7F-B841-EE644853E176}" type="datetimeFigureOut">
              <a:rPr lang="zh-TW" altLang="en-US"/>
              <a:pPr>
                <a:defRPr/>
              </a:pPr>
              <a:t>2019/4/9</a:t>
            </a:fld>
            <a:endParaRPr lang="zh-TW" altLang="en-US"/>
          </a:p>
        </p:txBody>
      </p:sp>
      <p:sp>
        <p:nvSpPr>
          <p:cNvPr id="2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D02544-3C72-4A0B-A828-E1FAA0C4093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A37175-CE9A-4B9D-A757-2ECFDDA53D6A}" type="datetimeFigureOut">
              <a:rPr lang="zh-TW" altLang="en-US"/>
              <a:pPr>
                <a:defRPr/>
              </a:pPr>
              <a:t>2019/4/9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3E698B-2CC3-4581-A995-45FC87DBA8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3" name="矩形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矩形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5" name="矩形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DF5675-578C-42DC-B2B9-44E91DFEA109}" type="datetimeFigureOut">
              <a:rPr lang="zh-TW" altLang="en-US"/>
              <a:pPr>
                <a:defRPr/>
              </a:pPr>
              <a:t>2019/4/9</a:t>
            </a:fld>
            <a:endParaRPr lang="zh-TW" altLang="en-US"/>
          </a:p>
        </p:txBody>
      </p:sp>
      <p:sp>
        <p:nvSpPr>
          <p:cNvPr id="1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CDD32FA-EAF9-4841-A8CF-D9EFD4D3694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BC199-627E-4E6E-9525-EEA2AEDD96C6}" type="datetimeFigureOut">
              <a:rPr lang="zh-TW" altLang="en-US"/>
              <a:pPr>
                <a:defRPr/>
              </a:pPr>
              <a:t>2019/4/9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A942E-97B3-4AAF-B0E6-1B32013860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3AD57A-3858-46FB-81A1-8459A6C1EC61}" type="datetimeFigureOut">
              <a:rPr lang="zh-TW" altLang="en-US"/>
              <a:pPr>
                <a:defRPr/>
              </a:pPr>
              <a:t>2019/4/9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96FAB1-370A-4EEF-9EA7-1B7714B3EF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35E84-BAB3-481A-860E-92055E455DE5}" type="datetimeFigureOut">
              <a:rPr lang="zh-TW" altLang="en-US"/>
              <a:pPr>
                <a:defRPr/>
              </a:pPr>
              <a:t>2019/4/9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5D9D1-B1B0-458B-B9D1-4F77E163A12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6" name="直線接點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群組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直線接點 7"/>
            <p:cNvCxnSpPr/>
            <p:nvPr/>
          </p:nvCxnSpPr>
          <p:spPr>
            <a:xfrm rot="16200000">
              <a:off x="6663593" y="1292574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rot="5400000" flipH="1">
              <a:off x="6744513" y="12915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直線接點 11"/>
            <p:cNvCxnSpPr/>
            <p:nvPr/>
          </p:nvCxnSpPr>
          <p:spPr>
            <a:xfrm rot="16200000">
              <a:off x="6663593" y="1292574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rot="5400000" flipH="1">
              <a:off x="6744513" y="12915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直線接點 15"/>
            <p:cNvCxnSpPr/>
            <p:nvPr/>
          </p:nvCxnSpPr>
          <p:spPr>
            <a:xfrm rot="16200000">
              <a:off x="6663592" y="1292574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rot="5400000" flipH="1">
              <a:off x="6744512" y="1291599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3B53FC-D4D6-4FF2-9B87-1ACAFE4C790E}" type="datetimeFigureOut">
              <a:rPr lang="zh-TW" altLang="en-US"/>
              <a:pPr>
                <a:defRPr/>
              </a:pPr>
              <a:t>2019/4/9</a:t>
            </a:fld>
            <a:endParaRPr lang="zh-TW" altLang="en-US"/>
          </a:p>
        </p:txBody>
      </p:sp>
      <p:sp>
        <p:nvSpPr>
          <p:cNvPr id="2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DD32AD-B2B1-4224-9FAA-4CE19616E6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36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D3A3F96-435C-4E15-97C1-C42B1E1B3F15}" type="datetimeFigureOut">
              <a:rPr lang="zh-TW" altLang="en-US"/>
              <a:pPr>
                <a:defRPr/>
              </a:pPr>
              <a:t>2019/4/9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EB14091-2D23-426C-9509-72D16FAF212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46" r:id="rId2"/>
    <p:sldLayoutId id="2147483752" r:id="rId3"/>
    <p:sldLayoutId id="2147483753" r:id="rId4"/>
    <p:sldLayoutId id="2147483754" r:id="rId5"/>
    <p:sldLayoutId id="2147483747" r:id="rId6"/>
    <p:sldLayoutId id="2147483755" r:id="rId7"/>
    <p:sldLayoutId id="2147483748" r:id="rId8"/>
    <p:sldLayoutId id="2147483756" r:id="rId9"/>
    <p:sldLayoutId id="2147483749" r:id="rId10"/>
    <p:sldLayoutId id="214748375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新細明體" charset="-120"/>
        </a:defRPr>
      </a:lvl9pPr>
      <a:extLst/>
    </p:titleStyle>
    <p:bodyStyle>
      <a:lvl1pPr marL="411163" indent="-342900" algn="l" rtl="0" eaLnBrk="1" fontAlgn="base" hangingPunct="1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1" fontAlgn="base" hangingPunct="1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9%9B%BB%E9%98%BB" TargetMode="External"/><Relationship Id="rId3" Type="http://schemas.openxmlformats.org/officeDocument/2006/relationships/hyperlink" Target="http://zh.wikipedia.org/wiki/%E8%8B%B1%E8%AF%AD" TargetMode="External"/><Relationship Id="rId7" Type="http://schemas.openxmlformats.org/officeDocument/2006/relationships/hyperlink" Target="http://zh.wikipedia.org/wiki/%E9%9B%BB%E9%98%BB%E5%99%A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h.wikipedia.org/w/index.php?title=%E6%9F%A5%E7%90%86%E6%96%AF%C2%B7%E6%83%A0%E6%96%AF%E7%99%BB&amp;action=edit&amp;redlink=1" TargetMode="External"/><Relationship Id="rId5" Type="http://schemas.openxmlformats.org/officeDocument/2006/relationships/hyperlink" Target="http://zh.wikipedia.org/wiki/1843%E5%B9%B4" TargetMode="External"/><Relationship Id="rId4" Type="http://schemas.openxmlformats.org/officeDocument/2006/relationships/hyperlink" Target="http://zh.wikipedia.org/wiki/1833%E5%B9%B4" TargetMode="External"/><Relationship Id="rId9" Type="http://schemas.openxmlformats.org/officeDocument/2006/relationships/hyperlink" Target="http://zh.wikipedia.org/w/index.php?title=%E9%9B%BB%E4%BD%8D%E8%A8%88&amp;action=edit&amp;redlink=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 I</a:t>
            </a:r>
            <a:br>
              <a:rPr lang="en-US" altLang="zh-TW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TW" altLang="en-US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實驗</a:t>
            </a:r>
            <a:r>
              <a:rPr lang="zh-TW" altLang="en-US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二</a:t>
            </a:r>
            <a:endParaRPr lang="zh-TW" altLang="en-US" dirty="0">
              <a:solidFill>
                <a:schemeClr val="tx2">
                  <a:satMod val="200000"/>
                </a:schemeClr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195" name="副標題 2"/>
          <p:cNvSpPr>
            <a:spLocks noGrp="1"/>
          </p:cNvSpPr>
          <p:nvPr>
            <p:ph type="subTitle" idx="1"/>
          </p:nvPr>
        </p:nvSpPr>
        <p:spPr>
          <a:xfrm>
            <a:off x="914400" y="2205038"/>
            <a:ext cx="7772400" cy="11303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zh-TW" altLang="en-US" sz="4400" b="1" smtClean="0">
                <a:latin typeface="Times New Roman" pitchFamily="18" charset="0"/>
                <a:cs typeface="Times New Roman" pitchFamily="18" charset="0"/>
              </a:rPr>
              <a:t>電 子 電 路 實 驗 一</a:t>
            </a:r>
            <a:endParaRPr lang="zh-TW" altLang="en-US" sz="4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00113" y="2708275"/>
            <a:ext cx="7772400" cy="165735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請各位同學先測量</a:t>
            </a:r>
            <a:r>
              <a:rPr lang="en-US" altLang="zh-TW" b="1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Exp 3</a:t>
            </a:r>
            <a:r>
              <a:rPr lang="zh-TW" altLang="en-US" b="1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之</a:t>
            </a:r>
            <a:r>
              <a:rPr lang="en-US" altLang="zh-TW" b="1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b="1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b="1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</a:t>
            </a:r>
            <a:r>
              <a:rPr lang="zh-TW" altLang="en-US" b="1" dirty="0" smtClean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並聯電路</a:t>
            </a:r>
            <a:endParaRPr lang="zh-TW" altLang="en-US" b="1" dirty="0">
              <a:solidFill>
                <a:schemeClr val="tx2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List</a:t>
            </a:r>
            <a:endParaRPr lang="zh-TW" altLang="en-US" b="1" dirty="0">
              <a:solidFill>
                <a:schemeClr val="tx2">
                  <a:satMod val="20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593850"/>
            <a:ext cx="7772400" cy="45720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定理的複習：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pPr marL="582930" indent="-51435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			</a:t>
            </a:r>
            <a:r>
              <a:rPr lang="en-US" altLang="zh-TW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惠斯登電橋的說明</a:t>
            </a:r>
            <a:endParaRPr lang="en-US" altLang="zh-TW" dirty="0" smtClean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  <a:p>
            <a:pPr marL="582930" indent="-514350" fontAlgn="auto">
              <a:spcAft>
                <a:spcPts val="0"/>
              </a:spcAft>
              <a:buNone/>
              <a:defRPr/>
            </a:pPr>
            <a:r>
              <a:rPr lang="en-US" altLang="zh-TW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			2.</a:t>
            </a:r>
            <a:r>
              <a:rPr lang="zh-TW" altLang="en-US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惠斯登電橋的原理</a:t>
            </a:r>
            <a:endParaRPr lang="en-US" altLang="zh-TW" dirty="0" smtClean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  <a:p>
            <a:pPr marL="582930" indent="-51435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				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惠斯登電橋的測量：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pPr marL="582930" indent="-51435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			</a:t>
            </a:r>
            <a:r>
              <a:rPr lang="en-US" altLang="zh-TW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基本操作及測量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82930" indent="-51435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zh-TW" altLang="en-US" dirty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zh-TW" b="1" dirty="0" smtClean="0">
                <a:latin typeface="標楷體" pitchFamily="65" charset="-120"/>
                <a:ea typeface="標楷體" pitchFamily="65" charset="-120"/>
              </a:rPr>
              <a:t>惠斯登橋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之說明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827088" y="1565275"/>
            <a:ext cx="7772400" cy="4572000"/>
          </a:xfrm>
        </p:spPr>
        <p:txBody>
          <a:bodyPr/>
          <a:lstStyle/>
          <a:p>
            <a:r>
              <a:rPr lang="zh-TW" altLang="zh-TW" sz="2800" b="1" dirty="0" smtClean="0">
                <a:latin typeface="標楷體" pitchFamily="65" charset="-120"/>
                <a:ea typeface="標楷體" pitchFamily="65" charset="-120"/>
              </a:rPr>
              <a:t>惠斯登橋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（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  <a:hlinkClick r:id="rId3" action="ppaction://hlinkfile" tooltip="英語"/>
              </a:rPr>
              <a:t>英語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：</a:t>
            </a:r>
            <a:r>
              <a:rPr lang="zh-TW" altLang="zh-TW" sz="2800" b="1" dirty="0" smtClean="0">
                <a:latin typeface="標楷體" pitchFamily="65" charset="-120"/>
                <a:ea typeface="標楷體" pitchFamily="65" charset="-120"/>
              </a:rPr>
              <a:t>Wheatstone bridge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，又稱</a:t>
            </a:r>
            <a:r>
              <a:rPr lang="zh-TW" altLang="zh-TW" sz="2800" b="1" dirty="0" smtClean="0">
                <a:latin typeface="標楷體" pitchFamily="65" charset="-120"/>
                <a:ea typeface="標楷體" pitchFamily="65" charset="-120"/>
              </a:rPr>
              <a:t>惠斯同電橋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zh-TW" sz="2800" b="1" dirty="0" smtClean="0">
                <a:latin typeface="標楷體" pitchFamily="65" charset="-120"/>
                <a:ea typeface="標楷體" pitchFamily="65" charset="-120"/>
              </a:rPr>
              <a:t>惠斯通電橋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）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是在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  <a:hlinkClick r:id="rId4" action="ppaction://hlinkfile" tooltip="1833年"/>
              </a:rPr>
              <a:t>1833年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由Samuel Hunter Christie發明，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  <a:hlinkClick r:id="rId5" action="ppaction://hlinkfile" tooltip="1843年"/>
              </a:rPr>
              <a:t>1843年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由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  <a:hlinkClick r:id="rId6" action="ppaction://hlinkfile" tooltip="查理斯·惠斯登 (頁面不存在)"/>
              </a:rPr>
              <a:t>查理斯·惠斯登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改進及推廣的一種測量工具。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它用來精確測量未知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  <a:hlinkClick r:id="rId7" action="ppaction://hlinkfile" tooltip="電阻器"/>
              </a:rPr>
              <a:t>電阻器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  <a:hlinkClick r:id="rId8" action="ppaction://hlinkfile" tooltip="電阻"/>
              </a:rPr>
              <a:t>電阻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值，其原理和</a:t>
            </a:r>
            <a:r>
              <a:rPr lang="zh-TW" altLang="zh-TW" sz="2800" i="1" dirty="0" smtClean="0">
                <a:latin typeface="標楷體" pitchFamily="65" charset="-120"/>
                <a:ea typeface="標楷體" pitchFamily="65" charset="-120"/>
              </a:rPr>
              <a:t>原始的</a:t>
            </a:r>
            <a:r>
              <a:rPr lang="zh-TW" altLang="zh-TW" sz="2800" i="1" dirty="0" smtClean="0">
                <a:latin typeface="標楷體" pitchFamily="65" charset="-120"/>
                <a:ea typeface="標楷體" pitchFamily="65" charset="-120"/>
                <a:hlinkClick r:id="rId9" action="ppaction://hlinkfile" tooltip="電位計 (頁面不存在)"/>
              </a:rPr>
              <a:t>電位計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相近。</a:t>
            </a:r>
          </a:p>
          <a:p>
            <a:pPr eaLnBrk="1" hangingPunct="1"/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buNone/>
            </a:pP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zh-TW" b="1" dirty="0" smtClean="0">
                <a:latin typeface="標楷體" pitchFamily="65" charset="-120"/>
                <a:ea typeface="標楷體" pitchFamily="65" charset="-120"/>
              </a:rPr>
              <a:t>惠斯登橋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之工作原理</a:t>
            </a:r>
            <a:endParaRPr lang="zh-TW" altLang="en-US" dirty="0"/>
          </a:p>
        </p:txBody>
      </p:sp>
      <p:grpSp>
        <p:nvGrpSpPr>
          <p:cNvPr id="6" name="群組 5"/>
          <p:cNvGrpSpPr>
            <a:grpSpLocks noChangeAspect="1"/>
          </p:cNvGrpSpPr>
          <p:nvPr/>
        </p:nvGrpSpPr>
        <p:grpSpPr>
          <a:xfrm>
            <a:off x="3361679" y="4293336"/>
            <a:ext cx="3226546" cy="2160000"/>
            <a:chOff x="4067945" y="1340768"/>
            <a:chExt cx="3657159" cy="2448272"/>
          </a:xfrm>
        </p:grpSpPr>
        <p:sp>
          <p:nvSpPr>
            <p:cNvPr id="5" name="矩形 4"/>
            <p:cNvSpPr/>
            <p:nvPr/>
          </p:nvSpPr>
          <p:spPr>
            <a:xfrm>
              <a:off x="4067945" y="1340768"/>
              <a:ext cx="3657159" cy="2448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26" name="Object 6"/>
            <p:cNvGraphicFramePr>
              <a:graphicFrameLocks noGrp="1" noChangeAspect="1"/>
            </p:cNvGraphicFramePr>
            <p:nvPr>
              <p:ph idx="1"/>
            </p:nvPr>
          </p:nvGraphicFramePr>
          <p:xfrm>
            <a:off x="4174840" y="1483883"/>
            <a:ext cx="3429593" cy="2191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Visio" r:id="rId4" imgW="4337304" imgH="2772054" progId="Visio.Drawing.11">
                    <p:embed/>
                  </p:oleObj>
                </mc:Choice>
                <mc:Fallback>
                  <p:oleObj name="Visio" r:id="rId4" imgW="4337304" imgH="2772054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4840" y="1483883"/>
                          <a:ext cx="3429593" cy="21916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971600" y="1484784"/>
            <a:ext cx="747395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zh-TW" altLang="zh-TW" sz="3200" dirty="0" smtClean="0">
                <a:latin typeface="Corbel" pitchFamily="34" charset="0"/>
                <a:ea typeface="標楷體" pitchFamily="65" charset="-120"/>
              </a:rPr>
              <a:t>當</a:t>
            </a:r>
            <a:r>
              <a:rPr lang="en-US" altLang="zh-TW" sz="32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</a:rPr>
              <a:t>V</a:t>
            </a:r>
            <a:r>
              <a:rPr lang="en-US" altLang="zh-TW" sz="3200" baseline="-25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</a:rPr>
              <a:t>bd</a:t>
            </a:r>
            <a:r>
              <a:rPr lang="en-US" altLang="zh-TW" sz="32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</a:rPr>
              <a:t> </a:t>
            </a:r>
            <a:r>
              <a:rPr lang="en-US" altLang="zh-TW" sz="3200" dirty="0" smtClean="0">
                <a:latin typeface="Corbel" pitchFamily="34" charset="0"/>
                <a:ea typeface="標楷體" pitchFamily="65" charset="-120"/>
              </a:rPr>
              <a:t>&gt; </a:t>
            </a:r>
            <a:r>
              <a:rPr lang="en-US" altLang="zh-TW" sz="32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</a:rPr>
              <a:t>V</a:t>
            </a:r>
            <a:r>
              <a:rPr lang="en-US" altLang="zh-TW" sz="3200" baseline="-25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</a:rPr>
              <a:t>cd</a:t>
            </a:r>
            <a:r>
              <a:rPr lang="zh-TW" altLang="zh-TW" sz="3200" dirty="0" smtClean="0">
                <a:latin typeface="Corbel" pitchFamily="34" charset="0"/>
                <a:ea typeface="標楷體" pitchFamily="65" charset="-120"/>
              </a:rPr>
              <a:t>，電流由</a:t>
            </a:r>
            <a:r>
              <a:rPr lang="en-US" altLang="zh-TW" sz="3200" dirty="0" smtClean="0">
                <a:latin typeface="Corbel" pitchFamily="34" charset="0"/>
                <a:ea typeface="標楷體" pitchFamily="65" charset="-120"/>
              </a:rPr>
              <a:t>b</a:t>
            </a:r>
            <a:r>
              <a:rPr lang="zh-TW" altLang="zh-TW" sz="3200" dirty="0" smtClean="0">
                <a:latin typeface="Corbel" pitchFamily="34" charset="0"/>
                <a:ea typeface="標楷體" pitchFamily="65" charset="-120"/>
              </a:rPr>
              <a:t>點流向</a:t>
            </a:r>
            <a:r>
              <a:rPr lang="en-US" altLang="zh-TW" sz="3200" dirty="0" smtClean="0">
                <a:latin typeface="Corbel" pitchFamily="34" charset="0"/>
                <a:ea typeface="標楷體" pitchFamily="65" charset="-120"/>
              </a:rPr>
              <a:t>c</a:t>
            </a:r>
            <a:r>
              <a:rPr lang="zh-TW" altLang="zh-TW" sz="3200" dirty="0" smtClean="0">
                <a:latin typeface="Corbel" pitchFamily="34" charset="0"/>
                <a:ea typeface="標楷體" pitchFamily="65" charset="-120"/>
              </a:rPr>
              <a:t>點</a:t>
            </a:r>
            <a:r>
              <a:rPr lang="zh-TW" altLang="en-US" sz="3200" dirty="0" smtClean="0">
                <a:latin typeface="Corbel" pitchFamily="34" charset="0"/>
                <a:ea typeface="標楷體" pitchFamily="65" charset="-120"/>
              </a:rPr>
              <a:t>：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標楷體" pitchFamily="65" charset="-120"/>
              <a:cs typeface="+mn-cs"/>
              <a:sym typeface="Wingdings" pitchFamily="2" charset="2"/>
            </a:endParaRP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kumimoji="0" lang="en-US" altLang="zh-TW" sz="3000" dirty="0" smtClean="0">
                <a:latin typeface="+mn-lt"/>
                <a:ea typeface="標楷體" pitchFamily="65" charset="-120"/>
                <a:sym typeface="Wingdings" pitchFamily="2" charset="2"/>
              </a:rPr>
              <a:t>	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標楷體" pitchFamily="65" charset="-120"/>
                <a:cs typeface="+mn-cs"/>
                <a:sym typeface="Wingdings" pitchFamily="2" charset="2"/>
              </a:rPr>
              <a:t>I</a:t>
            </a:r>
            <a:r>
              <a:rPr lang="en-US" altLang="zh-TW" sz="32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b</a:t>
            </a:r>
            <a:r>
              <a:rPr kumimoji="0" lang="en-US" altLang="zh-TW" sz="3000" dirty="0" smtClean="0">
                <a:latin typeface="+mn-lt"/>
                <a:ea typeface="標楷體" pitchFamily="65" charset="-120"/>
                <a:sym typeface="Wingdings" pitchFamily="2" charset="2"/>
              </a:rPr>
              <a:t>-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標楷體" pitchFamily="65" charset="-120"/>
                <a:cs typeface="+mn-cs"/>
                <a:sym typeface="Wingdings" pitchFamily="2" charset="2"/>
              </a:rPr>
              <a:t>I</a:t>
            </a:r>
            <a:r>
              <a:rPr lang="en-US" altLang="zh-TW" sz="32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s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標楷體" pitchFamily="65" charset="-120"/>
                <a:cs typeface="+mn-cs"/>
                <a:sym typeface="Wingdings" pitchFamily="2" charset="2"/>
              </a:rPr>
              <a:t>-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標楷體" pitchFamily="65" charset="-120"/>
                <a:cs typeface="+mn-cs"/>
                <a:sym typeface="Wingdings" pitchFamily="2" charset="2"/>
              </a:rPr>
              <a:t>I</a:t>
            </a:r>
            <a:r>
              <a:rPr lang="en-US" altLang="zh-TW" sz="32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G</a:t>
            </a:r>
            <a:r>
              <a:rPr lang="en-US" altLang="zh-TW" sz="32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=0</a:t>
            </a:r>
            <a:r>
              <a:rPr lang="zh-TW" altLang="en-US" sz="32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與</a:t>
            </a:r>
            <a:r>
              <a:rPr kumimoji="0" lang="en-US" altLang="zh-TW" sz="3000" dirty="0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I</a:t>
            </a:r>
            <a:r>
              <a:rPr lang="en-US" altLang="zh-TW" sz="32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a</a:t>
            </a:r>
            <a:r>
              <a:rPr kumimoji="0" lang="en-US" altLang="zh-TW" sz="3000" dirty="0" smtClean="0">
                <a:ea typeface="標楷體" pitchFamily="65" charset="-120"/>
                <a:sym typeface="Wingdings" pitchFamily="2" charset="2"/>
              </a:rPr>
              <a:t>-</a:t>
            </a:r>
            <a:r>
              <a:rPr kumimoji="0" lang="en-US" altLang="zh-TW" sz="3000" dirty="0" err="1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I</a:t>
            </a:r>
            <a:r>
              <a:rPr lang="en-US" altLang="zh-TW" sz="3200" baseline="-25000" dirty="0" err="1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x</a:t>
            </a:r>
            <a:r>
              <a:rPr kumimoji="0" lang="en-US" altLang="zh-TW" sz="3000" dirty="0" err="1" smtClean="0">
                <a:ea typeface="標楷體" pitchFamily="65" charset="-120"/>
                <a:sym typeface="Wingdings" pitchFamily="2" charset="2"/>
              </a:rPr>
              <a:t>+</a:t>
            </a:r>
            <a:r>
              <a:rPr kumimoji="0" lang="en-US" altLang="zh-TW" sz="3000" dirty="0" err="1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I</a:t>
            </a:r>
            <a:r>
              <a:rPr lang="en-US" altLang="zh-TW" sz="3200" baseline="-25000" dirty="0" err="1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G</a:t>
            </a:r>
            <a:r>
              <a:rPr lang="en-US" altLang="zh-TW" sz="32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=0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TW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	</a:t>
            </a:r>
            <a:r>
              <a:rPr lang="en-US" altLang="zh-TW" sz="32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</a:t>
            </a:r>
            <a:r>
              <a:rPr lang="en-US" altLang="zh-TW" sz="32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V</a:t>
            </a:r>
            <a:r>
              <a:rPr lang="en-US" altLang="zh-TW" sz="3200" baseline="-25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ab</a:t>
            </a:r>
            <a:r>
              <a:rPr lang="en-US" altLang="zh-TW" sz="3200" dirty="0" err="1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+</a:t>
            </a:r>
            <a:r>
              <a:rPr lang="en-US" altLang="zh-TW" sz="32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V</a:t>
            </a:r>
            <a:r>
              <a:rPr lang="en-US" altLang="zh-TW" sz="3200" baseline="-25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bc</a:t>
            </a:r>
            <a:r>
              <a:rPr lang="en-US" altLang="zh-TW" sz="3200" dirty="0" err="1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+</a:t>
            </a:r>
            <a:r>
              <a:rPr lang="en-US" altLang="zh-TW" sz="32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V</a:t>
            </a:r>
            <a:r>
              <a:rPr lang="en-US" altLang="zh-TW" sz="3200" baseline="-25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ca</a:t>
            </a:r>
            <a:r>
              <a:rPr lang="en-US" altLang="zh-TW" sz="32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=0</a:t>
            </a:r>
            <a:r>
              <a:rPr lang="zh-TW" altLang="en-US" sz="32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與</a:t>
            </a:r>
            <a:r>
              <a:rPr lang="en-US" altLang="zh-TW" sz="32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V</a:t>
            </a:r>
            <a:r>
              <a:rPr lang="en-US" altLang="zh-TW" sz="3200" baseline="-25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bd</a:t>
            </a:r>
            <a:r>
              <a:rPr lang="en-US" altLang="zh-TW" sz="3200" dirty="0" err="1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+</a:t>
            </a:r>
            <a:r>
              <a:rPr lang="en-US" altLang="zh-TW" sz="32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V</a:t>
            </a:r>
            <a:r>
              <a:rPr lang="en-US" altLang="zh-TW" sz="3200" baseline="-25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dc</a:t>
            </a:r>
            <a:r>
              <a:rPr lang="en-US" altLang="zh-TW" sz="3200" dirty="0" err="1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+</a:t>
            </a:r>
            <a:r>
              <a:rPr lang="en-US" altLang="zh-TW" sz="32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V</a:t>
            </a:r>
            <a:r>
              <a:rPr lang="en-US" altLang="zh-TW" sz="3200" baseline="-25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cb</a:t>
            </a:r>
            <a:r>
              <a:rPr lang="en-US" altLang="zh-TW" sz="32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=0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1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標楷體" pitchFamily="65" charset="-120"/>
              <a:cs typeface="+mn-cs"/>
            </a:endParaRP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1" lang="zh-TW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標楷體" pitchFamily="65" charset="-120"/>
              <a:cs typeface="+mn-cs"/>
            </a:endParaRPr>
          </a:p>
        </p:txBody>
      </p:sp>
      <p:grpSp>
        <p:nvGrpSpPr>
          <p:cNvPr id="13" name="群組 149"/>
          <p:cNvGrpSpPr>
            <a:grpSpLocks/>
          </p:cNvGrpSpPr>
          <p:nvPr/>
        </p:nvGrpSpPr>
        <p:grpSpPr bwMode="auto">
          <a:xfrm>
            <a:off x="4336518" y="4930898"/>
            <a:ext cx="536575" cy="646112"/>
            <a:chOff x="2698628" y="4294837"/>
            <a:chExt cx="537398" cy="646331"/>
          </a:xfrm>
        </p:grpSpPr>
        <p:cxnSp>
          <p:nvCxnSpPr>
            <p:cNvPr id="14" name="直線單箭頭接點 13"/>
            <p:cNvCxnSpPr/>
            <p:nvPr/>
          </p:nvCxnSpPr>
          <p:spPr>
            <a:xfrm flipV="1">
              <a:off x="3033559" y="4653168"/>
              <a:ext cx="0" cy="288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  <a:scene3d>
              <a:camera prst="orthographicFront">
                <a:rot lat="0" lon="0" rev="1620000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51"/>
            <p:cNvSpPr txBox="1">
              <a:spLocks noChangeArrowheads="1"/>
            </p:cNvSpPr>
            <p:nvPr/>
          </p:nvSpPr>
          <p:spPr bwMode="auto">
            <a:xfrm>
              <a:off x="2698628" y="4294837"/>
              <a:ext cx="5373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 smtClean="0">
                  <a:solidFill>
                    <a:srgbClr val="FF0000"/>
                  </a:solidFill>
                </a:rPr>
                <a:t>G</a:t>
              </a:r>
              <a:endParaRPr lang="en-US" altLang="zh-TW" b="1" baseline="-25000" dirty="0">
                <a:solidFill>
                  <a:srgbClr val="FF0000"/>
                </a:solidFill>
              </a:endParaRP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群組 69"/>
          <p:cNvGrpSpPr>
            <a:grpSpLocks/>
          </p:cNvGrpSpPr>
          <p:nvPr/>
        </p:nvGrpSpPr>
        <p:grpSpPr bwMode="auto">
          <a:xfrm rot="19025532">
            <a:off x="5139547" y="4444940"/>
            <a:ext cx="452870" cy="714570"/>
            <a:chOff x="5568580" y="5050449"/>
            <a:chExt cx="452569" cy="715724"/>
          </a:xfrm>
        </p:grpSpPr>
        <p:cxnSp>
          <p:nvCxnSpPr>
            <p:cNvPr id="18" name="直線單箭頭接點 17"/>
            <p:cNvCxnSpPr/>
            <p:nvPr/>
          </p:nvCxnSpPr>
          <p:spPr>
            <a:xfrm rot="2574468" flipH="1">
              <a:off x="5689767" y="5050449"/>
              <a:ext cx="215879" cy="2163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71"/>
            <p:cNvSpPr txBox="1">
              <a:spLocks noChangeArrowheads="1"/>
            </p:cNvSpPr>
            <p:nvPr/>
          </p:nvSpPr>
          <p:spPr bwMode="auto">
            <a:xfrm>
              <a:off x="5568580" y="5119838"/>
              <a:ext cx="452569" cy="646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 err="1" smtClean="0">
                  <a:solidFill>
                    <a:srgbClr val="FF0000"/>
                  </a:solidFill>
                </a:rPr>
                <a:t>b</a:t>
              </a:r>
              <a:endParaRPr lang="en-US" altLang="zh-TW" b="1" dirty="0">
                <a:solidFill>
                  <a:srgbClr val="FF0000"/>
                </a:solidFill>
              </a:endParaRP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群組 69"/>
          <p:cNvGrpSpPr>
            <a:grpSpLocks/>
          </p:cNvGrpSpPr>
          <p:nvPr/>
        </p:nvGrpSpPr>
        <p:grpSpPr bwMode="auto">
          <a:xfrm rot="13681324">
            <a:off x="4455864" y="5172582"/>
            <a:ext cx="645289" cy="544123"/>
            <a:chOff x="5342961" y="5050449"/>
            <a:chExt cx="644860" cy="545001"/>
          </a:xfrm>
        </p:grpSpPr>
        <p:cxnSp>
          <p:nvCxnSpPr>
            <p:cNvPr id="23" name="直線單箭頭接點 22"/>
            <p:cNvCxnSpPr/>
            <p:nvPr/>
          </p:nvCxnSpPr>
          <p:spPr>
            <a:xfrm rot="2574468" flipH="1">
              <a:off x="5689767" y="5050449"/>
              <a:ext cx="215879" cy="2163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71"/>
            <p:cNvSpPr txBox="1">
              <a:spLocks noChangeArrowheads="1"/>
            </p:cNvSpPr>
            <p:nvPr/>
          </p:nvSpPr>
          <p:spPr bwMode="auto">
            <a:xfrm rot="5387892">
              <a:off x="5438589" y="5046218"/>
              <a:ext cx="453604" cy="644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 smtClean="0">
                  <a:solidFill>
                    <a:srgbClr val="FF0000"/>
                  </a:solidFill>
                </a:rPr>
                <a:t>s</a:t>
              </a:r>
              <a:endParaRPr lang="en-US" altLang="zh-TW" b="1" dirty="0">
                <a:solidFill>
                  <a:srgbClr val="FF0000"/>
                </a:solidFill>
              </a:endParaRP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149"/>
          <p:cNvGrpSpPr>
            <a:grpSpLocks/>
          </p:cNvGrpSpPr>
          <p:nvPr/>
        </p:nvGrpSpPr>
        <p:grpSpPr bwMode="auto">
          <a:xfrm>
            <a:off x="3635896" y="4077072"/>
            <a:ext cx="536575" cy="646112"/>
            <a:chOff x="2698628" y="4294837"/>
            <a:chExt cx="537398" cy="646331"/>
          </a:xfrm>
        </p:grpSpPr>
        <p:cxnSp>
          <p:nvCxnSpPr>
            <p:cNvPr id="26" name="直線單箭頭接點 25"/>
            <p:cNvCxnSpPr/>
            <p:nvPr/>
          </p:nvCxnSpPr>
          <p:spPr>
            <a:xfrm flipV="1">
              <a:off x="3033559" y="4653168"/>
              <a:ext cx="0" cy="288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  <a:scene3d>
              <a:camera prst="orthographicFront">
                <a:rot lat="0" lon="0" rev="1620000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151"/>
            <p:cNvSpPr txBox="1">
              <a:spLocks noChangeArrowheads="1"/>
            </p:cNvSpPr>
            <p:nvPr/>
          </p:nvSpPr>
          <p:spPr bwMode="auto">
            <a:xfrm>
              <a:off x="2698628" y="4294837"/>
              <a:ext cx="5373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 smtClean="0">
                  <a:solidFill>
                    <a:srgbClr val="FF0000"/>
                  </a:solidFill>
                </a:rPr>
                <a:t>T</a:t>
              </a:r>
              <a:endParaRPr lang="en-US" altLang="zh-TW" b="1" baseline="-25000" dirty="0">
                <a:solidFill>
                  <a:srgbClr val="FF0000"/>
                </a:solidFill>
              </a:endParaRP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群組 69"/>
          <p:cNvGrpSpPr>
            <a:grpSpLocks/>
          </p:cNvGrpSpPr>
          <p:nvPr/>
        </p:nvGrpSpPr>
        <p:grpSpPr bwMode="auto">
          <a:xfrm rot="13674086">
            <a:off x="5320801" y="4288348"/>
            <a:ext cx="645289" cy="599048"/>
            <a:chOff x="5336410" y="5050449"/>
            <a:chExt cx="644860" cy="600015"/>
          </a:xfrm>
        </p:grpSpPr>
        <p:cxnSp>
          <p:nvCxnSpPr>
            <p:cNvPr id="35" name="直線單箭頭接點 34"/>
            <p:cNvCxnSpPr/>
            <p:nvPr/>
          </p:nvCxnSpPr>
          <p:spPr>
            <a:xfrm rot="2574468" flipH="1">
              <a:off x="5689767" y="5050449"/>
              <a:ext cx="215879" cy="2163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71"/>
            <p:cNvSpPr txBox="1">
              <a:spLocks noChangeArrowheads="1"/>
            </p:cNvSpPr>
            <p:nvPr/>
          </p:nvSpPr>
          <p:spPr bwMode="auto">
            <a:xfrm rot="5309338">
              <a:off x="5432038" y="5101232"/>
              <a:ext cx="453604" cy="644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 smtClean="0">
                  <a:solidFill>
                    <a:srgbClr val="FF0000"/>
                  </a:solidFill>
                </a:rPr>
                <a:t>a</a:t>
              </a:r>
              <a:endParaRPr lang="en-US" altLang="zh-TW" b="1" dirty="0">
                <a:solidFill>
                  <a:srgbClr val="FF0000"/>
                </a:solidFill>
              </a:endParaRP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群組 69"/>
          <p:cNvGrpSpPr>
            <a:grpSpLocks/>
          </p:cNvGrpSpPr>
          <p:nvPr/>
        </p:nvGrpSpPr>
        <p:grpSpPr bwMode="auto">
          <a:xfrm rot="19038165">
            <a:off x="5763043" y="5407618"/>
            <a:ext cx="645289" cy="544121"/>
            <a:chOff x="5342965" y="5050449"/>
            <a:chExt cx="644861" cy="544999"/>
          </a:xfrm>
        </p:grpSpPr>
        <p:cxnSp>
          <p:nvCxnSpPr>
            <p:cNvPr id="41" name="直線單箭頭接點 40"/>
            <p:cNvCxnSpPr/>
            <p:nvPr/>
          </p:nvCxnSpPr>
          <p:spPr>
            <a:xfrm rot="2574468" flipH="1">
              <a:off x="5689767" y="5050449"/>
              <a:ext cx="215879" cy="2163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71"/>
            <p:cNvSpPr txBox="1">
              <a:spLocks noChangeArrowheads="1"/>
            </p:cNvSpPr>
            <p:nvPr/>
          </p:nvSpPr>
          <p:spPr bwMode="auto">
            <a:xfrm rot="5387892">
              <a:off x="5438594" y="5046215"/>
              <a:ext cx="453604" cy="644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 smtClean="0">
                  <a:solidFill>
                    <a:srgbClr val="FF0000"/>
                  </a:solidFill>
                </a:rPr>
                <a:t>R</a:t>
              </a:r>
              <a:endParaRPr lang="en-US" altLang="zh-TW" b="1" dirty="0">
                <a:solidFill>
                  <a:srgbClr val="FF0000"/>
                </a:solidFill>
              </a:endParaRP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0.13871 -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L -0.07118 0.0944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" y="4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07309 0.0979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15746 1.11111E-6 " pathEditMode="relative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07274 0.1027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5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07465 0.10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971600" y="1484784"/>
            <a:ext cx="747395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zh-TW" altLang="zh-TW" sz="3200" dirty="0" smtClean="0">
                <a:latin typeface="Corbel" pitchFamily="34" charset="0"/>
                <a:ea typeface="標楷體" pitchFamily="65" charset="-120"/>
              </a:rPr>
              <a:t>當</a:t>
            </a:r>
            <a:r>
              <a:rPr lang="en-US" altLang="zh-TW" sz="32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</a:rPr>
              <a:t>V</a:t>
            </a:r>
            <a:r>
              <a:rPr lang="en-US" altLang="zh-TW" sz="3200" baseline="-25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</a:rPr>
              <a:t>bd</a:t>
            </a:r>
            <a:r>
              <a:rPr lang="en-US" altLang="zh-TW" sz="3200" dirty="0" smtClean="0">
                <a:latin typeface="Corbel" pitchFamily="34" charset="0"/>
                <a:ea typeface="標楷體" pitchFamily="65" charset="-120"/>
              </a:rPr>
              <a:t> = </a:t>
            </a:r>
            <a:r>
              <a:rPr lang="en-US" altLang="zh-TW" sz="32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</a:rPr>
              <a:t>V</a:t>
            </a:r>
            <a:r>
              <a:rPr lang="en-US" altLang="zh-TW" sz="3200" baseline="-25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</a:rPr>
              <a:t>cd</a:t>
            </a:r>
            <a:r>
              <a:rPr lang="zh-TW" altLang="zh-TW" sz="3200" dirty="0" smtClean="0">
                <a:latin typeface="Corbel" pitchFamily="34" charset="0"/>
                <a:ea typeface="標楷體" pitchFamily="65" charset="-120"/>
              </a:rPr>
              <a:t>，</a:t>
            </a:r>
            <a:r>
              <a:rPr lang="zh-TW" altLang="en-US" sz="3200" dirty="0" smtClean="0">
                <a:latin typeface="Corbel" pitchFamily="34" charset="0"/>
                <a:ea typeface="標楷體" pitchFamily="65" charset="-120"/>
              </a:rPr>
              <a:t>表示電流平衡，則無電流通過檢流計</a:t>
            </a:r>
            <a:r>
              <a:rPr lang="en-US" altLang="zh-TW" sz="3200" dirty="0" smtClean="0">
                <a:latin typeface="Corbel" pitchFamily="34" charset="0"/>
                <a:ea typeface="標楷體" pitchFamily="65" charset="-120"/>
              </a:rPr>
              <a:t>(G)</a:t>
            </a:r>
            <a:r>
              <a:rPr lang="zh-TW" altLang="en-US" sz="3200" dirty="0" smtClean="0">
                <a:latin typeface="Corbel" pitchFamily="34" charset="0"/>
                <a:ea typeface="標楷體" pitchFamily="65" charset="-120"/>
              </a:rPr>
              <a:t>。</a:t>
            </a:r>
            <a:endParaRPr lang="en-US" altLang="zh-TW" sz="3200" dirty="0" smtClean="0">
              <a:latin typeface="Corbel" pitchFamily="34" charset="0"/>
              <a:ea typeface="標楷體" pitchFamily="65" charset="-12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zh-TW" altLang="en-US" sz="3200" dirty="0" smtClean="0">
                <a:latin typeface="Corbel" pitchFamily="34" charset="0"/>
                <a:ea typeface="標楷體" pitchFamily="65" charset="-120"/>
              </a:rPr>
              <a:t>當電橋平衡時：</a:t>
            </a:r>
            <a:endParaRPr lang="en-US" altLang="zh-TW" sz="3200" dirty="0" smtClean="0">
              <a:latin typeface="Corbel" pitchFamily="34" charset="0"/>
              <a:ea typeface="標楷體" pitchFamily="65" charset="-12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TW" sz="3200" dirty="0" smtClean="0">
                <a:latin typeface="Corbel" pitchFamily="34" charset="0"/>
                <a:ea typeface="標楷體" pitchFamily="65" charset="-120"/>
              </a:rPr>
              <a:t>	</a:t>
            </a:r>
            <a:r>
              <a:rPr lang="zh-TW" altLang="en-US" sz="3200" dirty="0" smtClean="0">
                <a:latin typeface="Corbel" pitchFamily="34" charset="0"/>
                <a:ea typeface="標楷體" pitchFamily="65" charset="-120"/>
              </a:rPr>
              <a:t>得</a:t>
            </a:r>
            <a:r>
              <a:rPr lang="en-US" altLang="zh-TW" sz="32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</a:rPr>
              <a:t>I</a:t>
            </a:r>
            <a:r>
              <a:rPr lang="en-US" altLang="zh-TW" sz="32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G</a:t>
            </a:r>
            <a:r>
              <a:rPr lang="en-US" altLang="zh-TW" sz="3200" dirty="0" smtClean="0">
                <a:latin typeface="Corbel" pitchFamily="34" charset="0"/>
                <a:ea typeface="標楷體" pitchFamily="65" charset="-120"/>
              </a:rPr>
              <a:t>=0A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標楷體" pitchFamily="65" charset="-120"/>
              <a:cs typeface="+mn-cs"/>
              <a:sym typeface="Wingdings" pitchFamily="2" charset="2"/>
            </a:endParaRP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kumimoji="0" lang="en-US" altLang="zh-TW" sz="3000" dirty="0" smtClean="0">
                <a:latin typeface="+mn-lt"/>
                <a:ea typeface="標楷體" pitchFamily="65" charset="-120"/>
                <a:sym typeface="Wingdings" pitchFamily="2" charset="2"/>
              </a:rPr>
              <a:t>	</a:t>
            </a:r>
            <a:r>
              <a:rPr lang="en-US" altLang="zh-TW" sz="24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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標楷體" pitchFamily="65" charset="-120"/>
                <a:cs typeface="+mn-cs"/>
                <a:sym typeface="Wingdings" pitchFamily="2" charset="2"/>
              </a:rPr>
              <a:t>	I</a:t>
            </a:r>
            <a:r>
              <a:rPr lang="en-US" altLang="zh-TW" sz="24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b</a:t>
            </a:r>
            <a:r>
              <a:rPr kumimoji="0" lang="en-US" altLang="zh-TW" sz="2400" dirty="0" smtClean="0">
                <a:latin typeface="+mn-lt"/>
                <a:ea typeface="標楷體" pitchFamily="65" charset="-120"/>
                <a:sym typeface="Wingdings" pitchFamily="2" charset="2"/>
              </a:rPr>
              <a:t>-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標楷體" pitchFamily="65" charset="-120"/>
                <a:cs typeface="+mn-cs"/>
                <a:sym typeface="Wingdings" pitchFamily="2" charset="2"/>
              </a:rPr>
              <a:t>I</a:t>
            </a:r>
            <a:r>
              <a:rPr lang="en-US" altLang="zh-TW" sz="24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s</a:t>
            </a:r>
            <a:r>
              <a:rPr lang="en-US" altLang="zh-TW" sz="24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=0  </a:t>
            </a:r>
            <a:r>
              <a:rPr lang="en-US" altLang="zh-TW" sz="24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 </a:t>
            </a:r>
            <a:r>
              <a:rPr kumimoji="0" lang="en-US" altLang="zh-TW" sz="2400" dirty="0" smtClean="0">
                <a:latin typeface="+mn-lt"/>
                <a:ea typeface="標楷體" pitchFamily="65" charset="-120"/>
                <a:sym typeface="Wingdings" pitchFamily="2" charset="2"/>
              </a:rPr>
              <a:t></a:t>
            </a:r>
            <a:r>
              <a:rPr lang="en-US" altLang="zh-TW" sz="24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 </a:t>
            </a:r>
            <a:r>
              <a:rPr kumimoji="0" lang="en-US" altLang="zh-TW" sz="2400" dirty="0" err="1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I</a:t>
            </a:r>
            <a:r>
              <a:rPr lang="en-US" altLang="zh-TW" sz="2400" baseline="-25000" dirty="0" err="1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b</a:t>
            </a:r>
            <a:r>
              <a:rPr lang="en-US" altLang="zh-TW" sz="24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=</a:t>
            </a:r>
            <a:r>
              <a:rPr kumimoji="0" lang="en-US" altLang="zh-TW" sz="2400" dirty="0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I</a:t>
            </a:r>
            <a:r>
              <a:rPr lang="en-US" altLang="zh-TW" sz="24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s</a:t>
            </a:r>
            <a:endParaRPr lang="en-US" altLang="zh-TW" sz="2400" dirty="0" smtClean="0">
              <a:solidFill>
                <a:srgbClr val="FF0000"/>
              </a:solidFill>
              <a:latin typeface="Corbel" pitchFamily="34" charset="0"/>
              <a:ea typeface="標楷體" pitchFamily="65" charset="-120"/>
              <a:sym typeface="Wingdings" pitchFamily="2" charset="2"/>
            </a:endParaRP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kumimoji="0" lang="en-US" altLang="zh-TW" sz="24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		</a:t>
            </a:r>
            <a:r>
              <a:rPr kumimoji="0" lang="en-US" altLang="zh-TW" sz="2400" dirty="0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I</a:t>
            </a:r>
            <a:r>
              <a:rPr lang="en-US" altLang="zh-TW" sz="24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a</a:t>
            </a:r>
            <a:r>
              <a:rPr kumimoji="0" lang="en-US" altLang="zh-TW" sz="2400" dirty="0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-I</a:t>
            </a:r>
            <a:r>
              <a:rPr lang="en-US" altLang="zh-TW" sz="24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x</a:t>
            </a:r>
            <a:r>
              <a:rPr lang="en-US" altLang="zh-TW" sz="24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=0</a:t>
            </a:r>
            <a:r>
              <a:rPr lang="en-US" altLang="zh-TW" sz="24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   </a:t>
            </a:r>
            <a:r>
              <a:rPr lang="en-US" altLang="zh-TW" sz="24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</a:t>
            </a:r>
            <a:r>
              <a:rPr kumimoji="0" lang="en-US" altLang="zh-TW" sz="2400" dirty="0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 I</a:t>
            </a:r>
            <a:r>
              <a:rPr lang="en-US" altLang="zh-TW" sz="24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a</a:t>
            </a:r>
            <a:r>
              <a:rPr lang="en-US" altLang="zh-TW" sz="24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=</a:t>
            </a:r>
            <a:r>
              <a:rPr kumimoji="0" lang="en-US" altLang="zh-TW" sz="2400" dirty="0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I</a:t>
            </a:r>
            <a:r>
              <a:rPr lang="en-US" altLang="zh-TW" sz="24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x</a:t>
            </a:r>
            <a:r>
              <a:rPr lang="en-US" altLang="zh-TW" sz="24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  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TW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	</a:t>
            </a:r>
            <a:r>
              <a:rPr lang="en-US" altLang="zh-TW" sz="24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</a:t>
            </a:r>
            <a:r>
              <a:rPr lang="en-US" altLang="zh-TW" sz="24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	</a:t>
            </a:r>
            <a:r>
              <a:rPr lang="en-US" altLang="zh-TW" sz="24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V</a:t>
            </a:r>
            <a:r>
              <a:rPr lang="en-US" altLang="zh-TW" sz="2400" baseline="-25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ab</a:t>
            </a:r>
            <a:r>
              <a:rPr lang="en-US" altLang="zh-TW" sz="2400" dirty="0" err="1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+</a:t>
            </a:r>
            <a:r>
              <a:rPr lang="en-US" altLang="zh-TW" sz="24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V</a:t>
            </a:r>
            <a:r>
              <a:rPr lang="en-US" altLang="zh-TW" sz="2400" baseline="-25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ca</a:t>
            </a:r>
            <a:r>
              <a:rPr lang="en-US" altLang="zh-TW" sz="24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=0</a:t>
            </a:r>
            <a:r>
              <a:rPr lang="en-US" altLang="zh-TW" sz="24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   </a:t>
            </a:r>
            <a:r>
              <a:rPr kumimoji="0" lang="en-US" altLang="zh-TW" sz="2400" dirty="0" smtClean="0">
                <a:ea typeface="標楷體" pitchFamily="65" charset="-120"/>
                <a:sym typeface="Wingdings" pitchFamily="2" charset="2"/>
              </a:rPr>
              <a:t> </a:t>
            </a:r>
            <a:r>
              <a:rPr kumimoji="0" lang="en-US" altLang="zh-TW" sz="2400" dirty="0" err="1" smtClean="0">
                <a:solidFill>
                  <a:schemeClr val="accent1">
                    <a:lumMod val="75000"/>
                  </a:schemeClr>
                </a:solidFill>
                <a:ea typeface="標楷體" pitchFamily="65" charset="-120"/>
                <a:sym typeface="Wingdings" pitchFamily="2" charset="2"/>
              </a:rPr>
              <a:t>R</a:t>
            </a:r>
            <a:r>
              <a:rPr lang="en-US" altLang="zh-TW" sz="2400" baseline="-25000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b</a:t>
            </a:r>
            <a:r>
              <a:rPr kumimoji="0" lang="en-US" altLang="zh-TW" sz="2400" dirty="0" err="1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I</a:t>
            </a:r>
            <a:r>
              <a:rPr lang="en-US" altLang="zh-TW" sz="2400" baseline="-25000" dirty="0" err="1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b</a:t>
            </a:r>
            <a:r>
              <a:rPr kumimoji="0" lang="en-US" altLang="zh-TW" sz="2400" dirty="0" smtClean="0">
                <a:ea typeface="標楷體" pitchFamily="65" charset="-120"/>
                <a:sym typeface="Wingdings" pitchFamily="2" charset="2"/>
              </a:rPr>
              <a:t>-</a:t>
            </a:r>
            <a:r>
              <a:rPr kumimoji="0" lang="en-US" altLang="zh-TW" sz="2400" dirty="0" smtClean="0">
                <a:solidFill>
                  <a:schemeClr val="accent1">
                    <a:lumMod val="75000"/>
                  </a:schemeClr>
                </a:solidFill>
                <a:ea typeface="標楷體" pitchFamily="65" charset="-120"/>
                <a:sym typeface="Wingdings" pitchFamily="2" charset="2"/>
              </a:rPr>
              <a:t> </a:t>
            </a:r>
            <a:r>
              <a:rPr kumimoji="0" lang="en-US" altLang="zh-TW" sz="2400" dirty="0" err="1" smtClean="0">
                <a:solidFill>
                  <a:schemeClr val="accent1">
                    <a:lumMod val="75000"/>
                  </a:schemeClr>
                </a:solidFill>
                <a:ea typeface="標楷體" pitchFamily="65" charset="-120"/>
                <a:sym typeface="Wingdings" pitchFamily="2" charset="2"/>
              </a:rPr>
              <a:t>R</a:t>
            </a:r>
            <a:r>
              <a:rPr lang="en-US" altLang="zh-TW" sz="2400" baseline="-25000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a</a:t>
            </a:r>
            <a:r>
              <a:rPr kumimoji="0" lang="en-US" altLang="zh-TW" sz="2400" dirty="0" err="1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I</a:t>
            </a:r>
            <a:r>
              <a:rPr lang="en-US" altLang="zh-TW" sz="2400" baseline="-25000" dirty="0" err="1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a</a:t>
            </a:r>
            <a:r>
              <a:rPr lang="en-US" altLang="zh-TW" sz="24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 </a:t>
            </a:r>
            <a:r>
              <a:rPr kumimoji="0" lang="en-US" altLang="zh-TW" sz="2400" dirty="0" smtClean="0">
                <a:ea typeface="標楷體" pitchFamily="65" charset="-120"/>
                <a:sym typeface="Wingdings" pitchFamily="2" charset="2"/>
              </a:rPr>
              <a:t>=0   </a:t>
            </a:r>
            <a:r>
              <a:rPr kumimoji="0" lang="en-US" altLang="zh-TW" sz="2400" dirty="0" err="1" smtClean="0">
                <a:solidFill>
                  <a:schemeClr val="accent1">
                    <a:lumMod val="75000"/>
                  </a:schemeClr>
                </a:solidFill>
                <a:ea typeface="標楷體" pitchFamily="65" charset="-120"/>
                <a:sym typeface="Wingdings" pitchFamily="2" charset="2"/>
              </a:rPr>
              <a:t>R</a:t>
            </a:r>
            <a:r>
              <a:rPr lang="en-US" altLang="zh-TW" sz="2400" baseline="-25000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b</a:t>
            </a:r>
            <a:r>
              <a:rPr kumimoji="0" lang="en-US" altLang="zh-TW" sz="2400" dirty="0" err="1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I</a:t>
            </a:r>
            <a:r>
              <a:rPr lang="en-US" altLang="zh-TW" sz="2400" baseline="-25000" dirty="0" err="1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b</a:t>
            </a:r>
            <a:r>
              <a:rPr kumimoji="0" lang="en-US" altLang="zh-TW" sz="2400" dirty="0" smtClean="0">
                <a:ea typeface="標楷體" pitchFamily="65" charset="-120"/>
                <a:sym typeface="Wingdings" pitchFamily="2" charset="2"/>
              </a:rPr>
              <a:t>=</a:t>
            </a:r>
            <a:r>
              <a:rPr kumimoji="0" lang="en-US" altLang="zh-TW" sz="2400" dirty="0" smtClean="0">
                <a:solidFill>
                  <a:schemeClr val="accent1">
                    <a:lumMod val="75000"/>
                  </a:schemeClr>
                </a:solidFill>
                <a:ea typeface="標楷體" pitchFamily="65" charset="-120"/>
                <a:sym typeface="Wingdings" pitchFamily="2" charset="2"/>
              </a:rPr>
              <a:t> </a:t>
            </a:r>
            <a:r>
              <a:rPr kumimoji="0" lang="en-US" altLang="zh-TW" sz="2400" dirty="0" err="1" smtClean="0">
                <a:solidFill>
                  <a:schemeClr val="accent1">
                    <a:lumMod val="75000"/>
                  </a:schemeClr>
                </a:solidFill>
                <a:ea typeface="標楷體" pitchFamily="65" charset="-120"/>
                <a:sym typeface="Wingdings" pitchFamily="2" charset="2"/>
              </a:rPr>
              <a:t>R</a:t>
            </a:r>
            <a:r>
              <a:rPr lang="en-US" altLang="zh-TW" sz="2400" baseline="-25000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a</a:t>
            </a:r>
            <a:r>
              <a:rPr kumimoji="0" lang="en-US" altLang="zh-TW" sz="2400" dirty="0" err="1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I</a:t>
            </a:r>
            <a:r>
              <a:rPr lang="en-US" altLang="zh-TW" sz="2400" baseline="-25000" dirty="0" err="1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a</a:t>
            </a:r>
            <a:r>
              <a:rPr lang="en-US" altLang="zh-TW" sz="24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 </a:t>
            </a:r>
            <a:endParaRPr lang="en-US" altLang="zh-TW" sz="2400" dirty="0" smtClean="0">
              <a:solidFill>
                <a:schemeClr val="tx2">
                  <a:lumMod val="75000"/>
                </a:schemeClr>
              </a:solidFill>
              <a:latin typeface="Corbel" pitchFamily="34" charset="0"/>
              <a:ea typeface="標楷體" pitchFamily="65" charset="-120"/>
              <a:sym typeface="Wingdings" pitchFamily="2" charset="2"/>
            </a:endParaRP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TW" sz="24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		</a:t>
            </a:r>
            <a:r>
              <a:rPr lang="en-US" altLang="zh-TW" sz="24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V</a:t>
            </a:r>
            <a:r>
              <a:rPr lang="en-US" altLang="zh-TW" sz="2400" baseline="-25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bd</a:t>
            </a:r>
            <a:r>
              <a:rPr lang="en-US" altLang="zh-TW" sz="2400" dirty="0" err="1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+</a:t>
            </a:r>
            <a:r>
              <a:rPr lang="en-US" altLang="zh-TW" sz="24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V</a:t>
            </a:r>
            <a:r>
              <a:rPr lang="en-US" altLang="zh-TW" sz="2400" baseline="-25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dc</a:t>
            </a:r>
            <a:r>
              <a:rPr lang="en-US" altLang="zh-TW" sz="24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=0  </a:t>
            </a:r>
            <a:r>
              <a:rPr lang="en-US" altLang="zh-TW" sz="24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 </a:t>
            </a:r>
            <a:r>
              <a:rPr kumimoji="0" lang="en-US" altLang="zh-TW" sz="2400" dirty="0" smtClean="0">
                <a:ea typeface="標楷體" pitchFamily="65" charset="-120"/>
                <a:sym typeface="Wingdings" pitchFamily="2" charset="2"/>
              </a:rPr>
              <a:t> </a:t>
            </a:r>
            <a:r>
              <a:rPr kumimoji="0" lang="en-US" altLang="zh-TW" sz="2400" dirty="0" err="1" smtClean="0">
                <a:solidFill>
                  <a:schemeClr val="accent1">
                    <a:lumMod val="75000"/>
                  </a:schemeClr>
                </a:solidFill>
                <a:ea typeface="標楷體" pitchFamily="65" charset="-120"/>
                <a:sym typeface="Wingdings" pitchFamily="2" charset="2"/>
              </a:rPr>
              <a:t>R</a:t>
            </a:r>
            <a:r>
              <a:rPr lang="en-US" altLang="zh-TW" sz="2400" baseline="-25000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s</a:t>
            </a:r>
            <a:r>
              <a:rPr kumimoji="0" lang="en-US" altLang="zh-TW" sz="2400" dirty="0" err="1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I</a:t>
            </a:r>
            <a:r>
              <a:rPr lang="en-US" altLang="zh-TW" sz="2400" baseline="-25000" dirty="0" err="1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s</a:t>
            </a:r>
            <a:r>
              <a:rPr kumimoji="0" lang="en-US" altLang="zh-TW" sz="2400" dirty="0" smtClean="0">
                <a:ea typeface="標楷體" pitchFamily="65" charset="-120"/>
                <a:sym typeface="Wingdings" pitchFamily="2" charset="2"/>
              </a:rPr>
              <a:t>-</a:t>
            </a:r>
            <a:r>
              <a:rPr kumimoji="0" lang="en-US" altLang="zh-TW" sz="2400" dirty="0" smtClean="0">
                <a:solidFill>
                  <a:schemeClr val="accent1">
                    <a:lumMod val="75000"/>
                  </a:schemeClr>
                </a:solidFill>
                <a:ea typeface="標楷體" pitchFamily="65" charset="-120"/>
                <a:sym typeface="Wingdings" pitchFamily="2" charset="2"/>
              </a:rPr>
              <a:t> </a:t>
            </a:r>
            <a:r>
              <a:rPr kumimoji="0" lang="en-US" altLang="zh-TW" sz="2400" dirty="0" err="1" smtClean="0">
                <a:solidFill>
                  <a:schemeClr val="accent1">
                    <a:lumMod val="75000"/>
                  </a:schemeClr>
                </a:solidFill>
                <a:ea typeface="標楷體" pitchFamily="65" charset="-120"/>
                <a:sym typeface="Wingdings" pitchFamily="2" charset="2"/>
              </a:rPr>
              <a:t>R</a:t>
            </a:r>
            <a:r>
              <a:rPr lang="en-US" altLang="zh-TW" sz="2400" baseline="-25000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x</a:t>
            </a:r>
            <a:r>
              <a:rPr kumimoji="0" lang="en-US" altLang="zh-TW" sz="2400" dirty="0" err="1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I</a:t>
            </a:r>
            <a:r>
              <a:rPr lang="en-US" altLang="zh-TW" sz="2400" baseline="-25000" dirty="0" err="1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x</a:t>
            </a:r>
            <a:r>
              <a:rPr lang="en-US" altLang="zh-TW" sz="24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 </a:t>
            </a:r>
            <a:r>
              <a:rPr kumimoji="0" lang="en-US" altLang="zh-TW" sz="2400" dirty="0" smtClean="0">
                <a:ea typeface="標楷體" pitchFamily="65" charset="-120"/>
                <a:sym typeface="Wingdings" pitchFamily="2" charset="2"/>
              </a:rPr>
              <a:t>=0    </a:t>
            </a:r>
            <a:r>
              <a:rPr kumimoji="0" lang="en-US" altLang="zh-TW" sz="2400" dirty="0" err="1" smtClean="0">
                <a:solidFill>
                  <a:schemeClr val="accent1">
                    <a:lumMod val="75000"/>
                  </a:schemeClr>
                </a:solidFill>
                <a:ea typeface="標楷體" pitchFamily="65" charset="-120"/>
                <a:sym typeface="Wingdings" pitchFamily="2" charset="2"/>
              </a:rPr>
              <a:t>R</a:t>
            </a:r>
            <a:r>
              <a:rPr lang="en-US" altLang="zh-TW" sz="2400" baseline="-25000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s</a:t>
            </a:r>
            <a:r>
              <a:rPr kumimoji="0" lang="en-US" altLang="zh-TW" sz="2400" dirty="0" err="1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I</a:t>
            </a:r>
            <a:r>
              <a:rPr lang="en-US" altLang="zh-TW" sz="2400" baseline="-25000" dirty="0" err="1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s</a:t>
            </a:r>
            <a:r>
              <a:rPr kumimoji="0" lang="en-US" altLang="zh-TW" sz="2400" dirty="0" smtClean="0">
                <a:ea typeface="標楷體" pitchFamily="65" charset="-120"/>
                <a:sym typeface="Wingdings" pitchFamily="2" charset="2"/>
              </a:rPr>
              <a:t>=</a:t>
            </a:r>
            <a:r>
              <a:rPr kumimoji="0" lang="en-US" altLang="zh-TW" sz="2400" dirty="0" smtClean="0">
                <a:solidFill>
                  <a:schemeClr val="accent1">
                    <a:lumMod val="75000"/>
                  </a:schemeClr>
                </a:solidFill>
                <a:ea typeface="標楷體" pitchFamily="65" charset="-120"/>
                <a:sym typeface="Wingdings" pitchFamily="2" charset="2"/>
              </a:rPr>
              <a:t> </a:t>
            </a:r>
            <a:r>
              <a:rPr kumimoji="0" lang="en-US" altLang="zh-TW" sz="2400" dirty="0" err="1" smtClean="0">
                <a:solidFill>
                  <a:schemeClr val="accent1">
                    <a:lumMod val="75000"/>
                  </a:schemeClr>
                </a:solidFill>
                <a:ea typeface="標楷體" pitchFamily="65" charset="-120"/>
                <a:sym typeface="Wingdings" pitchFamily="2" charset="2"/>
              </a:rPr>
              <a:t>R</a:t>
            </a:r>
            <a:r>
              <a:rPr lang="en-US" altLang="zh-TW" sz="2400" baseline="-25000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x</a:t>
            </a:r>
            <a:r>
              <a:rPr kumimoji="0" lang="en-US" altLang="zh-TW" sz="2400" dirty="0" err="1" smtClean="0">
                <a:solidFill>
                  <a:srgbClr val="FF0000"/>
                </a:solidFill>
                <a:ea typeface="標楷體" pitchFamily="65" charset="-120"/>
                <a:sym typeface="Wingdings" pitchFamily="2" charset="2"/>
              </a:rPr>
              <a:t>I</a:t>
            </a:r>
            <a:r>
              <a:rPr lang="en-US" altLang="zh-TW" sz="2400" baseline="-25000" dirty="0" err="1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x</a:t>
            </a:r>
            <a:r>
              <a:rPr lang="en-US" altLang="zh-TW" sz="24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 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TW" sz="24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	</a:t>
            </a:r>
            <a:r>
              <a:rPr lang="en-US" altLang="zh-TW" sz="2400" dirty="0" smtClean="0">
                <a:latin typeface="Corbel" pitchFamily="34" charset="0"/>
                <a:ea typeface="標楷體" pitchFamily="65" charset="-120"/>
                <a:sym typeface="Wingdings" pitchFamily="2" charset="2"/>
              </a:rPr>
              <a:t> </a:t>
            </a:r>
            <a:r>
              <a:rPr kumimoji="0" lang="en-US" altLang="zh-TW" sz="2400" dirty="0" err="1" smtClean="0">
                <a:solidFill>
                  <a:schemeClr val="accent1">
                    <a:lumMod val="75000"/>
                  </a:schemeClr>
                </a:solidFill>
                <a:ea typeface="標楷體" pitchFamily="65" charset="-120"/>
                <a:sym typeface="Wingdings" pitchFamily="2" charset="2"/>
              </a:rPr>
              <a:t>R</a:t>
            </a:r>
            <a:r>
              <a:rPr lang="en-US" altLang="zh-TW" sz="2400" baseline="-25000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b</a:t>
            </a:r>
            <a:r>
              <a:rPr kumimoji="0" lang="en-US" altLang="zh-TW" sz="2400" dirty="0" smtClean="0">
                <a:ea typeface="標楷體" pitchFamily="65" charset="-120"/>
                <a:sym typeface="Wingdings" pitchFamily="2" charset="2"/>
              </a:rPr>
              <a:t>/</a:t>
            </a:r>
            <a:r>
              <a:rPr kumimoji="0" lang="en-US" altLang="zh-TW" sz="2400" dirty="0" smtClean="0">
                <a:solidFill>
                  <a:schemeClr val="accent1">
                    <a:lumMod val="75000"/>
                  </a:schemeClr>
                </a:solidFill>
                <a:ea typeface="標楷體" pitchFamily="65" charset="-120"/>
                <a:sym typeface="Wingdings" pitchFamily="2" charset="2"/>
              </a:rPr>
              <a:t>R</a:t>
            </a:r>
            <a:r>
              <a:rPr lang="en-US" altLang="zh-TW" sz="2400" baseline="-25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s</a:t>
            </a:r>
            <a:r>
              <a:rPr kumimoji="0" lang="en-US" altLang="zh-TW" sz="2400" dirty="0" smtClean="0">
                <a:ea typeface="標楷體" pitchFamily="65" charset="-120"/>
                <a:sym typeface="Wingdings" pitchFamily="2" charset="2"/>
              </a:rPr>
              <a:t>=</a:t>
            </a:r>
            <a:r>
              <a:rPr kumimoji="0" lang="en-US" altLang="zh-TW" sz="2400" dirty="0" smtClean="0">
                <a:solidFill>
                  <a:schemeClr val="accent1">
                    <a:lumMod val="75000"/>
                  </a:schemeClr>
                </a:solidFill>
                <a:ea typeface="標楷體" pitchFamily="65" charset="-120"/>
                <a:sym typeface="Wingdings" pitchFamily="2" charset="2"/>
              </a:rPr>
              <a:t> R</a:t>
            </a:r>
            <a:r>
              <a:rPr lang="en-US" altLang="zh-TW" sz="2400" baseline="-25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a</a:t>
            </a:r>
            <a:r>
              <a:rPr kumimoji="0" lang="en-US" altLang="zh-TW" sz="2400" dirty="0" smtClean="0">
                <a:ea typeface="標楷體" pitchFamily="65" charset="-120"/>
                <a:sym typeface="Wingdings" pitchFamily="2" charset="2"/>
              </a:rPr>
              <a:t>/</a:t>
            </a:r>
            <a:r>
              <a:rPr kumimoji="0" lang="en-US" altLang="zh-TW" sz="2400" dirty="0" smtClean="0">
                <a:solidFill>
                  <a:schemeClr val="accent1">
                    <a:lumMod val="75000"/>
                  </a:schemeClr>
                </a:solidFill>
                <a:ea typeface="標楷體" pitchFamily="65" charset="-120"/>
                <a:sym typeface="Wingdings" pitchFamily="2" charset="2"/>
              </a:rPr>
              <a:t>R</a:t>
            </a:r>
            <a:r>
              <a:rPr lang="en-US" altLang="zh-TW" sz="2400" baseline="-25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x</a:t>
            </a:r>
            <a:r>
              <a:rPr lang="en-US" altLang="zh-TW" sz="2400" baseline="-25000" dirty="0" smtClean="0">
                <a:solidFill>
                  <a:srgbClr val="FF0000"/>
                </a:solidFill>
                <a:latin typeface="Corbel" pitchFamily="34" charset="0"/>
                <a:ea typeface="標楷體" pitchFamily="65" charset="-120"/>
                <a:sym typeface="Wingdings" pitchFamily="2" charset="2"/>
              </a:rPr>
              <a:t> </a:t>
            </a:r>
            <a:endParaRPr lang="en-US" altLang="zh-TW" sz="2400" dirty="0" smtClean="0">
              <a:latin typeface="Corbel" pitchFamily="34" charset="0"/>
              <a:ea typeface="標楷體" pitchFamily="65" charset="-120"/>
              <a:sym typeface="Wingdings" pitchFamily="2" charset="2"/>
            </a:endParaRP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1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標楷體" pitchFamily="65" charset="-120"/>
              <a:cs typeface="+mn-cs"/>
            </a:endParaRP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1" lang="zh-TW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標楷體" pitchFamily="65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zh-TW" b="1" dirty="0" smtClean="0">
                <a:latin typeface="標楷體" pitchFamily="65" charset="-120"/>
                <a:ea typeface="標楷體" pitchFamily="65" charset="-120"/>
              </a:rPr>
              <a:t>惠斯登橋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之工作原理</a:t>
            </a:r>
            <a:endParaRPr lang="zh-TW" altLang="en-US" dirty="0"/>
          </a:p>
        </p:txBody>
      </p:sp>
      <p:grpSp>
        <p:nvGrpSpPr>
          <p:cNvPr id="3" name="群組 5"/>
          <p:cNvGrpSpPr>
            <a:grpSpLocks noChangeAspect="1"/>
          </p:cNvGrpSpPr>
          <p:nvPr/>
        </p:nvGrpSpPr>
        <p:grpSpPr>
          <a:xfrm>
            <a:off x="5436096" y="2349120"/>
            <a:ext cx="3226546" cy="2160000"/>
            <a:chOff x="4067944" y="1340768"/>
            <a:chExt cx="3657159" cy="2448272"/>
          </a:xfrm>
        </p:grpSpPr>
        <p:sp>
          <p:nvSpPr>
            <p:cNvPr id="5" name="矩形 4"/>
            <p:cNvSpPr/>
            <p:nvPr/>
          </p:nvSpPr>
          <p:spPr>
            <a:xfrm>
              <a:off x="4067944" y="1340768"/>
              <a:ext cx="3657159" cy="2448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26" name="Object 6"/>
            <p:cNvGraphicFramePr>
              <a:graphicFrameLocks noGrp="1" noChangeAspect="1"/>
            </p:cNvGraphicFramePr>
            <p:nvPr>
              <p:ph idx="1"/>
            </p:nvPr>
          </p:nvGraphicFramePr>
          <p:xfrm>
            <a:off x="4175627" y="1483762"/>
            <a:ext cx="3429593" cy="2191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Visio" r:id="rId4" imgW="4337304" imgH="2772054" progId="Visio.Drawing.11">
                    <p:embed/>
                  </p:oleObj>
                </mc:Choice>
                <mc:Fallback>
                  <p:oleObj name="Visio" r:id="rId4" imgW="4337304" imgH="2772054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627" y="1483762"/>
                          <a:ext cx="3429593" cy="21916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群組 69"/>
          <p:cNvGrpSpPr>
            <a:grpSpLocks/>
          </p:cNvGrpSpPr>
          <p:nvPr/>
        </p:nvGrpSpPr>
        <p:grpSpPr bwMode="auto">
          <a:xfrm rot="19025532">
            <a:off x="7213965" y="2500724"/>
            <a:ext cx="452870" cy="714570"/>
            <a:chOff x="5568580" y="5050449"/>
            <a:chExt cx="452569" cy="715724"/>
          </a:xfrm>
        </p:grpSpPr>
        <p:cxnSp>
          <p:nvCxnSpPr>
            <p:cNvPr id="18" name="直線單箭頭接點 17"/>
            <p:cNvCxnSpPr/>
            <p:nvPr/>
          </p:nvCxnSpPr>
          <p:spPr>
            <a:xfrm rot="2574468" flipH="1">
              <a:off x="5689767" y="5050449"/>
              <a:ext cx="215879" cy="2163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71"/>
            <p:cNvSpPr txBox="1">
              <a:spLocks noChangeArrowheads="1"/>
            </p:cNvSpPr>
            <p:nvPr/>
          </p:nvSpPr>
          <p:spPr bwMode="auto">
            <a:xfrm>
              <a:off x="5568580" y="5119838"/>
              <a:ext cx="452569" cy="646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 err="1" smtClean="0">
                  <a:solidFill>
                    <a:srgbClr val="FF0000"/>
                  </a:solidFill>
                </a:rPr>
                <a:t>b</a:t>
              </a:r>
              <a:endParaRPr lang="en-US" altLang="zh-TW" b="1" dirty="0">
                <a:solidFill>
                  <a:srgbClr val="FF0000"/>
                </a:solidFill>
              </a:endParaRP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群組 69"/>
          <p:cNvGrpSpPr>
            <a:grpSpLocks/>
          </p:cNvGrpSpPr>
          <p:nvPr/>
        </p:nvGrpSpPr>
        <p:grpSpPr bwMode="auto">
          <a:xfrm rot="13681324">
            <a:off x="6530282" y="3228366"/>
            <a:ext cx="645289" cy="544123"/>
            <a:chOff x="5342961" y="5050449"/>
            <a:chExt cx="644860" cy="545001"/>
          </a:xfrm>
        </p:grpSpPr>
        <p:cxnSp>
          <p:nvCxnSpPr>
            <p:cNvPr id="23" name="直線單箭頭接點 22"/>
            <p:cNvCxnSpPr/>
            <p:nvPr/>
          </p:nvCxnSpPr>
          <p:spPr>
            <a:xfrm rot="2574468" flipH="1">
              <a:off x="5689767" y="5050449"/>
              <a:ext cx="215879" cy="2163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71"/>
            <p:cNvSpPr txBox="1">
              <a:spLocks noChangeArrowheads="1"/>
            </p:cNvSpPr>
            <p:nvPr/>
          </p:nvSpPr>
          <p:spPr bwMode="auto">
            <a:xfrm rot="5387892">
              <a:off x="5438589" y="5046218"/>
              <a:ext cx="453604" cy="644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 smtClean="0">
                  <a:solidFill>
                    <a:srgbClr val="FF0000"/>
                  </a:solidFill>
                </a:rPr>
                <a:t>s</a:t>
              </a:r>
              <a:endParaRPr lang="en-US" altLang="zh-TW" b="1" dirty="0">
                <a:solidFill>
                  <a:srgbClr val="FF0000"/>
                </a:solidFill>
              </a:endParaRP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群組 149"/>
          <p:cNvGrpSpPr>
            <a:grpSpLocks/>
          </p:cNvGrpSpPr>
          <p:nvPr/>
        </p:nvGrpSpPr>
        <p:grpSpPr bwMode="auto">
          <a:xfrm>
            <a:off x="5710314" y="2132856"/>
            <a:ext cx="536575" cy="646112"/>
            <a:chOff x="2698628" y="4294837"/>
            <a:chExt cx="537398" cy="646331"/>
          </a:xfrm>
        </p:grpSpPr>
        <p:cxnSp>
          <p:nvCxnSpPr>
            <p:cNvPr id="26" name="直線單箭頭接點 25"/>
            <p:cNvCxnSpPr/>
            <p:nvPr/>
          </p:nvCxnSpPr>
          <p:spPr>
            <a:xfrm flipV="1">
              <a:off x="3033559" y="4653168"/>
              <a:ext cx="0" cy="288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  <a:scene3d>
              <a:camera prst="orthographicFront">
                <a:rot lat="0" lon="0" rev="1620000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151"/>
            <p:cNvSpPr txBox="1">
              <a:spLocks noChangeArrowheads="1"/>
            </p:cNvSpPr>
            <p:nvPr/>
          </p:nvSpPr>
          <p:spPr bwMode="auto">
            <a:xfrm>
              <a:off x="2698628" y="4294837"/>
              <a:ext cx="5373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 smtClean="0">
                  <a:solidFill>
                    <a:srgbClr val="FF0000"/>
                  </a:solidFill>
                </a:rPr>
                <a:t>T</a:t>
              </a:r>
              <a:endParaRPr lang="en-US" altLang="zh-TW" b="1" baseline="-25000" dirty="0">
                <a:solidFill>
                  <a:srgbClr val="FF0000"/>
                </a:solidFill>
              </a:endParaRP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69"/>
          <p:cNvGrpSpPr>
            <a:grpSpLocks/>
          </p:cNvGrpSpPr>
          <p:nvPr/>
        </p:nvGrpSpPr>
        <p:grpSpPr bwMode="auto">
          <a:xfrm rot="13674086">
            <a:off x="7395219" y="2344132"/>
            <a:ext cx="645289" cy="599048"/>
            <a:chOff x="5336410" y="5050449"/>
            <a:chExt cx="644860" cy="600015"/>
          </a:xfrm>
        </p:grpSpPr>
        <p:cxnSp>
          <p:nvCxnSpPr>
            <p:cNvPr id="35" name="直線單箭頭接點 34"/>
            <p:cNvCxnSpPr/>
            <p:nvPr/>
          </p:nvCxnSpPr>
          <p:spPr>
            <a:xfrm rot="2574468" flipH="1">
              <a:off x="5689767" y="5050449"/>
              <a:ext cx="215879" cy="2163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71"/>
            <p:cNvSpPr txBox="1">
              <a:spLocks noChangeArrowheads="1"/>
            </p:cNvSpPr>
            <p:nvPr/>
          </p:nvSpPr>
          <p:spPr bwMode="auto">
            <a:xfrm rot="5309338">
              <a:off x="5432038" y="5101232"/>
              <a:ext cx="453604" cy="644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 smtClean="0">
                  <a:solidFill>
                    <a:srgbClr val="FF0000"/>
                  </a:solidFill>
                </a:rPr>
                <a:t>a</a:t>
              </a:r>
              <a:endParaRPr lang="en-US" altLang="zh-TW" b="1" dirty="0">
                <a:solidFill>
                  <a:srgbClr val="FF0000"/>
                </a:solidFill>
              </a:endParaRP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69"/>
          <p:cNvGrpSpPr>
            <a:grpSpLocks/>
          </p:cNvGrpSpPr>
          <p:nvPr/>
        </p:nvGrpSpPr>
        <p:grpSpPr bwMode="auto">
          <a:xfrm rot="19038165">
            <a:off x="7837461" y="3463401"/>
            <a:ext cx="645289" cy="544122"/>
            <a:chOff x="5342965" y="5050449"/>
            <a:chExt cx="644861" cy="545000"/>
          </a:xfrm>
        </p:grpSpPr>
        <p:cxnSp>
          <p:nvCxnSpPr>
            <p:cNvPr id="41" name="直線單箭頭接點 40"/>
            <p:cNvCxnSpPr/>
            <p:nvPr/>
          </p:nvCxnSpPr>
          <p:spPr>
            <a:xfrm rot="2574468" flipH="1">
              <a:off x="5689767" y="5050449"/>
              <a:ext cx="215879" cy="2163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71"/>
            <p:cNvSpPr txBox="1">
              <a:spLocks noChangeArrowheads="1"/>
            </p:cNvSpPr>
            <p:nvPr/>
          </p:nvSpPr>
          <p:spPr bwMode="auto">
            <a:xfrm rot="5387892">
              <a:off x="5438594" y="5046216"/>
              <a:ext cx="453604" cy="644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 smtClean="0">
                  <a:solidFill>
                    <a:srgbClr val="FF0000"/>
                  </a:solidFill>
                </a:rPr>
                <a:t>x</a:t>
              </a: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0.13871 -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L -0.07118 0.0944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" y="4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07309 0.0979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07274 0.1027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5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07465 0.104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/>
          <p:cNvGrpSpPr>
            <a:grpSpLocks noChangeAspect="1"/>
          </p:cNvGrpSpPr>
          <p:nvPr/>
        </p:nvGrpSpPr>
        <p:grpSpPr>
          <a:xfrm>
            <a:off x="4067944" y="4293096"/>
            <a:ext cx="3226546" cy="2160000"/>
            <a:chOff x="4067944" y="1340768"/>
            <a:chExt cx="3657159" cy="2448272"/>
          </a:xfrm>
        </p:grpSpPr>
        <p:sp>
          <p:nvSpPr>
            <p:cNvPr id="42" name="矩形 41"/>
            <p:cNvSpPr/>
            <p:nvPr/>
          </p:nvSpPr>
          <p:spPr>
            <a:xfrm>
              <a:off x="4067944" y="1340768"/>
              <a:ext cx="3657159" cy="2448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3" name="Object 6"/>
            <p:cNvGraphicFramePr>
              <a:graphicFrameLocks noGrp="1" noChangeAspect="1"/>
            </p:cNvGraphicFramePr>
            <p:nvPr>
              <p:ph idx="1"/>
            </p:nvPr>
          </p:nvGraphicFramePr>
          <p:xfrm>
            <a:off x="4175627" y="1483761"/>
            <a:ext cx="3429593" cy="2191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Visio" r:id="rId3" imgW="4337304" imgH="2772054" progId="Visio.Drawing.11">
                    <p:embed/>
                  </p:oleObj>
                </mc:Choice>
                <mc:Fallback>
                  <p:oleObj name="Visio" r:id="rId3" imgW="4337304" imgH="2772054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627" y="1483761"/>
                          <a:ext cx="3429593" cy="21916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三用電表的使用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852488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惠斯登電橋的量測：</a:t>
            </a:r>
          </a:p>
        </p:txBody>
      </p:sp>
      <p:pic>
        <p:nvPicPr>
          <p:cNvPr id="15364" name="內容版面配置區 5" descr="三用電錶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4813" y="2997200"/>
            <a:ext cx="15414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橢圓 5"/>
          <p:cNvSpPr/>
          <p:nvPr/>
        </p:nvSpPr>
        <p:spPr>
          <a:xfrm>
            <a:off x="2363788" y="4962525"/>
            <a:ext cx="142875" cy="142875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 cstate="print"/>
          <a:srcRect l="33366" t="33333" r="8163" b="27679"/>
          <a:stretch>
            <a:fillRect/>
          </a:stretch>
        </p:blipFill>
        <p:spPr bwMode="auto">
          <a:xfrm>
            <a:off x="3635896" y="2132856"/>
            <a:ext cx="4049712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橢圓 86"/>
          <p:cNvSpPr/>
          <p:nvPr/>
        </p:nvSpPr>
        <p:spPr bwMode="auto">
          <a:xfrm>
            <a:off x="2357438" y="4959350"/>
            <a:ext cx="144462" cy="144463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91" name="直線單箭頭接點 90"/>
          <p:cNvCxnSpPr/>
          <p:nvPr/>
        </p:nvCxnSpPr>
        <p:spPr bwMode="auto">
          <a:xfrm flipH="1">
            <a:off x="4427984" y="4077072"/>
            <a:ext cx="432048" cy="57606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93"/>
          <p:cNvGrpSpPr>
            <a:grpSpLocks/>
          </p:cNvGrpSpPr>
          <p:nvPr/>
        </p:nvGrpSpPr>
        <p:grpSpPr bwMode="auto">
          <a:xfrm>
            <a:off x="2429668" y="5103815"/>
            <a:ext cx="3752055" cy="629441"/>
            <a:chOff x="1875850" y="5037952"/>
            <a:chExt cx="4272939" cy="698274"/>
          </a:xfrm>
        </p:grpSpPr>
        <p:cxnSp>
          <p:nvCxnSpPr>
            <p:cNvPr id="95" name="直線接點 94"/>
            <p:cNvCxnSpPr/>
            <p:nvPr/>
          </p:nvCxnSpPr>
          <p:spPr>
            <a:xfrm>
              <a:off x="1878562" y="5454405"/>
              <a:ext cx="3652010" cy="2818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 flipV="1">
              <a:off x="5530572" y="5314444"/>
              <a:ext cx="618217" cy="42178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87" idx="4"/>
            </p:cNvCxnSpPr>
            <p:nvPr/>
          </p:nvCxnSpPr>
          <p:spPr>
            <a:xfrm>
              <a:off x="1875850" y="5037952"/>
              <a:ext cx="15412" cy="4196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34"/>
          <p:cNvGrpSpPr>
            <a:grpSpLocks/>
          </p:cNvGrpSpPr>
          <p:nvPr/>
        </p:nvGrpSpPr>
        <p:grpSpPr bwMode="auto">
          <a:xfrm>
            <a:off x="1911350" y="4949825"/>
            <a:ext cx="4028802" cy="711200"/>
            <a:chOff x="1352550" y="4950141"/>
            <a:chExt cx="3620714" cy="710884"/>
          </a:xfrm>
        </p:grpSpPr>
        <p:grpSp>
          <p:nvGrpSpPr>
            <p:cNvPr id="15383" name="群組 10"/>
            <p:cNvGrpSpPr>
              <a:grpSpLocks/>
            </p:cNvGrpSpPr>
            <p:nvPr/>
          </p:nvGrpSpPr>
          <p:grpSpPr bwMode="auto">
            <a:xfrm>
              <a:off x="1352550" y="4950141"/>
              <a:ext cx="144020" cy="702840"/>
              <a:chOff x="1356742" y="4957192"/>
              <a:chExt cx="144016" cy="702940"/>
            </a:xfrm>
          </p:grpSpPr>
          <p:sp>
            <p:nvSpPr>
              <p:cNvPr id="92" name="橢圓 6"/>
              <p:cNvSpPr/>
              <p:nvPr/>
            </p:nvSpPr>
            <p:spPr>
              <a:xfrm>
                <a:off x="1356742" y="4957192"/>
                <a:ext cx="144459" cy="1444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9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93" name="直線接點 92"/>
              <p:cNvCxnSpPr/>
              <p:nvPr/>
            </p:nvCxnSpPr>
            <p:spPr>
              <a:xfrm>
                <a:off x="1429765" y="5084154"/>
                <a:ext cx="0" cy="57608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直線單箭頭接點 101"/>
            <p:cNvCxnSpPr/>
            <p:nvPr/>
          </p:nvCxnSpPr>
          <p:spPr bwMode="auto">
            <a:xfrm flipV="1">
              <a:off x="1412875" y="5373344"/>
              <a:ext cx="3560389" cy="2876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直線單箭頭接點 107"/>
          <p:cNvCxnSpPr/>
          <p:nvPr/>
        </p:nvCxnSpPr>
        <p:spPr bwMode="auto">
          <a:xfrm flipH="1">
            <a:off x="4427984" y="4077072"/>
            <a:ext cx="1080120" cy="223224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2638425" y="4598988"/>
            <a:ext cx="215900" cy="14446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506663" y="4683125"/>
            <a:ext cx="215900" cy="14446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376488" y="4733925"/>
            <a:ext cx="215900" cy="1428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實驗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二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題目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1484313"/>
            <a:ext cx="8281987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altLang="zh-TW" sz="2800" dirty="0" smtClean="0"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2800" dirty="0" smtClean="0">
                <a:ea typeface="標楷體" pitchFamily="65" charset="-120"/>
              </a:rPr>
              <a:t>第一個人測：</a:t>
            </a:r>
            <a:r>
              <a:rPr lang="en-US" altLang="zh-TW" sz="2400" dirty="0" smtClean="0">
                <a:ea typeface="標楷體" pitchFamily="65" charset="-120"/>
              </a:rPr>
              <a:t>Ra=</a:t>
            </a:r>
            <a:r>
              <a:rPr lang="zh-TW" altLang="en-US" sz="2400" dirty="0">
                <a:solidFill>
                  <a:srgbClr val="FFC000"/>
                </a:solidFill>
                <a:ea typeface="標楷體" pitchFamily="65" charset="-120"/>
              </a:rPr>
              <a:t>黃</a:t>
            </a:r>
            <a:r>
              <a:rPr lang="zh-TW" altLang="en-US" sz="2400" dirty="0">
                <a:solidFill>
                  <a:srgbClr val="7030A0"/>
                </a:solidFill>
                <a:ea typeface="標楷體" pitchFamily="65" charset="-120"/>
              </a:rPr>
              <a:t>紫</a:t>
            </a:r>
            <a:r>
              <a:rPr lang="zh-TW" altLang="en-US" sz="2400" dirty="0">
                <a:solidFill>
                  <a:srgbClr val="FF0000"/>
                </a:solidFill>
                <a:ea typeface="標楷體" pitchFamily="65" charset="-120"/>
              </a:rPr>
              <a:t>紅</a:t>
            </a:r>
            <a:r>
              <a:rPr lang="zh-TW" altLang="en-US" sz="2400" dirty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r>
              <a:rPr lang="zh-TW" altLang="en-US" sz="2400" dirty="0" smtClean="0">
                <a:ea typeface="標楷體" pitchFamily="65" charset="-120"/>
              </a:rPr>
              <a:t>、</a:t>
            </a:r>
            <a:r>
              <a:rPr lang="en-US" altLang="zh-TW" sz="2400" dirty="0" smtClean="0">
                <a:ea typeface="標楷體" pitchFamily="65" charset="-120"/>
              </a:rPr>
              <a:t> </a:t>
            </a:r>
            <a:r>
              <a:rPr lang="en-US" altLang="zh-TW" sz="2400" dirty="0" err="1" smtClean="0">
                <a:ea typeface="標楷體" pitchFamily="65" charset="-120"/>
              </a:rPr>
              <a:t>Rb</a:t>
            </a:r>
            <a:r>
              <a:rPr lang="en-US" altLang="zh-TW" sz="2400" dirty="0" smtClean="0">
                <a:ea typeface="標楷體" pitchFamily="65" charset="-120"/>
              </a:rPr>
              <a:t>=</a:t>
            </a:r>
            <a:r>
              <a:rPr lang="zh-TW" altLang="en-US" sz="2400" dirty="0">
                <a:solidFill>
                  <a:srgbClr val="FF6600"/>
                </a:solidFill>
                <a:ea typeface="標楷體" pitchFamily="65" charset="-120"/>
              </a:rPr>
              <a:t>橙</a:t>
            </a:r>
            <a:r>
              <a:rPr lang="zh-TW" altLang="en-US" sz="2400" dirty="0">
                <a:ea typeface="標楷體" pitchFamily="65" charset="-120"/>
              </a:rPr>
              <a:t>白</a:t>
            </a:r>
            <a:r>
              <a:rPr lang="zh-TW" altLang="en-US" sz="2400" dirty="0">
                <a:solidFill>
                  <a:srgbClr val="FF0000"/>
                </a:solidFill>
                <a:ea typeface="標楷體" pitchFamily="65" charset="-120"/>
              </a:rPr>
              <a:t>紅</a:t>
            </a:r>
            <a:r>
              <a:rPr lang="zh-TW" altLang="en-US" sz="2400" dirty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r>
              <a:rPr lang="zh-TW" altLang="en-US" sz="2400" dirty="0" smtClean="0">
                <a:ea typeface="標楷體" pitchFamily="65" charset="-120"/>
              </a:rPr>
              <a:t>、</a:t>
            </a:r>
            <a:endParaRPr lang="en-US" altLang="zh-TW" sz="2400" dirty="0" smtClean="0"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sz="2400" dirty="0">
                <a:ea typeface="標楷體" pitchFamily="65" charset="-120"/>
              </a:rPr>
              <a:t>	</a:t>
            </a:r>
            <a:r>
              <a:rPr lang="en-US" altLang="zh-TW" sz="2400" dirty="0" smtClean="0">
                <a:ea typeface="標楷體" pitchFamily="65" charset="-120"/>
              </a:rPr>
              <a:t>		      Rx=</a:t>
            </a:r>
            <a:r>
              <a:rPr lang="zh-TW" altLang="en-US" sz="2400" dirty="0">
                <a:solidFill>
                  <a:srgbClr val="FFC000"/>
                </a:solidFill>
                <a:ea typeface="標楷體" pitchFamily="65" charset="-120"/>
              </a:rPr>
              <a:t>黃</a:t>
            </a:r>
            <a:r>
              <a:rPr lang="zh-TW" altLang="en-US" sz="2400" dirty="0" smtClean="0">
                <a:solidFill>
                  <a:srgbClr val="7030A0"/>
                </a:solidFill>
                <a:ea typeface="標楷體" pitchFamily="65" charset="-120"/>
              </a:rPr>
              <a:t>紫</a:t>
            </a:r>
            <a:r>
              <a:rPr lang="zh-TW" altLang="en-US" sz="2400" dirty="0">
                <a:solidFill>
                  <a:srgbClr val="993300"/>
                </a:solidFill>
                <a:ea typeface="標楷體" pitchFamily="65" charset="-120"/>
              </a:rPr>
              <a:t>棕</a:t>
            </a:r>
            <a:r>
              <a:rPr lang="zh-TW" altLang="en-US" sz="24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endParaRPr lang="en-US" altLang="zh-TW" sz="2400" dirty="0" smtClean="0">
              <a:solidFill>
                <a:schemeClr val="accent3">
                  <a:lumMod val="75000"/>
                </a:schemeClr>
              </a:solidFill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2800" dirty="0" smtClean="0">
                <a:ea typeface="標楷體" pitchFamily="65" charset="-120"/>
              </a:rPr>
              <a:t>第二個人測：</a:t>
            </a:r>
            <a:r>
              <a:rPr lang="en-US" altLang="zh-TW" sz="2400" dirty="0" smtClean="0">
                <a:ea typeface="標楷體" pitchFamily="65" charset="-120"/>
              </a:rPr>
              <a:t>Ra=</a:t>
            </a:r>
            <a:r>
              <a:rPr lang="zh-TW" altLang="en-US" sz="2400" dirty="0">
                <a:solidFill>
                  <a:srgbClr val="FF6600"/>
                </a:solidFill>
                <a:ea typeface="標楷體" pitchFamily="65" charset="-120"/>
              </a:rPr>
              <a:t>橙</a:t>
            </a:r>
            <a:r>
              <a:rPr lang="zh-TW" altLang="en-US" sz="2400" dirty="0" smtClean="0">
                <a:ea typeface="標楷體" pitchFamily="65" charset="-120"/>
              </a:rPr>
              <a:t>白</a:t>
            </a:r>
            <a:r>
              <a:rPr lang="zh-TW" altLang="en-US" sz="2400" dirty="0">
                <a:solidFill>
                  <a:srgbClr val="FF6600"/>
                </a:solidFill>
                <a:ea typeface="標楷體" pitchFamily="65" charset="-120"/>
              </a:rPr>
              <a:t>橙</a:t>
            </a:r>
            <a:r>
              <a:rPr lang="zh-TW" altLang="en-US" sz="24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r>
              <a:rPr lang="zh-TW" altLang="en-US" sz="2400" dirty="0" smtClean="0">
                <a:ea typeface="標楷體" pitchFamily="65" charset="-120"/>
              </a:rPr>
              <a:t>、</a:t>
            </a:r>
            <a:r>
              <a:rPr lang="en-US" altLang="zh-TW" sz="2400" dirty="0" smtClean="0">
                <a:ea typeface="標楷體" pitchFamily="65" charset="-120"/>
              </a:rPr>
              <a:t> </a:t>
            </a:r>
            <a:r>
              <a:rPr lang="en-US" altLang="zh-TW" sz="2400" dirty="0" err="1" smtClean="0">
                <a:ea typeface="標楷體" pitchFamily="65" charset="-120"/>
              </a:rPr>
              <a:t>Rb</a:t>
            </a:r>
            <a:r>
              <a:rPr lang="en-US" altLang="zh-TW" sz="2400" dirty="0" smtClean="0">
                <a:ea typeface="標楷體" pitchFamily="65" charset="-120"/>
              </a:rPr>
              <a:t>=</a:t>
            </a:r>
            <a:r>
              <a:rPr lang="zh-TW" altLang="en-US" sz="2400" dirty="0" smtClean="0">
                <a:solidFill>
                  <a:srgbClr val="993300"/>
                </a:solidFill>
                <a:ea typeface="標楷體" pitchFamily="65" charset="-120"/>
              </a:rPr>
              <a:t>棕</a:t>
            </a:r>
            <a:r>
              <a:rPr lang="zh-TW" altLang="en-US" sz="2400" dirty="0">
                <a:solidFill>
                  <a:srgbClr val="993300"/>
                </a:solidFill>
                <a:ea typeface="標楷體" pitchFamily="65" charset="-120"/>
              </a:rPr>
              <a:t>棕</a:t>
            </a:r>
            <a:r>
              <a:rPr lang="zh-TW" altLang="en-US" sz="2400" dirty="0" smtClean="0">
                <a:solidFill>
                  <a:srgbClr val="FF6600"/>
                </a:solidFill>
                <a:ea typeface="標楷體" pitchFamily="65" charset="-120"/>
              </a:rPr>
              <a:t>橙</a:t>
            </a:r>
            <a:r>
              <a:rPr lang="zh-TW" altLang="en-US" sz="24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r>
              <a:rPr lang="zh-TW" altLang="en-US" sz="2400" dirty="0" smtClean="0">
                <a:ea typeface="標楷體" pitchFamily="65" charset="-120"/>
              </a:rPr>
              <a:t>、</a:t>
            </a:r>
            <a:endParaRPr lang="en-US" altLang="zh-TW" sz="2400" dirty="0" smtClean="0"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sz="2400" dirty="0" smtClean="0">
                <a:ea typeface="標楷體" pitchFamily="65" charset="-120"/>
              </a:rPr>
              <a:t>			      Rx=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ea typeface="標楷體" pitchFamily="65" charset="-120"/>
              </a:rPr>
              <a:t>藍</a:t>
            </a:r>
            <a:r>
              <a:rPr lang="zh-TW" altLang="en-US" sz="2400" dirty="0" smtClean="0">
                <a:solidFill>
                  <a:srgbClr val="CBC8B5"/>
                </a:solidFill>
                <a:ea typeface="標楷體" pitchFamily="65" charset="-120"/>
              </a:rPr>
              <a:t>灰</a:t>
            </a: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</a:rPr>
              <a:t>紅</a:t>
            </a:r>
            <a:r>
              <a:rPr lang="zh-TW" altLang="en-US" sz="24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endParaRPr lang="en-US" altLang="zh-TW" sz="2400" dirty="0" smtClean="0">
              <a:solidFill>
                <a:schemeClr val="accent3">
                  <a:lumMod val="75000"/>
                </a:schemeClr>
              </a:solidFill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2800" dirty="0" smtClean="0">
                <a:ea typeface="標楷體" pitchFamily="65" charset="-120"/>
              </a:rPr>
              <a:t>第三個人測：</a:t>
            </a:r>
            <a:r>
              <a:rPr lang="en-US" altLang="zh-TW" sz="2400" dirty="0">
                <a:ea typeface="標楷體" pitchFamily="65" charset="-120"/>
              </a:rPr>
              <a:t>Ra</a:t>
            </a:r>
            <a:r>
              <a:rPr lang="en-US" altLang="zh-TW" sz="2400" dirty="0" smtClean="0">
                <a:ea typeface="標楷體" pitchFamily="65" charset="-120"/>
              </a:rPr>
              <a:t>=</a:t>
            </a:r>
            <a:r>
              <a:rPr lang="zh-TW" altLang="en-US" sz="2400" dirty="0">
                <a:solidFill>
                  <a:srgbClr val="FF0000"/>
                </a:solidFill>
                <a:ea typeface="標楷體" pitchFamily="65" charset="-120"/>
              </a:rPr>
              <a:t>紅紅</a:t>
            </a:r>
            <a:r>
              <a:rPr lang="zh-TW" altLang="en-US" sz="2400" dirty="0">
                <a:solidFill>
                  <a:srgbClr val="FF6600"/>
                </a:solidFill>
                <a:ea typeface="標楷體" pitchFamily="65" charset="-120"/>
              </a:rPr>
              <a:t>橙</a:t>
            </a:r>
            <a:r>
              <a:rPr lang="zh-TW" altLang="en-US" sz="24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r>
              <a:rPr lang="zh-TW" altLang="en-US" sz="2400" dirty="0" smtClean="0">
                <a:ea typeface="標楷體" pitchFamily="65" charset="-120"/>
              </a:rPr>
              <a:t>、</a:t>
            </a:r>
            <a:r>
              <a:rPr lang="en-US" altLang="zh-TW" sz="2400" dirty="0" smtClean="0">
                <a:ea typeface="標楷體" pitchFamily="65" charset="-120"/>
              </a:rPr>
              <a:t> </a:t>
            </a:r>
            <a:r>
              <a:rPr lang="en-US" altLang="zh-TW" sz="2400" dirty="0" err="1" smtClean="0">
                <a:ea typeface="標楷體" pitchFamily="65" charset="-120"/>
              </a:rPr>
              <a:t>Rb</a:t>
            </a:r>
            <a:r>
              <a:rPr lang="en-US" altLang="zh-TW" sz="2400" dirty="0" smtClean="0">
                <a:ea typeface="標楷體" pitchFamily="65" charset="-120"/>
              </a:rPr>
              <a:t>=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ea typeface="標楷體" pitchFamily="65" charset="-120"/>
              </a:rPr>
              <a:t>藍</a:t>
            </a:r>
            <a:r>
              <a:rPr lang="zh-TW" altLang="en-US" sz="2400" dirty="0">
                <a:solidFill>
                  <a:srgbClr val="FF0000"/>
                </a:solidFill>
                <a:ea typeface="標楷體" pitchFamily="65" charset="-120"/>
              </a:rPr>
              <a:t>紅</a:t>
            </a: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</a:rPr>
              <a:t>紅</a:t>
            </a:r>
            <a:r>
              <a:rPr lang="zh-TW" altLang="en-US" sz="24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r>
              <a:rPr lang="zh-TW" altLang="en-US" sz="2400" dirty="0" smtClean="0">
                <a:ea typeface="標楷體" pitchFamily="65" charset="-120"/>
              </a:rPr>
              <a:t>、</a:t>
            </a:r>
            <a:endParaRPr lang="en-US" altLang="zh-TW" sz="2400" dirty="0"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sz="2400" dirty="0">
                <a:ea typeface="標楷體" pitchFamily="65" charset="-120"/>
              </a:rPr>
              <a:t>			      Rx</a:t>
            </a:r>
            <a:r>
              <a:rPr lang="en-US" altLang="zh-TW" sz="2400" dirty="0" smtClean="0">
                <a:ea typeface="標楷體" pitchFamily="65" charset="-120"/>
              </a:rPr>
              <a:t>=</a:t>
            </a: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</a:rPr>
              <a:t>紅</a:t>
            </a:r>
            <a:r>
              <a:rPr lang="zh-TW" altLang="en-US" sz="2400" dirty="0">
                <a:solidFill>
                  <a:srgbClr val="FF0000"/>
                </a:solidFill>
                <a:ea typeface="標楷體" pitchFamily="65" charset="-120"/>
              </a:rPr>
              <a:t>紅</a:t>
            </a: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</a:rPr>
              <a:t>紅</a:t>
            </a:r>
            <a:r>
              <a:rPr lang="zh-TW" altLang="en-US" sz="24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endParaRPr lang="en-US" altLang="zh-TW" sz="2400" dirty="0">
              <a:solidFill>
                <a:schemeClr val="accent3">
                  <a:lumMod val="75000"/>
                </a:schemeClr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69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三用電表的使用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852488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總電流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的量測：</a:t>
            </a:r>
          </a:p>
        </p:txBody>
      </p:sp>
      <p:pic>
        <p:nvPicPr>
          <p:cNvPr id="15364" name="內容版面配置區 5" descr="三用電錶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813" y="2997200"/>
            <a:ext cx="15414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橢圓 5"/>
          <p:cNvSpPr/>
          <p:nvPr/>
        </p:nvSpPr>
        <p:spPr>
          <a:xfrm>
            <a:off x="2363788" y="4962525"/>
            <a:ext cx="142875" cy="142875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 cstate="print"/>
          <a:srcRect l="33366" t="33333" r="8163" b="27679"/>
          <a:stretch>
            <a:fillRect/>
          </a:stretch>
        </p:blipFill>
        <p:spPr bwMode="auto">
          <a:xfrm>
            <a:off x="4972913" y="1268412"/>
            <a:ext cx="4049712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橢圓 86"/>
          <p:cNvSpPr/>
          <p:nvPr/>
        </p:nvSpPr>
        <p:spPr bwMode="auto">
          <a:xfrm>
            <a:off x="2357438" y="4959350"/>
            <a:ext cx="144462" cy="144463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91" name="直線單箭頭接點 90"/>
          <p:cNvCxnSpPr/>
          <p:nvPr/>
        </p:nvCxnSpPr>
        <p:spPr bwMode="auto">
          <a:xfrm flipH="1">
            <a:off x="4758523" y="3189430"/>
            <a:ext cx="517590" cy="118257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93"/>
          <p:cNvGrpSpPr>
            <a:grpSpLocks/>
          </p:cNvGrpSpPr>
          <p:nvPr/>
        </p:nvGrpSpPr>
        <p:grpSpPr bwMode="auto">
          <a:xfrm>
            <a:off x="2429668" y="4027970"/>
            <a:ext cx="3132057" cy="1838070"/>
            <a:chOff x="1875850" y="3844458"/>
            <a:chExt cx="3566869" cy="2039074"/>
          </a:xfrm>
        </p:grpSpPr>
        <p:cxnSp>
          <p:nvCxnSpPr>
            <p:cNvPr id="95" name="直線接點 94"/>
            <p:cNvCxnSpPr/>
            <p:nvPr/>
          </p:nvCxnSpPr>
          <p:spPr>
            <a:xfrm>
              <a:off x="1878562" y="5454405"/>
              <a:ext cx="2992881" cy="42912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 flipV="1">
              <a:off x="4871442" y="3844458"/>
              <a:ext cx="571277" cy="2037726"/>
            </a:xfrm>
            <a:prstGeom prst="straightConnector1">
              <a:avLst/>
            </a:prstGeom>
            <a:ln w="38100">
              <a:gradFill>
                <a:gsLst>
                  <a:gs pos="0">
                    <a:schemeClr val="bg1"/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1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87" idx="4"/>
            </p:cNvCxnSpPr>
            <p:nvPr/>
          </p:nvCxnSpPr>
          <p:spPr>
            <a:xfrm>
              <a:off x="1875850" y="5037952"/>
              <a:ext cx="15412" cy="4196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34"/>
          <p:cNvGrpSpPr>
            <a:grpSpLocks/>
          </p:cNvGrpSpPr>
          <p:nvPr/>
        </p:nvGrpSpPr>
        <p:grpSpPr bwMode="auto">
          <a:xfrm>
            <a:off x="1880130" y="4388771"/>
            <a:ext cx="2893951" cy="1290219"/>
            <a:chOff x="1352550" y="4906265"/>
            <a:chExt cx="3471975" cy="754762"/>
          </a:xfrm>
        </p:grpSpPr>
        <p:grpSp>
          <p:nvGrpSpPr>
            <p:cNvPr id="15383" name="群組 10"/>
            <p:cNvGrpSpPr>
              <a:grpSpLocks/>
            </p:cNvGrpSpPr>
            <p:nvPr/>
          </p:nvGrpSpPr>
          <p:grpSpPr bwMode="auto">
            <a:xfrm>
              <a:off x="1352550" y="4950141"/>
              <a:ext cx="144020" cy="702840"/>
              <a:chOff x="1356742" y="4957192"/>
              <a:chExt cx="144016" cy="702940"/>
            </a:xfrm>
          </p:grpSpPr>
          <p:sp>
            <p:nvSpPr>
              <p:cNvPr id="92" name="橢圓 6"/>
              <p:cNvSpPr/>
              <p:nvPr/>
            </p:nvSpPr>
            <p:spPr>
              <a:xfrm>
                <a:off x="1356742" y="4957192"/>
                <a:ext cx="144459" cy="1444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9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93" name="直線接點 92"/>
              <p:cNvCxnSpPr/>
              <p:nvPr/>
            </p:nvCxnSpPr>
            <p:spPr>
              <a:xfrm>
                <a:off x="1429765" y="5084154"/>
                <a:ext cx="0" cy="57608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直線單箭頭接點 101"/>
            <p:cNvCxnSpPr/>
            <p:nvPr/>
          </p:nvCxnSpPr>
          <p:spPr bwMode="auto">
            <a:xfrm flipV="1">
              <a:off x="1412875" y="4906265"/>
              <a:ext cx="3411650" cy="75476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直線單箭頭接點 107"/>
          <p:cNvCxnSpPr/>
          <p:nvPr/>
        </p:nvCxnSpPr>
        <p:spPr bwMode="auto">
          <a:xfrm>
            <a:off x="5665352" y="3236935"/>
            <a:ext cx="635531" cy="3086913"/>
          </a:xfrm>
          <a:prstGeom prst="straightConnector1">
            <a:avLst/>
          </a:prstGeom>
          <a:ln w="38100">
            <a:gradFill>
              <a:gsLst>
                <a:gs pos="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2638425" y="4598988"/>
            <a:ext cx="215900" cy="14446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506663" y="4683125"/>
            <a:ext cx="215900" cy="14446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376488" y="4733925"/>
            <a:ext cx="215900" cy="1428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 bwMode="auto">
          <a:xfrm flipV="1">
            <a:off x="7374847" y="4839724"/>
            <a:ext cx="0" cy="483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 bwMode="auto">
          <a:xfrm flipV="1">
            <a:off x="7374847" y="4031854"/>
            <a:ext cx="0" cy="3401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72" name="群組 15371"/>
          <p:cNvGrpSpPr/>
          <p:nvPr/>
        </p:nvGrpSpPr>
        <p:grpSpPr>
          <a:xfrm>
            <a:off x="7259645" y="4392655"/>
            <a:ext cx="232965" cy="427997"/>
            <a:chOff x="7259645" y="4392655"/>
            <a:chExt cx="232965" cy="427997"/>
          </a:xfrm>
        </p:grpSpPr>
        <p:cxnSp>
          <p:nvCxnSpPr>
            <p:cNvPr id="28" name="直線接點 27"/>
            <p:cNvCxnSpPr/>
            <p:nvPr/>
          </p:nvCxnSpPr>
          <p:spPr bwMode="auto">
            <a:xfrm>
              <a:off x="7259645" y="4652364"/>
              <a:ext cx="2329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 bwMode="auto">
            <a:xfrm>
              <a:off x="7259645" y="4558622"/>
              <a:ext cx="2329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 bwMode="auto">
            <a:xfrm>
              <a:off x="7259645" y="4462378"/>
              <a:ext cx="2329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 bwMode="auto">
            <a:xfrm>
              <a:off x="7259645" y="4748408"/>
              <a:ext cx="2329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 bwMode="auto">
            <a:xfrm>
              <a:off x="7365968" y="4392655"/>
              <a:ext cx="1164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 bwMode="auto">
            <a:xfrm>
              <a:off x="7368433" y="4820652"/>
              <a:ext cx="1164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線接點 49"/>
          <p:cNvCxnSpPr/>
          <p:nvPr/>
        </p:nvCxnSpPr>
        <p:spPr bwMode="auto">
          <a:xfrm flipH="1" flipV="1">
            <a:off x="7374847" y="5323385"/>
            <a:ext cx="830" cy="1739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 bwMode="auto">
          <a:xfrm flipV="1">
            <a:off x="7375677" y="5965061"/>
            <a:ext cx="0" cy="3263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>
            <a:off x="8383051" y="4027970"/>
            <a:ext cx="232965" cy="1134268"/>
            <a:chOff x="5381625" y="3427413"/>
            <a:chExt cx="288925" cy="1439862"/>
          </a:xfrm>
        </p:grpSpPr>
        <p:cxnSp>
          <p:nvCxnSpPr>
            <p:cNvPr id="59" name="直線接點 58"/>
            <p:cNvCxnSpPr/>
            <p:nvPr/>
          </p:nvCxnSpPr>
          <p:spPr bwMode="auto">
            <a:xfrm flipV="1">
              <a:off x="5524500" y="3427413"/>
              <a:ext cx="0" cy="431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 bwMode="auto">
            <a:xfrm flipV="1">
              <a:off x="5524500" y="4452938"/>
              <a:ext cx="0" cy="4143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 bwMode="auto">
            <a:xfrm>
              <a:off x="5381625" y="4215101"/>
              <a:ext cx="2889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 bwMode="auto">
            <a:xfrm>
              <a:off x="5381625" y="4096102"/>
              <a:ext cx="2889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 bwMode="auto">
            <a:xfrm>
              <a:off x="5381625" y="3973928"/>
              <a:ext cx="2889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 bwMode="auto">
            <a:xfrm>
              <a:off x="5381625" y="4337021"/>
              <a:ext cx="2889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 bwMode="auto">
            <a:xfrm>
              <a:off x="5513487" y="3885421"/>
              <a:ext cx="1444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 bwMode="auto">
            <a:xfrm>
              <a:off x="5516545" y="4428728"/>
              <a:ext cx="1444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群組 66"/>
          <p:cNvGrpSpPr/>
          <p:nvPr/>
        </p:nvGrpSpPr>
        <p:grpSpPr>
          <a:xfrm>
            <a:off x="8383881" y="5153308"/>
            <a:ext cx="232965" cy="1134268"/>
            <a:chOff x="5381625" y="3427413"/>
            <a:chExt cx="288925" cy="1439862"/>
          </a:xfrm>
        </p:grpSpPr>
        <p:cxnSp>
          <p:nvCxnSpPr>
            <p:cNvPr id="68" name="直線接點 67"/>
            <p:cNvCxnSpPr/>
            <p:nvPr/>
          </p:nvCxnSpPr>
          <p:spPr bwMode="auto">
            <a:xfrm flipV="1">
              <a:off x="5524500" y="3427413"/>
              <a:ext cx="0" cy="431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 bwMode="auto">
            <a:xfrm flipV="1">
              <a:off x="5524500" y="4452938"/>
              <a:ext cx="0" cy="4143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 bwMode="auto">
            <a:xfrm>
              <a:off x="5381625" y="4215101"/>
              <a:ext cx="2889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 bwMode="auto">
            <a:xfrm>
              <a:off x="5381625" y="4096102"/>
              <a:ext cx="2889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 bwMode="auto">
            <a:xfrm>
              <a:off x="5381625" y="3973928"/>
              <a:ext cx="2889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 bwMode="auto">
            <a:xfrm>
              <a:off x="5381625" y="4337021"/>
              <a:ext cx="2889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 bwMode="auto">
            <a:xfrm>
              <a:off x="5513487" y="3885421"/>
              <a:ext cx="1444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 bwMode="auto">
            <a:xfrm>
              <a:off x="5516545" y="4428728"/>
              <a:ext cx="1444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/>
        </p:nvCxnSpPr>
        <p:spPr>
          <a:xfrm>
            <a:off x="6863783" y="4027970"/>
            <a:ext cx="16499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6690471" y="3902568"/>
            <a:ext cx="113777" cy="24023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 flipV="1">
            <a:off x="6569768" y="3891212"/>
            <a:ext cx="121417" cy="2515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>
            <a:off x="6452528" y="3896889"/>
            <a:ext cx="113777" cy="24023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H="1" flipV="1">
            <a:off x="6804249" y="3897488"/>
            <a:ext cx="59534" cy="1343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 flipH="1" flipV="1">
            <a:off x="6335288" y="3885533"/>
            <a:ext cx="121417" cy="2515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5539928" y="4031854"/>
            <a:ext cx="7364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6265763" y="3896889"/>
            <a:ext cx="70240" cy="134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V="1">
            <a:off x="6300883" y="6294080"/>
            <a:ext cx="2183053" cy="101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群組 144"/>
          <p:cNvGrpSpPr/>
          <p:nvPr/>
        </p:nvGrpSpPr>
        <p:grpSpPr>
          <a:xfrm>
            <a:off x="7259645" y="5514109"/>
            <a:ext cx="232965" cy="427997"/>
            <a:chOff x="7259645" y="4392655"/>
            <a:chExt cx="232965" cy="427997"/>
          </a:xfrm>
        </p:grpSpPr>
        <p:cxnSp>
          <p:nvCxnSpPr>
            <p:cNvPr id="146" name="直線接點 145"/>
            <p:cNvCxnSpPr/>
            <p:nvPr/>
          </p:nvCxnSpPr>
          <p:spPr bwMode="auto">
            <a:xfrm>
              <a:off x="7259645" y="4652364"/>
              <a:ext cx="2329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 bwMode="auto">
            <a:xfrm>
              <a:off x="7259645" y="4558622"/>
              <a:ext cx="2329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 bwMode="auto">
            <a:xfrm>
              <a:off x="7259645" y="4462378"/>
              <a:ext cx="2329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 bwMode="auto">
            <a:xfrm>
              <a:off x="7259645" y="4748408"/>
              <a:ext cx="2329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 bwMode="auto">
            <a:xfrm>
              <a:off x="7365968" y="4392655"/>
              <a:ext cx="1164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 bwMode="auto">
            <a:xfrm>
              <a:off x="7368433" y="4820652"/>
              <a:ext cx="1164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77" name="文字方塊 15376"/>
          <p:cNvSpPr txBox="1"/>
          <p:nvPr/>
        </p:nvSpPr>
        <p:spPr>
          <a:xfrm>
            <a:off x="6378856" y="355862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827597" y="4410432"/>
            <a:ext cx="65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Rb</a:t>
            </a:r>
            <a:endParaRPr lang="zh-TW" altLang="en-US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7961162" y="4427820"/>
            <a:ext cx="65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Ra</a:t>
            </a:r>
            <a:endParaRPr lang="zh-TW" altLang="en-US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854312" y="5514394"/>
            <a:ext cx="65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Rs</a:t>
            </a:r>
            <a:endParaRPr lang="zh-TW" altLang="en-US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7987877" y="5531782"/>
            <a:ext cx="65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Rx</a:t>
            </a:r>
            <a:endParaRPr lang="zh-TW" altLang="en-US" dirty="0"/>
          </a:p>
        </p:txBody>
      </p:sp>
      <p:cxnSp>
        <p:nvCxnSpPr>
          <p:cNvPr id="161" name="直線單箭頭接點 160"/>
          <p:cNvCxnSpPr/>
          <p:nvPr/>
        </p:nvCxnSpPr>
        <p:spPr bwMode="auto">
          <a:xfrm flipV="1">
            <a:off x="7155024" y="5464733"/>
            <a:ext cx="468958" cy="5380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5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三用電表的使用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852488"/>
          </a:xfrm>
        </p:spPr>
        <p:txBody>
          <a:bodyPr/>
          <a:lstStyle/>
          <a:p>
            <a:pPr eaLnBrk="1" hangingPunct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端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電流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的量測：</a:t>
            </a:r>
          </a:p>
        </p:txBody>
      </p:sp>
      <p:pic>
        <p:nvPicPr>
          <p:cNvPr id="15364" name="內容版面配置區 5" descr="三用電錶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813" y="2997200"/>
            <a:ext cx="15414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橢圓 5"/>
          <p:cNvSpPr/>
          <p:nvPr/>
        </p:nvSpPr>
        <p:spPr>
          <a:xfrm>
            <a:off x="2363788" y="4962525"/>
            <a:ext cx="142875" cy="142875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 cstate="print"/>
          <a:srcRect l="33366" t="33333" r="8163" b="27679"/>
          <a:stretch>
            <a:fillRect/>
          </a:stretch>
        </p:blipFill>
        <p:spPr bwMode="auto">
          <a:xfrm>
            <a:off x="4972913" y="1268412"/>
            <a:ext cx="4049712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橢圓 86"/>
          <p:cNvSpPr/>
          <p:nvPr/>
        </p:nvSpPr>
        <p:spPr bwMode="auto">
          <a:xfrm>
            <a:off x="2357438" y="4959350"/>
            <a:ext cx="144462" cy="144463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91" name="直線單箭頭接點 90"/>
          <p:cNvCxnSpPr/>
          <p:nvPr/>
        </p:nvCxnSpPr>
        <p:spPr bwMode="auto">
          <a:xfrm>
            <a:off x="5276113" y="3189430"/>
            <a:ext cx="263815" cy="8385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93"/>
          <p:cNvGrpSpPr>
            <a:grpSpLocks/>
          </p:cNvGrpSpPr>
          <p:nvPr/>
        </p:nvGrpSpPr>
        <p:grpSpPr bwMode="auto">
          <a:xfrm>
            <a:off x="2420469" y="5103813"/>
            <a:ext cx="4952921" cy="769657"/>
            <a:chOff x="1878562" y="1671282"/>
            <a:chExt cx="5137863" cy="4212250"/>
          </a:xfrm>
        </p:grpSpPr>
        <p:cxnSp>
          <p:nvCxnSpPr>
            <p:cNvPr id="95" name="直線接點 94"/>
            <p:cNvCxnSpPr/>
            <p:nvPr/>
          </p:nvCxnSpPr>
          <p:spPr>
            <a:xfrm>
              <a:off x="1878562" y="5454405"/>
              <a:ext cx="2992881" cy="42912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 flipV="1">
              <a:off x="4871442" y="2913645"/>
              <a:ext cx="2144983" cy="2968546"/>
            </a:xfrm>
            <a:prstGeom prst="straightConnector1">
              <a:avLst/>
            </a:prstGeom>
            <a:ln w="38100">
              <a:gradFill>
                <a:gsLst>
                  <a:gs pos="0">
                    <a:schemeClr val="bg1"/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1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87" idx="4"/>
            </p:cNvCxnSpPr>
            <p:nvPr/>
          </p:nvCxnSpPr>
          <p:spPr>
            <a:xfrm>
              <a:off x="1888106" y="1671282"/>
              <a:ext cx="3156" cy="37863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34"/>
          <p:cNvGrpSpPr>
            <a:grpSpLocks/>
          </p:cNvGrpSpPr>
          <p:nvPr/>
        </p:nvGrpSpPr>
        <p:grpSpPr bwMode="auto">
          <a:xfrm>
            <a:off x="1918201" y="4964019"/>
            <a:ext cx="5446940" cy="714956"/>
            <a:chOff x="1376648" y="4713756"/>
            <a:chExt cx="3447877" cy="947271"/>
          </a:xfrm>
        </p:grpSpPr>
        <p:grpSp>
          <p:nvGrpSpPr>
            <p:cNvPr id="15383" name="群組 10"/>
            <p:cNvGrpSpPr>
              <a:grpSpLocks/>
            </p:cNvGrpSpPr>
            <p:nvPr/>
          </p:nvGrpSpPr>
          <p:grpSpPr bwMode="auto">
            <a:xfrm>
              <a:off x="1376648" y="4713756"/>
              <a:ext cx="86801" cy="939328"/>
              <a:chOff x="1380847" y="4720780"/>
              <a:chExt cx="86799" cy="939463"/>
            </a:xfrm>
          </p:grpSpPr>
          <p:sp>
            <p:nvSpPr>
              <p:cNvPr id="92" name="橢圓 6"/>
              <p:cNvSpPr/>
              <p:nvPr/>
            </p:nvSpPr>
            <p:spPr>
              <a:xfrm>
                <a:off x="1380847" y="4720780"/>
                <a:ext cx="86799" cy="1989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9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93" name="直線接點 92"/>
              <p:cNvCxnSpPr>
                <a:stCxn id="92" idx="4"/>
              </p:cNvCxnSpPr>
              <p:nvPr/>
            </p:nvCxnSpPr>
            <p:spPr>
              <a:xfrm>
                <a:off x="1424246" y="4919776"/>
                <a:ext cx="5518" cy="740467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直線單箭頭接點 101"/>
            <p:cNvCxnSpPr/>
            <p:nvPr/>
          </p:nvCxnSpPr>
          <p:spPr bwMode="auto">
            <a:xfrm flipV="1">
              <a:off x="1412875" y="4906265"/>
              <a:ext cx="3411650" cy="75476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直線單箭頭接點 107"/>
          <p:cNvCxnSpPr/>
          <p:nvPr/>
        </p:nvCxnSpPr>
        <p:spPr bwMode="auto">
          <a:xfrm>
            <a:off x="5665352" y="3236935"/>
            <a:ext cx="635531" cy="3086913"/>
          </a:xfrm>
          <a:prstGeom prst="straightConnector1">
            <a:avLst/>
          </a:prstGeom>
          <a:ln w="38100">
            <a:gradFill>
              <a:gsLst>
                <a:gs pos="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2638425" y="4598988"/>
            <a:ext cx="215900" cy="14446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506663" y="4683125"/>
            <a:ext cx="215900" cy="14446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376488" y="4733925"/>
            <a:ext cx="215900" cy="1428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 bwMode="auto">
          <a:xfrm flipV="1">
            <a:off x="7374847" y="4839725"/>
            <a:ext cx="0" cy="264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 bwMode="auto">
          <a:xfrm flipV="1">
            <a:off x="7374847" y="4031854"/>
            <a:ext cx="0" cy="3401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72" name="群組 15371"/>
          <p:cNvGrpSpPr/>
          <p:nvPr/>
        </p:nvGrpSpPr>
        <p:grpSpPr>
          <a:xfrm>
            <a:off x="7259645" y="4392655"/>
            <a:ext cx="232965" cy="427997"/>
            <a:chOff x="7259645" y="4392655"/>
            <a:chExt cx="232965" cy="427997"/>
          </a:xfrm>
        </p:grpSpPr>
        <p:cxnSp>
          <p:nvCxnSpPr>
            <p:cNvPr id="28" name="直線接點 27"/>
            <p:cNvCxnSpPr/>
            <p:nvPr/>
          </p:nvCxnSpPr>
          <p:spPr bwMode="auto">
            <a:xfrm>
              <a:off x="7259645" y="4652364"/>
              <a:ext cx="2329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 bwMode="auto">
            <a:xfrm>
              <a:off x="7259645" y="4558622"/>
              <a:ext cx="2329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 bwMode="auto">
            <a:xfrm>
              <a:off x="7259645" y="4462378"/>
              <a:ext cx="2329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 bwMode="auto">
            <a:xfrm>
              <a:off x="7259645" y="4748408"/>
              <a:ext cx="2329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 bwMode="auto">
            <a:xfrm>
              <a:off x="7365968" y="4392655"/>
              <a:ext cx="1164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 bwMode="auto">
            <a:xfrm>
              <a:off x="7368433" y="4820652"/>
              <a:ext cx="1164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線接點 49"/>
          <p:cNvCxnSpPr/>
          <p:nvPr/>
        </p:nvCxnSpPr>
        <p:spPr bwMode="auto">
          <a:xfrm flipH="1" flipV="1">
            <a:off x="7374847" y="5323385"/>
            <a:ext cx="830" cy="1739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 bwMode="auto">
          <a:xfrm flipV="1">
            <a:off x="7375677" y="5965061"/>
            <a:ext cx="0" cy="3263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>
            <a:off x="8383051" y="4027970"/>
            <a:ext cx="232965" cy="1134268"/>
            <a:chOff x="5381625" y="3427413"/>
            <a:chExt cx="288925" cy="1439862"/>
          </a:xfrm>
        </p:grpSpPr>
        <p:cxnSp>
          <p:nvCxnSpPr>
            <p:cNvPr id="59" name="直線接點 58"/>
            <p:cNvCxnSpPr/>
            <p:nvPr/>
          </p:nvCxnSpPr>
          <p:spPr bwMode="auto">
            <a:xfrm flipV="1">
              <a:off x="5524500" y="3427413"/>
              <a:ext cx="0" cy="431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 bwMode="auto">
            <a:xfrm flipV="1">
              <a:off x="5524500" y="4452938"/>
              <a:ext cx="0" cy="4143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 bwMode="auto">
            <a:xfrm>
              <a:off x="5381625" y="4215101"/>
              <a:ext cx="2889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 bwMode="auto">
            <a:xfrm>
              <a:off x="5381625" y="4096102"/>
              <a:ext cx="2889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 bwMode="auto">
            <a:xfrm>
              <a:off x="5381625" y="3973928"/>
              <a:ext cx="2889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 bwMode="auto">
            <a:xfrm>
              <a:off x="5381625" y="4337021"/>
              <a:ext cx="2889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 bwMode="auto">
            <a:xfrm>
              <a:off x="5513487" y="3885421"/>
              <a:ext cx="1444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 bwMode="auto">
            <a:xfrm>
              <a:off x="5516545" y="4428728"/>
              <a:ext cx="1444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群組 66"/>
          <p:cNvGrpSpPr/>
          <p:nvPr/>
        </p:nvGrpSpPr>
        <p:grpSpPr>
          <a:xfrm>
            <a:off x="8383881" y="5153308"/>
            <a:ext cx="232965" cy="1134268"/>
            <a:chOff x="5381625" y="3427413"/>
            <a:chExt cx="288925" cy="1439862"/>
          </a:xfrm>
        </p:grpSpPr>
        <p:cxnSp>
          <p:nvCxnSpPr>
            <p:cNvPr id="68" name="直線接點 67"/>
            <p:cNvCxnSpPr/>
            <p:nvPr/>
          </p:nvCxnSpPr>
          <p:spPr bwMode="auto">
            <a:xfrm flipV="1">
              <a:off x="5524500" y="3427413"/>
              <a:ext cx="0" cy="431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 bwMode="auto">
            <a:xfrm flipV="1">
              <a:off x="5524500" y="4452938"/>
              <a:ext cx="0" cy="4143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 bwMode="auto">
            <a:xfrm>
              <a:off x="5381625" y="4215101"/>
              <a:ext cx="2889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 bwMode="auto">
            <a:xfrm>
              <a:off x="5381625" y="4096102"/>
              <a:ext cx="2889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 bwMode="auto">
            <a:xfrm>
              <a:off x="5381625" y="3973928"/>
              <a:ext cx="2889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 bwMode="auto">
            <a:xfrm>
              <a:off x="5381625" y="4337021"/>
              <a:ext cx="2889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 bwMode="auto">
            <a:xfrm>
              <a:off x="5513487" y="3885421"/>
              <a:ext cx="1444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 bwMode="auto">
            <a:xfrm>
              <a:off x="5516545" y="4428728"/>
              <a:ext cx="1444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/>
        </p:nvCxnSpPr>
        <p:spPr>
          <a:xfrm>
            <a:off x="6863783" y="4027970"/>
            <a:ext cx="16499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6690471" y="3902568"/>
            <a:ext cx="113777" cy="24023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 flipV="1">
            <a:off x="6569768" y="3891212"/>
            <a:ext cx="121417" cy="2515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>
            <a:off x="6452528" y="3896889"/>
            <a:ext cx="113777" cy="24023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H="1" flipV="1">
            <a:off x="6804249" y="3897488"/>
            <a:ext cx="59534" cy="1343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 flipH="1" flipV="1">
            <a:off x="6335288" y="3885533"/>
            <a:ext cx="121417" cy="2515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5539928" y="4031854"/>
            <a:ext cx="7364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6265763" y="3896889"/>
            <a:ext cx="70240" cy="134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V="1">
            <a:off x="6300883" y="6294080"/>
            <a:ext cx="2183053" cy="101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群組 144"/>
          <p:cNvGrpSpPr/>
          <p:nvPr/>
        </p:nvGrpSpPr>
        <p:grpSpPr>
          <a:xfrm>
            <a:off x="7259645" y="5514109"/>
            <a:ext cx="232965" cy="427997"/>
            <a:chOff x="7259645" y="4392655"/>
            <a:chExt cx="232965" cy="427997"/>
          </a:xfrm>
        </p:grpSpPr>
        <p:cxnSp>
          <p:nvCxnSpPr>
            <p:cNvPr id="146" name="直線接點 145"/>
            <p:cNvCxnSpPr/>
            <p:nvPr/>
          </p:nvCxnSpPr>
          <p:spPr bwMode="auto">
            <a:xfrm>
              <a:off x="7259645" y="4652364"/>
              <a:ext cx="2329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 bwMode="auto">
            <a:xfrm>
              <a:off x="7259645" y="4558622"/>
              <a:ext cx="2329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 bwMode="auto">
            <a:xfrm>
              <a:off x="7259645" y="4462378"/>
              <a:ext cx="2329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 bwMode="auto">
            <a:xfrm>
              <a:off x="7259645" y="4748408"/>
              <a:ext cx="2329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 bwMode="auto">
            <a:xfrm>
              <a:off x="7365968" y="4392655"/>
              <a:ext cx="1164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 bwMode="auto">
            <a:xfrm>
              <a:off x="7368433" y="4820652"/>
              <a:ext cx="1164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1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77" name="文字方塊 15376"/>
          <p:cNvSpPr txBox="1"/>
          <p:nvPr/>
        </p:nvSpPr>
        <p:spPr>
          <a:xfrm>
            <a:off x="6378856" y="355862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827597" y="4410432"/>
            <a:ext cx="65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Rb</a:t>
            </a:r>
            <a:endParaRPr lang="zh-TW" altLang="en-US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7961162" y="4427820"/>
            <a:ext cx="65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Ra</a:t>
            </a:r>
            <a:endParaRPr lang="zh-TW" altLang="en-US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854312" y="5514394"/>
            <a:ext cx="65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Rs</a:t>
            </a:r>
            <a:endParaRPr lang="zh-TW" altLang="en-US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7987877" y="5531782"/>
            <a:ext cx="65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Rx</a:t>
            </a:r>
            <a:endParaRPr lang="zh-TW" altLang="en-US" dirty="0"/>
          </a:p>
        </p:txBody>
      </p:sp>
      <p:cxnSp>
        <p:nvCxnSpPr>
          <p:cNvPr id="161" name="直線單箭頭接點 160"/>
          <p:cNvCxnSpPr/>
          <p:nvPr/>
        </p:nvCxnSpPr>
        <p:spPr bwMode="auto">
          <a:xfrm flipV="1">
            <a:off x="7155024" y="5464733"/>
            <a:ext cx="468958" cy="5380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5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實驗2-歐姆分壓分流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實驗2-歐姆分壓分流</Template>
  <TotalTime>774</TotalTime>
  <Words>253</Words>
  <Application>Microsoft Office PowerPoint</Application>
  <PresentationFormat>如螢幕大小 (4:3)</PresentationFormat>
  <Paragraphs>69</Paragraphs>
  <Slides>10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Consolas</vt:lpstr>
      <vt:lpstr>Corbel</vt:lpstr>
      <vt:lpstr>Times New Roman</vt:lpstr>
      <vt:lpstr>Wingdings</vt:lpstr>
      <vt:lpstr>Wingdings 2</vt:lpstr>
      <vt:lpstr>Wingdings 3</vt:lpstr>
      <vt:lpstr>實驗2-歐姆分壓分流</vt:lpstr>
      <vt:lpstr>Visio</vt:lpstr>
      <vt:lpstr>experiment I  實驗二</vt:lpstr>
      <vt:lpstr>List</vt:lpstr>
      <vt:lpstr>惠斯登橋之說明</vt:lpstr>
      <vt:lpstr>惠斯登橋之工作原理</vt:lpstr>
      <vt:lpstr>惠斯登橋之工作原理</vt:lpstr>
      <vt:lpstr>三用電表的使用</vt:lpstr>
      <vt:lpstr>實驗二題目</vt:lpstr>
      <vt:lpstr>三用電表的使用</vt:lpstr>
      <vt:lpstr>三用電表的使用</vt:lpstr>
      <vt:lpstr>請各位同學先測量Exp 3之 2.並聯電路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I  實驗三</dc:title>
  <dc:creator>yzucse</dc:creator>
  <cp:lastModifiedBy>rufh</cp:lastModifiedBy>
  <cp:revision>36</cp:revision>
  <dcterms:created xsi:type="dcterms:W3CDTF">2013-03-18T05:41:25Z</dcterms:created>
  <dcterms:modified xsi:type="dcterms:W3CDTF">2019-04-09T07:37:40Z</dcterms:modified>
</cp:coreProperties>
</file>