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33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2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72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2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F785C41-A8B3-4B24-82C5-2E1CEB2645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5344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85C41-A8B3-4B24-82C5-2E1CEB26457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976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713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23045-F7A3-4D1B-94C0-B55F31E280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07F8B-D65C-4943-9F25-FE700A76A9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39950" cy="58991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70625" cy="58991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27C18-BFEC-4870-A830-B1B05D887D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8BA87-C18A-46CD-880B-681422C522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4E6D5-10E5-48D5-A1B5-F061EF6A57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1628775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F3823-7116-4CC2-B580-B61AF907AA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C7586-0F27-4C77-BFEC-6E24B1051D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ECF3E-F198-4F02-87CE-5B5699D508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B48F9-9CD6-4B41-A284-9966E89827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7135A-F0D6-48A4-A725-C01DBE2612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E75-B666-4CB0-82E7-5649C191D5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628775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	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4BA27E0D-945F-4127-AF9C-F3B16660F7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00"/>
        </a:buClr>
        <a:buSzPct val="85000"/>
        <a:buFont typeface="Wingdings" pitchFamily="2" charset="2"/>
        <a:buChar char="[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00"/>
        </a:buClr>
        <a:buSzPct val="8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新細明體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400">
          <a:solidFill>
            <a:schemeClr val="tx1"/>
          </a:solidFill>
          <a:latin typeface="+mn-lt"/>
          <a:ea typeface="新細明體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ict.revised.moe.edu.tw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fo.twup.org/study/fk30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93BA35-7859-4FFA-9D04-A235A2C31F84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pic>
        <p:nvPicPr>
          <p:cNvPr id="3075" name="Picture 4" descr="2533638_143408021_2"/>
          <p:cNvPicPr>
            <a:picLocks noChangeAspect="1" noChangeArrowheads="1"/>
          </p:cNvPicPr>
          <p:nvPr/>
        </p:nvPicPr>
        <p:blipFill>
          <a:blip r:embed="rId2" cstate="print">
            <a:lum bright="3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835696" y="1844824"/>
            <a:ext cx="6019800" cy="2209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TW" altLang="en-US" sz="4000" dirty="0" smtClean="0"/>
              <a:t>輕鬆優雅學易經（一）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800" dirty="0" smtClean="0"/>
              <a:t/>
            </a:r>
            <a:br>
              <a:rPr lang="zh-TW" altLang="en-US" sz="4800" dirty="0" smtClean="0"/>
            </a:br>
            <a:r>
              <a:rPr lang="zh-TW" altLang="en-US" sz="4800" dirty="0" smtClean="0">
                <a:solidFill>
                  <a:schemeClr val="tx1"/>
                </a:solidFill>
              </a:rPr>
              <a:t>易經</a:t>
            </a:r>
            <a:r>
              <a:rPr kumimoji="0" lang="zh-TW" altLang="en-US" sz="4800" dirty="0" smtClean="0">
                <a:solidFill>
                  <a:schemeClr val="tx1"/>
                </a:solidFill>
              </a:rPr>
              <a:t>書名的祕密</a:t>
            </a:r>
            <a:endParaRPr lang="zh-TW" altLang="en-US" sz="4800" dirty="0" smtClean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124075" y="4076700"/>
            <a:ext cx="5832475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zh-TW" alt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陳巍仁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B8394E-3B23-4AA7-BCF9-C89F5CAF3166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sp>
        <p:nvSpPr>
          <p:cNvPr id="279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9400" y="22860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「易經」與</a:t>
            </a:r>
            <a:r>
              <a:rPr lang="en-US" altLang="zh-TW" smtClean="0"/>
              <a:t>《</a:t>
            </a:r>
            <a:r>
              <a:rPr lang="zh-TW" altLang="en-US" smtClean="0"/>
              <a:t>周易</a:t>
            </a:r>
            <a:r>
              <a:rPr lang="en-US" altLang="zh-TW" smtClean="0"/>
              <a:t>》</a:t>
            </a:r>
          </a:p>
        </p:txBody>
      </p:sp>
      <p:sp>
        <p:nvSpPr>
          <p:cNvPr id="279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628775"/>
            <a:ext cx="8540750" cy="4498975"/>
          </a:xfrm>
        </p:spPr>
        <p:txBody>
          <a:bodyPr/>
          <a:lstStyle/>
          <a:p>
            <a:pPr algn="just" eaLnBrk="1" hangingPunct="1"/>
            <a:r>
              <a:rPr lang="en-US" altLang="zh-TW" smtClean="0">
                <a:solidFill>
                  <a:schemeClr val="tx2"/>
                </a:solidFill>
              </a:rPr>
              <a:t>《</a:t>
            </a:r>
            <a:r>
              <a:rPr lang="zh-TW" altLang="en-US" smtClean="0">
                <a:solidFill>
                  <a:schemeClr val="tx2"/>
                </a:solidFill>
              </a:rPr>
              <a:t>周易</a:t>
            </a:r>
            <a:r>
              <a:rPr lang="en-US" altLang="zh-TW" smtClean="0">
                <a:solidFill>
                  <a:schemeClr val="tx2"/>
                </a:solidFill>
              </a:rPr>
              <a:t>》</a:t>
            </a:r>
            <a:r>
              <a:rPr lang="zh-TW" altLang="en-US" smtClean="0"/>
              <a:t>為正式名稱。除了</a:t>
            </a:r>
            <a:r>
              <a:rPr lang="en-US" altLang="zh-TW" smtClean="0"/>
              <a:t>《</a:t>
            </a:r>
            <a:r>
              <a:rPr lang="zh-TW" altLang="en-US" smtClean="0"/>
              <a:t>周易</a:t>
            </a:r>
            <a:r>
              <a:rPr lang="en-US" altLang="zh-TW" smtClean="0"/>
              <a:t>》</a:t>
            </a:r>
            <a:r>
              <a:rPr lang="zh-TW" altLang="en-US" smtClean="0"/>
              <a:t>外，另有</a:t>
            </a:r>
            <a:r>
              <a:rPr lang="en-US" altLang="zh-TW" smtClean="0">
                <a:solidFill>
                  <a:schemeClr val="tx2"/>
                </a:solidFill>
              </a:rPr>
              <a:t>《</a:t>
            </a:r>
            <a:r>
              <a:rPr lang="zh-TW" altLang="en-US" smtClean="0">
                <a:solidFill>
                  <a:schemeClr val="tx2"/>
                </a:solidFill>
              </a:rPr>
              <a:t>連山易</a:t>
            </a:r>
            <a:r>
              <a:rPr lang="en-US" altLang="zh-TW" smtClean="0">
                <a:solidFill>
                  <a:schemeClr val="tx2"/>
                </a:solidFill>
              </a:rPr>
              <a:t>》</a:t>
            </a:r>
            <a:r>
              <a:rPr lang="zh-TW" altLang="en-US" smtClean="0"/>
              <a:t>（夏代以前）、</a:t>
            </a:r>
            <a:r>
              <a:rPr lang="en-US" altLang="zh-TW" smtClean="0">
                <a:solidFill>
                  <a:schemeClr val="tx2"/>
                </a:solidFill>
              </a:rPr>
              <a:t>《</a:t>
            </a:r>
            <a:r>
              <a:rPr lang="zh-TW" altLang="en-US" smtClean="0">
                <a:solidFill>
                  <a:schemeClr val="tx2"/>
                </a:solidFill>
              </a:rPr>
              <a:t>歸藏易</a:t>
            </a:r>
            <a:r>
              <a:rPr lang="en-US" altLang="zh-TW" smtClean="0">
                <a:solidFill>
                  <a:schemeClr val="tx2"/>
                </a:solidFill>
              </a:rPr>
              <a:t>》</a:t>
            </a:r>
            <a:r>
              <a:rPr lang="zh-TW" altLang="en-US" smtClean="0"/>
              <a:t>（商代），二者今已不傳。</a:t>
            </a:r>
          </a:p>
          <a:p>
            <a:pPr algn="just" eaLnBrk="1" hangingPunct="1"/>
            <a:r>
              <a:rPr lang="zh-TW" altLang="en-US" smtClean="0">
                <a:solidFill>
                  <a:schemeClr val="tx2"/>
                </a:solidFill>
              </a:rPr>
              <a:t>「易經」</a:t>
            </a:r>
            <a:r>
              <a:rPr lang="zh-TW" altLang="en-US" smtClean="0"/>
              <a:t>為漢代尊崇儒術、設立學官後才習慣如此稱呼。周代時，</a:t>
            </a:r>
            <a:r>
              <a:rPr lang="en-US" altLang="zh-TW" smtClean="0"/>
              <a:t>《</a:t>
            </a:r>
            <a:r>
              <a:rPr lang="zh-TW" altLang="en-US" smtClean="0"/>
              <a:t>易</a:t>
            </a:r>
            <a:r>
              <a:rPr lang="en-US" altLang="zh-TW" smtClean="0"/>
              <a:t>》</a:t>
            </a:r>
            <a:r>
              <a:rPr lang="zh-TW" altLang="en-US" smtClean="0"/>
              <a:t>即卜筮所用工具書，地位並未特別突出。</a:t>
            </a:r>
          </a:p>
          <a:p>
            <a:pPr algn="just" eaLnBrk="1" hangingPunct="1"/>
            <a:r>
              <a:rPr lang="zh-TW" altLang="en-US" smtClean="0"/>
              <a:t>目前習稱的「易經」，實際上包括</a:t>
            </a:r>
            <a:r>
              <a:rPr lang="zh-TW" altLang="en-US" smtClean="0">
                <a:solidFill>
                  <a:srgbClr val="993300"/>
                </a:solidFill>
              </a:rPr>
              <a:t>卦象、經文、傳文</a:t>
            </a:r>
            <a:r>
              <a:rPr lang="zh-TW" altLang="en-US" smtClean="0"/>
              <a:t>三部分。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3419434-DFDB-4567-A15C-F6355EEC044A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何以要以「易」為書名？</a:t>
            </a:r>
          </a:p>
        </p:txBody>
      </p:sp>
      <p:sp>
        <p:nvSpPr>
          <p:cNvPr id="280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540750" cy="4967287"/>
          </a:xfrm>
        </p:spPr>
        <p:txBody>
          <a:bodyPr/>
          <a:lstStyle/>
          <a:p>
            <a:pPr eaLnBrk="1" hangingPunct="1"/>
            <a:r>
              <a:rPr lang="zh-TW" altLang="en-US" smtClean="0"/>
              <a:t>請仔細想想，漢字的「易」有哪些意思？</a:t>
            </a:r>
          </a:p>
          <a:p>
            <a:pPr eaLnBrk="1" hangingPunct="1"/>
            <a:r>
              <a:rPr lang="zh-TW" altLang="en-US" smtClean="0"/>
              <a:t>主要有：</a:t>
            </a:r>
          </a:p>
          <a:p>
            <a:pPr lvl="1" eaLnBrk="1" hangingPunct="1"/>
            <a:r>
              <a:rPr lang="zh-TW" altLang="en-US" sz="3200" smtClean="0">
                <a:ea typeface="標楷體" pitchFamily="65" charset="-120"/>
              </a:rPr>
              <a:t>簡單之義。如</a:t>
            </a:r>
            <a:r>
              <a:rPr lang="zh-TW" altLang="en-US" sz="3200" smtClean="0">
                <a:solidFill>
                  <a:srgbClr val="993300"/>
                </a:solidFill>
                <a:ea typeface="標楷體" pitchFamily="65" charset="-120"/>
              </a:rPr>
              <a:t>「簡易」、「容易」。</a:t>
            </a:r>
          </a:p>
          <a:p>
            <a:pPr lvl="1" eaLnBrk="1" hangingPunct="1"/>
            <a:r>
              <a:rPr lang="zh-TW" altLang="en-US" sz="3200" smtClean="0">
                <a:ea typeface="標楷體" pitchFamily="65" charset="-120"/>
              </a:rPr>
              <a:t>改變之義。如</a:t>
            </a:r>
            <a:r>
              <a:rPr lang="zh-TW" altLang="en-US" sz="3200" smtClean="0">
                <a:solidFill>
                  <a:srgbClr val="993300"/>
                </a:solidFill>
                <a:ea typeface="標楷體" pitchFamily="65" charset="-120"/>
              </a:rPr>
              <a:t>「更易」、「變易」。</a:t>
            </a:r>
          </a:p>
          <a:p>
            <a:pPr lvl="1" eaLnBrk="1" hangingPunct="1"/>
            <a:r>
              <a:rPr lang="zh-TW" altLang="en-US" sz="3200" smtClean="0">
                <a:ea typeface="標楷體" pitchFamily="65" charset="-120"/>
              </a:rPr>
              <a:t>交換之義。如</a:t>
            </a:r>
            <a:r>
              <a:rPr lang="zh-TW" altLang="en-US" sz="3200" smtClean="0">
                <a:solidFill>
                  <a:srgbClr val="993300"/>
                </a:solidFill>
                <a:ea typeface="標楷體" pitchFamily="65" charset="-120"/>
              </a:rPr>
              <a:t>「交易」、「貿易」。</a:t>
            </a:r>
          </a:p>
          <a:p>
            <a:pPr lvl="1" eaLnBrk="1" hangingPunct="1"/>
            <a:r>
              <a:rPr lang="zh-TW" altLang="en-US" sz="3200" smtClean="0">
                <a:ea typeface="標楷體" pitchFamily="65" charset="-120"/>
              </a:rPr>
              <a:t>平和之義。如</a:t>
            </a:r>
            <a:r>
              <a:rPr lang="zh-TW" altLang="en-US" sz="3200" smtClean="0">
                <a:solidFill>
                  <a:srgbClr val="993300"/>
                </a:solidFill>
                <a:ea typeface="標楷體" pitchFamily="65" charset="-120"/>
              </a:rPr>
              <a:t>「平易」</a:t>
            </a:r>
            <a:r>
              <a:rPr lang="zh-TW" altLang="en-US" smtClean="0">
                <a:solidFill>
                  <a:srgbClr val="993300"/>
                </a:solidFill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※</a:t>
            </a:r>
            <a:r>
              <a:rPr lang="zh-TW" altLang="en-US" smtClean="0"/>
              <a:t>其他字義可參見</a:t>
            </a:r>
            <a:r>
              <a:rPr lang="zh-TW" altLang="en-US" smtClean="0">
                <a:hlinkClick r:id="rId2"/>
              </a:rPr>
              <a:t>教育部國語辭典</a:t>
            </a:r>
            <a:r>
              <a:rPr lang="zh-TW" altLang="en-US" smtClean="0"/>
              <a:t>。</a:t>
            </a:r>
          </a:p>
          <a:p>
            <a:pPr eaLnBrk="1" hangingPunct="1"/>
            <a:r>
              <a:rPr lang="zh-TW" altLang="en-US" smtClean="0"/>
              <a:t>你認為易經命名取的是哪一個？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03537F-0CC6-4D23-AA49-DC9A80D18B8F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  <p:sp>
        <p:nvSpPr>
          <p:cNvPr id="282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「易」字本義的考察（一）</a:t>
            </a:r>
          </a:p>
        </p:txBody>
      </p:sp>
      <p:sp>
        <p:nvSpPr>
          <p:cNvPr id="282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許慎</a:t>
            </a:r>
            <a:r>
              <a:rPr lang="en-US" altLang="zh-TW" smtClean="0"/>
              <a:t>《</a:t>
            </a:r>
            <a:r>
              <a:rPr lang="zh-TW" altLang="en-US" smtClean="0"/>
              <a:t>說文解字</a:t>
            </a:r>
            <a:r>
              <a:rPr lang="en-US" altLang="zh-TW" smtClean="0"/>
              <a:t>》</a:t>
            </a:r>
            <a:r>
              <a:rPr lang="zh-TW" altLang="en-US" smtClean="0"/>
              <a:t>的解釋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mtClean="0"/>
          </a:p>
        </p:txBody>
      </p:sp>
      <p:pic>
        <p:nvPicPr>
          <p:cNvPr id="282628" name="Picture 4" descr="掃瞄000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r="9138" b="23860"/>
          <a:stretch>
            <a:fillRect/>
          </a:stretch>
        </p:blipFill>
        <p:spPr bwMode="auto">
          <a:xfrm>
            <a:off x="1331913" y="2487613"/>
            <a:ext cx="16573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2629" name="Picture 5" descr="掃瞄000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rcRect t="5724" b="11572"/>
          <a:stretch>
            <a:fillRect/>
          </a:stretch>
        </p:blipFill>
        <p:spPr bwMode="auto">
          <a:xfrm>
            <a:off x="3563938" y="2492375"/>
            <a:ext cx="178276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2630" name="Picture 6" descr="掃瞄000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</a:blip>
          <a:srcRect r="4410"/>
          <a:stretch>
            <a:fillRect/>
          </a:stretch>
        </p:blipFill>
        <p:spPr bwMode="auto">
          <a:xfrm>
            <a:off x="6156325" y="2492375"/>
            <a:ext cx="165576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971550" y="4797425"/>
            <a:ext cx="7343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>
                <a:solidFill>
                  <a:srgbClr val="993300"/>
                </a:solidFill>
                <a:ea typeface="標楷體" pitchFamily="65" charset="-120"/>
              </a:rPr>
              <a:t>蜥易、蝘蜓、守宮。象型字，引申為變化之意。然文字學研究已否定此說。</a:t>
            </a:r>
          </a:p>
        </p:txBody>
      </p:sp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1468438" y="4214813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ea typeface="標楷體" pitchFamily="65" charset="-120"/>
              </a:rPr>
              <a:t>小篆</a:t>
            </a:r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3835400" y="41989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ea typeface="標楷體" pitchFamily="65" charset="-120"/>
              </a:rPr>
              <a:t>許慎推測</a:t>
            </a:r>
          </a:p>
        </p:txBody>
      </p:sp>
      <p:sp>
        <p:nvSpPr>
          <p:cNvPr id="282634" name="Text Box 10"/>
          <p:cNvSpPr txBox="1">
            <a:spLocks noChangeArrowheads="1"/>
          </p:cNvSpPr>
          <p:nvPr/>
        </p:nvSpPr>
        <p:spPr bwMode="auto">
          <a:xfrm>
            <a:off x="6300788" y="413702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ea typeface="標楷體" pitchFamily="65" charset="-120"/>
              </a:rPr>
              <a:t>許慎推測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  <p:bldP spid="282631" grpId="0"/>
      <p:bldP spid="282632" grpId="0"/>
      <p:bldP spid="2826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A7477D-D649-4651-B54D-1DBEE2736A0A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「易」字本義的考察（二）</a:t>
            </a:r>
          </a:p>
        </p:txBody>
      </p:sp>
      <p:sp>
        <p:nvSpPr>
          <p:cNvPr id="2836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《</a:t>
            </a:r>
            <a:r>
              <a:rPr lang="zh-TW" altLang="en-US" smtClean="0"/>
              <a:t>說文解字</a:t>
            </a:r>
            <a:r>
              <a:rPr lang="en-US" altLang="zh-TW" smtClean="0"/>
              <a:t>》</a:t>
            </a:r>
            <a:r>
              <a:rPr lang="zh-TW" altLang="en-US" smtClean="0"/>
              <a:t>引</a:t>
            </a:r>
            <a:r>
              <a:rPr lang="en-US" altLang="zh-TW" smtClean="0"/>
              <a:t>《</a:t>
            </a:r>
            <a:r>
              <a:rPr lang="zh-TW" altLang="en-US" smtClean="0"/>
              <a:t>秘書</a:t>
            </a:r>
            <a:r>
              <a:rPr lang="en-US" altLang="zh-TW" smtClean="0"/>
              <a:t>》</a:t>
            </a:r>
            <a:r>
              <a:rPr lang="zh-TW" altLang="en-US" smtClean="0"/>
              <a:t>之說：</a:t>
            </a:r>
          </a:p>
        </p:txBody>
      </p:sp>
      <p:pic>
        <p:nvPicPr>
          <p:cNvPr id="283652" name="Picture 4" descr="掃瞄000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8"/>
              </a:clrFrom>
              <a:clrTo>
                <a:srgbClr val="F6F6F8">
                  <a:alpha val="0"/>
                </a:srgbClr>
              </a:clrTo>
            </a:clrChange>
          </a:blip>
          <a:srcRect r="9024" b="11572"/>
          <a:stretch>
            <a:fillRect/>
          </a:stretch>
        </p:blipFill>
        <p:spPr bwMode="auto">
          <a:xfrm>
            <a:off x="3635375" y="2420938"/>
            <a:ext cx="15843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971550" y="4868863"/>
            <a:ext cx="7272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TW" altLang="en-US" sz="3200">
                <a:solidFill>
                  <a:srgbClr val="993300"/>
                </a:solidFill>
                <a:ea typeface="標楷體" pitchFamily="65" charset="-120"/>
              </a:rPr>
              <a:t>日月也，陰陽也。會意字。哲學義太高，不太可能為造字之因。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  <p:bldP spid="2836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AEAF60-9129-4292-9702-67F198F09C18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  <p:sp>
        <p:nvSpPr>
          <p:cNvPr id="284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「易」字本義的考察（三）</a:t>
            </a:r>
          </a:p>
        </p:txBody>
      </p:sp>
      <p:sp>
        <p:nvSpPr>
          <p:cNvPr id="2846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出土甲骨文本字</a:t>
            </a:r>
          </a:p>
        </p:txBody>
      </p:sp>
      <p:pic>
        <p:nvPicPr>
          <p:cNvPr id="284676" name="Picture 4" descr="掃瞄000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9"/>
              </a:clrFrom>
              <a:clrTo>
                <a:srgbClr val="F7F7F9">
                  <a:alpha val="0"/>
                </a:srgbClr>
              </a:clrTo>
            </a:clrChange>
          </a:blip>
          <a:srcRect l="7115" t="5569" r="703" b="10210"/>
          <a:stretch>
            <a:fillRect/>
          </a:stretch>
        </p:blipFill>
        <p:spPr bwMode="auto">
          <a:xfrm>
            <a:off x="2339975" y="2492375"/>
            <a:ext cx="1871663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4677" name="Picture 5" descr="掃瞄000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8"/>
              </a:clrFrom>
              <a:clrTo>
                <a:srgbClr val="F6F6F8">
                  <a:alpha val="0"/>
                </a:srgbClr>
              </a:clrTo>
            </a:clrChange>
          </a:blip>
          <a:srcRect t="8153" b="7555"/>
          <a:stretch>
            <a:fillRect/>
          </a:stretch>
        </p:blipFill>
        <p:spPr bwMode="auto">
          <a:xfrm>
            <a:off x="5292725" y="2492375"/>
            <a:ext cx="1801813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1187450" y="5013325"/>
            <a:ext cx="6840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>
                <a:solidFill>
                  <a:srgbClr val="993300"/>
                </a:solidFill>
                <a:ea typeface="標楷體" pitchFamily="65" charset="-120"/>
              </a:rPr>
              <a:t>乍陰乍晴。太陽被烏雲遮覆的樣貌。引申為</a:t>
            </a:r>
            <a:r>
              <a:rPr lang="zh-TW" altLang="en-US" sz="3200" u="sng">
                <a:solidFill>
                  <a:srgbClr val="993300"/>
                </a:solidFill>
                <a:ea typeface="標楷體" pitchFamily="65" charset="-120"/>
              </a:rPr>
              <a:t>變化迅速</a:t>
            </a:r>
            <a:r>
              <a:rPr lang="zh-TW" altLang="en-US" sz="3200">
                <a:solidFill>
                  <a:srgbClr val="993300"/>
                </a:solidFill>
                <a:ea typeface="標楷體" pitchFamily="65" charset="-120"/>
              </a:rPr>
              <a:t>之意。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  <p:bldP spid="2846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610A5E-34BE-42AC-9A88-7BD50C1CB874}" type="slidenum">
              <a:rPr lang="en-US" altLang="zh-TW" smtClean="0"/>
              <a:pPr/>
              <a:t>15</a:t>
            </a:fld>
            <a:endParaRPr lang="en-US" altLang="zh-TW" smtClean="0"/>
          </a:p>
        </p:txBody>
      </p:sp>
      <p:sp>
        <p:nvSpPr>
          <p:cNvPr id="285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「易」字本義的考察（四）</a:t>
            </a:r>
          </a:p>
        </p:txBody>
      </p:sp>
      <p:sp>
        <p:nvSpPr>
          <p:cNvPr id="285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出土甲骨文本字（二）</a:t>
            </a:r>
          </a:p>
        </p:txBody>
      </p:sp>
      <p:pic>
        <p:nvPicPr>
          <p:cNvPr id="285700" name="Picture 4" descr="掃瞄000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F5F7"/>
              </a:clrFrom>
              <a:clrTo>
                <a:srgbClr val="F5F5F7">
                  <a:alpha val="0"/>
                </a:srgbClr>
              </a:clrTo>
            </a:clrChange>
          </a:blip>
          <a:srcRect t="5376" b="16953"/>
          <a:stretch>
            <a:fillRect/>
          </a:stretch>
        </p:blipFill>
        <p:spPr bwMode="auto">
          <a:xfrm>
            <a:off x="2195513" y="2492375"/>
            <a:ext cx="180181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701" name="Picture 5" descr="掃瞄000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</a:blip>
          <a:srcRect t="5481" b="11632"/>
          <a:stretch>
            <a:fillRect/>
          </a:stretch>
        </p:blipFill>
        <p:spPr bwMode="auto">
          <a:xfrm>
            <a:off x="5148263" y="2492375"/>
            <a:ext cx="18002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971550" y="5084763"/>
            <a:ext cx="741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>
                <a:solidFill>
                  <a:srgbClr val="993300"/>
                </a:solidFill>
                <a:ea typeface="標楷體" pitchFamily="65" charset="-120"/>
              </a:rPr>
              <a:t>日出也。引申有</a:t>
            </a:r>
            <a:r>
              <a:rPr lang="zh-TW" altLang="en-US" sz="3200" u="sng">
                <a:solidFill>
                  <a:srgbClr val="993300"/>
                </a:solidFill>
                <a:ea typeface="標楷體" pitchFamily="65" charset="-120"/>
              </a:rPr>
              <a:t>更新、更替</a:t>
            </a:r>
            <a:r>
              <a:rPr lang="zh-TW" altLang="en-US" sz="3200">
                <a:solidFill>
                  <a:srgbClr val="993300"/>
                </a:solidFill>
                <a:ea typeface="標楷體" pitchFamily="65" charset="-120"/>
              </a:rPr>
              <a:t>之意。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5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52BC5A-865F-4BE9-B445-8DD60100EFE7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286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「易經」的英文怎麼翻譯？</a:t>
            </a:r>
          </a:p>
        </p:txBody>
      </p:sp>
      <p:sp>
        <p:nvSpPr>
          <p:cNvPr id="286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答：</a:t>
            </a:r>
            <a:r>
              <a:rPr lang="en-US" altLang="zh-TW" smtClean="0"/>
              <a:t>Yi -Ching ( I-Ching)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solidFill>
                  <a:schemeClr val="folHlink"/>
                </a:solidFill>
              </a:rPr>
              <a:t>   </a:t>
            </a:r>
            <a:r>
              <a:rPr lang="zh-TW" altLang="en-US" smtClean="0">
                <a:solidFill>
                  <a:srgbClr val="993300"/>
                </a:solidFill>
              </a:rPr>
              <a:t>很直接，但很芭樂。</a:t>
            </a:r>
          </a:p>
          <a:p>
            <a:pPr eaLnBrk="1" hangingPunct="1">
              <a:buFont typeface="Wingdings" pitchFamily="2" charset="2"/>
              <a:buNone/>
            </a:pPr>
            <a:endParaRPr lang="zh-TW" altLang="en-US" smtClean="0">
              <a:solidFill>
                <a:srgbClr val="993300"/>
              </a:solidFill>
            </a:endParaRPr>
          </a:p>
          <a:p>
            <a:pPr eaLnBrk="1" hangingPunct="1"/>
            <a:r>
              <a:rPr lang="zh-TW" altLang="en-US" smtClean="0"/>
              <a:t>提示：</a:t>
            </a:r>
            <a:r>
              <a:rPr lang="en-US" altLang="zh-TW" smtClean="0"/>
              <a:t>The  </a:t>
            </a:r>
            <a:r>
              <a:rPr lang="zh-TW" altLang="en-US" smtClean="0"/>
              <a:t>＿＿  </a:t>
            </a:r>
            <a:r>
              <a:rPr lang="en-US" altLang="zh-TW" smtClean="0"/>
              <a:t>of  </a:t>
            </a:r>
            <a:r>
              <a:rPr lang="zh-TW" altLang="en-US" smtClean="0"/>
              <a:t>＿＿ 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>
                <a:solidFill>
                  <a:schemeClr val="folHlink"/>
                </a:solidFill>
              </a:rPr>
              <a:t>   </a:t>
            </a:r>
            <a:r>
              <a:rPr lang="zh-TW" altLang="en-US" smtClean="0">
                <a:solidFill>
                  <a:srgbClr val="993300"/>
                </a:solidFill>
              </a:rPr>
              <a:t>答題時請勿使用國中以上英文程度！</a:t>
            </a:r>
          </a:p>
          <a:p>
            <a:pPr eaLnBrk="1" hangingPunct="1">
              <a:buFont typeface="Wingdings" pitchFamily="2" charset="2"/>
              <a:buNone/>
            </a:pPr>
            <a:endParaRPr lang="zh-TW" altLang="en-US" smtClean="0">
              <a:solidFill>
                <a:schemeClr val="folHlink"/>
              </a:solidFill>
            </a:endParaRPr>
          </a:p>
          <a:p>
            <a:pPr eaLnBrk="1" hangingPunct="1"/>
            <a:r>
              <a:rPr lang="zh-TW" altLang="en-US" smtClean="0"/>
              <a:t>正解：</a:t>
            </a:r>
            <a:r>
              <a:rPr lang="en-US" altLang="zh-TW" smtClean="0"/>
              <a:t>The </a:t>
            </a:r>
            <a:r>
              <a:rPr lang="en-US" altLang="zh-TW" smtClean="0">
                <a:solidFill>
                  <a:srgbClr val="993300"/>
                </a:solidFill>
              </a:rPr>
              <a:t>Book</a:t>
            </a:r>
            <a:r>
              <a:rPr lang="en-US" altLang="zh-TW" smtClean="0"/>
              <a:t> of </a:t>
            </a:r>
            <a:r>
              <a:rPr lang="en-US" altLang="zh-TW" smtClean="0">
                <a:solidFill>
                  <a:srgbClr val="993300"/>
                </a:solidFill>
              </a:rPr>
              <a:t>Changes</a:t>
            </a:r>
          </a:p>
          <a:p>
            <a:pPr eaLnBrk="1" hangingPunct="1"/>
            <a:endParaRPr lang="en-US" altLang="zh-TW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CE2483-6C1E-4A7A-983A-B094C907912D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287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「易經」之「易」的三重含意</a:t>
            </a:r>
          </a:p>
        </p:txBody>
      </p:sp>
      <p:sp>
        <p:nvSpPr>
          <p:cNvPr id="287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557338"/>
            <a:ext cx="8540750" cy="4570412"/>
          </a:xfrm>
        </p:spPr>
        <p:txBody>
          <a:bodyPr/>
          <a:lstStyle/>
          <a:p>
            <a:pPr eaLnBrk="1" hangingPunct="1"/>
            <a:r>
              <a:rPr lang="zh-TW" altLang="en-US" smtClean="0">
                <a:solidFill>
                  <a:schemeClr val="tx2"/>
                </a:solidFill>
              </a:rPr>
              <a:t>簡易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/>
              <a:t>   </a:t>
            </a:r>
            <a:r>
              <a:rPr lang="en-US" altLang="zh-TW" smtClean="0"/>
              <a:t>Simplicity</a:t>
            </a:r>
            <a:r>
              <a:rPr lang="zh-TW" altLang="en-US" smtClean="0"/>
              <a:t>。易理可</a:t>
            </a:r>
            <a:r>
              <a:rPr lang="zh-TW" altLang="en-US" smtClean="0">
                <a:solidFill>
                  <a:srgbClr val="993300"/>
                </a:solidFill>
              </a:rPr>
              <a:t>以簡馭繁</a:t>
            </a:r>
            <a:r>
              <a:rPr lang="zh-TW" altLang="en-US" smtClean="0"/>
              <a:t>，以六十四卦將萬物萬事概括完畢。</a:t>
            </a:r>
          </a:p>
          <a:p>
            <a:pPr eaLnBrk="1" hangingPunct="1"/>
            <a:r>
              <a:rPr lang="zh-TW" altLang="en-US" smtClean="0">
                <a:solidFill>
                  <a:schemeClr val="tx2"/>
                </a:solidFill>
              </a:rPr>
              <a:t>變易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/>
              <a:t>   </a:t>
            </a:r>
            <a:r>
              <a:rPr lang="en-US" altLang="zh-TW" smtClean="0"/>
              <a:t>Change</a:t>
            </a:r>
            <a:r>
              <a:rPr lang="zh-TW" altLang="en-US" smtClean="0"/>
              <a:t>。世界不斷更易，</a:t>
            </a:r>
            <a:r>
              <a:rPr lang="zh-TW" altLang="en-US" smtClean="0">
                <a:solidFill>
                  <a:srgbClr val="993300"/>
                </a:solidFill>
              </a:rPr>
              <a:t>變動</a:t>
            </a:r>
            <a:r>
              <a:rPr lang="zh-TW" altLang="en-US" smtClean="0"/>
              <a:t>不居，周流不殆。</a:t>
            </a:r>
          </a:p>
          <a:p>
            <a:pPr eaLnBrk="1" hangingPunct="1"/>
            <a:r>
              <a:rPr lang="zh-TW" altLang="en-US" smtClean="0">
                <a:solidFill>
                  <a:schemeClr val="tx2"/>
                </a:solidFill>
              </a:rPr>
              <a:t>不易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mtClean="0"/>
              <a:t>   </a:t>
            </a:r>
            <a:r>
              <a:rPr lang="en-US" altLang="zh-TW" smtClean="0"/>
              <a:t>Constancy</a:t>
            </a:r>
            <a:r>
              <a:rPr lang="zh-TW" altLang="en-US" smtClean="0"/>
              <a:t>。</a:t>
            </a:r>
            <a:r>
              <a:rPr lang="zh-TW" altLang="en-US" smtClean="0">
                <a:solidFill>
                  <a:srgbClr val="993300"/>
                </a:solidFill>
              </a:rPr>
              <a:t>變動有「道」</a:t>
            </a:r>
            <a:r>
              <a:rPr lang="zh-TW" altLang="en-US" smtClean="0"/>
              <a:t>，此理永恆不改。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9C362C-D1A3-42B9-9710-B84CCC438186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288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孔子的感嘆</a:t>
            </a:r>
          </a:p>
        </p:txBody>
      </p:sp>
      <p:sp>
        <p:nvSpPr>
          <p:cNvPr id="2887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《</a:t>
            </a:r>
            <a:r>
              <a:rPr lang="zh-TW" altLang="en-US" smtClean="0"/>
              <a:t>論語．述而</a:t>
            </a:r>
            <a:r>
              <a:rPr lang="en-US" altLang="zh-TW" smtClean="0"/>
              <a:t>》</a:t>
            </a:r>
            <a:r>
              <a:rPr lang="zh-TW" altLang="en-US" smtClean="0"/>
              <a:t>：「加我數年，五十以學易，</a:t>
            </a:r>
            <a:r>
              <a:rPr lang="zh-TW" altLang="en-US" smtClean="0">
                <a:solidFill>
                  <a:srgbClr val="993300"/>
                </a:solidFill>
              </a:rPr>
              <a:t>可以無大過矣！</a:t>
            </a:r>
            <a:r>
              <a:rPr lang="zh-TW" altLang="en-US" smtClean="0"/>
              <a:t>」</a:t>
            </a:r>
          </a:p>
          <a:p>
            <a:pPr eaLnBrk="1" hangingPunct="1"/>
            <a:r>
              <a:rPr lang="en-US" altLang="zh-TW" smtClean="0"/>
              <a:t>《</a:t>
            </a:r>
            <a:r>
              <a:rPr lang="zh-TW" altLang="en-US" smtClean="0"/>
              <a:t>易．繫辭</a:t>
            </a:r>
            <a:r>
              <a:rPr lang="en-US" altLang="zh-TW" smtClean="0"/>
              <a:t>》</a:t>
            </a:r>
            <a:r>
              <a:rPr lang="zh-TW" altLang="en-US" smtClean="0"/>
              <a:t>：「作易者，</a:t>
            </a:r>
            <a:r>
              <a:rPr lang="zh-TW" altLang="en-US" smtClean="0">
                <a:solidFill>
                  <a:srgbClr val="993300"/>
                </a:solidFill>
              </a:rPr>
              <a:t>其有憂患乎？</a:t>
            </a:r>
            <a:r>
              <a:rPr lang="zh-TW" altLang="en-US" smtClean="0"/>
              <a:t>」</a:t>
            </a:r>
          </a:p>
          <a:p>
            <a:pPr eaLnBrk="1" hangingPunct="1"/>
            <a:r>
              <a:rPr lang="zh-TW" altLang="en-US" smtClean="0"/>
              <a:t>易經的中心思想是</a:t>
            </a:r>
            <a:r>
              <a:rPr lang="zh-TW" altLang="en-US" smtClean="0">
                <a:solidFill>
                  <a:srgbClr val="993300"/>
                </a:solidFill>
              </a:rPr>
              <a:t>「變」</a:t>
            </a:r>
            <a:r>
              <a:rPr lang="zh-TW" altLang="en-US" smtClean="0"/>
              <a:t>，易理探究變化之道，以趨吉避凶為起點，逐步導向安身立命、順天應人、參天地之化育的終極哲學。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DDE18-036B-4BDA-AD5E-052B068E5CF4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其實我們跟易經很熟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12875"/>
            <a:ext cx="8540750" cy="4714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solidFill>
                  <a:schemeClr val="tx2"/>
                </a:solidFill>
              </a:rPr>
              <a:t>否極泰來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dirty="0" smtClean="0"/>
              <a:t>   出自「泰」、「否」二卦。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solidFill>
                  <a:schemeClr val="tx2"/>
                </a:solidFill>
              </a:rPr>
              <a:t>見仁見智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dirty="0" smtClean="0"/>
              <a:t>   出自</a:t>
            </a:r>
            <a:r>
              <a:rPr lang="en-US" altLang="zh-TW" dirty="0" smtClean="0"/>
              <a:t>〈</a:t>
            </a:r>
            <a:r>
              <a:rPr lang="zh-TW" altLang="en-US" dirty="0" smtClean="0"/>
              <a:t>繫辭傳</a:t>
            </a:r>
            <a:r>
              <a:rPr lang="en-US" altLang="zh-TW" dirty="0" smtClean="0"/>
              <a:t>〉</a:t>
            </a:r>
            <a:r>
              <a:rPr lang="zh-TW" altLang="en-US" dirty="0" smtClean="0"/>
              <a:t>：「仁者見之謂之仁，知者見之謂之知。」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solidFill>
                  <a:schemeClr val="tx2"/>
                </a:solidFill>
              </a:rPr>
              <a:t>無妄之災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dirty="0" smtClean="0"/>
              <a:t>   出自無妄卦六三爻辭。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solidFill>
                  <a:schemeClr val="tx2"/>
                </a:solidFill>
              </a:rPr>
              <a:t>不三不四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dirty="0" smtClean="0"/>
              <a:t>   三四爻為人位，此言即「非人哉」之意。</a:t>
            </a:r>
          </a:p>
        </p:txBody>
      </p:sp>
      <p:pic>
        <p:nvPicPr>
          <p:cNvPr id="128004" name="Picture 4" descr="11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5963" y="1412875"/>
            <a:ext cx="102235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5" name="Picture 5" descr="12否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1412875"/>
            <a:ext cx="102393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B2D8614-ECB9-4CBA-AA13-C7108DCB1222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273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他們跟易經也很熟</a:t>
            </a:r>
          </a:p>
        </p:txBody>
      </p:sp>
      <p:sp>
        <p:nvSpPr>
          <p:cNvPr id="273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341438"/>
            <a:ext cx="854075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>
                <a:solidFill>
                  <a:schemeClr val="tx2"/>
                </a:solidFill>
              </a:rPr>
              <a:t>蔣介石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mtClean="0"/>
              <a:t>   豫卦六二爻辭：</a:t>
            </a:r>
            <a:r>
              <a:rPr lang="zh-TW" altLang="en-US" smtClean="0">
                <a:solidFill>
                  <a:srgbClr val="993300"/>
                </a:solidFill>
              </a:rPr>
              <a:t>介</a:t>
            </a:r>
            <a:r>
              <a:rPr lang="zh-TW" altLang="en-US" smtClean="0"/>
              <a:t>於</a:t>
            </a:r>
            <a:r>
              <a:rPr lang="zh-TW" altLang="en-US" smtClean="0">
                <a:solidFill>
                  <a:srgbClr val="993300"/>
                </a:solidFill>
              </a:rPr>
              <a:t>石</a:t>
            </a:r>
            <a:r>
              <a:rPr lang="zh-TW" altLang="en-US" smtClean="0"/>
              <a:t>，不終日，貞吉。   豫卦六二象傳：不終日，貞吉，以</a:t>
            </a:r>
            <a:r>
              <a:rPr lang="zh-TW" altLang="en-US" smtClean="0">
                <a:solidFill>
                  <a:srgbClr val="993300"/>
                </a:solidFill>
              </a:rPr>
              <a:t>中正</a:t>
            </a:r>
            <a:r>
              <a:rPr lang="zh-TW" altLang="en-US" smtClean="0"/>
              <a:t>也。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mtClean="0">
                <a:solidFill>
                  <a:schemeClr val="tx2"/>
                </a:solidFill>
              </a:rPr>
              <a:t>白居易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mtClean="0"/>
              <a:t>   </a:t>
            </a:r>
            <a:r>
              <a:rPr lang="en-US" altLang="zh-TW" smtClean="0"/>
              <a:t>〈</a:t>
            </a:r>
            <a:r>
              <a:rPr lang="zh-TW" altLang="en-US" smtClean="0"/>
              <a:t>繫辭傳</a:t>
            </a:r>
            <a:r>
              <a:rPr lang="en-US" altLang="zh-TW" smtClean="0"/>
              <a:t>〉</a:t>
            </a:r>
            <a:r>
              <a:rPr lang="zh-TW" altLang="en-US" smtClean="0"/>
              <a:t>：「君子所</a:t>
            </a:r>
            <a:r>
              <a:rPr lang="zh-TW" altLang="en-US" smtClean="0">
                <a:solidFill>
                  <a:srgbClr val="993300"/>
                </a:solidFill>
              </a:rPr>
              <a:t>居</a:t>
            </a:r>
            <a:r>
              <a:rPr lang="zh-TW" altLang="en-US" smtClean="0"/>
              <a:t>而安者，</a:t>
            </a:r>
            <a:r>
              <a:rPr lang="zh-TW" altLang="en-US" smtClean="0">
                <a:solidFill>
                  <a:srgbClr val="993300"/>
                </a:solidFill>
              </a:rPr>
              <a:t>易</a:t>
            </a:r>
            <a:r>
              <a:rPr lang="zh-TW" altLang="en-US" smtClean="0"/>
              <a:t>之序也。 </a:t>
            </a:r>
            <a:r>
              <a:rPr lang="en-US" altLang="zh-TW" smtClean="0">
                <a:latin typeface="標楷體" pitchFamily="65" charset="-120"/>
              </a:rPr>
              <a:t>……</a:t>
            </a:r>
            <a:r>
              <a:rPr lang="zh-TW" altLang="en-US" smtClean="0">
                <a:solidFill>
                  <a:srgbClr val="993300"/>
                </a:solidFill>
              </a:rPr>
              <a:t>樂天</a:t>
            </a:r>
            <a:r>
              <a:rPr lang="zh-TW" altLang="en-US" smtClean="0"/>
              <a:t>知命，故不憂。」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mtClean="0">
                <a:solidFill>
                  <a:schemeClr val="tx2"/>
                </a:solidFill>
              </a:rPr>
              <a:t>莫文蔚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mtClean="0"/>
              <a:t>   革卦上六象傳：君子豹變，其</a:t>
            </a:r>
            <a:r>
              <a:rPr lang="zh-TW" altLang="en-US" smtClean="0">
                <a:solidFill>
                  <a:srgbClr val="993300"/>
                </a:solidFill>
              </a:rPr>
              <a:t>文蔚</a:t>
            </a:r>
            <a:r>
              <a:rPr lang="zh-TW" altLang="en-US" smtClean="0"/>
              <a:t>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03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經典中的飲食符碼</a:t>
            </a:r>
          </a:p>
        </p:txBody>
      </p:sp>
      <p:pic>
        <p:nvPicPr>
          <p:cNvPr id="5123" name="Picture 6" descr="55豐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580063" y="1700213"/>
            <a:ext cx="1849437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7" descr="50鼎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700213"/>
            <a:ext cx="1855788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8" descr="11泰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400" y="1700213"/>
            <a:ext cx="1855788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 descr="ssa52701"/>
          <p:cNvPicPr>
            <a:picLocks noChangeAspect="1" noChangeArrowheads="1"/>
          </p:cNvPicPr>
          <p:nvPr/>
        </p:nvPicPr>
        <p:blipFill>
          <a:blip r:embed="rId5" cstate="print"/>
          <a:srcRect l="6950" t="20238" b="22395"/>
          <a:stretch>
            <a:fillRect/>
          </a:stretch>
        </p:blipFill>
        <p:spPr bwMode="auto">
          <a:xfrm>
            <a:off x="2079625" y="3933056"/>
            <a:ext cx="5113338" cy="2220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261696-C1B2-4C1B-AC6E-60926B8E91E3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274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易經很難嗎？</a:t>
            </a:r>
          </a:p>
        </p:txBody>
      </p:sp>
      <p:sp>
        <p:nvSpPr>
          <p:cNvPr id="2744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當然不！否則易經就改稱「難經」了。</a:t>
            </a:r>
          </a:p>
          <a:p>
            <a:pPr eaLnBrk="1" hangingPunct="1"/>
            <a:r>
              <a:rPr lang="zh-TW" altLang="en-US" smtClean="0"/>
              <a:t>卦象本身是</a:t>
            </a:r>
            <a:r>
              <a:rPr lang="zh-TW" altLang="en-US" smtClean="0">
                <a:solidFill>
                  <a:srgbClr val="993300"/>
                </a:solidFill>
              </a:rPr>
              <a:t>極其簡易</a:t>
            </a:r>
            <a:r>
              <a:rPr lang="zh-TW" altLang="en-US" smtClean="0"/>
              <a:t>的二元</a:t>
            </a:r>
            <a:r>
              <a:rPr lang="zh-TW" altLang="en-US" smtClean="0">
                <a:solidFill>
                  <a:srgbClr val="993300"/>
                </a:solidFill>
              </a:rPr>
              <a:t>符號邏輯系統</a:t>
            </a:r>
            <a:r>
              <a:rPr lang="zh-TW" altLang="en-US" smtClean="0"/>
              <a:t>。經、傳皆為前人從卦象所衍伸的思維。不閱讀文字，一樣可從符號獲取意義。</a:t>
            </a:r>
          </a:p>
          <a:p>
            <a:pPr eaLnBrk="1" hangingPunct="1"/>
            <a:r>
              <a:rPr lang="zh-TW" altLang="en-US" smtClean="0"/>
              <a:t>學習易經，最重要的關鍵在將其</a:t>
            </a:r>
            <a:r>
              <a:rPr lang="zh-TW" altLang="en-US" smtClean="0">
                <a:solidFill>
                  <a:srgbClr val="993300"/>
                </a:solidFill>
              </a:rPr>
              <a:t>「去經典化」</a:t>
            </a:r>
            <a:r>
              <a:rPr lang="zh-TW" altLang="en-US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971673-57FA-4C30-BEE1-A9ECA3A27A44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275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易經很神嗎？</a:t>
            </a:r>
          </a:p>
        </p:txBody>
      </p:sp>
      <p:sp>
        <p:nvSpPr>
          <p:cNvPr id="275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4714875"/>
          </a:xfrm>
        </p:spPr>
        <p:txBody>
          <a:bodyPr/>
          <a:lstStyle/>
          <a:p>
            <a:pPr eaLnBrk="1" hangingPunct="1"/>
            <a:r>
              <a:rPr lang="zh-TW" altLang="en-US" smtClean="0"/>
              <a:t>易經本為</a:t>
            </a:r>
            <a:r>
              <a:rPr lang="zh-TW" altLang="en-US" smtClean="0">
                <a:solidFill>
                  <a:srgbClr val="993300"/>
                </a:solidFill>
              </a:rPr>
              <a:t>卜筮之書</a:t>
            </a:r>
            <a:r>
              <a:rPr lang="zh-TW" altLang="en-US" smtClean="0"/>
              <a:t>，含有素樸的天人感應思想。術數之學至今仍有不小的影響力。</a:t>
            </a:r>
          </a:p>
          <a:p>
            <a:pPr eaLnBrk="1" hangingPunct="1"/>
            <a:r>
              <a:rPr lang="zh-TW" altLang="en-US" smtClean="0"/>
              <a:t>因六十四卦排列組合變化萬端，數千年以來研究者據此細加分析，故形成了一套籠括各種人事現象的</a:t>
            </a:r>
            <a:r>
              <a:rPr lang="zh-TW" altLang="en-US" smtClean="0">
                <a:solidFill>
                  <a:srgbClr val="993300"/>
                </a:solidFill>
              </a:rPr>
              <a:t>模擬系統</a:t>
            </a:r>
            <a:r>
              <a:rPr lang="zh-TW" altLang="en-US" smtClean="0"/>
              <a:t>。與其說易經能夠預測未來，不如說易經可提供各種狀況的</a:t>
            </a:r>
            <a:r>
              <a:rPr lang="zh-TW" altLang="en-US" smtClean="0">
                <a:solidFill>
                  <a:srgbClr val="993300"/>
                </a:solidFill>
              </a:rPr>
              <a:t>預演</a:t>
            </a:r>
            <a:r>
              <a:rPr lang="zh-TW" altLang="en-US" smtClean="0"/>
              <a:t>，好讓我們做好準備。</a:t>
            </a:r>
          </a:p>
          <a:p>
            <a:pPr eaLnBrk="1" hangingPunct="1"/>
            <a:endParaRPr lang="zh-TW" altLang="en-US" smtClean="0"/>
          </a:p>
          <a:p>
            <a:pPr eaLnBrk="1" hangingPunct="1"/>
            <a:endParaRPr lang="en-US" altLang="zh-TW" smtClean="0"/>
          </a:p>
        </p:txBody>
      </p:sp>
      <p:sp>
        <p:nvSpPr>
          <p:cNvPr id="275464" name="AutoShape 8"/>
          <p:cNvSpPr>
            <a:spLocks noChangeArrowheads="1"/>
          </p:cNvSpPr>
          <p:nvPr/>
        </p:nvSpPr>
        <p:spPr bwMode="auto">
          <a:xfrm rot="10800000">
            <a:off x="1835150" y="2492375"/>
            <a:ext cx="2592388" cy="1871663"/>
          </a:xfrm>
          <a:prstGeom prst="wedgeRoundRectCallout">
            <a:avLst>
              <a:gd name="adj1" fmla="val 5722"/>
              <a:gd name="adj2" fmla="val 675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r>
              <a:rPr lang="zh-TW" altLang="en-US" sz="2400">
                <a:solidFill>
                  <a:srgbClr val="993300"/>
                </a:solidFill>
                <a:ea typeface="標楷體" pitchFamily="65" charset="-120"/>
              </a:rPr>
              <a:t>同學！</a:t>
            </a:r>
          </a:p>
          <a:p>
            <a:r>
              <a:rPr lang="zh-TW" altLang="en-US" sz="2400">
                <a:solidFill>
                  <a:srgbClr val="993300"/>
                </a:solidFill>
                <a:ea typeface="標楷體" pitchFamily="65" charset="-120"/>
              </a:rPr>
              <a:t>這個字念ㄕˋ</a:t>
            </a:r>
          </a:p>
          <a:p>
            <a:r>
              <a:rPr lang="zh-TW" altLang="en-US" sz="2400">
                <a:solidFill>
                  <a:srgbClr val="993300"/>
                </a:solidFill>
                <a:ea typeface="標楷體" pitchFamily="65" charset="-120"/>
              </a:rPr>
              <a:t>趕快記起來！</a:t>
            </a:r>
          </a:p>
          <a:p>
            <a:r>
              <a:rPr lang="zh-TW" altLang="en-US" sz="2400">
                <a:solidFill>
                  <a:srgbClr val="993300"/>
                </a:solidFill>
                <a:ea typeface="標楷體" pitchFamily="65" charset="-120"/>
              </a:rPr>
              <a:t>以後會常用到！</a:t>
            </a:r>
            <a:endParaRPr lang="zh-TW" altLang="en-US"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4" grpId="0" animBg="1"/>
      <p:bldP spid="27546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E411F6-0D9F-40C1-B1C8-A51052AD9769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276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易經是外星人所作嗎？</a:t>
            </a:r>
          </a:p>
        </p:txBody>
      </p:sp>
      <p:sp>
        <p:nvSpPr>
          <p:cNvPr id="276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540750" cy="4714875"/>
          </a:xfrm>
        </p:spPr>
        <p:txBody>
          <a:bodyPr/>
          <a:lstStyle/>
          <a:p>
            <a:pPr eaLnBrk="1" hangingPunct="1"/>
            <a:r>
              <a:rPr lang="zh-TW" altLang="en-US" smtClean="0"/>
              <a:t>這種說法不少，比如</a:t>
            </a:r>
            <a:r>
              <a:rPr lang="zh-TW" altLang="en-US" smtClean="0">
                <a:hlinkClick r:id="rId3"/>
              </a:rPr>
              <a:t>這一篇</a:t>
            </a:r>
            <a:r>
              <a:rPr lang="zh-TW" altLang="en-US" smtClean="0"/>
              <a:t>。也有人說是上次冰河期前的超古文明遺產。</a:t>
            </a:r>
          </a:p>
          <a:p>
            <a:pPr eaLnBrk="1" hangingPunct="1"/>
            <a:r>
              <a:rPr lang="zh-TW" altLang="en-US" smtClean="0">
                <a:solidFill>
                  <a:schemeClr val="folHlink"/>
                </a:solidFill>
              </a:rPr>
              <a:t>請勿看輕地球人！</a:t>
            </a:r>
            <a:r>
              <a:rPr lang="zh-TW" altLang="en-US" smtClean="0"/>
              <a:t>傳統說法是伏羲作八卦，文王重為六十四卦並作卦辭，周公作爻辭，孔子作易傳。但易經非一時一地一人的產物，而是歷代賢哲共同累積的文明成果。</a:t>
            </a:r>
          </a:p>
          <a:p>
            <a:pPr eaLnBrk="1" hangingPunct="1"/>
            <a:r>
              <a:rPr lang="en-US" altLang="zh-TW" smtClean="0"/>
              <a:t>〈</a:t>
            </a:r>
            <a:r>
              <a:rPr lang="zh-TW" altLang="en-US" smtClean="0"/>
              <a:t>賁卦彖傳</a:t>
            </a:r>
            <a:r>
              <a:rPr lang="en-US" altLang="zh-TW" smtClean="0"/>
              <a:t>〉</a:t>
            </a:r>
            <a:r>
              <a:rPr lang="zh-TW" altLang="en-US" smtClean="0"/>
              <a:t>云：「觀乎</a:t>
            </a:r>
            <a:r>
              <a:rPr lang="zh-TW" altLang="en-US" smtClean="0">
                <a:solidFill>
                  <a:schemeClr val="folHlink"/>
                </a:solidFill>
              </a:rPr>
              <a:t>天文</a:t>
            </a:r>
            <a:r>
              <a:rPr lang="zh-TW" altLang="en-US" smtClean="0"/>
              <a:t>，以察時變；觀乎</a:t>
            </a:r>
            <a:r>
              <a:rPr lang="zh-TW" altLang="en-US" smtClean="0">
                <a:solidFill>
                  <a:schemeClr val="folHlink"/>
                </a:solidFill>
              </a:rPr>
              <a:t>人文</a:t>
            </a:r>
            <a:r>
              <a:rPr lang="zh-TW" altLang="en-US" smtClean="0"/>
              <a:t>，以</a:t>
            </a:r>
            <a:r>
              <a:rPr lang="zh-TW" altLang="en-US" smtClean="0">
                <a:solidFill>
                  <a:schemeClr val="folHlink"/>
                </a:solidFill>
              </a:rPr>
              <a:t>化</a:t>
            </a:r>
            <a:r>
              <a:rPr lang="zh-TW" altLang="en-US" smtClean="0"/>
              <a:t>成天下。」文明之意義即在於此。</a:t>
            </a:r>
          </a:p>
          <a:p>
            <a:pPr eaLnBrk="1" hangingPunct="1"/>
            <a:endParaRPr lang="zh-TW" altLang="en-US" smtClean="0"/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D8E28E-A821-46A0-AB29-74138C8607B2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sp>
        <p:nvSpPr>
          <p:cNvPr id="277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經典的生命力</a:t>
            </a:r>
          </a:p>
        </p:txBody>
      </p:sp>
      <p:sp>
        <p:nvSpPr>
          <p:cNvPr id="2775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經典的最重要價值並非來自其內涵的「崇高偉大」，而在於可</a:t>
            </a:r>
            <a:r>
              <a:rPr lang="zh-TW" altLang="en-US" smtClean="0">
                <a:solidFill>
                  <a:srgbClr val="993300"/>
                </a:solidFill>
              </a:rPr>
              <a:t>「被利用」</a:t>
            </a:r>
            <a:r>
              <a:rPr lang="zh-TW" altLang="en-US" smtClean="0"/>
              <a:t>，且能因時代環境或個人需求不斷加以修正。</a:t>
            </a:r>
          </a:p>
          <a:p>
            <a:pPr eaLnBrk="1" hangingPunct="1"/>
            <a:r>
              <a:rPr lang="zh-TW" altLang="en-US" smtClean="0"/>
              <a:t>經典提供的不是「規範」，而是活潑的</a:t>
            </a:r>
            <a:r>
              <a:rPr lang="zh-TW" altLang="en-US" smtClean="0">
                <a:solidFill>
                  <a:srgbClr val="993300"/>
                </a:solidFill>
              </a:rPr>
              <a:t>「思維方法」</a:t>
            </a:r>
            <a:r>
              <a:rPr lang="zh-TW" altLang="en-US" smtClean="0"/>
              <a:t>，研讀經典不但能夠累積知識、增長智慧</a:t>
            </a:r>
            <a:r>
              <a:rPr lang="zh-TW" altLang="en-US" smtClean="0">
                <a:solidFill>
                  <a:srgbClr val="993300"/>
                </a:solidFill>
              </a:rPr>
              <a:t>（用強者古人開外掛）</a:t>
            </a:r>
            <a:r>
              <a:rPr lang="zh-TW" altLang="en-US" smtClean="0"/>
              <a:t>，更能讓自己保持快樂自在。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54781F5-2EB6-4549-A0A9-5423BA8AD80E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易經究竟在說什麼？</a:t>
            </a:r>
          </a:p>
        </p:txBody>
      </p:sp>
      <p:sp>
        <p:nvSpPr>
          <p:cNvPr id="278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本節課程的核心，在於理解三個問題。</a:t>
            </a:r>
          </a:p>
          <a:p>
            <a:pPr lvl="1" eaLnBrk="1" hangingPunct="1"/>
            <a:r>
              <a:rPr lang="zh-TW" altLang="en-US" sz="3200" smtClean="0">
                <a:ea typeface="標楷體" pitchFamily="65" charset="-120"/>
              </a:rPr>
              <a:t>本書命名的緣由為何？</a:t>
            </a:r>
          </a:p>
          <a:p>
            <a:pPr lvl="1" eaLnBrk="1" hangingPunct="1"/>
            <a:r>
              <a:rPr lang="zh-TW" altLang="en-US" sz="3200" smtClean="0">
                <a:ea typeface="標楷體" pitchFamily="65" charset="-120"/>
              </a:rPr>
              <a:t>「易」字的本義為何？</a:t>
            </a:r>
          </a:p>
          <a:p>
            <a:pPr lvl="1" eaLnBrk="1" hangingPunct="1"/>
            <a:r>
              <a:rPr lang="zh-TW" altLang="en-US" sz="3200" smtClean="0">
                <a:ea typeface="標楷體" pitchFamily="65" charset="-120"/>
              </a:rPr>
              <a:t>易經哲學的核心意義為何？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designa">
  <a:themeElements>
    <a:clrScheme name="tdesigna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tdesigna">
      <a:majorFont>
        <a:latin typeface="Arial"/>
        <a:ea typeface="標楷體"/>
        <a:cs typeface="新細明體"/>
      </a:majorFont>
      <a:minorFont>
        <a:latin typeface="Arial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tdesigna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TDESIGNA</Template>
  <TotalTime>668</TotalTime>
  <Words>1136</Words>
  <Application>Microsoft Office PowerPoint</Application>
  <PresentationFormat>如螢幕大小 (4:3)</PresentationFormat>
  <Paragraphs>108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tdesigna</vt:lpstr>
      <vt:lpstr>輕鬆優雅學易經（一）  易經書名的祕密</vt:lpstr>
      <vt:lpstr>其實我們跟易經很熟</vt:lpstr>
      <vt:lpstr>他們跟易經也很熟</vt:lpstr>
      <vt:lpstr>經典中的飲食符碼</vt:lpstr>
      <vt:lpstr>易經很難嗎？</vt:lpstr>
      <vt:lpstr>易經很神嗎？</vt:lpstr>
      <vt:lpstr>易經是外星人所作嗎？</vt:lpstr>
      <vt:lpstr>經典的生命力</vt:lpstr>
      <vt:lpstr>易經究竟在說什麼？</vt:lpstr>
      <vt:lpstr>「易經」與《周易》</vt:lpstr>
      <vt:lpstr>何以要以「易」為書名？</vt:lpstr>
      <vt:lpstr>「易」字本義的考察（一）</vt:lpstr>
      <vt:lpstr>「易」字本義的考察（二）</vt:lpstr>
      <vt:lpstr>「易」字本義的考察（三）</vt:lpstr>
      <vt:lpstr>「易」字本義的考察（四）</vt:lpstr>
      <vt:lpstr>「易經」的英文怎麼翻譯？</vt:lpstr>
      <vt:lpstr>「易經」之「易」的三重含意</vt:lpstr>
      <vt:lpstr>孔子的感嘆</vt:lpstr>
    </vt:vector>
  </TitlesOfParts>
  <Company>yzu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Windows 使用者</cp:lastModifiedBy>
  <cp:revision>52</cp:revision>
  <dcterms:created xsi:type="dcterms:W3CDTF">2009-09-09T06:52:56Z</dcterms:created>
  <dcterms:modified xsi:type="dcterms:W3CDTF">2019-09-10T01:26:15Z</dcterms:modified>
</cp:coreProperties>
</file>