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56" r:id="rId2"/>
    <p:sldId id="265" r:id="rId3"/>
    <p:sldId id="257" r:id="rId4"/>
    <p:sldId id="259" r:id="rId5"/>
    <p:sldId id="276" r:id="rId6"/>
    <p:sldId id="260" r:id="rId7"/>
    <p:sldId id="263" r:id="rId8"/>
    <p:sldId id="264" r:id="rId9"/>
    <p:sldId id="261" r:id="rId10"/>
    <p:sldId id="258" r:id="rId11"/>
    <p:sldId id="262" r:id="rId12"/>
    <p:sldId id="266" r:id="rId13"/>
    <p:sldId id="267" r:id="rId14"/>
    <p:sldId id="275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3399"/>
    <a:srgbClr val="660066"/>
    <a:srgbClr val="FFFF00"/>
    <a:srgbClr val="CC0000"/>
    <a:srgbClr val="333300"/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7" autoAdjust="0"/>
    <p:restoredTop sz="94660"/>
  </p:normalViewPr>
  <p:slideViewPr>
    <p:cSldViewPr>
      <p:cViewPr varScale="1">
        <p:scale>
          <a:sx n="77" d="100"/>
          <a:sy n="77" d="100"/>
        </p:scale>
        <p:origin x="1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3001404-C6BB-47A9-812A-76625C6E64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95C9863-C405-434B-AC7B-9CBD9512F45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E9CB7CC-7DC8-41CF-BD99-9BD3A3F82DE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644801D-6FC9-40A7-BE30-F28E2975B71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F3A6255B-6440-41FF-A3BD-020940049E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529AE434-F9A8-4792-9F94-280820EA43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11E89B3-62FC-4CA9-A422-47F197B7975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F4388F3-C0F6-484C-9353-5238162268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43E1FEF-CFB1-449A-8C98-AF9D27468034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C7137A9-C16D-4029-AC73-43C426EBD08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1651E10-B308-4FBE-9E58-4D895EAAB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A17376-F2F4-4C65-B990-2E4C24D000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6AE509-B3A2-4D19-A652-D7321FB82E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EB4F5-D122-457A-8612-F90B835171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098B8-D969-4096-B957-9E9C57E0C92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36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7D7B07-1E98-4B98-8A66-53C84564AE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D93B44-C4FC-443B-BB78-4CEF46DFD5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CFF904D-6506-4CF4-9B3B-3D49077894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53584A-67D3-431B-93A4-699AA3B250C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187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29413" y="260350"/>
            <a:ext cx="2135187" cy="5867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53163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B2E6BB-EEF9-475F-8D40-C86145133F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F1A174-A0A2-49F3-88ED-DE74EB8B3C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0D78BF-BAF0-4FD6-B320-ED85BEE261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3A0D09-4868-4EFE-BC34-7406D216109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136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873EF6-6EC8-4DA3-A983-0BB3E7EBBD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143B27-871C-4F64-BE3E-8F3974E2E8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633423-A4AB-4FD6-85AB-47522A473E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EEDC0-EEF8-45C8-95B4-2A3F248E96B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844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32A3F4-0901-492B-9606-7366215535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93F6E1-30E0-4C59-B276-0EFBC85BC0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168366-4537-437C-93D8-D19FDF0D0B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B85C37-8710-4A59-99B8-F7996F2A639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56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23850" y="1628775"/>
            <a:ext cx="4194175" cy="44989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0425" y="1628775"/>
            <a:ext cx="4194175" cy="44989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884C66-17B3-4D8C-AE86-35B1B77951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9F0CA6-CF30-426D-BE3D-CB4A88BE4F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5FB0E5-6917-446A-89EA-78671329DD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09BE50-8B5A-4D25-A919-B01D4CE619C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599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F98DBDB-9C1C-452E-8810-5F489CDB99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B453BB7-D9EC-47CC-8DE3-4BF3F19967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590099-8EFC-4180-8B55-419D98CBB0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EB6361-7509-434B-BAF9-D744BFB8D8F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548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6F3CFCA-E091-4380-A51C-76A0878A29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018CD79-0E43-4179-91E8-3F372A35EE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3E05BF3-F02B-43FB-A318-423352455F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97C58-7522-4BAD-BA4D-87CC2F9BA54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460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B7F73E9-B636-4DCE-ACB7-8CAE1F2D68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4B18C10-A4E8-4B17-81B5-5D63BBDAFC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2CEADDB-8BE3-4623-93E8-98F5F22EBE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3F9919-627D-4DD3-BC90-2F0EF61002C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787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9E67AB-50CC-49DB-8BBE-C7206F35BC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D60AEB-3D94-436D-A428-A2C5B0019C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A5910-E0BD-4127-96F8-F00ADE562B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42074A-54DC-49D6-A840-155809D59A1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200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D80262-06F4-4608-A0EF-632D53EA11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A3AA05-BC34-4492-A8D2-0AFF6FAB23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FDB182-5A37-422E-A3BB-EB8ECB3AED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FC4DF2-FEA7-44ED-8576-7686FCEF250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913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FAD9C0D-D0F5-4117-8972-4B03A66CE77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23850" y="26035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7F8A1B9-9342-4576-96B4-A6B62E154A1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628775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24E5F62-464F-42C8-9580-5C25DB819D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B5DF012-335D-4F93-8E00-DFE1344061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B8964149-7738-4BBF-8110-5054AC3920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fld id="{B9C11A0B-BA1E-47BE-81E9-74D995B3DD8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00"/>
        </a:buClr>
        <a:buSzPct val="85000"/>
        <a:buFont typeface="Wingdings" panose="05000000000000000000" pitchFamily="2" charset="2"/>
        <a:buChar char="Ø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"/>
        <a:defRPr kumimoji="1" sz="2800" kern="1200">
          <a:solidFill>
            <a:schemeClr val="tx1"/>
          </a:solidFill>
          <a:latin typeface="+mn-lt"/>
          <a:ea typeface="新細明體" panose="02020500000000000000" pitchFamily="18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kumimoji="1" sz="2400" kern="1200">
          <a:solidFill>
            <a:schemeClr val="tx1"/>
          </a:solidFill>
          <a:latin typeface="+mn-lt"/>
          <a:ea typeface="新細明體" panose="02020500000000000000" pitchFamily="18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"/>
        <a:defRPr kumimoji="1" sz="2000" kern="1200">
          <a:solidFill>
            <a:schemeClr val="tx1"/>
          </a:solidFill>
          <a:latin typeface="+mn-lt"/>
          <a:ea typeface="新細明體" panose="02020500000000000000" pitchFamily="18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kumimoji="1" sz="2000" kern="1200">
          <a:solidFill>
            <a:schemeClr val="tx1"/>
          </a:solidFill>
          <a:latin typeface="+mn-lt"/>
          <a:ea typeface="新細明體" panose="02020500000000000000" pitchFamily="18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BCA5D5E7-49A4-4F21-B2AA-19A25D9C8A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CAE818-5378-4A0F-B968-6919FE60FF41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pic>
        <p:nvPicPr>
          <p:cNvPr id="4099" name="Picture 5" descr="2533638_143408021_2">
            <a:extLst>
              <a:ext uri="{FF2B5EF4-FFF2-40B4-BE49-F238E27FC236}">
                <a16:creationId xmlns:a16="http://schemas.microsoft.com/office/drawing/2014/main" id="{DDA20D17-AD02-4513-BD01-2773F050D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88" y="-9525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E9F0D29F-1107-428B-A756-756E1425AD6B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646113" y="29908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4800" dirty="0">
                <a:solidFill>
                  <a:schemeClr val="tx1"/>
                </a:solidFill>
              </a:rPr>
              <a:t>周易六十四卦導論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E7141B4-2D6C-4ED8-824A-052E12ED9359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913" y="4656138"/>
            <a:ext cx="6400800" cy="81597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陳巍仁</a:t>
            </a:r>
          </a:p>
          <a:p>
            <a:pPr eaLnBrk="1" hangingPunct="1">
              <a:defRPr/>
            </a:pPr>
            <a:endParaRPr lang="zh-TW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zh-TW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46685E-8B6C-4293-9693-97505833DC9B}"/>
              </a:ext>
            </a:extLst>
          </p:cNvPr>
          <p:cNvSpPr txBox="1"/>
          <p:nvPr/>
        </p:nvSpPr>
        <p:spPr>
          <a:xfrm>
            <a:off x="2124075" y="2020888"/>
            <a:ext cx="5313363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TW" altLang="en-US" sz="4000" dirty="0">
                <a:latin typeface="+mj-ea"/>
                <a:ea typeface="+mj-ea"/>
              </a:rPr>
              <a:t>輕鬆優雅學易經（三）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5">
            <a:extLst>
              <a:ext uri="{FF2B5EF4-FFF2-40B4-BE49-F238E27FC236}">
                <a16:creationId xmlns:a16="http://schemas.microsoft.com/office/drawing/2014/main" id="{FE95CE97-8647-4BEE-8F2B-C187C641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31C91F-9A47-4121-BD2D-FD41411417A8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701719E-86BB-444C-9F40-B476434A146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TW" altLang="en-US"/>
              <a:t>試畫出六十四卦中之「八純卦」</a:t>
            </a:r>
            <a:endParaRPr lang="zh-TW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7B92F2B-82DF-4761-BA90-1A03DDC08C8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619250" y="1557338"/>
            <a:ext cx="3529013" cy="4498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3600"/>
              <a:t>天為乾：乾</a:t>
            </a:r>
            <a:r>
              <a:rPr lang="en-US" altLang="zh-TW" sz="3600"/>
              <a:t>01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600"/>
              <a:t>澤為兌：兌</a:t>
            </a:r>
            <a:r>
              <a:rPr lang="en-US" altLang="zh-TW" sz="3600"/>
              <a:t>58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600"/>
              <a:t>火為離：離</a:t>
            </a:r>
            <a:r>
              <a:rPr lang="en-US" altLang="zh-TW" sz="3600"/>
              <a:t>30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600"/>
              <a:t>雷為震：震</a:t>
            </a:r>
            <a:r>
              <a:rPr lang="en-US" altLang="zh-TW" sz="3600"/>
              <a:t>51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600"/>
              <a:t>風為巽：巽</a:t>
            </a:r>
            <a:r>
              <a:rPr lang="en-US" altLang="zh-TW" sz="3600"/>
              <a:t>57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600"/>
              <a:t>水為坎：坎</a:t>
            </a:r>
            <a:r>
              <a:rPr lang="en-US" altLang="zh-TW" sz="3600"/>
              <a:t>29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600"/>
              <a:t>山為艮：艮</a:t>
            </a:r>
            <a:r>
              <a:rPr lang="en-US" altLang="zh-TW" sz="3600"/>
              <a:t>52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600"/>
              <a:t>地為坤：坤</a:t>
            </a:r>
            <a:r>
              <a:rPr lang="en-US" altLang="zh-TW" sz="3600"/>
              <a:t>02</a:t>
            </a:r>
          </a:p>
        </p:txBody>
      </p:sp>
      <p:pic>
        <p:nvPicPr>
          <p:cNvPr id="10244" name="Picture 4" descr="1乾卦">
            <a:extLst>
              <a:ext uri="{FF2B5EF4-FFF2-40B4-BE49-F238E27FC236}">
                <a16:creationId xmlns:a16="http://schemas.microsoft.com/office/drawing/2014/main" id="{2AC7CCE3-F523-463C-BC0B-814139BAB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268413"/>
            <a:ext cx="10239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58兌">
            <a:extLst>
              <a:ext uri="{FF2B5EF4-FFF2-40B4-BE49-F238E27FC236}">
                <a16:creationId xmlns:a16="http://schemas.microsoft.com/office/drawing/2014/main" id="{75E8D93C-33B7-4CD6-ABAA-CFF126173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628775"/>
            <a:ext cx="108743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 descr="30離">
            <a:extLst>
              <a:ext uri="{FF2B5EF4-FFF2-40B4-BE49-F238E27FC236}">
                <a16:creationId xmlns:a16="http://schemas.microsoft.com/office/drawing/2014/main" id="{BD040C9E-7799-46EF-9D03-66EBCEEDD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420938"/>
            <a:ext cx="10239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 descr="51震">
            <a:extLst>
              <a:ext uri="{FF2B5EF4-FFF2-40B4-BE49-F238E27FC236}">
                <a16:creationId xmlns:a16="http://schemas.microsoft.com/office/drawing/2014/main" id="{9ACB2255-EDF9-4037-92F1-2B38718B3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781300"/>
            <a:ext cx="1089025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 descr="57巽">
            <a:extLst>
              <a:ext uri="{FF2B5EF4-FFF2-40B4-BE49-F238E27FC236}">
                <a16:creationId xmlns:a16="http://schemas.microsoft.com/office/drawing/2014/main" id="{D7B08583-3477-4164-B94E-764D6937F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3644900"/>
            <a:ext cx="102235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9" descr="29坎">
            <a:extLst>
              <a:ext uri="{FF2B5EF4-FFF2-40B4-BE49-F238E27FC236}">
                <a16:creationId xmlns:a16="http://schemas.microsoft.com/office/drawing/2014/main" id="{4DADEFDA-9B82-437F-91B1-164FA27E1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005263"/>
            <a:ext cx="1087438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0" descr="52艮">
            <a:extLst>
              <a:ext uri="{FF2B5EF4-FFF2-40B4-BE49-F238E27FC236}">
                <a16:creationId xmlns:a16="http://schemas.microsoft.com/office/drawing/2014/main" id="{C14759CB-A4AD-449D-8415-2CADE8492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868863"/>
            <a:ext cx="10239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1" descr="02坤">
            <a:extLst>
              <a:ext uri="{FF2B5EF4-FFF2-40B4-BE49-F238E27FC236}">
                <a16:creationId xmlns:a16="http://schemas.microsoft.com/office/drawing/2014/main" id="{140696B9-FB99-4D5D-BDC4-D32F5B0EE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5300663"/>
            <a:ext cx="1087438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5">
            <a:extLst>
              <a:ext uri="{FF2B5EF4-FFF2-40B4-BE49-F238E27FC236}">
                <a16:creationId xmlns:a16="http://schemas.microsoft.com/office/drawing/2014/main" id="{8BB65EE7-D1E4-497E-83D4-64771C78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1E10F2-3B25-45FC-A9C9-1651F21295DA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43A01EE-7610-4E75-8226-D7DC05E9066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請跟著填寫以下的卦名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F83F5A1-8A11-4A9F-B72C-0A73177062E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563938" y="1628775"/>
            <a:ext cx="3887787" cy="6477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</a:rPr>
              <a:t>火雷，</a:t>
            </a:r>
            <a:r>
              <a:rPr lang="zh-TW" altLang="en-US" sz="3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</a:rPr>
              <a:t>噬嗑</a:t>
            </a:r>
            <a:r>
              <a:rPr lang="en-US" altLang="zh-TW" sz="3600">
                <a:effectLst>
                  <a:outerShdw blurRad="38100" dist="38100" dir="2700000" algn="tl">
                    <a:srgbClr val="C0C0C0"/>
                  </a:outerShdw>
                </a:effectLst>
                <a:ea typeface="Arial Unicode MS" panose="020B0604020202020204" pitchFamily="34" charset="-128"/>
                <a:cs typeface="Arial Unicode MS" panose="020B0604020202020204" pitchFamily="34" charset="-128"/>
              </a:rPr>
              <a:t>21</a:t>
            </a:r>
          </a:p>
        </p:txBody>
      </p:sp>
      <p:pic>
        <p:nvPicPr>
          <p:cNvPr id="17412" name="Picture 4" descr="21噬嗑">
            <a:extLst>
              <a:ext uri="{FF2B5EF4-FFF2-40B4-BE49-F238E27FC236}">
                <a16:creationId xmlns:a16="http://schemas.microsoft.com/office/drawing/2014/main" id="{4233B642-7801-4CB6-800F-DF0C609F6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412875"/>
            <a:ext cx="1087437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 descr="36明夷">
            <a:extLst>
              <a:ext uri="{FF2B5EF4-FFF2-40B4-BE49-F238E27FC236}">
                <a16:creationId xmlns:a16="http://schemas.microsoft.com/office/drawing/2014/main" id="{CD4139E7-1A6C-492D-80C1-09942690F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565400"/>
            <a:ext cx="1087437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 Box 6">
            <a:extLst>
              <a:ext uri="{FF2B5EF4-FFF2-40B4-BE49-F238E27FC236}">
                <a16:creationId xmlns:a16="http://schemas.microsoft.com/office/drawing/2014/main" id="{6082DAFF-0177-4718-8A38-472054B72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2852738"/>
            <a:ext cx="41767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TW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地火，</a:t>
            </a:r>
            <a:r>
              <a:rPr lang="zh-TW" altLang="en-US" sz="3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明夷</a:t>
            </a:r>
            <a:r>
              <a:rPr lang="en-US" altLang="zh-TW" sz="3600"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36</a:t>
            </a:r>
          </a:p>
        </p:txBody>
      </p:sp>
      <p:pic>
        <p:nvPicPr>
          <p:cNvPr id="17415" name="Picture 7" descr="54歸妹">
            <a:extLst>
              <a:ext uri="{FF2B5EF4-FFF2-40B4-BE49-F238E27FC236}">
                <a16:creationId xmlns:a16="http://schemas.microsoft.com/office/drawing/2014/main" id="{7422F026-2EF9-4436-840A-CCC3EFC67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716338"/>
            <a:ext cx="1087437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61中孚">
            <a:extLst>
              <a:ext uri="{FF2B5EF4-FFF2-40B4-BE49-F238E27FC236}">
                <a16:creationId xmlns:a16="http://schemas.microsoft.com/office/drawing/2014/main" id="{8E4BD712-6E94-43B1-8DAE-F0050F6C8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868863"/>
            <a:ext cx="1087437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Text Box 9">
            <a:extLst>
              <a:ext uri="{FF2B5EF4-FFF2-40B4-BE49-F238E27FC236}">
                <a16:creationId xmlns:a16="http://schemas.microsoft.com/office/drawing/2014/main" id="{78099E56-F3B3-46B9-BF66-2D62A6779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3644900"/>
            <a:ext cx="338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TW" altLang="zh-TW" sz="1800">
              <a:ea typeface="新細明體" panose="02020500000000000000" pitchFamily="18" charset="-120"/>
            </a:endParaRPr>
          </a:p>
        </p:txBody>
      </p:sp>
      <p:sp>
        <p:nvSpPr>
          <p:cNvPr id="17418" name="Text Box 10">
            <a:extLst>
              <a:ext uri="{FF2B5EF4-FFF2-40B4-BE49-F238E27FC236}">
                <a16:creationId xmlns:a16="http://schemas.microsoft.com/office/drawing/2014/main" id="{59738B4C-0B43-4FF1-9BD4-13449E2D8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005263"/>
            <a:ext cx="4103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TW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雷澤，</a:t>
            </a:r>
            <a:r>
              <a:rPr lang="zh-TW" altLang="en-US" sz="3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歸妹</a:t>
            </a:r>
            <a:r>
              <a:rPr lang="en-US" altLang="zh-TW" sz="3600"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54</a:t>
            </a:r>
          </a:p>
        </p:txBody>
      </p:sp>
      <p:sp>
        <p:nvSpPr>
          <p:cNvPr id="17419" name="Text Box 11">
            <a:extLst>
              <a:ext uri="{FF2B5EF4-FFF2-40B4-BE49-F238E27FC236}">
                <a16:creationId xmlns:a16="http://schemas.microsoft.com/office/drawing/2014/main" id="{C7DC76AE-554F-4879-A045-17A5085BE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5157788"/>
            <a:ext cx="39608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TW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風澤，</a:t>
            </a:r>
            <a:r>
              <a:rPr lang="zh-TW" altLang="en-US" sz="3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中孚</a:t>
            </a:r>
            <a:r>
              <a:rPr lang="en-US" altLang="zh-TW" sz="3600"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61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17414" grpId="0"/>
      <p:bldP spid="17418" grpId="0"/>
      <p:bldP spid="174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5">
            <a:extLst>
              <a:ext uri="{FF2B5EF4-FFF2-40B4-BE49-F238E27FC236}">
                <a16:creationId xmlns:a16="http://schemas.microsoft.com/office/drawing/2014/main" id="{D62A1BEF-88F3-4C8C-A870-F4B0DF3F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9D36AA-4C2E-4705-8AAD-3B02D84F462A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5F4E7B4A-9F63-440F-B5CF-13E5386C43D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何謂「覆卦」？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D992B8C-6EE0-43BA-8A89-59D944E1711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12875"/>
            <a:ext cx="8540750" cy="1152525"/>
          </a:xfrm>
        </p:spPr>
        <p:txBody>
          <a:bodyPr/>
          <a:lstStyle/>
          <a:p>
            <a:pPr eaLnBrk="1" hangingPunct="1"/>
            <a:r>
              <a:rPr lang="zh-TW" altLang="en-US"/>
              <a:t>即二卦卦象上下倒置（鏡射）。周易中相承相鄰的兩卦，通常為覆卦關係。</a:t>
            </a:r>
          </a:p>
        </p:txBody>
      </p:sp>
      <p:pic>
        <p:nvPicPr>
          <p:cNvPr id="24581" name="Picture 5" descr="03屯">
            <a:extLst>
              <a:ext uri="{FF2B5EF4-FFF2-40B4-BE49-F238E27FC236}">
                <a16:creationId xmlns:a16="http://schemas.microsoft.com/office/drawing/2014/main" id="{17259FAC-3B0E-49A4-BB4B-FB10AC74B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565400"/>
            <a:ext cx="1793875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 descr="04蒙">
            <a:extLst>
              <a:ext uri="{FF2B5EF4-FFF2-40B4-BE49-F238E27FC236}">
                <a16:creationId xmlns:a16="http://schemas.microsoft.com/office/drawing/2014/main" id="{12B25905-10A5-4B1B-A419-F85FAE320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565400"/>
            <a:ext cx="179228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 Box 7">
            <a:extLst>
              <a:ext uri="{FF2B5EF4-FFF2-40B4-BE49-F238E27FC236}">
                <a16:creationId xmlns:a16="http://schemas.microsoft.com/office/drawing/2014/main" id="{9BFF03DB-162A-4D74-BC98-51E8E742A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4437063"/>
            <a:ext cx="1584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rgbClr val="CC0000"/>
                </a:solidFill>
              </a:rPr>
              <a:t>屯</a:t>
            </a:r>
            <a:r>
              <a:rPr lang="en-US" altLang="zh-TW">
                <a:solidFill>
                  <a:srgbClr val="CC0000"/>
                </a:solidFill>
                <a:ea typeface="新細明體" panose="02020500000000000000" pitchFamily="18" charset="-120"/>
              </a:rPr>
              <a:t>03</a:t>
            </a:r>
          </a:p>
        </p:txBody>
      </p:sp>
      <p:sp>
        <p:nvSpPr>
          <p:cNvPr id="24584" name="Text Box 8">
            <a:extLst>
              <a:ext uri="{FF2B5EF4-FFF2-40B4-BE49-F238E27FC236}">
                <a16:creationId xmlns:a16="http://schemas.microsoft.com/office/drawing/2014/main" id="{93FBE58B-4D5C-4918-A7E8-7C6BCF1CA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437063"/>
            <a:ext cx="1584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rgbClr val="CC0000"/>
                </a:solidFill>
              </a:rPr>
              <a:t>蒙</a:t>
            </a:r>
            <a:r>
              <a:rPr lang="en-US" altLang="zh-TW">
                <a:solidFill>
                  <a:srgbClr val="CC0000"/>
                </a:solidFill>
              </a:rPr>
              <a:t>04</a:t>
            </a:r>
            <a:endParaRPr lang="en-US" altLang="zh-TW">
              <a:solidFill>
                <a:srgbClr val="CC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4585" name="Rectangle 9">
            <a:extLst>
              <a:ext uri="{FF2B5EF4-FFF2-40B4-BE49-F238E27FC236}">
                <a16:creationId xmlns:a16="http://schemas.microsoft.com/office/drawing/2014/main" id="{7151318A-A394-425A-8831-8A3614EA4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4763"/>
            <a:ext cx="79200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/>
              <a:t>此類共有五十六卦（二十八組）。亦稱</a:t>
            </a:r>
            <a:r>
              <a:rPr lang="zh-TW" altLang="en-US">
                <a:solidFill>
                  <a:srgbClr val="CC0000"/>
                </a:solidFill>
              </a:rPr>
              <a:t>「綜卦」</a:t>
            </a:r>
            <a:r>
              <a:rPr lang="zh-TW" altLang="en-US"/>
              <a:t>、 「反對卦」、「往來卦」。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24583" grpId="0"/>
      <p:bldP spid="245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5">
            <a:extLst>
              <a:ext uri="{FF2B5EF4-FFF2-40B4-BE49-F238E27FC236}">
                <a16:creationId xmlns:a16="http://schemas.microsoft.com/office/drawing/2014/main" id="{00531D9F-1F1A-4D49-8F7C-C4252A28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ED18B8-6D92-4510-B52F-5BD9B51151AE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659E018-FEB9-46F1-A406-8C4DE9419EA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何謂「變卦」？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6E35A26-F218-4456-9E35-AED51CE909E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341438"/>
            <a:ext cx="8540750" cy="5762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/>
              <a:t>二卦之陰陽爻完全相反。</a:t>
            </a:r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F412E9A0-0B1D-421E-93D0-27029CA24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860800"/>
            <a:ext cx="1584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rgbClr val="CC0000"/>
                </a:solidFill>
              </a:rPr>
              <a:t>頤</a:t>
            </a:r>
            <a:r>
              <a:rPr lang="en-US" altLang="zh-TW">
                <a:solidFill>
                  <a:srgbClr val="CC0000"/>
                </a:solidFill>
              </a:rPr>
              <a:t>27</a:t>
            </a:r>
            <a:endParaRPr lang="en-US" altLang="zh-TW">
              <a:solidFill>
                <a:srgbClr val="CC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DE7F02B4-34C6-4288-96D6-393785739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860800"/>
            <a:ext cx="1584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rgbClr val="CC0000"/>
                </a:solidFill>
              </a:rPr>
              <a:t>大過</a:t>
            </a:r>
            <a:r>
              <a:rPr lang="en-US" altLang="zh-TW">
                <a:solidFill>
                  <a:srgbClr val="CC0000"/>
                </a:solidFill>
              </a:rPr>
              <a:t>28</a:t>
            </a:r>
            <a:endParaRPr lang="en-US" altLang="zh-TW">
              <a:solidFill>
                <a:srgbClr val="CC0000"/>
              </a:solidFill>
              <a:ea typeface="新細明體" panose="02020500000000000000" pitchFamily="18" charset="-120"/>
            </a:endParaRPr>
          </a:p>
        </p:txBody>
      </p:sp>
      <p:pic>
        <p:nvPicPr>
          <p:cNvPr id="26635" name="Picture 11" descr="27頤">
            <a:extLst>
              <a:ext uri="{FF2B5EF4-FFF2-40B4-BE49-F238E27FC236}">
                <a16:creationId xmlns:a16="http://schemas.microsoft.com/office/drawing/2014/main" id="{AF609308-E2C5-40CE-B43A-5D0A91A77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989138"/>
            <a:ext cx="179228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12" descr="28大過">
            <a:extLst>
              <a:ext uri="{FF2B5EF4-FFF2-40B4-BE49-F238E27FC236}">
                <a16:creationId xmlns:a16="http://schemas.microsoft.com/office/drawing/2014/main" id="{5B07F5DC-8883-4C69-8E05-0ABF5BE7F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989138"/>
            <a:ext cx="179228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7" name="Rectangle 13">
            <a:extLst>
              <a:ext uri="{FF2B5EF4-FFF2-40B4-BE49-F238E27FC236}">
                <a16:creationId xmlns:a16="http://schemas.microsoft.com/office/drawing/2014/main" id="{8CFC6EAB-D16B-4A26-B28C-EFC17938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508500"/>
            <a:ext cx="8351837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TW" altLang="en-US"/>
              <a:t>又稱為</a:t>
            </a:r>
            <a:r>
              <a:rPr lang="zh-TW" altLang="en-US">
                <a:solidFill>
                  <a:srgbClr val="CC0000"/>
                </a:solidFill>
              </a:rPr>
              <a:t>「錯卦」、</a:t>
            </a:r>
            <a:r>
              <a:rPr lang="zh-TW" altLang="en-US"/>
              <a:t>「正對卦」、「伏象」。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>
                <a:solidFill>
                  <a:schemeClr val="tx2"/>
                </a:solidFill>
              </a:rPr>
              <a:t>乾、坤</a:t>
            </a:r>
            <a:r>
              <a:rPr lang="zh-TW" altLang="en-US"/>
              <a:t>；</a:t>
            </a:r>
            <a:r>
              <a:rPr lang="zh-TW" altLang="en-US">
                <a:solidFill>
                  <a:srgbClr val="333300"/>
                </a:solidFill>
              </a:rPr>
              <a:t>頤、大過</a:t>
            </a:r>
            <a:r>
              <a:rPr lang="zh-TW" altLang="en-US"/>
              <a:t>；</a:t>
            </a:r>
            <a:r>
              <a:rPr lang="zh-TW" altLang="en-US">
                <a:solidFill>
                  <a:srgbClr val="660066"/>
                </a:solidFill>
              </a:rPr>
              <a:t>坎、離</a:t>
            </a:r>
            <a:r>
              <a:rPr lang="zh-TW" altLang="en-US"/>
              <a:t>；</a:t>
            </a:r>
            <a:r>
              <a:rPr lang="zh-TW" altLang="en-US">
                <a:solidFill>
                  <a:srgbClr val="003399"/>
                </a:solidFill>
              </a:rPr>
              <a:t>中孚、小過</a:t>
            </a:r>
            <a:r>
              <a:rPr lang="zh-TW" altLang="en-US"/>
              <a:t>等八卦因「覆卦」卦形不變，故以「變卦」為同組關係。</a:t>
            </a:r>
          </a:p>
          <a:p>
            <a:pPr eaLnBrk="1" hangingPunct="1">
              <a:lnSpc>
                <a:spcPct val="90000"/>
              </a:lnSpc>
            </a:pP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26631" grpId="0"/>
      <p:bldP spid="266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5">
            <a:extLst>
              <a:ext uri="{FF2B5EF4-FFF2-40B4-BE49-F238E27FC236}">
                <a16:creationId xmlns:a16="http://schemas.microsoft.com/office/drawing/2014/main" id="{B43B6BB8-636C-4363-AA0A-458029AF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6AF222-DD91-42C4-BA17-5BA23428B64A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7E307197-B69A-439A-A26A-4C289AE800B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每卦皆有「錯綜」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0FAD39A-AD4F-47CE-9301-AC5754F2616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628775"/>
            <a:ext cx="8820150" cy="1655763"/>
          </a:xfrm>
        </p:spPr>
        <p:txBody>
          <a:bodyPr/>
          <a:lstStyle/>
          <a:p>
            <a:pPr eaLnBrk="1" hangingPunct="1"/>
            <a:r>
              <a:rPr lang="zh-TW" altLang="en-US"/>
              <a:t>基本上每卦皆有相對的「變卦」以及「覆卦」（除前述倒置後卦形不變的八個卦外），此即成語</a:t>
            </a:r>
            <a:r>
              <a:rPr lang="zh-TW" altLang="en-US">
                <a:solidFill>
                  <a:schemeClr val="folHlink"/>
                </a:solidFill>
              </a:rPr>
              <a:t>「錯綜複雜」</a:t>
            </a:r>
            <a:r>
              <a:rPr lang="zh-TW" altLang="en-US"/>
              <a:t>之由來。</a:t>
            </a:r>
          </a:p>
        </p:txBody>
      </p:sp>
      <p:pic>
        <p:nvPicPr>
          <p:cNvPr id="37892" name="Picture 4" descr="31咸">
            <a:extLst>
              <a:ext uri="{FF2B5EF4-FFF2-40B4-BE49-F238E27FC236}">
                <a16:creationId xmlns:a16="http://schemas.microsoft.com/office/drawing/2014/main" id="{62EA3200-8769-455F-88F5-5FC8F391B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357563"/>
            <a:ext cx="1785938" cy="200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 Box 5">
            <a:extLst>
              <a:ext uri="{FF2B5EF4-FFF2-40B4-BE49-F238E27FC236}">
                <a16:creationId xmlns:a16="http://schemas.microsoft.com/office/drawing/2014/main" id="{0711DB64-C388-418F-9266-441471DDA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229225"/>
            <a:ext cx="1223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folHlink"/>
                </a:solidFill>
              </a:rPr>
              <a:t>咸</a:t>
            </a:r>
            <a:r>
              <a:rPr lang="en-US" altLang="zh-TW">
                <a:solidFill>
                  <a:schemeClr val="folHlink"/>
                </a:solidFill>
                <a:ea typeface="新細明體" panose="02020500000000000000" pitchFamily="18" charset="-120"/>
              </a:rPr>
              <a:t>31</a:t>
            </a:r>
          </a:p>
        </p:txBody>
      </p:sp>
      <p:pic>
        <p:nvPicPr>
          <p:cNvPr id="37894" name="Picture 6" descr="32恆">
            <a:extLst>
              <a:ext uri="{FF2B5EF4-FFF2-40B4-BE49-F238E27FC236}">
                <a16:creationId xmlns:a16="http://schemas.microsoft.com/office/drawing/2014/main" id="{6FFE70CC-6CDD-4239-B0A9-B93B8D14E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3357563"/>
            <a:ext cx="179070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7" descr="41損">
            <a:extLst>
              <a:ext uri="{FF2B5EF4-FFF2-40B4-BE49-F238E27FC236}">
                <a16:creationId xmlns:a16="http://schemas.microsoft.com/office/drawing/2014/main" id="{7D16840C-5580-40ED-B7ED-B37811301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357563"/>
            <a:ext cx="179228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AutoShape 8">
            <a:extLst>
              <a:ext uri="{FF2B5EF4-FFF2-40B4-BE49-F238E27FC236}">
                <a16:creationId xmlns:a16="http://schemas.microsoft.com/office/drawing/2014/main" id="{CAC23702-33EE-4FDA-951E-2586A40C5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149725"/>
            <a:ext cx="720725" cy="431800"/>
          </a:xfrm>
          <a:prstGeom prst="rightArrow">
            <a:avLst>
              <a:gd name="adj1" fmla="val 50000"/>
              <a:gd name="adj2" fmla="val 41728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7897" name="AutoShape 9">
            <a:extLst>
              <a:ext uri="{FF2B5EF4-FFF2-40B4-BE49-F238E27FC236}">
                <a16:creationId xmlns:a16="http://schemas.microsoft.com/office/drawing/2014/main" id="{6539146C-337F-41F5-9303-84F39A88D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149725"/>
            <a:ext cx="720725" cy="431800"/>
          </a:xfrm>
          <a:prstGeom prst="leftArrow">
            <a:avLst>
              <a:gd name="adj1" fmla="val 50000"/>
              <a:gd name="adj2" fmla="val 41728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solidFill>
                <a:schemeClr val="tx2"/>
              </a:solidFill>
              <a:ea typeface="新細明體" panose="02020500000000000000" pitchFamily="18" charset="-120"/>
            </a:endParaRPr>
          </a:p>
        </p:txBody>
      </p:sp>
      <p:sp>
        <p:nvSpPr>
          <p:cNvPr id="37898" name="Text Box 10">
            <a:extLst>
              <a:ext uri="{FF2B5EF4-FFF2-40B4-BE49-F238E27FC236}">
                <a16:creationId xmlns:a16="http://schemas.microsoft.com/office/drawing/2014/main" id="{CED614F3-2CBB-4825-A688-D5506C48F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5229225"/>
            <a:ext cx="1223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folHlink"/>
                </a:solidFill>
              </a:rPr>
              <a:t>恆</a:t>
            </a:r>
            <a:r>
              <a:rPr lang="en-US" altLang="zh-TW">
                <a:solidFill>
                  <a:schemeClr val="folHlink"/>
                </a:solidFill>
                <a:ea typeface="新細明體" panose="02020500000000000000" pitchFamily="18" charset="-120"/>
              </a:rPr>
              <a:t>32</a:t>
            </a:r>
          </a:p>
        </p:txBody>
      </p:sp>
      <p:sp>
        <p:nvSpPr>
          <p:cNvPr id="37899" name="Text Box 11">
            <a:extLst>
              <a:ext uri="{FF2B5EF4-FFF2-40B4-BE49-F238E27FC236}">
                <a16:creationId xmlns:a16="http://schemas.microsoft.com/office/drawing/2014/main" id="{D1BFA443-8B4F-4015-9898-2B9A40C34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229225"/>
            <a:ext cx="1223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folHlink"/>
                </a:solidFill>
              </a:rPr>
              <a:t>損</a:t>
            </a:r>
            <a:r>
              <a:rPr lang="en-US" altLang="zh-TW">
                <a:solidFill>
                  <a:schemeClr val="folHlink"/>
                </a:solidFill>
                <a:ea typeface="新細明體" panose="02020500000000000000" pitchFamily="18" charset="-120"/>
              </a:rPr>
              <a:t>41</a:t>
            </a:r>
          </a:p>
        </p:txBody>
      </p:sp>
      <p:sp>
        <p:nvSpPr>
          <p:cNvPr id="37900" name="Text Box 12">
            <a:extLst>
              <a:ext uri="{FF2B5EF4-FFF2-40B4-BE49-F238E27FC236}">
                <a16:creationId xmlns:a16="http://schemas.microsoft.com/office/drawing/2014/main" id="{0A00D6E1-2E41-4D12-925C-A8BD4C74C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71633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TW" altLang="zh-TW" sz="1800">
              <a:ea typeface="新細明體" panose="02020500000000000000" pitchFamily="18" charset="-120"/>
            </a:endParaRPr>
          </a:p>
        </p:txBody>
      </p:sp>
      <p:sp>
        <p:nvSpPr>
          <p:cNvPr id="37901" name="Text Box 13">
            <a:extLst>
              <a:ext uri="{FF2B5EF4-FFF2-40B4-BE49-F238E27FC236}">
                <a16:creationId xmlns:a16="http://schemas.microsoft.com/office/drawing/2014/main" id="{F6ADB267-52A7-4E02-8497-A8645CEF9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36449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chemeClr val="tx2"/>
                </a:solidFill>
              </a:rPr>
              <a:t>變卦</a:t>
            </a:r>
          </a:p>
        </p:txBody>
      </p:sp>
      <p:sp>
        <p:nvSpPr>
          <p:cNvPr id="37902" name="Text Box 14">
            <a:extLst>
              <a:ext uri="{FF2B5EF4-FFF2-40B4-BE49-F238E27FC236}">
                <a16:creationId xmlns:a16="http://schemas.microsoft.com/office/drawing/2014/main" id="{F06F6399-339E-4E4C-BD55-9EA08D745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36449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chemeClr val="tx2"/>
                </a:solidFill>
              </a:rPr>
              <a:t>覆卦</a:t>
            </a:r>
          </a:p>
        </p:txBody>
      </p:sp>
      <p:sp>
        <p:nvSpPr>
          <p:cNvPr id="37903" name="Text Box 15">
            <a:extLst>
              <a:ext uri="{FF2B5EF4-FFF2-40B4-BE49-F238E27FC236}">
                <a16:creationId xmlns:a16="http://schemas.microsoft.com/office/drawing/2014/main" id="{0296BCCC-D083-4C7B-BD34-4A3E50242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581525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CC0000"/>
                </a:solidFill>
              </a:rPr>
              <a:t>綜</a:t>
            </a:r>
          </a:p>
        </p:txBody>
      </p:sp>
      <p:sp>
        <p:nvSpPr>
          <p:cNvPr id="37904" name="Text Box 16">
            <a:extLst>
              <a:ext uri="{FF2B5EF4-FFF2-40B4-BE49-F238E27FC236}">
                <a16:creationId xmlns:a16="http://schemas.microsoft.com/office/drawing/2014/main" id="{520C1127-A6ED-4BA1-8327-6EC054AE9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4581525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CC0000"/>
                </a:solidFill>
              </a:rPr>
              <a:t>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6" grpId="0" animBg="1"/>
      <p:bldP spid="37897" grpId="0" animBg="1"/>
      <p:bldP spid="37900" grpId="0"/>
      <p:bldP spid="37901" grpId="0"/>
      <p:bldP spid="37902" grpId="0"/>
      <p:bldP spid="3790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>
            <a:extLst>
              <a:ext uri="{FF2B5EF4-FFF2-40B4-BE49-F238E27FC236}">
                <a16:creationId xmlns:a16="http://schemas.microsoft.com/office/drawing/2014/main" id="{6C62DEF3-18BB-4102-892C-BE55233C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F244B3-451E-4C57-A509-30EA76DD361A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8DA38E72-6490-41E8-B15F-C2A3D0631CE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卦爻關係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6A14CC6-8599-4ABD-936D-85E03BD7599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《</a:t>
            </a:r>
            <a:r>
              <a:rPr lang="zh-TW" altLang="en-US"/>
              <a:t>周易</a:t>
            </a:r>
            <a:r>
              <a:rPr lang="en-US" altLang="zh-TW"/>
              <a:t>》</a:t>
            </a:r>
            <a:r>
              <a:rPr lang="zh-TW" altLang="en-US"/>
              <a:t>共六十四卦，每卦六爻，合</a:t>
            </a:r>
            <a:r>
              <a:rPr lang="zh-TW" altLang="en-US">
                <a:solidFill>
                  <a:srgbClr val="CC0000"/>
                </a:solidFill>
              </a:rPr>
              <a:t>三百八十四爻。</a:t>
            </a:r>
          </a:p>
          <a:p>
            <a:pPr eaLnBrk="1" hangingPunct="1"/>
            <a:r>
              <a:rPr lang="zh-TW" altLang="en-US"/>
              <a:t>六十四卦可視為世間人、事、物的六十四種情境、狀況。六爻則為該情況的六個發展階段。</a:t>
            </a:r>
          </a:p>
          <a:p>
            <a:pPr eaLnBrk="1" hangingPunct="1"/>
            <a:r>
              <a:rPr lang="en-US" altLang="zh-TW"/>
              <a:t>《</a:t>
            </a:r>
            <a:r>
              <a:rPr lang="zh-TW" altLang="en-US"/>
              <a:t>周易</a:t>
            </a:r>
            <a:r>
              <a:rPr lang="en-US" altLang="zh-TW"/>
              <a:t>》</a:t>
            </a:r>
            <a:r>
              <a:rPr lang="zh-TW" altLang="en-US"/>
              <a:t>當中，每卦有</a:t>
            </a:r>
            <a:r>
              <a:rPr lang="zh-TW" altLang="en-US">
                <a:solidFill>
                  <a:srgbClr val="CC0000"/>
                </a:solidFill>
              </a:rPr>
              <a:t>「卦辭」</a:t>
            </a:r>
            <a:r>
              <a:rPr lang="zh-TW" altLang="en-US"/>
              <a:t>，每爻有</a:t>
            </a:r>
            <a:r>
              <a:rPr lang="zh-TW" altLang="en-US">
                <a:solidFill>
                  <a:srgbClr val="CC0000"/>
                </a:solidFill>
              </a:rPr>
              <a:t>「爻辭」</a:t>
            </a:r>
            <a:r>
              <a:rPr lang="zh-TW" altLang="en-US"/>
              <a:t>，加上</a:t>
            </a:r>
            <a:r>
              <a:rPr lang="zh-TW" altLang="en-US">
                <a:solidFill>
                  <a:schemeClr val="folHlink"/>
                </a:solidFill>
              </a:rPr>
              <a:t>「卦象」</a:t>
            </a:r>
            <a:r>
              <a:rPr lang="zh-TW" altLang="en-US"/>
              <a:t>，即所謂</a:t>
            </a:r>
            <a:r>
              <a:rPr lang="en-US" altLang="zh-TW"/>
              <a:t>《</a:t>
            </a:r>
            <a:r>
              <a:rPr lang="zh-TW" altLang="en-US"/>
              <a:t>周易</a:t>
            </a:r>
            <a:r>
              <a:rPr lang="en-US" altLang="zh-TW"/>
              <a:t>》</a:t>
            </a:r>
            <a:r>
              <a:rPr lang="zh-TW" altLang="en-US"/>
              <a:t>之</a:t>
            </a:r>
            <a:r>
              <a:rPr lang="zh-TW" altLang="en-US">
                <a:solidFill>
                  <a:srgbClr val="CC0000"/>
                </a:solidFill>
              </a:rPr>
              <a:t>「經文」</a:t>
            </a:r>
            <a:r>
              <a:rPr lang="zh-TW" altLang="en-US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5">
            <a:extLst>
              <a:ext uri="{FF2B5EF4-FFF2-40B4-BE49-F238E27FC236}">
                <a16:creationId xmlns:a16="http://schemas.microsoft.com/office/drawing/2014/main" id="{320F2E6D-ECF3-488F-8CBE-B51509F6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AE3627-005E-4A20-8321-F5DA681ED99B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E03F9653-0FFA-4B8E-B2B6-1158BE4F42C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指稱六爻的術語（一）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10FC830-6BBE-4D8C-A902-DD80970BA05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《</a:t>
            </a:r>
            <a:r>
              <a:rPr lang="zh-TW" altLang="en-US"/>
              <a:t>周易</a:t>
            </a:r>
            <a:r>
              <a:rPr lang="en-US" altLang="zh-TW"/>
              <a:t>》</a:t>
            </a:r>
            <a:r>
              <a:rPr lang="zh-TW" altLang="en-US"/>
              <a:t>中凡「陽爻」一律稱為</a:t>
            </a:r>
            <a:r>
              <a:rPr lang="zh-TW" altLang="en-US">
                <a:solidFill>
                  <a:srgbClr val="CC0000"/>
                </a:solidFill>
              </a:rPr>
              <a:t>「九」</a:t>
            </a:r>
            <a:r>
              <a:rPr lang="zh-TW" altLang="en-US"/>
              <a:t>，「陰爻」一律稱為</a:t>
            </a:r>
            <a:r>
              <a:rPr lang="zh-TW" altLang="en-US">
                <a:solidFill>
                  <a:srgbClr val="CC0000"/>
                </a:solidFill>
              </a:rPr>
              <a:t>「六」</a:t>
            </a:r>
            <a:r>
              <a:rPr lang="zh-TW" altLang="en-US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「陰陽」稱「六九」之原因，在於</a:t>
            </a:r>
            <a:r>
              <a:rPr lang="zh-TW" altLang="en-US">
                <a:solidFill>
                  <a:srgbClr val="CC0000"/>
                </a:solidFill>
              </a:rPr>
              <a:t>陰數之極為六</a:t>
            </a:r>
            <a:r>
              <a:rPr lang="zh-TW" altLang="en-US"/>
              <a:t>，</a:t>
            </a:r>
            <a:r>
              <a:rPr lang="zh-TW" altLang="en-US">
                <a:solidFill>
                  <a:srgbClr val="CC0000"/>
                </a:solidFill>
              </a:rPr>
              <a:t>陽數之極為九</a:t>
            </a:r>
            <a:r>
              <a:rPr lang="zh-TW" altLang="en-US"/>
              <a:t>。合理的推測為上古筮法過揲後之餘數，不外</a:t>
            </a:r>
            <a:r>
              <a:rPr lang="en-US" altLang="zh-TW"/>
              <a:t>36</a:t>
            </a:r>
            <a:r>
              <a:rPr lang="zh-TW" altLang="en-US"/>
              <a:t>、</a:t>
            </a:r>
            <a:r>
              <a:rPr lang="en-US" altLang="zh-TW"/>
              <a:t>32</a:t>
            </a:r>
            <a:r>
              <a:rPr lang="zh-TW" altLang="en-US"/>
              <a:t>、</a:t>
            </a:r>
            <a:r>
              <a:rPr lang="en-US" altLang="zh-TW"/>
              <a:t>28</a:t>
            </a:r>
            <a:r>
              <a:rPr lang="zh-TW" altLang="en-US"/>
              <a:t>、</a:t>
            </a:r>
            <a:r>
              <a:rPr lang="en-US" altLang="zh-TW"/>
              <a:t>24</a:t>
            </a:r>
            <a:r>
              <a:rPr lang="zh-TW" altLang="en-US"/>
              <a:t>四種，除以四即為</a:t>
            </a:r>
            <a:r>
              <a:rPr lang="zh-TW" altLang="en-US">
                <a:solidFill>
                  <a:srgbClr val="CC0000"/>
                </a:solidFill>
              </a:rPr>
              <a:t>九、八、七、六</a:t>
            </a:r>
            <a:r>
              <a:rPr lang="zh-TW" altLang="en-US"/>
              <a:t>四數。其中八為少陽，七為少陰，皆為不變爻；</a:t>
            </a:r>
            <a:r>
              <a:rPr lang="zh-TW" altLang="en-US">
                <a:solidFill>
                  <a:srgbClr val="CC0000"/>
                </a:solidFill>
              </a:rPr>
              <a:t>九為老陽，六為老陰，則皆為變爻</a:t>
            </a:r>
            <a:r>
              <a:rPr lang="zh-TW" altLang="en-US"/>
              <a:t>，數窮則變，故以二數為陰陽之極。</a:t>
            </a:r>
          </a:p>
          <a:p>
            <a:pPr eaLnBrk="1" hangingPunct="1">
              <a:lnSpc>
                <a:spcPct val="90000"/>
              </a:lnSpc>
            </a:pP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5">
            <a:extLst>
              <a:ext uri="{FF2B5EF4-FFF2-40B4-BE49-F238E27FC236}">
                <a16:creationId xmlns:a16="http://schemas.microsoft.com/office/drawing/2014/main" id="{C847529E-F9A3-4255-837E-E54C568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004CF5-FEC1-4DD2-A8D2-2E66CF57470F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186511FE-4704-4B57-B14F-7559806B02C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指稱六爻的術語（二）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4C18377-23B7-4A61-88CB-8BCF59BB25C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六個</a:t>
            </a:r>
            <a:r>
              <a:rPr lang="zh-TW" altLang="en-US">
                <a:solidFill>
                  <a:srgbClr val="CC0000"/>
                </a:solidFill>
              </a:rPr>
              <a:t>爻位</a:t>
            </a:r>
            <a:r>
              <a:rPr lang="zh-TW" altLang="en-US"/>
              <a:t>的稱呼，自下而上，分別稱為：</a:t>
            </a:r>
            <a:r>
              <a:rPr lang="zh-TW" altLang="en-US">
                <a:solidFill>
                  <a:srgbClr val="CC0000"/>
                </a:solidFill>
              </a:rPr>
              <a:t>初、二、三、四、五、上</a:t>
            </a:r>
            <a:r>
              <a:rPr lang="zh-TW" altLang="en-US"/>
              <a:t>。</a:t>
            </a:r>
          </a:p>
          <a:p>
            <a:pPr eaLnBrk="1" hangingPunct="1"/>
            <a:r>
              <a:rPr lang="zh-TW" altLang="en-US"/>
              <a:t>與六九之數合稱，即為每爻之</a:t>
            </a:r>
            <a:r>
              <a:rPr lang="zh-TW" altLang="en-US">
                <a:solidFill>
                  <a:srgbClr val="CC0000"/>
                </a:solidFill>
              </a:rPr>
              <a:t>「爻題」</a:t>
            </a:r>
            <a:r>
              <a:rPr lang="zh-TW" altLang="en-US"/>
              <a:t>。</a:t>
            </a:r>
          </a:p>
          <a:p>
            <a:pPr eaLnBrk="1" hangingPunct="1"/>
            <a:r>
              <a:rPr lang="zh-TW" altLang="en-US"/>
              <a:t>注意爻題之組合方式，除</a:t>
            </a:r>
            <a:r>
              <a:rPr lang="zh-TW" altLang="en-US">
                <a:solidFill>
                  <a:srgbClr val="CC0000"/>
                </a:solidFill>
              </a:rPr>
              <a:t>初、上</a:t>
            </a:r>
            <a:r>
              <a:rPr lang="zh-TW" altLang="en-US"/>
              <a:t>二爻六九</a:t>
            </a:r>
            <a:r>
              <a:rPr lang="zh-TW" altLang="en-US">
                <a:solidFill>
                  <a:srgbClr val="CC0000"/>
                </a:solidFill>
              </a:rPr>
              <a:t>在後</a:t>
            </a:r>
            <a:r>
              <a:rPr lang="zh-TW" altLang="en-US"/>
              <a:t>外，</a:t>
            </a:r>
            <a:r>
              <a:rPr lang="zh-TW" altLang="en-US">
                <a:solidFill>
                  <a:srgbClr val="CC0000"/>
                </a:solidFill>
              </a:rPr>
              <a:t>其餘四爻</a:t>
            </a:r>
            <a:r>
              <a:rPr lang="zh-TW" altLang="en-US"/>
              <a:t>皆為六九</a:t>
            </a:r>
            <a:r>
              <a:rPr lang="zh-TW" altLang="en-US">
                <a:solidFill>
                  <a:srgbClr val="CC0000"/>
                </a:solidFill>
              </a:rPr>
              <a:t>在前</a:t>
            </a:r>
            <a:r>
              <a:rPr lang="zh-TW" altLang="en-US"/>
              <a:t>。</a:t>
            </a:r>
          </a:p>
          <a:p>
            <a:pPr eaLnBrk="1" hangingPunct="1"/>
            <a:r>
              <a:rPr lang="zh-TW" altLang="en-US"/>
              <a:t>先稱卦名、後稱爻題，如此</a:t>
            </a:r>
            <a:r>
              <a:rPr lang="en-US" altLang="zh-TW"/>
              <a:t>《</a:t>
            </a:r>
            <a:r>
              <a:rPr lang="zh-TW" altLang="en-US"/>
              <a:t>周易</a:t>
            </a:r>
            <a:r>
              <a:rPr lang="en-US" altLang="zh-TW"/>
              <a:t>》</a:t>
            </a:r>
            <a:r>
              <a:rPr lang="zh-TW" altLang="en-US"/>
              <a:t>三百八十四爻皆有獨立名稱，絕不相混。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5">
            <a:extLst>
              <a:ext uri="{FF2B5EF4-FFF2-40B4-BE49-F238E27FC236}">
                <a16:creationId xmlns:a16="http://schemas.microsoft.com/office/drawing/2014/main" id="{CF3A8A82-2862-446F-BF6A-32D94A18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401FC0-010A-424C-85BA-D8C8CC662DE8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7588313C-50BF-42CD-954B-9D1BC4F905E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爻題判別練習（一）</a:t>
            </a:r>
          </a:p>
        </p:txBody>
      </p:sp>
      <p:pic>
        <p:nvPicPr>
          <p:cNvPr id="31749" name="Picture 5" descr="55豐">
            <a:extLst>
              <a:ext uri="{FF2B5EF4-FFF2-40B4-BE49-F238E27FC236}">
                <a16:creationId xmlns:a16="http://schemas.microsoft.com/office/drawing/2014/main" id="{400E5F49-5A56-4CB2-9B79-312DF2DD1A92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8175" y="1989138"/>
            <a:ext cx="2560638" cy="2881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50" name="Text Box 6">
            <a:extLst>
              <a:ext uri="{FF2B5EF4-FFF2-40B4-BE49-F238E27FC236}">
                <a16:creationId xmlns:a16="http://schemas.microsoft.com/office/drawing/2014/main" id="{2FA8B86B-6EF0-44DD-832F-BCBA5A362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652963"/>
            <a:ext cx="1871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4000">
                <a:latin typeface="標楷體" pitchFamily="65" charset="-120"/>
              </a:rPr>
              <a:t>豐</a:t>
            </a:r>
            <a:r>
              <a:rPr lang="en-US" altLang="zh-TW" sz="4000"/>
              <a:t>55</a:t>
            </a:r>
          </a:p>
        </p:txBody>
      </p:sp>
      <p:sp>
        <p:nvSpPr>
          <p:cNvPr id="31751" name="Line 7">
            <a:extLst>
              <a:ext uri="{FF2B5EF4-FFF2-40B4-BE49-F238E27FC236}">
                <a16:creationId xmlns:a16="http://schemas.microsoft.com/office/drawing/2014/main" id="{718EA45D-F172-4B01-B626-79843A7B6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4365625"/>
            <a:ext cx="129540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2" name="Line 8">
            <a:extLst>
              <a:ext uri="{FF2B5EF4-FFF2-40B4-BE49-F238E27FC236}">
                <a16:creationId xmlns:a16="http://schemas.microsoft.com/office/drawing/2014/main" id="{745598C8-56D4-4D94-9321-3F0717EB2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4005263"/>
            <a:ext cx="129540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4" name="Line 10">
            <a:extLst>
              <a:ext uri="{FF2B5EF4-FFF2-40B4-BE49-F238E27FC236}">
                <a16:creationId xmlns:a16="http://schemas.microsoft.com/office/drawing/2014/main" id="{1184413B-D5A1-4D3E-8842-7E347C834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6449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5" name="Line 11">
            <a:extLst>
              <a:ext uri="{FF2B5EF4-FFF2-40B4-BE49-F238E27FC236}">
                <a16:creationId xmlns:a16="http://schemas.microsoft.com/office/drawing/2014/main" id="{B64B1E00-C39A-4562-A851-9D7CBE2AEF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2131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6" name="Line 12">
            <a:extLst>
              <a:ext uri="{FF2B5EF4-FFF2-40B4-BE49-F238E27FC236}">
                <a16:creationId xmlns:a16="http://schemas.microsoft.com/office/drawing/2014/main" id="{BF5E049B-0C86-432B-A8D5-5490ACD467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4663" y="2708275"/>
            <a:ext cx="1295400" cy="73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7" name="Line 13">
            <a:extLst>
              <a:ext uri="{FF2B5EF4-FFF2-40B4-BE49-F238E27FC236}">
                <a16:creationId xmlns:a16="http://schemas.microsoft.com/office/drawing/2014/main" id="{E1FDFB15-2A4B-483C-B3F2-033F76873D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4663" y="2205038"/>
            <a:ext cx="1296987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8" name="Text Box 14">
            <a:extLst>
              <a:ext uri="{FF2B5EF4-FFF2-40B4-BE49-F238E27FC236}">
                <a16:creationId xmlns:a16="http://schemas.microsoft.com/office/drawing/2014/main" id="{5AC9D130-2F1C-4C0C-870D-CE65BB1D3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844675"/>
            <a:ext cx="1441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folHlink"/>
                </a:solidFill>
              </a:rPr>
              <a:t>上六</a:t>
            </a:r>
          </a:p>
        </p:txBody>
      </p:sp>
      <p:sp>
        <p:nvSpPr>
          <p:cNvPr id="31759" name="Text Box 15">
            <a:extLst>
              <a:ext uri="{FF2B5EF4-FFF2-40B4-BE49-F238E27FC236}">
                <a16:creationId xmlns:a16="http://schemas.microsoft.com/office/drawing/2014/main" id="{547A40AA-167D-4FB0-B544-CC22E1A28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2349500"/>
            <a:ext cx="1296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folHlink"/>
                </a:solidFill>
              </a:rPr>
              <a:t>六五</a:t>
            </a:r>
          </a:p>
        </p:txBody>
      </p:sp>
      <p:sp>
        <p:nvSpPr>
          <p:cNvPr id="31760" name="Text Box 16">
            <a:extLst>
              <a:ext uri="{FF2B5EF4-FFF2-40B4-BE49-F238E27FC236}">
                <a16:creationId xmlns:a16="http://schemas.microsoft.com/office/drawing/2014/main" id="{4405AF24-6F7E-4336-A800-E030A8F40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2852738"/>
            <a:ext cx="12969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folHlink"/>
                </a:solidFill>
              </a:rPr>
              <a:t>九四</a:t>
            </a:r>
          </a:p>
        </p:txBody>
      </p:sp>
      <p:sp>
        <p:nvSpPr>
          <p:cNvPr id="31761" name="Text Box 17">
            <a:extLst>
              <a:ext uri="{FF2B5EF4-FFF2-40B4-BE49-F238E27FC236}">
                <a16:creationId xmlns:a16="http://schemas.microsoft.com/office/drawing/2014/main" id="{8DD26CB6-91A7-412F-84D4-D36D6AC51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3357563"/>
            <a:ext cx="12969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folHlink"/>
                </a:solidFill>
              </a:rPr>
              <a:t>九三</a:t>
            </a:r>
          </a:p>
        </p:txBody>
      </p:sp>
      <p:sp>
        <p:nvSpPr>
          <p:cNvPr id="31762" name="Text Box 18">
            <a:extLst>
              <a:ext uri="{FF2B5EF4-FFF2-40B4-BE49-F238E27FC236}">
                <a16:creationId xmlns:a16="http://schemas.microsoft.com/office/drawing/2014/main" id="{01FB4C15-8165-4476-8422-1C3853C56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3860800"/>
            <a:ext cx="1296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folHlink"/>
                </a:solidFill>
              </a:rPr>
              <a:t>六二</a:t>
            </a:r>
          </a:p>
        </p:txBody>
      </p:sp>
      <p:sp>
        <p:nvSpPr>
          <p:cNvPr id="31763" name="Text Box 19">
            <a:extLst>
              <a:ext uri="{FF2B5EF4-FFF2-40B4-BE49-F238E27FC236}">
                <a16:creationId xmlns:a16="http://schemas.microsoft.com/office/drawing/2014/main" id="{48DB57E9-DDC9-4B9B-9DF4-3CD663F66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365625"/>
            <a:ext cx="1296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folHlink"/>
                </a:solidFill>
              </a:rPr>
              <a:t>初九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31758" grpId="0"/>
      <p:bldP spid="31759" grpId="0"/>
      <p:bldP spid="31760" grpId="0"/>
      <p:bldP spid="31761" grpId="0"/>
      <p:bldP spid="31762" grpId="0"/>
      <p:bldP spid="317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5">
            <a:extLst>
              <a:ext uri="{FF2B5EF4-FFF2-40B4-BE49-F238E27FC236}">
                <a16:creationId xmlns:a16="http://schemas.microsoft.com/office/drawing/2014/main" id="{7C230884-828E-490E-BCF6-CCF78082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2B40B5-0305-46A0-8EF3-7FB123C9A677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6B034D7D-7C74-4107-8727-2D9CAE6E215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爻題判別練習（二）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40B9EEE5-8AA5-4EFC-A4B2-33452FBE9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581525"/>
            <a:ext cx="1871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4000">
                <a:latin typeface="標楷體" pitchFamily="65" charset="-120"/>
              </a:rPr>
              <a:t>渙</a:t>
            </a:r>
            <a:r>
              <a:rPr lang="en-US" altLang="zh-TW" sz="4000"/>
              <a:t>59</a:t>
            </a:r>
          </a:p>
        </p:txBody>
      </p:sp>
      <p:sp>
        <p:nvSpPr>
          <p:cNvPr id="33797" name="Line 5">
            <a:extLst>
              <a:ext uri="{FF2B5EF4-FFF2-40B4-BE49-F238E27FC236}">
                <a16:creationId xmlns:a16="http://schemas.microsoft.com/office/drawing/2014/main" id="{BEB16694-7354-47E2-A2A3-60E9FADD2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4365625"/>
            <a:ext cx="129540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798" name="Line 6">
            <a:extLst>
              <a:ext uri="{FF2B5EF4-FFF2-40B4-BE49-F238E27FC236}">
                <a16:creationId xmlns:a16="http://schemas.microsoft.com/office/drawing/2014/main" id="{BE982A41-F28D-40F3-BFAB-90E58919D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4005263"/>
            <a:ext cx="129540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799" name="Line 7">
            <a:extLst>
              <a:ext uri="{FF2B5EF4-FFF2-40B4-BE49-F238E27FC236}">
                <a16:creationId xmlns:a16="http://schemas.microsoft.com/office/drawing/2014/main" id="{11440512-37CD-48B0-9C78-8D5005E57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6449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0" name="Line 8">
            <a:extLst>
              <a:ext uri="{FF2B5EF4-FFF2-40B4-BE49-F238E27FC236}">
                <a16:creationId xmlns:a16="http://schemas.microsoft.com/office/drawing/2014/main" id="{C36688F2-81B1-4B1E-88C8-973509C69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2131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1" name="Line 9">
            <a:extLst>
              <a:ext uri="{FF2B5EF4-FFF2-40B4-BE49-F238E27FC236}">
                <a16:creationId xmlns:a16="http://schemas.microsoft.com/office/drawing/2014/main" id="{490A882E-3150-48D2-B960-63D39B54E5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4663" y="2708275"/>
            <a:ext cx="1295400" cy="73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2" name="Line 10">
            <a:extLst>
              <a:ext uri="{FF2B5EF4-FFF2-40B4-BE49-F238E27FC236}">
                <a16:creationId xmlns:a16="http://schemas.microsoft.com/office/drawing/2014/main" id="{2BBD51AC-3781-4DA1-8685-62E3323C7E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4663" y="2205038"/>
            <a:ext cx="1296987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3" name="Text Box 11">
            <a:extLst>
              <a:ext uri="{FF2B5EF4-FFF2-40B4-BE49-F238E27FC236}">
                <a16:creationId xmlns:a16="http://schemas.microsoft.com/office/drawing/2014/main" id="{EB2A9461-81CB-4F8E-B644-6A0693DE6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844675"/>
            <a:ext cx="1441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folHlink"/>
                </a:solidFill>
              </a:rPr>
              <a:t>上九</a:t>
            </a:r>
          </a:p>
        </p:txBody>
      </p:sp>
      <p:sp>
        <p:nvSpPr>
          <p:cNvPr id="33804" name="Text Box 12">
            <a:extLst>
              <a:ext uri="{FF2B5EF4-FFF2-40B4-BE49-F238E27FC236}">
                <a16:creationId xmlns:a16="http://schemas.microsoft.com/office/drawing/2014/main" id="{BF2692A5-1115-40CA-AA0F-A6A5313BF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2349500"/>
            <a:ext cx="1296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folHlink"/>
                </a:solidFill>
              </a:rPr>
              <a:t>九五</a:t>
            </a:r>
          </a:p>
        </p:txBody>
      </p:sp>
      <p:sp>
        <p:nvSpPr>
          <p:cNvPr id="33805" name="Text Box 13">
            <a:extLst>
              <a:ext uri="{FF2B5EF4-FFF2-40B4-BE49-F238E27FC236}">
                <a16:creationId xmlns:a16="http://schemas.microsoft.com/office/drawing/2014/main" id="{13138220-611F-47B8-B9E2-091BB990C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2852738"/>
            <a:ext cx="12969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folHlink"/>
                </a:solidFill>
              </a:rPr>
              <a:t>六四</a:t>
            </a:r>
          </a:p>
        </p:txBody>
      </p:sp>
      <p:sp>
        <p:nvSpPr>
          <p:cNvPr id="33806" name="Text Box 14">
            <a:extLst>
              <a:ext uri="{FF2B5EF4-FFF2-40B4-BE49-F238E27FC236}">
                <a16:creationId xmlns:a16="http://schemas.microsoft.com/office/drawing/2014/main" id="{975A8BCF-F644-46B9-9F75-49F349705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3357563"/>
            <a:ext cx="12969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TW" altLang="en-US">
                <a:solidFill>
                  <a:schemeClr val="folHlink"/>
                </a:solidFill>
              </a:rPr>
              <a:t>六</a:t>
            </a:r>
            <a:r>
              <a:rPr lang="zh-TW" altLang="en-US">
                <a:solidFill>
                  <a:schemeClr val="folHlink"/>
                </a:solidFill>
              </a:rPr>
              <a:t>三</a:t>
            </a:r>
          </a:p>
        </p:txBody>
      </p:sp>
      <p:sp>
        <p:nvSpPr>
          <p:cNvPr id="33807" name="Text Box 15">
            <a:extLst>
              <a:ext uri="{FF2B5EF4-FFF2-40B4-BE49-F238E27FC236}">
                <a16:creationId xmlns:a16="http://schemas.microsoft.com/office/drawing/2014/main" id="{F6C9085C-1103-407D-AA1E-A3880EB8E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3860800"/>
            <a:ext cx="1296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TW" altLang="en-US">
                <a:solidFill>
                  <a:schemeClr val="folHlink"/>
                </a:solidFill>
              </a:rPr>
              <a:t>九</a:t>
            </a:r>
            <a:r>
              <a:rPr lang="zh-TW" altLang="en-US">
                <a:solidFill>
                  <a:schemeClr val="folHlink"/>
                </a:solidFill>
              </a:rPr>
              <a:t>二</a:t>
            </a:r>
          </a:p>
        </p:txBody>
      </p:sp>
      <p:sp>
        <p:nvSpPr>
          <p:cNvPr id="33808" name="Text Box 16">
            <a:extLst>
              <a:ext uri="{FF2B5EF4-FFF2-40B4-BE49-F238E27FC236}">
                <a16:creationId xmlns:a16="http://schemas.microsoft.com/office/drawing/2014/main" id="{B1397F47-86F7-436F-AF60-1E0310D1B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365625"/>
            <a:ext cx="1296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folHlink"/>
                </a:solidFill>
              </a:rPr>
              <a:t>初六</a:t>
            </a:r>
          </a:p>
        </p:txBody>
      </p:sp>
      <p:pic>
        <p:nvPicPr>
          <p:cNvPr id="23569" name="Picture 17" descr="59渙">
            <a:extLst>
              <a:ext uri="{FF2B5EF4-FFF2-40B4-BE49-F238E27FC236}">
                <a16:creationId xmlns:a16="http://schemas.microsoft.com/office/drawing/2014/main" id="{9792667A-2E2A-4002-B68B-A4C401CDD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89138"/>
            <a:ext cx="2433638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11" name="Text Box 19">
            <a:extLst>
              <a:ext uri="{FF2B5EF4-FFF2-40B4-BE49-F238E27FC236}">
                <a16:creationId xmlns:a16="http://schemas.microsoft.com/office/drawing/2014/main" id="{1D61B350-ECA7-4354-A7E0-53D043B3F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300663"/>
            <a:ext cx="46815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800">
                <a:solidFill>
                  <a:schemeClr val="tx2"/>
                </a:solidFill>
              </a:rPr>
              <a:t>亨，王假有廟，利涉大川，利貞</a:t>
            </a:r>
            <a:r>
              <a:rPr lang="zh-TW" altLang="en-US" sz="2800">
                <a:solidFill>
                  <a:schemeClr val="tx2"/>
                </a:solidFill>
                <a:ea typeface="新細明體" panose="02020500000000000000" pitchFamily="18" charset="-120"/>
              </a:rPr>
              <a:t>。</a:t>
            </a:r>
          </a:p>
        </p:txBody>
      </p:sp>
      <p:sp>
        <p:nvSpPr>
          <p:cNvPr id="33812" name="Text Box 20">
            <a:extLst>
              <a:ext uri="{FF2B5EF4-FFF2-40B4-BE49-F238E27FC236}">
                <a16:creationId xmlns:a16="http://schemas.microsoft.com/office/drawing/2014/main" id="{90C29073-F14C-46A2-8F6E-578EB42B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1613" y="4365625"/>
            <a:ext cx="25923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tx2"/>
                </a:solidFill>
              </a:rPr>
              <a:t>用拯馬壯，吉。</a:t>
            </a:r>
          </a:p>
        </p:txBody>
      </p:sp>
      <p:sp>
        <p:nvSpPr>
          <p:cNvPr id="33814" name="Text Box 22">
            <a:extLst>
              <a:ext uri="{FF2B5EF4-FFF2-40B4-BE49-F238E27FC236}">
                <a16:creationId xmlns:a16="http://schemas.microsoft.com/office/drawing/2014/main" id="{B8DA303D-89AA-4509-B84B-611EC6EDB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1613" y="3860800"/>
            <a:ext cx="25923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tx2"/>
                </a:solidFill>
              </a:rPr>
              <a:t>渙奔其机，悔亡。</a:t>
            </a:r>
          </a:p>
        </p:txBody>
      </p:sp>
      <p:sp>
        <p:nvSpPr>
          <p:cNvPr id="33815" name="Text Box 23">
            <a:extLst>
              <a:ext uri="{FF2B5EF4-FFF2-40B4-BE49-F238E27FC236}">
                <a16:creationId xmlns:a16="http://schemas.microsoft.com/office/drawing/2014/main" id="{B49006BB-9BB7-4569-899E-570420704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1613" y="3357563"/>
            <a:ext cx="25923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tx2"/>
                </a:solidFill>
              </a:rPr>
              <a:t>渙其躬，无悔。</a:t>
            </a:r>
          </a:p>
        </p:txBody>
      </p:sp>
      <p:sp>
        <p:nvSpPr>
          <p:cNvPr id="33816" name="Text Box 24">
            <a:extLst>
              <a:ext uri="{FF2B5EF4-FFF2-40B4-BE49-F238E27FC236}">
                <a16:creationId xmlns:a16="http://schemas.microsoft.com/office/drawing/2014/main" id="{B366566D-AFD9-4922-BECB-825AC48C9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1613" y="2852738"/>
            <a:ext cx="25923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tx2"/>
                </a:solidFill>
              </a:rPr>
              <a:t>渙其羣，元吉。渙有丘，匪夷所思。</a:t>
            </a:r>
          </a:p>
        </p:txBody>
      </p:sp>
      <p:sp>
        <p:nvSpPr>
          <p:cNvPr id="33817" name="Text Box 25">
            <a:extLst>
              <a:ext uri="{FF2B5EF4-FFF2-40B4-BE49-F238E27FC236}">
                <a16:creationId xmlns:a16="http://schemas.microsoft.com/office/drawing/2014/main" id="{5BA891AE-FA71-472D-8931-025F5A6DD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1613" y="2349500"/>
            <a:ext cx="2592387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tx2"/>
                </a:solidFill>
              </a:rPr>
              <a:t>渙汗其大號，渙王居，无咎。</a:t>
            </a:r>
          </a:p>
        </p:txBody>
      </p:sp>
      <p:sp>
        <p:nvSpPr>
          <p:cNvPr id="33818" name="Text Box 26">
            <a:extLst>
              <a:ext uri="{FF2B5EF4-FFF2-40B4-BE49-F238E27FC236}">
                <a16:creationId xmlns:a16="http://schemas.microsoft.com/office/drawing/2014/main" id="{63A5E713-1B54-42D6-A1AC-2FB042DB2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1613" y="1844675"/>
            <a:ext cx="25923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tx2"/>
                </a:solidFill>
              </a:rPr>
              <a:t>渙其血去逖出，无咎。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  <p:bldP spid="33803" grpId="0"/>
      <p:bldP spid="33804" grpId="0"/>
      <p:bldP spid="33805" grpId="0"/>
      <p:bldP spid="33806" grpId="0"/>
      <p:bldP spid="33807" grpId="0"/>
      <p:bldP spid="33808" grpId="0"/>
      <p:bldP spid="33815" grpId="0"/>
      <p:bldP spid="33815" grpId="1"/>
      <p:bldP spid="33816" grpId="0"/>
      <p:bldP spid="33816" grpId="1"/>
      <p:bldP spid="33817" grpId="0"/>
      <p:bldP spid="33817" grpId="1"/>
      <p:bldP spid="338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5">
            <a:extLst>
              <a:ext uri="{FF2B5EF4-FFF2-40B4-BE49-F238E27FC236}">
                <a16:creationId xmlns:a16="http://schemas.microsoft.com/office/drawing/2014/main" id="{42DBA9D6-C2F9-48CC-BD2B-19FF18A1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47C325-1542-48D0-8136-6CFB59F52D56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C3A8BC53-4042-4432-BD3D-3C09276B332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六十四卦基礎觀念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17F4E46-F107-4318-9B6B-01BCE9E6025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628775"/>
            <a:ext cx="8253412" cy="2016125"/>
          </a:xfrm>
        </p:spPr>
        <p:txBody>
          <a:bodyPr/>
          <a:lstStyle/>
          <a:p>
            <a:pPr eaLnBrk="1" hangingPunct="1"/>
            <a:r>
              <a:rPr lang="zh-TW" altLang="en-US"/>
              <a:t>由八卦卦象兩兩排列組合而成。</a:t>
            </a:r>
          </a:p>
          <a:p>
            <a:pPr eaLnBrk="1" hangingPunct="1"/>
            <a:r>
              <a:rPr lang="zh-TW" altLang="en-US"/>
              <a:t>在上之卦稱為</a:t>
            </a:r>
            <a:r>
              <a:rPr lang="zh-TW" altLang="en-US">
                <a:solidFill>
                  <a:srgbClr val="CC0000"/>
                </a:solidFill>
              </a:rPr>
              <a:t>「上卦」</a:t>
            </a:r>
            <a:r>
              <a:rPr lang="zh-TW" altLang="en-US"/>
              <a:t>或</a:t>
            </a:r>
            <a:r>
              <a:rPr lang="zh-TW" altLang="en-US">
                <a:solidFill>
                  <a:srgbClr val="CC0000"/>
                </a:solidFill>
              </a:rPr>
              <a:t>「外卦」</a:t>
            </a:r>
            <a:r>
              <a:rPr lang="zh-TW" altLang="en-US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/>
              <a:t>   在下之卦稱為</a:t>
            </a:r>
            <a:r>
              <a:rPr lang="zh-TW" altLang="en-US">
                <a:solidFill>
                  <a:srgbClr val="CC0000"/>
                </a:solidFill>
              </a:rPr>
              <a:t>「下卦」</a:t>
            </a:r>
            <a:r>
              <a:rPr lang="zh-TW" altLang="en-US"/>
              <a:t>或</a:t>
            </a:r>
            <a:r>
              <a:rPr lang="zh-TW" altLang="en-US">
                <a:solidFill>
                  <a:srgbClr val="CC0000"/>
                </a:solidFill>
              </a:rPr>
              <a:t>「內卦」</a:t>
            </a:r>
            <a:r>
              <a:rPr lang="zh-TW" altLang="en-US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/>
          </a:p>
        </p:txBody>
      </p:sp>
      <p:pic>
        <p:nvPicPr>
          <p:cNvPr id="21508" name="Picture 4" descr="56旅">
            <a:extLst>
              <a:ext uri="{FF2B5EF4-FFF2-40B4-BE49-F238E27FC236}">
                <a16:creationId xmlns:a16="http://schemas.microsoft.com/office/drawing/2014/main" id="{B2D605A2-5B7C-43CC-85C0-DD9CBC091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500438"/>
            <a:ext cx="179228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 Box 6">
            <a:extLst>
              <a:ext uri="{FF2B5EF4-FFF2-40B4-BE49-F238E27FC236}">
                <a16:creationId xmlns:a16="http://schemas.microsoft.com/office/drawing/2014/main" id="{7DF70F15-7E7F-436C-8ACD-82C28E9E4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5373688"/>
            <a:ext cx="16557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3600">
                <a:solidFill>
                  <a:srgbClr val="CC0000"/>
                </a:solidFill>
              </a:rPr>
              <a:t>旅</a:t>
            </a:r>
            <a:r>
              <a:rPr lang="en-US" altLang="zh-TW" sz="3600">
                <a:solidFill>
                  <a:srgbClr val="CC0000"/>
                </a:solidFill>
                <a:ea typeface="新細明體" panose="02020500000000000000" pitchFamily="18" charset="-120"/>
              </a:rPr>
              <a:t>56</a:t>
            </a:r>
          </a:p>
        </p:txBody>
      </p:sp>
      <p:sp>
        <p:nvSpPr>
          <p:cNvPr id="21512" name="Text Box 8">
            <a:extLst>
              <a:ext uri="{FF2B5EF4-FFF2-40B4-BE49-F238E27FC236}">
                <a16:creationId xmlns:a16="http://schemas.microsoft.com/office/drawing/2014/main" id="{3A78F28B-D112-45AD-B001-FD99D5425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373688"/>
            <a:ext cx="1296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3600">
                <a:solidFill>
                  <a:srgbClr val="CC0000"/>
                </a:solidFill>
              </a:rPr>
              <a:t>復</a:t>
            </a:r>
            <a:r>
              <a:rPr lang="en-US" altLang="zh-TW" sz="3600">
                <a:solidFill>
                  <a:srgbClr val="CC0000"/>
                </a:solidFill>
                <a:ea typeface="新細明體" panose="02020500000000000000" pitchFamily="18" charset="-120"/>
              </a:rPr>
              <a:t>24</a:t>
            </a:r>
          </a:p>
        </p:txBody>
      </p:sp>
      <p:sp>
        <p:nvSpPr>
          <p:cNvPr id="21514" name="Line 10">
            <a:extLst>
              <a:ext uri="{FF2B5EF4-FFF2-40B4-BE49-F238E27FC236}">
                <a16:creationId xmlns:a16="http://schemas.microsoft.com/office/drawing/2014/main" id="{C818CD66-2308-414C-A94A-0B7F9B5FD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4508500"/>
            <a:ext cx="1944688" cy="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5" name="Line 11">
            <a:extLst>
              <a:ext uri="{FF2B5EF4-FFF2-40B4-BE49-F238E27FC236}">
                <a16:creationId xmlns:a16="http://schemas.microsoft.com/office/drawing/2014/main" id="{4EF44956-BC10-4463-B727-49547ACE2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4508500"/>
            <a:ext cx="1800225" cy="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6" name="AutoShape 12">
            <a:extLst>
              <a:ext uri="{FF2B5EF4-FFF2-40B4-BE49-F238E27FC236}">
                <a16:creationId xmlns:a16="http://schemas.microsoft.com/office/drawing/2014/main" id="{181D1F24-2111-448E-8118-03A9FED2E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789363"/>
            <a:ext cx="1368425" cy="649287"/>
          </a:xfrm>
          <a:prstGeom prst="rightArrowCallout">
            <a:avLst>
              <a:gd name="adj1" fmla="val 25000"/>
              <a:gd name="adj2" fmla="val 25000"/>
              <a:gd name="adj3" fmla="val 35126"/>
              <a:gd name="adj4" fmla="val 62065"/>
            </a:avLst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TW" altLang="en-US" sz="3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火</a:t>
            </a:r>
          </a:p>
        </p:txBody>
      </p:sp>
      <p:sp>
        <p:nvSpPr>
          <p:cNvPr id="21517" name="AutoShape 13">
            <a:extLst>
              <a:ext uri="{FF2B5EF4-FFF2-40B4-BE49-F238E27FC236}">
                <a16:creationId xmlns:a16="http://schemas.microsoft.com/office/drawing/2014/main" id="{CE1EB86A-4CB1-479E-8052-29B9D8B0F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652963"/>
            <a:ext cx="1439862" cy="647700"/>
          </a:xfrm>
          <a:prstGeom prst="rightArrowCallout">
            <a:avLst>
              <a:gd name="adj1" fmla="val 31370"/>
              <a:gd name="adj2" fmla="val 25000"/>
              <a:gd name="adj3" fmla="val 33510"/>
              <a:gd name="adj4" fmla="val 61255"/>
            </a:avLst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rgbClr val="CC0000"/>
                </a:solidFill>
              </a:rPr>
              <a:t>山</a:t>
            </a:r>
          </a:p>
        </p:txBody>
      </p:sp>
      <p:sp>
        <p:nvSpPr>
          <p:cNvPr id="21518" name="AutoShape 14">
            <a:extLst>
              <a:ext uri="{FF2B5EF4-FFF2-40B4-BE49-F238E27FC236}">
                <a16:creationId xmlns:a16="http://schemas.microsoft.com/office/drawing/2014/main" id="{2AE7ABB0-BCE1-4EE1-A6BA-5BD79E2C3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3716338"/>
            <a:ext cx="1439862" cy="649287"/>
          </a:xfrm>
          <a:prstGeom prst="leftArrowCallout">
            <a:avLst>
              <a:gd name="adj1" fmla="val 25000"/>
              <a:gd name="adj2" fmla="val 25000"/>
              <a:gd name="adj3" fmla="val 36960"/>
              <a:gd name="adj4" fmla="val 66667"/>
            </a:avLst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rgbClr val="CC0000"/>
                </a:solidFill>
              </a:rPr>
              <a:t>地</a:t>
            </a:r>
          </a:p>
        </p:txBody>
      </p:sp>
      <p:sp>
        <p:nvSpPr>
          <p:cNvPr id="21519" name="AutoShape 15">
            <a:extLst>
              <a:ext uri="{FF2B5EF4-FFF2-40B4-BE49-F238E27FC236}">
                <a16:creationId xmlns:a16="http://schemas.microsoft.com/office/drawing/2014/main" id="{A6B67AA0-3F51-4001-94C9-4BCCBA53B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652963"/>
            <a:ext cx="1439862" cy="647700"/>
          </a:xfrm>
          <a:prstGeom prst="leftArrowCallout">
            <a:avLst>
              <a:gd name="adj1" fmla="val 25000"/>
              <a:gd name="adj2" fmla="val 25000"/>
              <a:gd name="adj3" fmla="val 37051"/>
              <a:gd name="adj4" fmla="val 66667"/>
            </a:avLst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rgbClr val="CC0000"/>
                </a:solidFill>
              </a:rPr>
              <a:t>雷</a:t>
            </a:r>
          </a:p>
        </p:txBody>
      </p:sp>
      <p:pic>
        <p:nvPicPr>
          <p:cNvPr id="21520" name="Picture 16" descr="24復">
            <a:extLst>
              <a:ext uri="{FF2B5EF4-FFF2-40B4-BE49-F238E27FC236}">
                <a16:creationId xmlns:a16="http://schemas.microsoft.com/office/drawing/2014/main" id="{40880EF2-3278-4B3C-844F-95942DBB0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00438"/>
            <a:ext cx="179387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/>
      <p:bldP spid="21516" grpId="0" animBg="1"/>
      <p:bldP spid="21517" grpId="0" animBg="1"/>
      <p:bldP spid="21518" grpId="0" animBg="1"/>
      <p:bldP spid="215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5">
            <a:extLst>
              <a:ext uri="{FF2B5EF4-FFF2-40B4-BE49-F238E27FC236}">
                <a16:creationId xmlns:a16="http://schemas.microsoft.com/office/drawing/2014/main" id="{B9E0B1E2-7F97-4139-B05A-BA75E53B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FC1269-71D3-4ED2-BB49-BA9CEF06D20B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7DC08F13-E313-4D4C-AB92-F3816C49AFD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第二次隨堂測驗內容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AE77386-3EE6-4FC1-A493-5FC3F58E824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判別</a:t>
            </a:r>
            <a:r>
              <a:rPr lang="zh-TW" altLang="en-US">
                <a:solidFill>
                  <a:schemeClr val="folHlink"/>
                </a:solidFill>
              </a:rPr>
              <a:t>兩個</a:t>
            </a:r>
            <a:r>
              <a:rPr lang="zh-TW" altLang="en-US"/>
              <a:t>卦象的</a:t>
            </a:r>
            <a:r>
              <a:rPr lang="zh-TW" altLang="en-US">
                <a:solidFill>
                  <a:schemeClr val="folHlink"/>
                </a:solidFill>
              </a:rPr>
              <a:t>「卦名」（可查表）</a:t>
            </a:r>
            <a:r>
              <a:rPr lang="zh-TW" altLang="en-US"/>
              <a:t>以及每爻之</a:t>
            </a:r>
            <a:r>
              <a:rPr lang="zh-TW" altLang="en-US">
                <a:solidFill>
                  <a:schemeClr val="folHlink"/>
                </a:solidFill>
              </a:rPr>
              <a:t>「爻題」</a:t>
            </a:r>
            <a:r>
              <a:rPr lang="zh-TW" altLang="en-US"/>
              <a:t>。</a:t>
            </a:r>
          </a:p>
          <a:p>
            <a:pPr eaLnBrk="1" hangingPunct="1"/>
            <a:r>
              <a:rPr lang="zh-TW" altLang="en-US"/>
              <a:t>答案須完全正確，否則老師將個別評估修習資格。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5">
            <a:extLst>
              <a:ext uri="{FF2B5EF4-FFF2-40B4-BE49-F238E27FC236}">
                <a16:creationId xmlns:a16="http://schemas.microsoft.com/office/drawing/2014/main" id="{FA0F12D7-6948-4D52-B8D0-61EF1544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129806-920A-4089-859E-EC7CC602A89E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56D14B9-DC13-4133-8FD0-1D03DCB5B42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先天六十四卦之推導</a:t>
            </a:r>
          </a:p>
        </p:txBody>
      </p:sp>
      <p:pic>
        <p:nvPicPr>
          <p:cNvPr id="6148" name="Picture 9" descr="伏羲六十四卦次序圖">
            <a:extLst>
              <a:ext uri="{FF2B5EF4-FFF2-40B4-BE49-F238E27FC236}">
                <a16:creationId xmlns:a16="http://schemas.microsoft.com/office/drawing/2014/main" id="{9F2E271E-DDC6-41FF-AB35-DF23D520DE59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" r="1987" b="2654"/>
          <a:stretch>
            <a:fillRect/>
          </a:stretch>
        </p:blipFill>
        <p:spPr>
          <a:xfrm>
            <a:off x="1331913" y="1341438"/>
            <a:ext cx="6626225" cy="4918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5">
            <a:extLst>
              <a:ext uri="{FF2B5EF4-FFF2-40B4-BE49-F238E27FC236}">
                <a16:creationId xmlns:a16="http://schemas.microsoft.com/office/drawing/2014/main" id="{2055A7BE-6359-47EA-A74F-776E91C9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90E591-FDB6-4914-855A-C618BFA75B3C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3E773B79-6880-43DB-97EE-86745A1C48A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540750" cy="9366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/>
              <a:t>邵雍「六十四卦方圓圖」</a:t>
            </a:r>
          </a:p>
        </p:txBody>
      </p:sp>
      <p:pic>
        <p:nvPicPr>
          <p:cNvPr id="8196" name="Picture 5" descr="六十四卦">
            <a:extLst>
              <a:ext uri="{FF2B5EF4-FFF2-40B4-BE49-F238E27FC236}">
                <a16:creationId xmlns:a16="http://schemas.microsoft.com/office/drawing/2014/main" id="{52763DBD-6AEB-45BD-9A39-EC8A5252036D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5F1F2"/>
              </a:clrFrom>
              <a:clrTo>
                <a:srgbClr val="F5F1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00"/>
          <a:stretch>
            <a:fillRect/>
          </a:stretch>
        </p:blipFill>
        <p:spPr>
          <a:xfrm>
            <a:off x="2124075" y="1312863"/>
            <a:ext cx="5326063" cy="5545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1" name="Line 7">
            <a:extLst>
              <a:ext uri="{FF2B5EF4-FFF2-40B4-BE49-F238E27FC236}">
                <a16:creationId xmlns:a16="http://schemas.microsoft.com/office/drawing/2014/main" id="{32EFED2B-7472-4F6C-B279-B4B6FAF3F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1484313"/>
            <a:ext cx="0" cy="5040312"/>
          </a:xfrm>
          <a:prstGeom prst="line">
            <a:avLst/>
          </a:prstGeom>
          <a:noFill/>
          <a:ln w="28575" cap="rnd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3" name="Line 9">
            <a:extLst>
              <a:ext uri="{FF2B5EF4-FFF2-40B4-BE49-F238E27FC236}">
                <a16:creationId xmlns:a16="http://schemas.microsoft.com/office/drawing/2014/main" id="{236ECE7C-272D-49B5-AD6B-D63ED89BEF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19475" y="2708275"/>
            <a:ext cx="2520950" cy="2736850"/>
          </a:xfrm>
          <a:prstGeom prst="line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84" name="AutoShape 20">
            <a:extLst>
              <a:ext uri="{FF2B5EF4-FFF2-40B4-BE49-F238E27FC236}">
                <a16:creationId xmlns:a16="http://schemas.microsoft.com/office/drawing/2014/main" id="{9AA08909-265C-4D8C-8349-CA97B86EF9DC}"/>
              </a:ext>
            </a:extLst>
          </p:cNvPr>
          <p:cNvSpPr>
            <a:spLocks noChangeArrowheads="1"/>
          </p:cNvSpPr>
          <p:nvPr/>
        </p:nvSpPr>
        <p:spPr bwMode="auto">
          <a:xfrm rot="16193711" flipH="1">
            <a:off x="-197643" y="2150269"/>
            <a:ext cx="4751387" cy="2987675"/>
          </a:xfrm>
          <a:custGeom>
            <a:avLst/>
            <a:gdLst>
              <a:gd name="T0" fmla="*/ 2147483646 w 21600"/>
              <a:gd name="T1" fmla="*/ 367830789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039" y="8248"/>
                </a:moveTo>
                <a:cubicBezTo>
                  <a:pt x="17921" y="4636"/>
                  <a:pt x="14580" y="2174"/>
                  <a:pt x="10800" y="2174"/>
                </a:cubicBezTo>
                <a:cubicBezTo>
                  <a:pt x="6035" y="2174"/>
                  <a:pt x="2174" y="6035"/>
                  <a:pt x="2174" y="10800"/>
                </a:cubicBezTo>
                <a:cubicBezTo>
                  <a:pt x="2173" y="10860"/>
                  <a:pt x="2174" y="10921"/>
                  <a:pt x="2175" y="10982"/>
                </a:cubicBezTo>
                <a:lnTo>
                  <a:pt x="2" y="11028"/>
                </a:lnTo>
                <a:cubicBezTo>
                  <a:pt x="0" y="10952"/>
                  <a:pt x="0" y="10876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5533" y="-1"/>
                  <a:pt x="19716" y="3082"/>
                  <a:pt x="21116" y="7604"/>
                </a:cubicBezTo>
                <a:lnTo>
                  <a:pt x="23695" y="6806"/>
                </a:lnTo>
                <a:lnTo>
                  <a:pt x="21198" y="11544"/>
                </a:lnTo>
                <a:lnTo>
                  <a:pt x="16460" y="9046"/>
                </a:lnTo>
                <a:lnTo>
                  <a:pt x="19039" y="8248"/>
                </a:lnTo>
                <a:close/>
              </a:path>
            </a:pathLst>
          </a:cu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85" name="AutoShape 21">
            <a:extLst>
              <a:ext uri="{FF2B5EF4-FFF2-40B4-BE49-F238E27FC236}">
                <a16:creationId xmlns:a16="http://schemas.microsoft.com/office/drawing/2014/main" id="{DA3972A8-BB60-47F2-82EB-1600E5EE4D1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679950" y="2168526"/>
            <a:ext cx="4968875" cy="3168650"/>
          </a:xfrm>
          <a:custGeom>
            <a:avLst/>
            <a:gdLst>
              <a:gd name="T0" fmla="*/ 2147483646 w 21600"/>
              <a:gd name="T1" fmla="*/ 94707105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576" y="6860"/>
                </a:moveTo>
                <a:cubicBezTo>
                  <a:pt x="17092" y="3929"/>
                  <a:pt x="14085" y="2082"/>
                  <a:pt x="10800" y="2082"/>
                </a:cubicBezTo>
                <a:cubicBezTo>
                  <a:pt x="5985" y="2082"/>
                  <a:pt x="2082" y="5985"/>
                  <a:pt x="2082" y="10800"/>
                </a:cubicBezTo>
                <a:cubicBezTo>
                  <a:pt x="2081" y="10812"/>
                  <a:pt x="2082" y="10824"/>
                  <a:pt x="2082" y="10836"/>
                </a:cubicBezTo>
                <a:lnTo>
                  <a:pt x="0" y="10845"/>
                </a:lnTo>
                <a:cubicBezTo>
                  <a:pt x="0" y="10830"/>
                  <a:pt x="0" y="1081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4870" y="-1"/>
                  <a:pt x="18594" y="2288"/>
                  <a:pt x="20434" y="5919"/>
                </a:cubicBezTo>
                <a:lnTo>
                  <a:pt x="22842" y="4698"/>
                </a:lnTo>
                <a:lnTo>
                  <a:pt x="21196" y="9726"/>
                </a:lnTo>
                <a:lnTo>
                  <a:pt x="16168" y="8080"/>
                </a:lnTo>
                <a:lnTo>
                  <a:pt x="18576" y="6860"/>
                </a:lnTo>
                <a:close/>
              </a:path>
            </a:pathLst>
          </a:cu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93" name="Line 29">
            <a:extLst>
              <a:ext uri="{FF2B5EF4-FFF2-40B4-BE49-F238E27FC236}">
                <a16:creationId xmlns:a16="http://schemas.microsoft.com/office/drawing/2014/main" id="{077F14A7-E3E8-4CE8-94F6-AB074976CB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19475" y="5373688"/>
            <a:ext cx="2665413" cy="71437"/>
          </a:xfrm>
          <a:prstGeom prst="line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94" name="Line 30">
            <a:extLst>
              <a:ext uri="{FF2B5EF4-FFF2-40B4-BE49-F238E27FC236}">
                <a16:creationId xmlns:a16="http://schemas.microsoft.com/office/drawing/2014/main" id="{E736DA8B-3FD0-4883-9FDE-BC64DD753C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19475" y="5013325"/>
            <a:ext cx="2665413" cy="71438"/>
          </a:xfrm>
          <a:prstGeom prst="line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6F0D81-80F1-4FFD-BF18-08F5B1C5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《</a:t>
            </a:r>
            <a:r>
              <a:rPr lang="zh-TW" altLang="en-US" dirty="0"/>
              <a:t>天龍八部</a:t>
            </a:r>
            <a:r>
              <a:rPr lang="en-US" altLang="zh-TW" dirty="0"/>
              <a:t>》</a:t>
            </a:r>
            <a:r>
              <a:rPr lang="zh-TW" altLang="en-US" dirty="0"/>
              <a:t>第五回</a:t>
            </a:r>
          </a:p>
        </p:txBody>
      </p:sp>
      <p:sp>
        <p:nvSpPr>
          <p:cNvPr id="9219" name="內容版面配置區 2">
            <a:extLst>
              <a:ext uri="{FF2B5EF4-FFF2-40B4-BE49-F238E27FC236}">
                <a16:creationId xmlns:a16="http://schemas.microsoft.com/office/drawing/2014/main" id="{CC998D0C-C5FE-4DEE-A8E1-8138F5D87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當下將已學會了的一百多步從頭至尾默想一遍，心道：「我可要想也不想，舉步便對。唉，我段譽這樣一個臭男子，卻去學那洛神宓妃裊裊娜娜的凌波微步，我又有甚麼</a:t>
            </a:r>
            <a:r>
              <a:rPr lang="en-US" altLang="zh-TW"/>
              <a:t>『</a:t>
            </a:r>
            <a:r>
              <a:rPr lang="zh-TW" altLang="en-US"/>
              <a:t>羅襪生塵</a:t>
            </a:r>
            <a:r>
              <a:rPr lang="en-US" altLang="zh-TW"/>
              <a:t>』</a:t>
            </a:r>
            <a:r>
              <a:rPr lang="zh-TW" altLang="en-US"/>
              <a:t>了？光屁股生塵倒是有的。」哈哈一笑，左足跨出，既踏「中孚」，立轉「既濟」。不料甫上「泰」位，一個轉身，右腳踏上「蠱」位，突然間丹田中一股熱氣沖將上來，全身麻痹，向前衝出，伏在桌上，再也動彈不得。</a:t>
            </a:r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06132C2D-C67E-4D86-8638-0B39CE0F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CDCAC81-EA05-473D-A32D-DC51128343AA}" type="slidenum">
              <a:rPr kumimoji="0" lang="en-US" altLang="zh-TW"/>
              <a:pPr/>
              <a:t>5</a:t>
            </a:fld>
            <a:endParaRPr kumimoji="0"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5">
            <a:extLst>
              <a:ext uri="{FF2B5EF4-FFF2-40B4-BE49-F238E27FC236}">
                <a16:creationId xmlns:a16="http://schemas.microsoft.com/office/drawing/2014/main" id="{0990AF60-FA8B-46E6-8E4E-1B4673CB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F6F2AA-EED8-4D85-9087-2AAE59DB1F9C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4464E1B2-ADAE-446F-BC6B-722AE5CFD54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方圓圖與二進位制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31F959D-57D0-4450-8F76-5C3B6E85DF1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341438"/>
            <a:ext cx="8540750" cy="4786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/>
              <a:t>公元</a:t>
            </a:r>
            <a:r>
              <a:rPr lang="en-US" altLang="zh-TW"/>
              <a:t>1703</a:t>
            </a:r>
            <a:r>
              <a:rPr lang="zh-TW" altLang="en-US"/>
              <a:t>年，供職於康熙朝廷的法國耶穌會教士</a:t>
            </a:r>
            <a:r>
              <a:rPr lang="zh-TW" altLang="en-US">
                <a:solidFill>
                  <a:schemeClr val="tx2"/>
                </a:solidFill>
              </a:rPr>
              <a:t>白晉</a:t>
            </a:r>
            <a:r>
              <a:rPr lang="zh-TW" altLang="en-US"/>
              <a:t>（</a:t>
            </a:r>
            <a:r>
              <a:rPr lang="en-US" altLang="zh-TW"/>
              <a:t>P. Bouvet</a:t>
            </a:r>
            <a:r>
              <a:rPr lang="zh-TW" altLang="en-US"/>
              <a:t>）致信</a:t>
            </a:r>
            <a:r>
              <a:rPr lang="zh-TW" altLang="en-US">
                <a:solidFill>
                  <a:schemeClr val="tx2"/>
                </a:solidFill>
              </a:rPr>
              <a:t>萊布尼茲</a:t>
            </a:r>
            <a:r>
              <a:rPr lang="zh-TW" altLang="en-US"/>
              <a:t>（</a:t>
            </a:r>
            <a:r>
              <a:rPr lang="en-US" altLang="zh-TW"/>
              <a:t>G. W. Leibniz</a:t>
            </a:r>
            <a:r>
              <a:rPr lang="zh-TW" altLang="en-US"/>
              <a:t>），認為萊氏之二進位制與伏羲六十四卦方圓圖次序互相符合； 亦即若將</a:t>
            </a:r>
            <a:r>
              <a:rPr lang="zh-TW" altLang="en-US">
                <a:solidFill>
                  <a:srgbClr val="CC0000"/>
                </a:solidFill>
              </a:rPr>
              <a:t>陰爻</a:t>
            </a:r>
            <a:r>
              <a:rPr lang="zh-TW" altLang="en-US"/>
              <a:t>視作</a:t>
            </a:r>
            <a:r>
              <a:rPr lang="zh-TW" altLang="en-US">
                <a:solidFill>
                  <a:srgbClr val="CC0000"/>
                </a:solidFill>
              </a:rPr>
              <a:t>零</a:t>
            </a:r>
            <a:r>
              <a:rPr lang="zh-TW" altLang="en-US"/>
              <a:t>，</a:t>
            </a:r>
            <a:r>
              <a:rPr lang="zh-TW" altLang="en-US">
                <a:solidFill>
                  <a:srgbClr val="CC0000"/>
                </a:solidFill>
              </a:rPr>
              <a:t>陽爻</a:t>
            </a:r>
            <a:r>
              <a:rPr lang="zh-TW" altLang="en-US"/>
              <a:t>視作</a:t>
            </a:r>
            <a:r>
              <a:rPr lang="zh-TW" altLang="en-US">
                <a:solidFill>
                  <a:srgbClr val="CC0000"/>
                </a:solidFill>
              </a:rPr>
              <a:t>一</a:t>
            </a:r>
            <a:r>
              <a:rPr lang="zh-TW" altLang="en-US"/>
              <a:t>，即可排列出由零至六十三之數列。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萊氏認同此說，並撰論文一篇，承認伏羲確為二進位制之創發者。（然此圖實作於宋）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此說</a:t>
            </a:r>
            <a:r>
              <a:rPr lang="zh-TW" altLang="en-US">
                <a:solidFill>
                  <a:srgbClr val="CC0000"/>
                </a:solidFill>
              </a:rPr>
              <a:t>於科學史上並不成立</a:t>
            </a:r>
            <a:r>
              <a:rPr lang="zh-TW" altLang="en-US"/>
              <a:t>，僅能說二者巧妙相合，易象未必即二進制之初始。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5">
            <a:extLst>
              <a:ext uri="{FF2B5EF4-FFF2-40B4-BE49-F238E27FC236}">
                <a16:creationId xmlns:a16="http://schemas.microsoft.com/office/drawing/2014/main" id="{EB390456-2182-4F05-A166-3F0C0CB8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3F0126-6D30-416D-8522-E5113E85220C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1D5DE9D9-6513-41F2-95BF-C1A65C8ABAB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95288" y="0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/>
              <a:t>六十四卦二進制轉換表</a:t>
            </a:r>
          </a:p>
        </p:txBody>
      </p:sp>
      <p:pic>
        <p:nvPicPr>
          <p:cNvPr id="11268" name="Picture 8" descr="易圖六">
            <a:extLst>
              <a:ext uri="{FF2B5EF4-FFF2-40B4-BE49-F238E27FC236}">
                <a16:creationId xmlns:a16="http://schemas.microsoft.com/office/drawing/2014/main" id="{2EF6D801-1034-4391-AF48-9EE3B18C07F9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4F3EF"/>
              </a:clrFrom>
              <a:clrTo>
                <a:srgbClr val="F4F3EF">
                  <a:alpha val="0"/>
                </a:srgbClr>
              </a:clrTo>
            </a:clrChange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4" t="6093" r="47699" b="12022"/>
          <a:stretch>
            <a:fillRect/>
          </a:stretch>
        </p:blipFill>
        <p:spPr>
          <a:xfrm>
            <a:off x="684213" y="908050"/>
            <a:ext cx="7777162" cy="5616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5">
            <a:extLst>
              <a:ext uri="{FF2B5EF4-FFF2-40B4-BE49-F238E27FC236}">
                <a16:creationId xmlns:a16="http://schemas.microsoft.com/office/drawing/2014/main" id="{E1CEF72D-9249-45A2-8283-C87F8B32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A1BD43-D319-4AEA-BA8A-4EEADFD01988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995DCB8C-D590-459B-9770-39436F810E9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周易的卦序問題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C2BC992-14BC-4B4D-B394-020D15BFE86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《</a:t>
            </a:r>
            <a:r>
              <a:rPr lang="zh-TW" altLang="en-US"/>
              <a:t>周易</a:t>
            </a:r>
            <a:r>
              <a:rPr lang="en-US" altLang="zh-TW"/>
              <a:t>》</a:t>
            </a:r>
            <a:r>
              <a:rPr lang="zh-TW" altLang="en-US"/>
              <a:t>的實際卦序排列並</a:t>
            </a:r>
            <a:r>
              <a:rPr lang="zh-TW" altLang="en-US">
                <a:solidFill>
                  <a:schemeClr val="folHlink"/>
                </a:solidFill>
              </a:rPr>
              <a:t>非前述的先天序列</a:t>
            </a:r>
            <a:r>
              <a:rPr lang="zh-TW" altLang="en-US"/>
              <a:t>，而是另有一套構成邏輯，請務必釐清二者的區別。</a:t>
            </a:r>
          </a:p>
          <a:p>
            <a:pPr eaLnBrk="1" hangingPunct="1"/>
            <a:r>
              <a:rPr lang="zh-TW" altLang="en-US"/>
              <a:t>周易六十四卦以</a:t>
            </a:r>
            <a:r>
              <a:rPr lang="zh-TW" altLang="en-US">
                <a:solidFill>
                  <a:srgbClr val="CC0000"/>
                </a:solidFill>
              </a:rPr>
              <a:t>乾、坤</a:t>
            </a:r>
            <a:r>
              <a:rPr lang="zh-TW" altLang="en-US"/>
              <a:t>二卦始，</a:t>
            </a:r>
            <a:r>
              <a:rPr lang="zh-TW" altLang="en-US">
                <a:solidFill>
                  <a:srgbClr val="CC0000"/>
                </a:solidFill>
              </a:rPr>
              <a:t>既濟、未濟</a:t>
            </a:r>
            <a:r>
              <a:rPr lang="zh-TW" altLang="en-US"/>
              <a:t>卦為終。基礎排列原理可參閱</a:t>
            </a:r>
            <a:r>
              <a:rPr lang="en-US" altLang="zh-TW"/>
              <a:t>〈</a:t>
            </a:r>
            <a:r>
              <a:rPr lang="zh-TW" altLang="en-US"/>
              <a:t>序卦傳</a:t>
            </a:r>
            <a:r>
              <a:rPr lang="en-US" altLang="zh-TW"/>
              <a:t>〉</a:t>
            </a:r>
            <a:r>
              <a:rPr lang="zh-TW" altLang="en-US"/>
              <a:t>。</a:t>
            </a:r>
          </a:p>
          <a:p>
            <a:pPr eaLnBrk="1" hangingPunct="1"/>
            <a:r>
              <a:rPr lang="zh-TW" altLang="en-US"/>
              <a:t>六十四卦排列還有</a:t>
            </a:r>
            <a:r>
              <a:rPr lang="zh-TW" altLang="en-US">
                <a:solidFill>
                  <a:schemeClr val="folHlink"/>
                </a:solidFill>
              </a:rPr>
              <a:t>「二二相偶」</a:t>
            </a:r>
            <a:r>
              <a:rPr lang="zh-TW" altLang="en-US"/>
              <a:t>、</a:t>
            </a:r>
            <a:r>
              <a:rPr lang="zh-TW" altLang="en-US">
                <a:solidFill>
                  <a:schemeClr val="folHlink"/>
                </a:solidFill>
              </a:rPr>
              <a:t>「非覆即變」</a:t>
            </a:r>
            <a:r>
              <a:rPr lang="zh-TW" altLang="en-US"/>
              <a:t>的特色。詳參</a:t>
            </a:r>
            <a:r>
              <a:rPr lang="en-US" altLang="zh-TW"/>
              <a:t>p12-13</a:t>
            </a:r>
            <a:r>
              <a:rPr lang="zh-TW" altLang="en-US"/>
              <a:t>「覆變卦」單元。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5">
            <a:extLst>
              <a:ext uri="{FF2B5EF4-FFF2-40B4-BE49-F238E27FC236}">
                <a16:creationId xmlns:a16="http://schemas.microsoft.com/office/drawing/2014/main" id="{9D856953-7225-4964-A581-DC340B9F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F82221-CCDE-4D7F-9BAE-F255EB867CE3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788381DF-9765-4379-A3C1-C1B7ADAE896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朱熹</a:t>
            </a:r>
            <a:r>
              <a:rPr lang="en-US" altLang="zh-TW"/>
              <a:t>〈</a:t>
            </a:r>
            <a:r>
              <a:rPr lang="zh-TW" altLang="en-US"/>
              <a:t>上下經卦名次序歌</a:t>
            </a:r>
            <a:r>
              <a:rPr lang="en-US" altLang="zh-TW"/>
              <a:t>〉</a:t>
            </a:r>
          </a:p>
        </p:txBody>
      </p:sp>
      <p:sp>
        <p:nvSpPr>
          <p:cNvPr id="13316" name="Rectangle 10">
            <a:extLst>
              <a:ext uri="{FF2B5EF4-FFF2-40B4-BE49-F238E27FC236}">
                <a16:creationId xmlns:a16="http://schemas.microsoft.com/office/drawing/2014/main" id="{67E1D2BD-CCCA-46D8-830E-89323688012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628775"/>
            <a:ext cx="8351837" cy="381635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TW" altLang="en-US" sz="3600"/>
              <a:t>乾坤屯蒙需訟師，比小畜兮履泰否，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TW" altLang="en-US" sz="3600"/>
              <a:t>同人大有謙豫隨，蠱臨觀兮噬嗑賁，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TW" altLang="en-US" sz="3600"/>
              <a:t>剝復無妄大畜頤，大過坎離三十備。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TW" altLang="en-US" sz="3600"/>
              <a:t>咸恆遯兮及大壯，晉與明夷家人睽，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TW" altLang="en-US" sz="3600"/>
              <a:t>蹇解損益夬姤萃，升困井革鼎震繼，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TW" altLang="en-US" sz="3600"/>
              <a:t>艮漸歸妹豐旅巽，兌渙節兮中孚至，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TW" altLang="en-US" sz="3600"/>
              <a:t>小過既濟兼未濟，是為下經三十四。</a:t>
            </a:r>
            <a:r>
              <a:rPr lang="zh-TW" altLang="en-US"/>
              <a:t> </a:t>
            </a:r>
            <a:br>
              <a:rPr lang="zh-TW" altLang="en-US"/>
            </a:br>
            <a:endParaRPr lang="zh-TW" altLang="en-US"/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2270FAFF-E887-4893-948B-EF964E81C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589588"/>
            <a:ext cx="6335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rgbClr val="CC0000"/>
                </a:solidFill>
              </a:rPr>
              <a:t>請特別注意底線標示</a:t>
            </a:r>
          </a:p>
        </p:txBody>
      </p:sp>
      <p:sp>
        <p:nvSpPr>
          <p:cNvPr id="14347" name="Line 11">
            <a:extLst>
              <a:ext uri="{FF2B5EF4-FFF2-40B4-BE49-F238E27FC236}">
                <a16:creationId xmlns:a16="http://schemas.microsoft.com/office/drawing/2014/main" id="{10189210-E89E-4F60-B80C-09EC1CBAC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2133600"/>
            <a:ext cx="431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F3257C56-BCE9-465B-AABD-B62FBDEC5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133600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9" name="Line 13">
            <a:extLst>
              <a:ext uri="{FF2B5EF4-FFF2-40B4-BE49-F238E27FC236}">
                <a16:creationId xmlns:a16="http://schemas.microsoft.com/office/drawing/2014/main" id="{637CF690-A42C-4939-BDAE-93C6F6A51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2133600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0" name="Line 14">
            <a:extLst>
              <a:ext uri="{FF2B5EF4-FFF2-40B4-BE49-F238E27FC236}">
                <a16:creationId xmlns:a16="http://schemas.microsoft.com/office/drawing/2014/main" id="{9F08A793-1C44-4672-ACC6-A359FB906C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2133600"/>
            <a:ext cx="431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id="{5101EEB4-C0AD-44A4-8A39-632EA2765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2133600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167BD20D-E955-4A6F-AA12-414C56FB6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133600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2CC19C25-200A-4781-97BE-21C260EE6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2133600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4" name="Line 18">
            <a:extLst>
              <a:ext uri="{FF2B5EF4-FFF2-40B4-BE49-F238E27FC236}">
                <a16:creationId xmlns:a16="http://schemas.microsoft.com/office/drawing/2014/main" id="{E82FB4D1-5991-415C-A5E8-F7ABBD1DB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2133600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5" name="Line 19">
            <a:extLst>
              <a:ext uri="{FF2B5EF4-FFF2-40B4-BE49-F238E27FC236}">
                <a16:creationId xmlns:a16="http://schemas.microsoft.com/office/drawing/2014/main" id="{757BED71-C1A4-40B7-8DAE-4F7D8A18F4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133600"/>
            <a:ext cx="7921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6" name="Line 20">
            <a:extLst>
              <a:ext uri="{FF2B5EF4-FFF2-40B4-BE49-F238E27FC236}">
                <a16:creationId xmlns:a16="http://schemas.microsoft.com/office/drawing/2014/main" id="{04D71C69-27B7-4626-BA64-0E4022D3D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2133600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7" name="Line 21">
            <a:extLst>
              <a:ext uri="{FF2B5EF4-FFF2-40B4-BE49-F238E27FC236}">
                <a16:creationId xmlns:a16="http://schemas.microsoft.com/office/drawing/2014/main" id="{450C7390-A33D-470E-940F-2C050034F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2133600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8" name="Line 22">
            <a:extLst>
              <a:ext uri="{FF2B5EF4-FFF2-40B4-BE49-F238E27FC236}">
                <a16:creationId xmlns:a16="http://schemas.microsoft.com/office/drawing/2014/main" id="{3BD11430-B2B7-4598-B6CE-58D499227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1725" y="2133600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9" name="Line 23">
            <a:extLst>
              <a:ext uri="{FF2B5EF4-FFF2-40B4-BE49-F238E27FC236}">
                <a16:creationId xmlns:a16="http://schemas.microsoft.com/office/drawing/2014/main" id="{07A5D45A-843E-43E0-A4E7-70DF5886807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2708275"/>
            <a:ext cx="863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60" name="Line 24">
            <a:extLst>
              <a:ext uri="{FF2B5EF4-FFF2-40B4-BE49-F238E27FC236}">
                <a16:creationId xmlns:a16="http://schemas.microsoft.com/office/drawing/2014/main" id="{568A1AF6-0B5C-4F3B-956B-8681DB4BF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2708275"/>
            <a:ext cx="7921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61" name="Line 25">
            <a:extLst>
              <a:ext uri="{FF2B5EF4-FFF2-40B4-BE49-F238E27FC236}">
                <a16:creationId xmlns:a16="http://schemas.microsoft.com/office/drawing/2014/main" id="{FB3A0F14-9E41-4221-93F0-870E2DF3C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2708275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62" name="Line 26">
            <a:extLst>
              <a:ext uri="{FF2B5EF4-FFF2-40B4-BE49-F238E27FC236}">
                <a16:creationId xmlns:a16="http://schemas.microsoft.com/office/drawing/2014/main" id="{B8D88A58-5286-4FB8-9371-AF5168FF0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2708275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63" name="Line 27">
            <a:extLst>
              <a:ext uri="{FF2B5EF4-FFF2-40B4-BE49-F238E27FC236}">
                <a16:creationId xmlns:a16="http://schemas.microsoft.com/office/drawing/2014/main" id="{2B492E57-E4E9-47A1-A87F-D17C571F6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708275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64" name="Line 28">
            <a:extLst>
              <a:ext uri="{FF2B5EF4-FFF2-40B4-BE49-F238E27FC236}">
                <a16:creationId xmlns:a16="http://schemas.microsoft.com/office/drawing/2014/main" id="{9991B5F4-EB9C-4E37-B22B-1C61B5040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2708275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65" name="Line 29">
            <a:extLst>
              <a:ext uri="{FF2B5EF4-FFF2-40B4-BE49-F238E27FC236}">
                <a16:creationId xmlns:a16="http://schemas.microsoft.com/office/drawing/2014/main" id="{E0845C5F-A4AE-4E42-BDFD-39E0A2A34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708275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66" name="Line 30">
            <a:extLst>
              <a:ext uri="{FF2B5EF4-FFF2-40B4-BE49-F238E27FC236}">
                <a16:creationId xmlns:a16="http://schemas.microsoft.com/office/drawing/2014/main" id="{ABD510E0-AF15-4B4D-9DE0-26891675E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2708275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67" name="Line 31">
            <a:extLst>
              <a:ext uri="{FF2B5EF4-FFF2-40B4-BE49-F238E27FC236}">
                <a16:creationId xmlns:a16="http://schemas.microsoft.com/office/drawing/2014/main" id="{754F6C2D-32FA-465C-AB62-F716812CF5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2708275"/>
            <a:ext cx="7921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68" name="Line 32">
            <a:extLst>
              <a:ext uri="{FF2B5EF4-FFF2-40B4-BE49-F238E27FC236}">
                <a16:creationId xmlns:a16="http://schemas.microsoft.com/office/drawing/2014/main" id="{9BA2DCF5-198D-470A-98BE-D57AB903A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1725" y="2708275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69" name="Line 33">
            <a:extLst>
              <a:ext uri="{FF2B5EF4-FFF2-40B4-BE49-F238E27FC236}">
                <a16:creationId xmlns:a16="http://schemas.microsoft.com/office/drawing/2014/main" id="{8FA3CF32-EDD1-4201-AB44-5D6BEEF91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3213100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70" name="Line 34">
            <a:extLst>
              <a:ext uri="{FF2B5EF4-FFF2-40B4-BE49-F238E27FC236}">
                <a16:creationId xmlns:a16="http://schemas.microsoft.com/office/drawing/2014/main" id="{1F611184-62EB-4118-95B8-BF3F6EBE7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3213100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71" name="Line 35">
            <a:extLst>
              <a:ext uri="{FF2B5EF4-FFF2-40B4-BE49-F238E27FC236}">
                <a16:creationId xmlns:a16="http://schemas.microsoft.com/office/drawing/2014/main" id="{AFFD4C7D-097B-4158-8D83-B14A099F7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3213100"/>
            <a:ext cx="7921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72" name="Line 36">
            <a:extLst>
              <a:ext uri="{FF2B5EF4-FFF2-40B4-BE49-F238E27FC236}">
                <a16:creationId xmlns:a16="http://schemas.microsoft.com/office/drawing/2014/main" id="{DD9300B8-F278-4F7E-A9E1-0FD659A21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3213100"/>
            <a:ext cx="7921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73" name="Line 37">
            <a:extLst>
              <a:ext uri="{FF2B5EF4-FFF2-40B4-BE49-F238E27FC236}">
                <a16:creationId xmlns:a16="http://schemas.microsoft.com/office/drawing/2014/main" id="{BCC23645-E1E5-40A3-9C2D-C7E1833BC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3213100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74" name="Line 38">
            <a:extLst>
              <a:ext uri="{FF2B5EF4-FFF2-40B4-BE49-F238E27FC236}">
                <a16:creationId xmlns:a16="http://schemas.microsoft.com/office/drawing/2014/main" id="{D3C0F24B-36A2-4591-A553-C328A9D89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3213100"/>
            <a:ext cx="7921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75" name="Line 39">
            <a:extLst>
              <a:ext uri="{FF2B5EF4-FFF2-40B4-BE49-F238E27FC236}">
                <a16:creationId xmlns:a16="http://schemas.microsoft.com/office/drawing/2014/main" id="{E3C6FE0E-3631-4685-8801-86A53D58B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3213100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76" name="Line 40">
            <a:extLst>
              <a:ext uri="{FF2B5EF4-FFF2-40B4-BE49-F238E27FC236}">
                <a16:creationId xmlns:a16="http://schemas.microsoft.com/office/drawing/2014/main" id="{D8C2E356-442B-489E-AB46-B4B8DC1BD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88" y="3213100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77" name="Line 41">
            <a:extLst>
              <a:ext uri="{FF2B5EF4-FFF2-40B4-BE49-F238E27FC236}">
                <a16:creationId xmlns:a16="http://schemas.microsoft.com/office/drawing/2014/main" id="{BA0B8010-1F6D-4685-82FE-D200EB6CAE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3789363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78" name="Line 42">
            <a:extLst>
              <a:ext uri="{FF2B5EF4-FFF2-40B4-BE49-F238E27FC236}">
                <a16:creationId xmlns:a16="http://schemas.microsoft.com/office/drawing/2014/main" id="{1BEB9E95-0571-40F4-A82D-528C08EBF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3789363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79" name="Line 43">
            <a:extLst>
              <a:ext uri="{FF2B5EF4-FFF2-40B4-BE49-F238E27FC236}">
                <a16:creationId xmlns:a16="http://schemas.microsoft.com/office/drawing/2014/main" id="{FAFD5256-4669-4FD8-A440-5DA0887A7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3789363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80" name="Line 44">
            <a:extLst>
              <a:ext uri="{FF2B5EF4-FFF2-40B4-BE49-F238E27FC236}">
                <a16:creationId xmlns:a16="http://schemas.microsoft.com/office/drawing/2014/main" id="{CBC822C6-1388-412F-B701-2F25A8645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789363"/>
            <a:ext cx="863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81" name="Line 45">
            <a:extLst>
              <a:ext uri="{FF2B5EF4-FFF2-40B4-BE49-F238E27FC236}">
                <a16:creationId xmlns:a16="http://schemas.microsoft.com/office/drawing/2014/main" id="{455B1A1E-2DBF-4C37-8C95-69D7F3B8E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3789363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82" name="Line 46">
            <a:extLst>
              <a:ext uri="{FF2B5EF4-FFF2-40B4-BE49-F238E27FC236}">
                <a16:creationId xmlns:a16="http://schemas.microsoft.com/office/drawing/2014/main" id="{118C3D84-E326-4BEA-A630-9E4EB9B74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3789363"/>
            <a:ext cx="863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83" name="Line 47">
            <a:extLst>
              <a:ext uri="{FF2B5EF4-FFF2-40B4-BE49-F238E27FC236}">
                <a16:creationId xmlns:a16="http://schemas.microsoft.com/office/drawing/2014/main" id="{D6E4CD39-3C75-4B84-AEB6-8F0F0B4F6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3789363"/>
            <a:ext cx="7921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84" name="Line 48">
            <a:extLst>
              <a:ext uri="{FF2B5EF4-FFF2-40B4-BE49-F238E27FC236}">
                <a16:creationId xmlns:a16="http://schemas.microsoft.com/office/drawing/2014/main" id="{75A63A14-AE1D-41CF-9676-70602936C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1725" y="3789363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85" name="Line 49">
            <a:extLst>
              <a:ext uri="{FF2B5EF4-FFF2-40B4-BE49-F238E27FC236}">
                <a16:creationId xmlns:a16="http://schemas.microsoft.com/office/drawing/2014/main" id="{61FE1592-A3B1-4919-9056-62DB6D065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4365625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86" name="Line 50">
            <a:extLst>
              <a:ext uri="{FF2B5EF4-FFF2-40B4-BE49-F238E27FC236}">
                <a16:creationId xmlns:a16="http://schemas.microsoft.com/office/drawing/2014/main" id="{B55D0F1C-81CE-49AD-B8CB-2911E3BCE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4365625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87" name="Line 51">
            <a:extLst>
              <a:ext uri="{FF2B5EF4-FFF2-40B4-BE49-F238E27FC236}">
                <a16:creationId xmlns:a16="http://schemas.microsoft.com/office/drawing/2014/main" id="{3A14408A-68C6-4F3A-BFFC-70A6B09737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4365625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88" name="Line 52">
            <a:extLst>
              <a:ext uri="{FF2B5EF4-FFF2-40B4-BE49-F238E27FC236}">
                <a16:creationId xmlns:a16="http://schemas.microsoft.com/office/drawing/2014/main" id="{FB2A1EDE-88EF-4D51-85E0-12CF87DE0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4365625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89" name="Line 53">
            <a:extLst>
              <a:ext uri="{FF2B5EF4-FFF2-40B4-BE49-F238E27FC236}">
                <a16:creationId xmlns:a16="http://schemas.microsoft.com/office/drawing/2014/main" id="{D8DDC7EA-00DD-47C5-93BB-F2475A242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4365625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90" name="Line 54">
            <a:extLst>
              <a:ext uri="{FF2B5EF4-FFF2-40B4-BE49-F238E27FC236}">
                <a16:creationId xmlns:a16="http://schemas.microsoft.com/office/drawing/2014/main" id="{03690F58-9810-4FC3-A73A-29F90C1F4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365625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91" name="Line 55">
            <a:extLst>
              <a:ext uri="{FF2B5EF4-FFF2-40B4-BE49-F238E27FC236}">
                <a16:creationId xmlns:a16="http://schemas.microsoft.com/office/drawing/2014/main" id="{23924C88-AB0F-4420-8BFA-7AC46A5F8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4365625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92" name="Line 56">
            <a:extLst>
              <a:ext uri="{FF2B5EF4-FFF2-40B4-BE49-F238E27FC236}">
                <a16:creationId xmlns:a16="http://schemas.microsoft.com/office/drawing/2014/main" id="{222781C7-A674-4401-AB8B-856FD841E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4365625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93" name="Line 57">
            <a:extLst>
              <a:ext uri="{FF2B5EF4-FFF2-40B4-BE49-F238E27FC236}">
                <a16:creationId xmlns:a16="http://schemas.microsoft.com/office/drawing/2014/main" id="{A09211F2-6C82-4F4C-B482-2F546ED03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4365625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94" name="Line 58">
            <a:extLst>
              <a:ext uri="{FF2B5EF4-FFF2-40B4-BE49-F238E27FC236}">
                <a16:creationId xmlns:a16="http://schemas.microsoft.com/office/drawing/2014/main" id="{92C342C0-210B-42B3-8D06-DA9106940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4365625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95" name="Line 59">
            <a:extLst>
              <a:ext uri="{FF2B5EF4-FFF2-40B4-BE49-F238E27FC236}">
                <a16:creationId xmlns:a16="http://schemas.microsoft.com/office/drawing/2014/main" id="{62E92EE2-33BD-468D-B668-061BD276E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4365625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96" name="Line 60">
            <a:extLst>
              <a:ext uri="{FF2B5EF4-FFF2-40B4-BE49-F238E27FC236}">
                <a16:creationId xmlns:a16="http://schemas.microsoft.com/office/drawing/2014/main" id="{7CFCF8A3-1B63-49E7-8A24-951BB168C3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4365625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97" name="Line 61">
            <a:extLst>
              <a:ext uri="{FF2B5EF4-FFF2-40B4-BE49-F238E27FC236}">
                <a16:creationId xmlns:a16="http://schemas.microsoft.com/office/drawing/2014/main" id="{CAB4D609-E8DD-4D3E-8028-CA57E1BBB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4365625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98" name="Line 62">
            <a:extLst>
              <a:ext uri="{FF2B5EF4-FFF2-40B4-BE49-F238E27FC236}">
                <a16:creationId xmlns:a16="http://schemas.microsoft.com/office/drawing/2014/main" id="{C60B37E3-82AC-4116-A322-1390282AF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4868863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99" name="Line 63">
            <a:extLst>
              <a:ext uri="{FF2B5EF4-FFF2-40B4-BE49-F238E27FC236}">
                <a16:creationId xmlns:a16="http://schemas.microsoft.com/office/drawing/2014/main" id="{35C1CCC0-EDF4-4F0E-A926-299367238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4868863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00" name="Line 64">
            <a:extLst>
              <a:ext uri="{FF2B5EF4-FFF2-40B4-BE49-F238E27FC236}">
                <a16:creationId xmlns:a16="http://schemas.microsoft.com/office/drawing/2014/main" id="{6D8801D7-C506-4AC6-81DD-2421BED19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4868863"/>
            <a:ext cx="7207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01" name="Line 65">
            <a:extLst>
              <a:ext uri="{FF2B5EF4-FFF2-40B4-BE49-F238E27FC236}">
                <a16:creationId xmlns:a16="http://schemas.microsoft.com/office/drawing/2014/main" id="{C8C4608F-60D4-406D-9EC0-89BE7CD256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4868863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02" name="Line 66">
            <a:extLst>
              <a:ext uri="{FF2B5EF4-FFF2-40B4-BE49-F238E27FC236}">
                <a16:creationId xmlns:a16="http://schemas.microsoft.com/office/drawing/2014/main" id="{A838D18A-6BA2-4DCB-8284-02C6C5919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4868863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03" name="Line 67">
            <a:extLst>
              <a:ext uri="{FF2B5EF4-FFF2-40B4-BE49-F238E27FC236}">
                <a16:creationId xmlns:a16="http://schemas.microsoft.com/office/drawing/2014/main" id="{956FE98A-89B9-44D2-9AD1-47F11FF208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4868863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04" name="Line 68">
            <a:extLst>
              <a:ext uri="{FF2B5EF4-FFF2-40B4-BE49-F238E27FC236}">
                <a16:creationId xmlns:a16="http://schemas.microsoft.com/office/drawing/2014/main" id="{8E14F7AE-D174-46CB-9D0A-C09F41984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4868863"/>
            <a:ext cx="863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05" name="Line 69">
            <a:extLst>
              <a:ext uri="{FF2B5EF4-FFF2-40B4-BE49-F238E27FC236}">
                <a16:creationId xmlns:a16="http://schemas.microsoft.com/office/drawing/2014/main" id="{376D9BFB-F5A0-46AF-8E4B-3D5BD3DC4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4868863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06" name="Line 70">
            <a:extLst>
              <a:ext uri="{FF2B5EF4-FFF2-40B4-BE49-F238E27FC236}">
                <a16:creationId xmlns:a16="http://schemas.microsoft.com/office/drawing/2014/main" id="{3FC5F273-D1C1-4A37-B05C-2DDC12A1D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4868863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07" name="Line 71">
            <a:extLst>
              <a:ext uri="{FF2B5EF4-FFF2-40B4-BE49-F238E27FC236}">
                <a16:creationId xmlns:a16="http://schemas.microsoft.com/office/drawing/2014/main" id="{AE16BA46-51C5-417C-A1E6-EE6D9EBD1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4868863"/>
            <a:ext cx="3587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08" name="Line 72">
            <a:extLst>
              <a:ext uri="{FF2B5EF4-FFF2-40B4-BE49-F238E27FC236}">
                <a16:creationId xmlns:a16="http://schemas.microsoft.com/office/drawing/2014/main" id="{87F08DE5-C3FB-48CC-B377-96C57EEF8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5445125"/>
            <a:ext cx="7921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09" name="Line 73">
            <a:extLst>
              <a:ext uri="{FF2B5EF4-FFF2-40B4-BE49-F238E27FC236}">
                <a16:creationId xmlns:a16="http://schemas.microsoft.com/office/drawing/2014/main" id="{D2C9CE30-B812-45A0-B3E9-57BB83E86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5445125"/>
            <a:ext cx="7921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10" name="Line 74">
            <a:extLst>
              <a:ext uri="{FF2B5EF4-FFF2-40B4-BE49-F238E27FC236}">
                <a16:creationId xmlns:a16="http://schemas.microsoft.com/office/drawing/2014/main" id="{0A69C667-8C03-40C9-BB57-2424F312A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5445125"/>
            <a:ext cx="7921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/>
    </p:bldLst>
  </p:timing>
</p:sld>
</file>

<file path=ppt/theme/theme1.xml><?xml version="1.0" encoding="utf-8"?>
<a:theme xmlns:a="http://schemas.openxmlformats.org/drawingml/2006/main" name="tdesigna">
  <a:themeElements>
    <a:clrScheme name="tdesigna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tdesigna">
      <a:majorFont>
        <a:latin typeface="Arial"/>
        <a:ea typeface="標楷體"/>
        <a:cs typeface="新細明體"/>
      </a:majorFont>
      <a:minorFont>
        <a:latin typeface="Arial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designa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TDESIGNA</Template>
  <TotalTime>1155</TotalTime>
  <Words>1364</Words>
  <Application>Microsoft Office PowerPoint</Application>
  <PresentationFormat>如螢幕大小 (4:3)</PresentationFormat>
  <Paragraphs>128</Paragraphs>
  <Slides>20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tdesigna</vt:lpstr>
      <vt:lpstr>周易六十四卦導論</vt:lpstr>
      <vt:lpstr>六十四卦基礎觀念</vt:lpstr>
      <vt:lpstr>先天六十四卦之推導</vt:lpstr>
      <vt:lpstr>邵雍「六十四卦方圓圖」</vt:lpstr>
      <vt:lpstr>《天龍八部》第五回</vt:lpstr>
      <vt:lpstr>方圓圖與二進位制</vt:lpstr>
      <vt:lpstr>六十四卦二進制轉換表</vt:lpstr>
      <vt:lpstr>周易的卦序問題</vt:lpstr>
      <vt:lpstr>朱熹〈上下經卦名次序歌〉</vt:lpstr>
      <vt:lpstr>試畫出六十四卦中之「八純卦」</vt:lpstr>
      <vt:lpstr>請跟著填寫以下的卦名</vt:lpstr>
      <vt:lpstr>何謂「覆卦」？</vt:lpstr>
      <vt:lpstr>何謂「變卦」？</vt:lpstr>
      <vt:lpstr>每卦皆有「錯綜」</vt:lpstr>
      <vt:lpstr>卦爻關係</vt:lpstr>
      <vt:lpstr>指稱六爻的術語（一）</vt:lpstr>
      <vt:lpstr>指稱六爻的術語（二）</vt:lpstr>
      <vt:lpstr>爻題判別練習（一）</vt:lpstr>
      <vt:lpstr>爻題判別練習（二）</vt:lpstr>
      <vt:lpstr>第二次隨堂測驗內容</vt:lpstr>
    </vt:vector>
  </TitlesOfParts>
  <Company>yzu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周易六十四卦導論</dc:title>
  <dc:creator>user</dc:creator>
  <cp:lastModifiedBy>Wei-ren Chen</cp:lastModifiedBy>
  <cp:revision>53</cp:revision>
  <dcterms:created xsi:type="dcterms:W3CDTF">2009-09-21T11:27:02Z</dcterms:created>
  <dcterms:modified xsi:type="dcterms:W3CDTF">2020-11-17T02:08:16Z</dcterms:modified>
</cp:coreProperties>
</file>