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D60093"/>
    <a:srgbClr val="336600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55" autoAdjust="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34"/>
    </p:cViewPr>
  </p:notesTextViewPr>
  <p:notesViewPr>
    <p:cSldViewPr>
      <p:cViewPr varScale="1">
        <p:scale>
          <a:sx n="70" d="100"/>
          <a:sy n="70" d="100"/>
        </p:scale>
        <p:origin x="-262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C2CB8095-714F-422C-B0CD-BBC5AD0D4AB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36DBD0B3-9627-4DA7-932A-5532CD88133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106AA58-CD09-4739-B834-DE75E571450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98DAF6BD-A87F-49F1-8B68-933E78F798B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14ED164A-013D-4961-B725-E0E14B1D792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841F3BFE-0E32-4751-8D16-60A035D69A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0812E87-ECEF-4AD6-A353-F14EC63082F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0627B17C-A433-48A3-9329-EE56B52972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A59C102-D488-4ACA-8276-AEC9EBC71384}" type="slidenum">
              <a:rPr lang="en-US" altLang="zh-TW"/>
              <a:pPr>
                <a:spcBef>
                  <a:spcPct val="0"/>
                </a:spcBef>
              </a:pPr>
              <a:t>6</a:t>
            </a:fld>
            <a:endParaRPr lang="en-US" altLang="zh-TW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20129B94-D541-4114-9166-DAB5C59217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90A6B2BA-EB58-4BEA-871E-5BFD951123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>
                <a:latin typeface="Arial" panose="020B0604020202020204" pitchFamily="34" charset="0"/>
              </a:rPr>
              <a:t>參考師卦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3C2748F-534D-4915-9A46-527A609CF2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5794443-E344-4ECD-992D-AE8DE69DA029}" type="slidenum">
              <a:rPr lang="en-US" altLang="zh-TW"/>
              <a:pPr>
                <a:spcBef>
                  <a:spcPct val="0"/>
                </a:spcBef>
              </a:pPr>
              <a:t>7</a:t>
            </a:fld>
            <a:endParaRPr lang="en-US" altLang="zh-TW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B5C22199-5776-498A-984B-A8C27D2C3E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043344E9-78F5-45AD-844A-72214F059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B9249F23-AFCF-484E-81A5-574D4ECB21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AF8BD54-60CB-4D8E-A53A-39B67136D7DD}" type="slidenum">
              <a:rPr lang="en-US" altLang="zh-TW"/>
              <a:pPr>
                <a:spcBef>
                  <a:spcPct val="0"/>
                </a:spcBef>
              </a:pPr>
              <a:t>8</a:t>
            </a:fld>
            <a:endParaRPr lang="en-US" altLang="zh-TW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6AABC6E-F4DB-49D5-A0AD-452AD1935F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F1B535AF-12CC-48FB-838D-7240BB350A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dirty="0">
                <a:latin typeface="Arial" panose="020B0604020202020204" pitchFamily="34" charset="0"/>
              </a:rPr>
              <a:t>繫辭傳言語簡潔，極有魅力。</a:t>
            </a:r>
          </a:p>
          <a:p>
            <a:pPr eaLnBrk="1" hangingPunct="1"/>
            <a:r>
              <a:rPr lang="zh-TW" altLang="en-US">
                <a:latin typeface="Arial" panose="020B0604020202020204" pitchFamily="34" charset="0"/>
              </a:rPr>
              <a:t>名言佳句俯拾即是，</a:t>
            </a:r>
            <a:r>
              <a:rPr lang="zh-TW" altLang="en-US" smtClean="0">
                <a:latin typeface="Arial" panose="020B0604020202020204" pitchFamily="34" charset="0"/>
              </a:rPr>
              <a:t>如上傳第八</a:t>
            </a:r>
            <a:r>
              <a:rPr lang="zh-TW" altLang="en-US">
                <a:latin typeface="Arial" panose="020B0604020202020204" pitchFamily="34" charset="0"/>
              </a:rPr>
              <a:t>章：子曰：「君子之道，或出或處，或默或語。二人同心，其利斷金；同心之言，其臭如蘭。」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12E87-ECEF-4AD6-A353-F14EC63082F3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8066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403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20BEE0-27B8-4650-947A-FD3AD0FA1B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BE569A-5529-47E5-A732-054794333E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A48647-321C-4709-A254-547CF1F4E4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CE5A2F-AEC5-4B5F-9C35-C286465887D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843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7051ED-C1E0-411A-8EA1-80A9C377A5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31D6108-B995-4D54-803E-2F5628C689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0DA2A2-19C3-48B2-AAAD-7D6A4C36B4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2BB3EB-72C2-43E1-BD5B-CBBA7CEFF15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468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29413" y="260350"/>
            <a:ext cx="2135187" cy="5867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53163" cy="5867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F694598-4450-4707-992E-9E1E79B4FB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842AED-A9C4-4854-9280-B7050C8F2D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465542-67CA-4F8A-81C3-C35317B5C4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0DC36B-7333-4183-BD1E-E731FBCAB5B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7004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854075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23850" y="1628775"/>
            <a:ext cx="4194175" cy="44989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70425" y="1628775"/>
            <a:ext cx="4194175" cy="44989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C61F32-D31B-4DFB-9039-129A7509E6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3D3A17-F5EB-442E-A8D3-EEB88C6EE2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1D44DC-1F30-4284-92EC-FCFC2A69D5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E060AF-8CEA-4389-A7A5-68ED9779FB7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637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168CD02-1454-4865-AAC8-242CE021E2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2268A6-744D-45A4-B5EC-7B05161C94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828A02-69A0-4FBE-9062-5052D325D4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94411C-D167-4AB0-A51A-41BC84443A5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901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5545D4-9FF5-4C67-83D9-8F89756233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52B24D-0DB4-4F07-9931-4B89AE75E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5A7CE64-E0BD-4904-97E6-98DC6EE0AC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6202B1-F718-4C84-8231-F8F5137486B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413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23850" y="1628775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0425" y="1628775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24AE1-05E8-4C48-81C5-EE4525BB76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0617F-50B8-430D-A78C-95E0093220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67774F-5C79-48C8-A689-D751F0D113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5D4780-5CA9-4086-9226-F1E85D668C5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931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2933F42-BEAC-48B2-A314-CCDD7B20C8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32AA412-D537-433B-8D40-975E74A0D8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249F23D-A222-4972-BAD4-FAF517D164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B68310-59F7-419E-B58B-C035785B643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555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461D82-1269-4824-AB75-F8DA5065F4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C2BE5F8-D650-4FB8-8209-A70D0AC8E9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AE08DCA-E45B-4920-89FC-8072F42FF2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0FF715-14EE-4107-9A05-B56AD1B1CF6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750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AFA8651-8DAD-4FCC-8116-4B59C049F4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768E58E-BDDF-4164-B3F1-DD738B2747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11070C5-B21E-4035-A73E-16FCE0FEA1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DA656-B66E-4AC7-A313-4C3D9EE3C13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393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BE35CA-061D-4BF3-943F-C1C3B85013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D47D97-560E-4657-A7A7-2279A3A117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8B7049-95B7-4E0A-8205-C38425F4C0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7D0B9A-9543-4FED-A479-B553E26E065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133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3457D2-3562-4472-A1CE-D2D63728C8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9DDEC-2071-4AA0-88D4-54DE74D6C3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4284B0-E98E-4BB6-AB37-4A9ADDAB0A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586B63-6450-417C-9CCB-0674FD7DEDD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966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0AF6276-F43E-4734-A2C0-1E976B2458D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23850" y="26035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EAEE07-6CA7-49A4-8722-919A6F8AB8FE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23850" y="1628775"/>
            <a:ext cx="8540750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2C82293A-CBB8-41CE-9602-92054E6DB4E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2BE827E9-5AB4-48B3-9EBC-837BAC8DF39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5EF53F95-CE42-481B-8C32-8474A292D9F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fld id="{5E9898F4-F310-4667-8305-16BFE0FD01D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33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33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33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33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33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33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33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33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33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00"/>
        </a:buClr>
        <a:buSzPct val="85000"/>
        <a:buFont typeface="Wingdings" panose="05000000000000000000" pitchFamily="2" charset="2"/>
        <a:buChar char="[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00"/>
        </a:buClr>
        <a:buSzPct val="85000"/>
        <a:buFont typeface="Wingdings" panose="05000000000000000000" pitchFamily="2" charset="2"/>
        <a:buChar char="Ø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kumimoji="1" sz="2400">
          <a:solidFill>
            <a:schemeClr val="tx1"/>
          </a:solidFill>
          <a:latin typeface="+mn-lt"/>
          <a:ea typeface="新細明體" pitchFamily="18" charset="-12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Char char=""/>
        <a:defRPr kumimoji="1" sz="2000">
          <a:solidFill>
            <a:schemeClr val="tx1"/>
          </a:solidFill>
          <a:latin typeface="+mn-lt"/>
          <a:ea typeface="新細明體" pitchFamily="18" charset="-12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kumimoji="1" sz="2000">
          <a:solidFill>
            <a:schemeClr val="tx1"/>
          </a:solidFill>
          <a:latin typeface="+mn-lt"/>
          <a:ea typeface="新細明體" pitchFamily="18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新細明體" pitchFamily="18" charset="-12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新細明體" pitchFamily="18" charset="-12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新細明體" pitchFamily="18" charset="-12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新細明體" pitchFamily="18" charset="-120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C96BA40A-E942-4379-A2C0-AC77DF29BC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989495-DC7F-4EDC-8211-0EFA97F9647E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pic>
        <p:nvPicPr>
          <p:cNvPr id="4099" name="Picture 4" descr="2533638_143408021_2">
            <a:extLst>
              <a:ext uri="{FF2B5EF4-FFF2-40B4-BE49-F238E27FC236}">
                <a16:creationId xmlns:a16="http://schemas.microsoft.com/office/drawing/2014/main" id="{6420D249-F4DD-45DF-8CD3-9593DBD66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4" b="5904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id="{C5DBA28C-5311-4D24-98D4-2944F24DC292}"/>
              </a:ext>
            </a:extLst>
          </p:cNvPr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TW" altLang="en-US" sz="4800">
                <a:solidFill>
                  <a:schemeClr val="tx1"/>
                </a:solidFill>
              </a:rPr>
              <a:t>易傳概說與爻位分析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E2613EA-D4ED-4DE8-982C-3A48C1719756}"/>
              </a:ext>
            </a:extLst>
          </p:cNvPr>
          <p:cNvSpPr>
            <a:spLocks noGrp="1" noRot="1" noChangeArrowheads="1"/>
          </p:cNvSpPr>
          <p:nvPr>
            <p:ph type="subTitle" idx="1"/>
          </p:nvPr>
        </p:nvSpPr>
        <p:spPr>
          <a:xfrm>
            <a:off x="1403350" y="386080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輕鬆優雅</a:t>
            </a:r>
            <a:r>
              <a:rPr lang="zh-TW" altLang="en-US"/>
              <a:t>學易經</a:t>
            </a:r>
            <a:r>
              <a:rPr lang="zh-TW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五）</a:t>
            </a:r>
          </a:p>
          <a:p>
            <a:pPr eaLnBrk="1" hangingPunct="1">
              <a:defRPr/>
            </a:pPr>
            <a:endParaRPr lang="zh-TW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陳巍仁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5">
            <a:extLst>
              <a:ext uri="{FF2B5EF4-FFF2-40B4-BE49-F238E27FC236}">
                <a16:creationId xmlns:a16="http://schemas.microsoft.com/office/drawing/2014/main" id="{EA55CB80-62B4-426E-B2B9-D674D40B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4879CF-79D6-4E0E-B69B-E7C43CE2206D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8AC27FDD-7BAF-4E0F-AC07-EDA14138D1F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〈</a:t>
            </a:r>
            <a:r>
              <a:rPr lang="zh-TW" altLang="en-US"/>
              <a:t>序卦傳</a:t>
            </a:r>
            <a:r>
              <a:rPr lang="en-US" altLang="zh-TW"/>
              <a:t>〉</a:t>
            </a:r>
            <a:r>
              <a:rPr lang="zh-TW" altLang="en-US"/>
              <a:t>及</a:t>
            </a:r>
            <a:r>
              <a:rPr lang="en-US" altLang="zh-TW"/>
              <a:t>〈</a:t>
            </a:r>
            <a:r>
              <a:rPr lang="zh-TW" altLang="en-US"/>
              <a:t>雜卦傳</a:t>
            </a:r>
            <a:r>
              <a:rPr lang="en-US" altLang="zh-TW"/>
              <a:t>〉</a:t>
            </a:r>
            <a:r>
              <a:rPr lang="zh-TW" altLang="en-US"/>
              <a:t>大要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E8305E68-59E9-4BA7-9E5A-CEA810E7E9AE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〈</a:t>
            </a:r>
            <a:r>
              <a:rPr lang="zh-TW" altLang="en-US"/>
              <a:t>序卦傳</a:t>
            </a:r>
            <a:r>
              <a:rPr lang="en-US" altLang="zh-TW"/>
              <a:t>〉</a:t>
            </a:r>
            <a:r>
              <a:rPr lang="zh-TW" altLang="en-US"/>
              <a:t>用以分析六十四卦的編排次序，並揭示諸卦前後</a:t>
            </a:r>
            <a:r>
              <a:rPr lang="zh-TW" altLang="en-US">
                <a:solidFill>
                  <a:schemeClr val="folHlink"/>
                </a:solidFill>
              </a:rPr>
              <a:t>相承</a:t>
            </a:r>
            <a:r>
              <a:rPr lang="zh-TW" altLang="en-US"/>
              <a:t>的意義。</a:t>
            </a:r>
          </a:p>
          <a:p>
            <a:pPr eaLnBrk="1" hangingPunct="1"/>
            <a:r>
              <a:rPr lang="en-US" altLang="zh-TW"/>
              <a:t>〈</a:t>
            </a:r>
            <a:r>
              <a:rPr lang="zh-TW" altLang="en-US"/>
              <a:t>雜卦傳</a:t>
            </a:r>
            <a:r>
              <a:rPr lang="en-US" altLang="zh-TW"/>
              <a:t>〉</a:t>
            </a:r>
            <a:r>
              <a:rPr lang="zh-TW" altLang="en-US"/>
              <a:t>不依卦序，而將六十四卦以「二二相耦」、「非覆即變」的原則分為三十二組，專討論其</a:t>
            </a:r>
            <a:r>
              <a:rPr lang="zh-TW" altLang="en-US">
                <a:solidFill>
                  <a:schemeClr val="folHlink"/>
                </a:solidFill>
              </a:rPr>
              <a:t>相對</a:t>
            </a:r>
            <a:r>
              <a:rPr lang="zh-TW" altLang="en-US"/>
              <a:t>關係。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6">
            <a:extLst>
              <a:ext uri="{FF2B5EF4-FFF2-40B4-BE49-F238E27FC236}">
                <a16:creationId xmlns:a16="http://schemas.microsoft.com/office/drawing/2014/main" id="{011D2321-3B60-44E2-8609-6035833D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5EA2DC-56AB-437C-9988-6FFFA99E3A1B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AA0CDF3E-8A68-4A58-8283-913977611FD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看圖說故事練習</a:t>
            </a:r>
          </a:p>
        </p:txBody>
      </p:sp>
      <p:pic>
        <p:nvPicPr>
          <p:cNvPr id="59397" name="Picture 5" descr="44姤">
            <a:extLst>
              <a:ext uri="{FF2B5EF4-FFF2-40B4-BE49-F238E27FC236}">
                <a16:creationId xmlns:a16="http://schemas.microsoft.com/office/drawing/2014/main" id="{FB3221EC-D5A7-4B28-84DC-AAFA843A634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450" y="2133600"/>
            <a:ext cx="2112963" cy="2376488"/>
          </a:xfrm>
          <a:noFill/>
        </p:spPr>
      </p:pic>
      <p:sp>
        <p:nvSpPr>
          <p:cNvPr id="59398" name="Rectangle 6">
            <a:extLst>
              <a:ext uri="{FF2B5EF4-FFF2-40B4-BE49-F238E27FC236}">
                <a16:creationId xmlns:a16="http://schemas.microsoft.com/office/drawing/2014/main" id="{F46BCDD3-1343-4137-98CE-DCDFEA63837F}"/>
              </a:ext>
            </a:extLst>
          </p:cNvPr>
          <p:cNvSpPr>
            <a:spLocks noGrp="1" noRot="1" noChangeArrowheads="1"/>
          </p:cNvSpPr>
          <p:nvPr>
            <p:ph type="body" sz="half" idx="2"/>
          </p:nvPr>
        </p:nvSpPr>
        <p:spPr>
          <a:xfrm>
            <a:off x="3563938" y="2205038"/>
            <a:ext cx="4895850" cy="4211637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AutoNum type="arabicParenR"/>
            </a:pPr>
            <a:r>
              <a:rPr lang="zh-TW" altLang="en-US" sz="2800"/>
              <a:t>純♂家族來了一個大一小學妹（還是正妹！）</a:t>
            </a:r>
            <a:r>
              <a:rPr lang="en-US" altLang="zh-TW" sz="2800">
                <a:solidFill>
                  <a:schemeClr val="tx2"/>
                </a:solidFill>
              </a:rPr>
              <a:t>(⊙ˍ⊙)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arenR"/>
            </a:pPr>
            <a:r>
              <a:rPr lang="zh-TW" altLang="en-US" sz="2800"/>
              <a:t>從大二到研二的宅宅學長通通大興奮</a:t>
            </a:r>
            <a:r>
              <a:rPr lang="zh-TW" altLang="en-US" sz="2800">
                <a:solidFill>
                  <a:schemeClr val="tx2"/>
                </a:solidFill>
              </a:rPr>
              <a:t>（科科！</a:t>
            </a:r>
            <a:r>
              <a:rPr lang="en-US" altLang="zh-TW" sz="2800">
                <a:solidFill>
                  <a:schemeClr val="tx2"/>
                </a:solidFill>
              </a:rPr>
              <a:t>&lt;(‵▽′)&gt; </a:t>
            </a:r>
            <a:r>
              <a:rPr lang="zh-TW" altLang="en-US" sz="2800">
                <a:solidFill>
                  <a:schemeClr val="tx2"/>
                </a:solidFill>
              </a:rPr>
              <a:t>，學妹是偶的！）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arenR"/>
            </a:pPr>
            <a:r>
              <a:rPr lang="zh-TW" altLang="en-US" sz="2800"/>
              <a:t>試問最後究竟妹死誰手？</a:t>
            </a:r>
            <a:r>
              <a:rPr lang="en-US" altLang="zh-TW" sz="2800">
                <a:solidFill>
                  <a:schemeClr val="tx2"/>
                </a:solidFill>
              </a:rPr>
              <a:t>&lt;(</a:t>
            </a:r>
            <a:r>
              <a:rPr lang="zh-TW" altLang="en-US" sz="2800">
                <a:solidFill>
                  <a:schemeClr val="tx2"/>
                </a:solidFill>
              </a:rPr>
              <a:t>￣ </a:t>
            </a:r>
            <a:r>
              <a:rPr lang="en-US" altLang="zh-TW" sz="2800">
                <a:solidFill>
                  <a:schemeClr val="tx2"/>
                </a:solidFill>
              </a:rPr>
              <a:t>﹌ </a:t>
            </a:r>
            <a:r>
              <a:rPr lang="zh-TW" altLang="en-US" sz="2800">
                <a:solidFill>
                  <a:schemeClr val="tx2"/>
                </a:solidFill>
              </a:rPr>
              <a:t>￣</a:t>
            </a:r>
            <a:r>
              <a:rPr lang="en-US" altLang="zh-TW" sz="2800">
                <a:solidFill>
                  <a:schemeClr val="tx2"/>
                </a:solidFill>
              </a:rPr>
              <a:t>)&gt; </a:t>
            </a:r>
            <a:r>
              <a:rPr lang="zh-TW" altLang="en-US" sz="2800">
                <a:solidFill>
                  <a:schemeClr val="tx2"/>
                </a:solidFill>
              </a:rPr>
              <a:t>（哭哭</a:t>
            </a:r>
            <a:r>
              <a:rPr lang="en-US" altLang="zh-TW" sz="2800">
                <a:solidFill>
                  <a:schemeClr val="tx2"/>
                </a:solidFill>
                <a:latin typeface="標楷體" pitchFamily="65" charset="-120"/>
              </a:rPr>
              <a:t>……</a:t>
            </a:r>
            <a:r>
              <a:rPr lang="zh-TW" altLang="en-US" sz="2800">
                <a:solidFill>
                  <a:schemeClr val="tx2"/>
                </a:solidFill>
              </a:rPr>
              <a:t>）</a:t>
            </a:r>
          </a:p>
        </p:txBody>
      </p:sp>
      <p:sp>
        <p:nvSpPr>
          <p:cNvPr id="59400" name="Text Box 8">
            <a:extLst>
              <a:ext uri="{FF2B5EF4-FFF2-40B4-BE49-F238E27FC236}">
                <a16:creationId xmlns:a16="http://schemas.microsoft.com/office/drawing/2014/main" id="{C76399E6-C139-4538-856A-9857C4E5C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341438"/>
            <a:ext cx="7200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TW" altLang="en-US" sz="36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</a:rPr>
              <a:t>元智大學阿宅學系的家族風波！</a:t>
            </a:r>
          </a:p>
        </p:txBody>
      </p:sp>
      <p:sp>
        <p:nvSpPr>
          <p:cNvPr id="59401" name="Text Box 9">
            <a:extLst>
              <a:ext uri="{FF2B5EF4-FFF2-40B4-BE49-F238E27FC236}">
                <a16:creationId xmlns:a16="http://schemas.microsoft.com/office/drawing/2014/main" id="{F591192B-B959-49D2-8D13-F457DAA88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365625"/>
            <a:ext cx="16557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3600">
                <a:solidFill>
                  <a:srgbClr val="D60093"/>
                </a:solidFill>
              </a:rPr>
              <a:t>姤</a:t>
            </a:r>
            <a:r>
              <a:rPr lang="en-US" altLang="zh-TW" sz="3600">
                <a:solidFill>
                  <a:srgbClr val="D60093"/>
                </a:solidFill>
                <a:ea typeface="新細明體" panose="02020500000000000000" pitchFamily="18" charset="-120"/>
              </a:rPr>
              <a:t>44</a:t>
            </a:r>
          </a:p>
        </p:txBody>
      </p:sp>
      <p:sp>
        <p:nvSpPr>
          <p:cNvPr id="59402" name="Text Box 10">
            <a:extLst>
              <a:ext uri="{FF2B5EF4-FFF2-40B4-BE49-F238E27FC236}">
                <a16:creationId xmlns:a16="http://schemas.microsoft.com/office/drawing/2014/main" id="{22CFF71E-575D-45DA-99F0-2D0688446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5013325"/>
            <a:ext cx="208756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olidFill>
                  <a:srgbClr val="990099"/>
                </a:solidFill>
              </a:rPr>
              <a:t>女壯，勿用取女。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9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2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9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3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9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4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9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9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9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9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9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9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5">
            <a:extLst>
              <a:ext uri="{FF2B5EF4-FFF2-40B4-BE49-F238E27FC236}">
                <a16:creationId xmlns:a16="http://schemas.microsoft.com/office/drawing/2014/main" id="{F0EC36A5-ED9C-4F49-9AD6-25558A952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FED358-6E53-4EC7-AA69-3646B7805961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ED853514-26B4-45A5-869D-7A7A7849EF8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如何更專業地看圖說故事？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84B2CD3E-6CEE-49DB-9A29-4C823FA076D3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把握卦象：明白上下卦卦義、六十四卦之卦時。</a:t>
            </a:r>
          </a:p>
          <a:p>
            <a:pPr eaLnBrk="1" hangingPunct="1"/>
            <a:r>
              <a:rPr lang="zh-TW" altLang="en-US"/>
              <a:t>分析爻位：觀察一爻在全卦中之位置，比對爻與爻間的關係。</a:t>
            </a:r>
          </a:p>
          <a:p>
            <a:pPr eaLnBrk="1" hangingPunct="1"/>
            <a:r>
              <a:rPr lang="zh-TW" altLang="en-US"/>
              <a:t>訓練爻位分析能力，即訓練體察環境的敏銳度。感知環境有變，則可預作準備。</a:t>
            </a:r>
            <a:r>
              <a:rPr lang="en-US" altLang="zh-TW"/>
              <a:t>《</a:t>
            </a:r>
            <a:r>
              <a:rPr lang="zh-TW" altLang="en-US"/>
              <a:t>易</a:t>
            </a:r>
            <a:r>
              <a:rPr lang="en-US" altLang="zh-TW">
                <a:latin typeface="標楷體" pitchFamily="65" charset="-120"/>
              </a:rPr>
              <a:t>‧</a:t>
            </a:r>
            <a:r>
              <a:rPr lang="zh-TW" altLang="en-US"/>
              <a:t>繫辭下傳</a:t>
            </a:r>
            <a:r>
              <a:rPr lang="en-US" altLang="zh-TW"/>
              <a:t>》</a:t>
            </a:r>
            <a:r>
              <a:rPr lang="zh-TW" altLang="en-US"/>
              <a:t>云：</a:t>
            </a:r>
            <a:r>
              <a:rPr lang="zh-TW" altLang="en-US">
                <a:solidFill>
                  <a:schemeClr val="folHlink"/>
                </a:solidFill>
              </a:rPr>
              <a:t>「</a:t>
            </a:r>
            <a:r>
              <a:rPr lang="en-US" altLang="zh-TW">
                <a:solidFill>
                  <a:schemeClr val="folHlink"/>
                </a:solidFill>
              </a:rPr>
              <a:t>《 </a:t>
            </a:r>
            <a:r>
              <a:rPr lang="zh-TW" altLang="en-US">
                <a:solidFill>
                  <a:schemeClr val="folHlink"/>
                </a:solidFill>
              </a:rPr>
              <a:t>易</a:t>
            </a:r>
            <a:r>
              <a:rPr lang="en-US" altLang="zh-TW">
                <a:solidFill>
                  <a:schemeClr val="folHlink"/>
                </a:solidFill>
              </a:rPr>
              <a:t>》</a:t>
            </a:r>
            <a:r>
              <a:rPr lang="zh-TW" altLang="en-US">
                <a:solidFill>
                  <a:schemeClr val="folHlink"/>
                </a:solidFill>
              </a:rPr>
              <a:t>窮則變，變則通，通則久 。」</a:t>
            </a:r>
            <a:r>
              <a:rPr lang="zh-TW" altLang="en-US"/>
              <a:t>宜善加體會。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5">
            <a:extLst>
              <a:ext uri="{FF2B5EF4-FFF2-40B4-BE49-F238E27FC236}">
                <a16:creationId xmlns:a16="http://schemas.microsoft.com/office/drawing/2014/main" id="{2E0AB94A-7E19-4FCC-8C22-E3756D98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273512-03A8-42ED-B957-F68EC36E6655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D3BF5BF1-78B3-451D-9919-660F5236F95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卦主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1676F340-0700-4415-9653-671219A5AD8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628775"/>
            <a:ext cx="8540750" cy="1728788"/>
          </a:xfrm>
        </p:spPr>
        <p:txBody>
          <a:bodyPr/>
          <a:lstStyle/>
          <a:p>
            <a:pPr eaLnBrk="1" hangingPunct="1"/>
            <a:r>
              <a:rPr lang="zh-TW" altLang="en-US"/>
              <a:t>六爻中最重要之爻，為此卦之主。或為最美善之爻，或為最關鍵之爻。</a:t>
            </a:r>
          </a:p>
          <a:p>
            <a:pPr eaLnBrk="1" hangingPunct="1"/>
            <a:r>
              <a:rPr lang="zh-TW" altLang="en-US"/>
              <a:t>彖傳之義，往往可見卦主之所在。</a:t>
            </a:r>
          </a:p>
        </p:txBody>
      </p:sp>
      <p:pic>
        <p:nvPicPr>
          <p:cNvPr id="63492" name="Picture 4" descr="04蒙">
            <a:extLst>
              <a:ext uri="{FF2B5EF4-FFF2-40B4-BE49-F238E27FC236}">
                <a16:creationId xmlns:a16="http://schemas.microsoft.com/office/drawing/2014/main" id="{82EDD988-D8EE-42CD-B68C-C31EDC905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644900"/>
            <a:ext cx="19208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3" name="Line 5">
            <a:extLst>
              <a:ext uri="{FF2B5EF4-FFF2-40B4-BE49-F238E27FC236}">
                <a16:creationId xmlns:a16="http://schemas.microsoft.com/office/drawing/2014/main" id="{66FF1C11-A2F4-4B88-BD81-D46E54A8BD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19475" y="5084763"/>
            <a:ext cx="6477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3494" name="Line 6">
            <a:extLst>
              <a:ext uri="{FF2B5EF4-FFF2-40B4-BE49-F238E27FC236}">
                <a16:creationId xmlns:a16="http://schemas.microsoft.com/office/drawing/2014/main" id="{8FDDE676-EF3F-425B-8632-A597196435F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19475" y="4005263"/>
            <a:ext cx="6477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3495" name="Text Box 7">
            <a:extLst>
              <a:ext uri="{FF2B5EF4-FFF2-40B4-BE49-F238E27FC236}">
                <a16:creationId xmlns:a16="http://schemas.microsoft.com/office/drawing/2014/main" id="{AD577547-3450-4B05-930D-1F17730BC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357563"/>
            <a:ext cx="38163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800">
                <a:solidFill>
                  <a:srgbClr val="993300"/>
                </a:solidFill>
              </a:rPr>
              <a:t>九二與上九，何者最可能為卦主？</a:t>
            </a:r>
          </a:p>
        </p:txBody>
      </p:sp>
      <p:sp>
        <p:nvSpPr>
          <p:cNvPr id="63496" name="Text Box 8">
            <a:extLst>
              <a:ext uri="{FF2B5EF4-FFF2-40B4-BE49-F238E27FC236}">
                <a16:creationId xmlns:a16="http://schemas.microsoft.com/office/drawing/2014/main" id="{F50DC573-5474-4112-88E6-3ACA3BF84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21163"/>
            <a:ext cx="3960813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800">
                <a:solidFill>
                  <a:schemeClr val="tx2"/>
                </a:solidFill>
              </a:rPr>
              <a:t>此卦與啟蒙、教育有關。哪一位老師展現的特質比較理想？</a:t>
            </a:r>
          </a:p>
        </p:txBody>
      </p:sp>
      <p:sp>
        <p:nvSpPr>
          <p:cNvPr id="63497" name="Text Box 9">
            <a:extLst>
              <a:ext uri="{FF2B5EF4-FFF2-40B4-BE49-F238E27FC236}">
                <a16:creationId xmlns:a16="http://schemas.microsoft.com/office/drawing/2014/main" id="{E7B371B9-4D6C-4F7B-8DBF-0CEC75E93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516563"/>
            <a:ext cx="2735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800">
                <a:solidFill>
                  <a:srgbClr val="333300"/>
                </a:solidFill>
              </a:rPr>
              <a:t>解答：九二</a:t>
            </a:r>
          </a:p>
        </p:txBody>
      </p:sp>
      <p:sp>
        <p:nvSpPr>
          <p:cNvPr id="63498" name="Text Box 10">
            <a:extLst>
              <a:ext uri="{FF2B5EF4-FFF2-40B4-BE49-F238E27FC236}">
                <a16:creationId xmlns:a16="http://schemas.microsoft.com/office/drawing/2014/main" id="{B67B1184-3F19-4872-A17F-E86AB7550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5589588"/>
            <a:ext cx="1225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800">
                <a:solidFill>
                  <a:schemeClr val="tx2"/>
                </a:solidFill>
              </a:rPr>
              <a:t>蒙</a:t>
            </a:r>
            <a:r>
              <a:rPr lang="en-US" altLang="zh-TW" sz="2800">
                <a:solidFill>
                  <a:schemeClr val="tx2"/>
                </a:solidFill>
                <a:ea typeface="新細明體" panose="02020500000000000000" pitchFamily="18" charset="-120"/>
              </a:rPr>
              <a:t>04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7" grpId="0"/>
      <p:bldP spid="6349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5">
            <a:extLst>
              <a:ext uri="{FF2B5EF4-FFF2-40B4-BE49-F238E27FC236}">
                <a16:creationId xmlns:a16="http://schemas.microsoft.com/office/drawing/2014/main" id="{F74444B8-75BA-4193-8ED6-B6D36E55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3661DE-319F-40C4-9098-8304F72F05B6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9A9D4251-A015-4EC2-A85A-F1C619DC7A4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當位、不當位（一）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CD8FF3C5-A8EB-47F6-A202-D62CADFCD85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628775"/>
            <a:ext cx="8540750" cy="36004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/>
              <a:t>六爻位次有奇偶陰陽之分，一、三、五為陽位，二、四、六為陰位。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/>
              <a:t>凡陽爻居陽位、陰爻居陰位，稱為</a:t>
            </a:r>
            <a:r>
              <a:rPr lang="zh-TW" altLang="en-US">
                <a:solidFill>
                  <a:schemeClr val="folHlink"/>
                </a:solidFill>
              </a:rPr>
              <a:t>「當位」</a:t>
            </a:r>
            <a:r>
              <a:rPr lang="zh-TW" altLang="en-US"/>
              <a:t>或</a:t>
            </a:r>
            <a:r>
              <a:rPr lang="zh-TW" altLang="en-US">
                <a:solidFill>
                  <a:schemeClr val="folHlink"/>
                </a:solidFill>
              </a:rPr>
              <a:t>「得正」</a:t>
            </a:r>
            <a:r>
              <a:rPr lang="zh-TW" altLang="en-US"/>
              <a:t>。反之若陽爻居陰位、陰爻居陽位，則為</a:t>
            </a:r>
            <a:r>
              <a:rPr lang="zh-TW" altLang="en-US">
                <a:solidFill>
                  <a:schemeClr val="folHlink"/>
                </a:solidFill>
              </a:rPr>
              <a:t>「不當位」</a:t>
            </a:r>
            <a:r>
              <a:rPr lang="zh-TW" altLang="en-US"/>
              <a:t>或</a:t>
            </a:r>
            <a:r>
              <a:rPr lang="zh-TW" altLang="en-US">
                <a:solidFill>
                  <a:schemeClr val="folHlink"/>
                </a:solidFill>
              </a:rPr>
              <a:t>「失正」</a:t>
            </a:r>
            <a:r>
              <a:rPr lang="zh-TW" altLang="en-US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kumimoji="0" lang="zh-TW" altLang="en-US"/>
              <a:t>可用以思考處於該位合不合宜？處境安不安穩？是否違背正道？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5">
            <a:extLst>
              <a:ext uri="{FF2B5EF4-FFF2-40B4-BE49-F238E27FC236}">
                <a16:creationId xmlns:a16="http://schemas.microsoft.com/office/drawing/2014/main" id="{31D1905F-93FC-43F2-A5DA-51F0D685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2B00B2-D5F2-46A3-A30B-867B4058761D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F2D345BC-460E-4452-9DEC-B8EA11AA5D6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當位、不當位（二）</a:t>
            </a:r>
          </a:p>
        </p:txBody>
      </p:sp>
      <p:pic>
        <p:nvPicPr>
          <p:cNvPr id="65543" name="Picture 7" descr="17隨">
            <a:extLst>
              <a:ext uri="{FF2B5EF4-FFF2-40B4-BE49-F238E27FC236}">
                <a16:creationId xmlns:a16="http://schemas.microsoft.com/office/drawing/2014/main" id="{12303EB2-1AE0-4AD3-A414-C8804E3B7C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2275" y="2133600"/>
            <a:ext cx="2432050" cy="2735263"/>
          </a:xfrm>
          <a:noFill/>
        </p:spPr>
      </p:pic>
      <p:sp>
        <p:nvSpPr>
          <p:cNvPr id="65544" name="Line 8">
            <a:extLst>
              <a:ext uri="{FF2B5EF4-FFF2-40B4-BE49-F238E27FC236}">
                <a16:creationId xmlns:a16="http://schemas.microsoft.com/office/drawing/2014/main" id="{BA648D26-5BCE-4832-8E95-D2F4784BC2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7175" y="4437063"/>
            <a:ext cx="129540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5545" name="Line 9">
            <a:extLst>
              <a:ext uri="{FF2B5EF4-FFF2-40B4-BE49-F238E27FC236}">
                <a16:creationId xmlns:a16="http://schemas.microsoft.com/office/drawing/2014/main" id="{0CF59A50-9F62-403E-92C0-9F0EEB7772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7175" y="4076700"/>
            <a:ext cx="129540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5546" name="Line 10">
            <a:extLst>
              <a:ext uri="{FF2B5EF4-FFF2-40B4-BE49-F238E27FC236}">
                <a16:creationId xmlns:a16="http://schemas.microsoft.com/office/drawing/2014/main" id="{A893C602-85D6-4038-A048-F0765A6A00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7175" y="3716338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5547" name="Line 11">
            <a:extLst>
              <a:ext uri="{FF2B5EF4-FFF2-40B4-BE49-F238E27FC236}">
                <a16:creationId xmlns:a16="http://schemas.microsoft.com/office/drawing/2014/main" id="{9167BAE2-20BF-48C7-9A3C-F2FF3950D0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7175" y="3284538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5548" name="Line 12">
            <a:extLst>
              <a:ext uri="{FF2B5EF4-FFF2-40B4-BE49-F238E27FC236}">
                <a16:creationId xmlns:a16="http://schemas.microsoft.com/office/drawing/2014/main" id="{C20A09BF-622F-4DE4-B7E3-2F13F5BF67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7175" y="2779713"/>
            <a:ext cx="1295400" cy="73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5549" name="Line 13">
            <a:extLst>
              <a:ext uri="{FF2B5EF4-FFF2-40B4-BE49-F238E27FC236}">
                <a16:creationId xmlns:a16="http://schemas.microsoft.com/office/drawing/2014/main" id="{73D87DCB-5DB1-46C9-A4B2-AFB2F2DB8D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7175" y="2276475"/>
            <a:ext cx="1296988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5550" name="Text Box 14">
            <a:extLst>
              <a:ext uri="{FF2B5EF4-FFF2-40B4-BE49-F238E27FC236}">
                <a16:creationId xmlns:a16="http://schemas.microsoft.com/office/drawing/2014/main" id="{43EC38AE-E0E2-46E0-A45D-9BCE00108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1916113"/>
            <a:ext cx="1441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olidFill>
                  <a:schemeClr val="folHlink"/>
                </a:solidFill>
              </a:rPr>
              <a:t>當位</a:t>
            </a:r>
          </a:p>
        </p:txBody>
      </p:sp>
      <p:sp>
        <p:nvSpPr>
          <p:cNvPr id="65551" name="Text Box 15">
            <a:extLst>
              <a:ext uri="{FF2B5EF4-FFF2-40B4-BE49-F238E27FC236}">
                <a16:creationId xmlns:a16="http://schemas.microsoft.com/office/drawing/2014/main" id="{0FBD37FA-373E-4D62-8F00-72B9B14BD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2420938"/>
            <a:ext cx="12969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olidFill>
                  <a:schemeClr val="folHlink"/>
                </a:solidFill>
              </a:rPr>
              <a:t>當位</a:t>
            </a:r>
          </a:p>
        </p:txBody>
      </p:sp>
      <p:sp>
        <p:nvSpPr>
          <p:cNvPr id="65552" name="Text Box 16">
            <a:extLst>
              <a:ext uri="{FF2B5EF4-FFF2-40B4-BE49-F238E27FC236}">
                <a16:creationId xmlns:a16="http://schemas.microsoft.com/office/drawing/2014/main" id="{884F4945-CFE4-4651-A100-9E6F26360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2924175"/>
            <a:ext cx="1511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olidFill>
                  <a:schemeClr val="folHlink"/>
                </a:solidFill>
              </a:rPr>
              <a:t>不當位</a:t>
            </a:r>
          </a:p>
        </p:txBody>
      </p:sp>
      <p:sp>
        <p:nvSpPr>
          <p:cNvPr id="65553" name="Text Box 17">
            <a:extLst>
              <a:ext uri="{FF2B5EF4-FFF2-40B4-BE49-F238E27FC236}">
                <a16:creationId xmlns:a16="http://schemas.microsoft.com/office/drawing/2014/main" id="{52016ECB-53EE-443A-9584-D257159F7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3429000"/>
            <a:ext cx="1584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olidFill>
                  <a:schemeClr val="folHlink"/>
                </a:solidFill>
              </a:rPr>
              <a:t>不當位</a:t>
            </a:r>
          </a:p>
        </p:txBody>
      </p:sp>
      <p:sp>
        <p:nvSpPr>
          <p:cNvPr id="65554" name="Text Box 18">
            <a:extLst>
              <a:ext uri="{FF2B5EF4-FFF2-40B4-BE49-F238E27FC236}">
                <a16:creationId xmlns:a16="http://schemas.microsoft.com/office/drawing/2014/main" id="{89602F8A-7EC0-418B-A128-95AA3A8CE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3932238"/>
            <a:ext cx="12969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olidFill>
                  <a:schemeClr val="folHlink"/>
                </a:solidFill>
              </a:rPr>
              <a:t>當位</a:t>
            </a:r>
          </a:p>
        </p:txBody>
      </p:sp>
      <p:sp>
        <p:nvSpPr>
          <p:cNvPr id="65555" name="Text Box 19">
            <a:extLst>
              <a:ext uri="{FF2B5EF4-FFF2-40B4-BE49-F238E27FC236}">
                <a16:creationId xmlns:a16="http://schemas.microsoft.com/office/drawing/2014/main" id="{E1A45161-F3D0-45BC-997E-6356B91A2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4437063"/>
            <a:ext cx="12969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olidFill>
                  <a:schemeClr val="folHlink"/>
                </a:solidFill>
              </a:rPr>
              <a:t>當位</a:t>
            </a:r>
          </a:p>
        </p:txBody>
      </p:sp>
      <p:sp>
        <p:nvSpPr>
          <p:cNvPr id="65556" name="Text Box 20">
            <a:extLst>
              <a:ext uri="{FF2B5EF4-FFF2-40B4-BE49-F238E27FC236}">
                <a16:creationId xmlns:a16="http://schemas.microsoft.com/office/drawing/2014/main" id="{8F30595E-CA1E-4E8E-B604-ED0B57376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4652963"/>
            <a:ext cx="14398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4000">
                <a:solidFill>
                  <a:schemeClr val="tx2"/>
                </a:solidFill>
              </a:rPr>
              <a:t>隨</a:t>
            </a:r>
            <a:r>
              <a:rPr lang="en-US" altLang="zh-TW" sz="4000">
                <a:solidFill>
                  <a:schemeClr val="tx2"/>
                </a:solidFill>
                <a:ea typeface="新細明體" panose="02020500000000000000" pitchFamily="18" charset="-120"/>
              </a:rPr>
              <a:t>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0" grpId="0"/>
      <p:bldP spid="65551" grpId="0"/>
      <p:bldP spid="65552" grpId="0"/>
      <p:bldP spid="65553" grpId="0"/>
      <p:bldP spid="65554" grpId="0"/>
      <p:bldP spid="655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5">
            <a:extLst>
              <a:ext uri="{FF2B5EF4-FFF2-40B4-BE49-F238E27FC236}">
                <a16:creationId xmlns:a16="http://schemas.microsoft.com/office/drawing/2014/main" id="{97C98331-6B40-4C61-A2BC-682F4BD9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526937-93A0-4199-8A5F-16C82EAE5471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D4E9B803-3FD7-42AF-B13C-0D5C458BC0D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當位、不當位（三）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96CDD55B-E8E5-4601-8F4E-DBD7E0A1651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628775"/>
            <a:ext cx="8540750" cy="720725"/>
          </a:xfrm>
        </p:spPr>
        <p:txBody>
          <a:bodyPr/>
          <a:lstStyle/>
          <a:p>
            <a:pPr eaLnBrk="1" hangingPunct="1"/>
            <a:r>
              <a:rPr lang="zh-TW" altLang="en-US"/>
              <a:t>哪一卦完全當位？哪一卦完全不當位？</a:t>
            </a:r>
          </a:p>
        </p:txBody>
      </p:sp>
      <p:pic>
        <p:nvPicPr>
          <p:cNvPr id="68612" name="Picture 4" descr="63既濟">
            <a:extLst>
              <a:ext uri="{FF2B5EF4-FFF2-40B4-BE49-F238E27FC236}">
                <a16:creationId xmlns:a16="http://schemas.microsoft.com/office/drawing/2014/main" id="{C01C7C94-8A82-47A7-B75F-3797F9D3D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636838"/>
            <a:ext cx="2241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5" descr="64未濟">
            <a:extLst>
              <a:ext uri="{FF2B5EF4-FFF2-40B4-BE49-F238E27FC236}">
                <a16:creationId xmlns:a16="http://schemas.microsoft.com/office/drawing/2014/main" id="{0EC5CEEE-D73B-43D5-BD07-1C402DFBD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2636838"/>
            <a:ext cx="2241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4" name="Text Box 6">
            <a:extLst>
              <a:ext uri="{FF2B5EF4-FFF2-40B4-BE49-F238E27FC236}">
                <a16:creationId xmlns:a16="http://schemas.microsoft.com/office/drawing/2014/main" id="{5EEB195F-BDA2-4A0C-8CF4-9E31AE9B5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4868863"/>
            <a:ext cx="20161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4000">
                <a:solidFill>
                  <a:schemeClr val="tx2"/>
                </a:solidFill>
              </a:rPr>
              <a:t>既濟</a:t>
            </a:r>
            <a:r>
              <a:rPr lang="en-US" altLang="zh-TW" sz="4000">
                <a:solidFill>
                  <a:schemeClr val="tx2"/>
                </a:solidFill>
              </a:rPr>
              <a:t>63</a:t>
            </a:r>
            <a:endParaRPr lang="en-US" altLang="zh-TW" sz="4000">
              <a:solidFill>
                <a:schemeClr val="tx2"/>
              </a:solidFill>
              <a:ea typeface="新細明體" panose="02020500000000000000" pitchFamily="18" charset="-120"/>
            </a:endParaRPr>
          </a:p>
        </p:txBody>
      </p:sp>
      <p:sp>
        <p:nvSpPr>
          <p:cNvPr id="68615" name="Text Box 7">
            <a:extLst>
              <a:ext uri="{FF2B5EF4-FFF2-40B4-BE49-F238E27FC236}">
                <a16:creationId xmlns:a16="http://schemas.microsoft.com/office/drawing/2014/main" id="{F70651A5-BC2B-4D1E-8AAE-BFBEE3790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4868863"/>
            <a:ext cx="18716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4000">
                <a:solidFill>
                  <a:schemeClr val="tx2"/>
                </a:solidFill>
              </a:rPr>
              <a:t>未濟</a:t>
            </a:r>
            <a:r>
              <a:rPr lang="en-US" altLang="zh-TW" sz="4000">
                <a:solidFill>
                  <a:schemeClr val="tx2"/>
                </a:solidFill>
                <a:ea typeface="新細明體" panose="02020500000000000000" pitchFamily="18" charset="-120"/>
              </a:rPr>
              <a:t>64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4" grpId="0" build="allAtOnce"/>
      <p:bldP spid="686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5">
            <a:extLst>
              <a:ext uri="{FF2B5EF4-FFF2-40B4-BE49-F238E27FC236}">
                <a16:creationId xmlns:a16="http://schemas.microsoft.com/office/drawing/2014/main" id="{B3582502-4A6B-41B1-9AEE-3BF87946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0D8716-F440-47A6-8E0C-184F29E8F3CD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809FB17F-BDA8-411F-80D2-D0136E3C5E1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中正 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02FA85EB-A7BE-4424-BE14-2FD7C860429E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628775"/>
            <a:ext cx="8540750" cy="3816350"/>
          </a:xfrm>
        </p:spPr>
        <p:txBody>
          <a:bodyPr/>
          <a:lstStyle/>
          <a:p>
            <a:pPr eaLnBrk="1" hangingPunct="1"/>
            <a:r>
              <a:rPr lang="zh-TW" altLang="en-US">
                <a:solidFill>
                  <a:schemeClr val="folHlink"/>
                </a:solidFill>
              </a:rPr>
              <a:t>二、五爻</a:t>
            </a:r>
            <a:r>
              <a:rPr lang="zh-TW" altLang="en-US"/>
              <a:t>分別位於下卦、上</a:t>
            </a:r>
            <a:r>
              <a:rPr kumimoji="0" lang="zh-TW" altLang="en-US"/>
              <a:t>卦</a:t>
            </a:r>
            <a:r>
              <a:rPr lang="zh-TW" altLang="en-US"/>
              <a:t>之正中央，故占得二五爻謂之</a:t>
            </a:r>
            <a:r>
              <a:rPr lang="zh-TW" altLang="en-US">
                <a:solidFill>
                  <a:schemeClr val="folHlink"/>
                </a:solidFill>
              </a:rPr>
              <a:t>「得中」</a:t>
            </a:r>
            <a:r>
              <a:rPr lang="zh-TW" altLang="en-US"/>
              <a:t>，象徵尊位，吉祥斷語最多。</a:t>
            </a:r>
          </a:p>
          <a:p>
            <a:pPr eaLnBrk="1" hangingPunct="1"/>
            <a:r>
              <a:rPr lang="zh-TW" altLang="en-US"/>
              <a:t>「正」與「當位」同義，可通用。「得正」、「失正」亦為斷爻常見用語。凡</a:t>
            </a:r>
            <a:r>
              <a:rPr lang="zh-TW" altLang="en-US">
                <a:solidFill>
                  <a:schemeClr val="folHlink"/>
                </a:solidFill>
              </a:rPr>
              <a:t>陰爻居二、陽爻居五</a:t>
            </a:r>
            <a:r>
              <a:rPr lang="zh-TW" altLang="en-US"/>
              <a:t>，即既得中又得正，便謂之</a:t>
            </a:r>
            <a:r>
              <a:rPr lang="zh-TW" altLang="en-US">
                <a:solidFill>
                  <a:schemeClr val="folHlink"/>
                </a:solidFill>
              </a:rPr>
              <a:t>「中正」</a:t>
            </a:r>
            <a:r>
              <a:rPr lang="zh-TW" altLang="en-US"/>
              <a:t>，常為最佳之爻。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5">
            <a:extLst>
              <a:ext uri="{FF2B5EF4-FFF2-40B4-BE49-F238E27FC236}">
                <a16:creationId xmlns:a16="http://schemas.microsoft.com/office/drawing/2014/main" id="{792C9F38-3DC4-4710-8FE3-3194E505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53A90B-AB79-406C-BC0F-B9158B0444C8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257ACB8D-899B-4189-947D-AA06314AA0B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中正（二）</a:t>
            </a:r>
          </a:p>
        </p:txBody>
      </p:sp>
      <p:pic>
        <p:nvPicPr>
          <p:cNvPr id="70661" name="Picture 5" descr="31咸">
            <a:extLst>
              <a:ext uri="{FF2B5EF4-FFF2-40B4-BE49-F238E27FC236}">
                <a16:creationId xmlns:a16="http://schemas.microsoft.com/office/drawing/2014/main" id="{60EC6629-1D93-42E8-A822-1BE775E417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3350" y="1412875"/>
            <a:ext cx="2049463" cy="2303463"/>
          </a:xfrm>
          <a:noFill/>
        </p:spPr>
      </p:pic>
      <p:sp>
        <p:nvSpPr>
          <p:cNvPr id="70662" name="Text Box 6">
            <a:extLst>
              <a:ext uri="{FF2B5EF4-FFF2-40B4-BE49-F238E27FC236}">
                <a16:creationId xmlns:a16="http://schemas.microsoft.com/office/drawing/2014/main" id="{002D9115-604A-4D6A-BD45-E1035899D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3429000"/>
            <a:ext cx="16557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3600">
                <a:solidFill>
                  <a:schemeClr val="tx2"/>
                </a:solidFill>
              </a:rPr>
              <a:t>咸</a:t>
            </a:r>
            <a:r>
              <a:rPr lang="en-US" altLang="zh-TW" sz="3600">
                <a:solidFill>
                  <a:schemeClr val="tx2"/>
                </a:solidFill>
                <a:ea typeface="新細明體" panose="02020500000000000000" pitchFamily="18" charset="-120"/>
              </a:rPr>
              <a:t>31</a:t>
            </a:r>
          </a:p>
        </p:txBody>
      </p:sp>
      <p:sp>
        <p:nvSpPr>
          <p:cNvPr id="70667" name="Text Box 11">
            <a:extLst>
              <a:ext uri="{FF2B5EF4-FFF2-40B4-BE49-F238E27FC236}">
                <a16:creationId xmlns:a16="http://schemas.microsoft.com/office/drawing/2014/main" id="{08750096-4429-49A0-8DB7-BD4778190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2709863"/>
            <a:ext cx="11509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800">
                <a:solidFill>
                  <a:schemeClr val="folHlink"/>
                </a:solidFill>
              </a:rPr>
              <a:t>中正</a:t>
            </a:r>
          </a:p>
        </p:txBody>
      </p:sp>
      <p:sp>
        <p:nvSpPr>
          <p:cNvPr id="70668" name="Line 12">
            <a:extLst>
              <a:ext uri="{FF2B5EF4-FFF2-40B4-BE49-F238E27FC236}">
                <a16:creationId xmlns:a16="http://schemas.microsoft.com/office/drawing/2014/main" id="{04151D34-747A-4839-8BE3-4FB0AA67BFA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2997200"/>
            <a:ext cx="792162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0669" name="Line 13">
            <a:extLst>
              <a:ext uri="{FF2B5EF4-FFF2-40B4-BE49-F238E27FC236}">
                <a16:creationId xmlns:a16="http://schemas.microsoft.com/office/drawing/2014/main" id="{AA4E221F-DE58-483E-BBD2-C91160E1B5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2060575"/>
            <a:ext cx="792162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0670" name="Text Box 14">
            <a:extLst>
              <a:ext uri="{FF2B5EF4-FFF2-40B4-BE49-F238E27FC236}">
                <a16:creationId xmlns:a16="http://schemas.microsoft.com/office/drawing/2014/main" id="{F366FB6C-5B74-4237-A72C-EA7ADEB1F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1773238"/>
            <a:ext cx="11509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800">
                <a:solidFill>
                  <a:schemeClr val="folHlink"/>
                </a:solidFill>
              </a:rPr>
              <a:t>中正</a:t>
            </a:r>
          </a:p>
        </p:txBody>
      </p:sp>
      <p:pic>
        <p:nvPicPr>
          <p:cNvPr id="70671" name="Picture 15" descr="18蠱">
            <a:extLst>
              <a:ext uri="{FF2B5EF4-FFF2-40B4-BE49-F238E27FC236}">
                <a16:creationId xmlns:a16="http://schemas.microsoft.com/office/drawing/2014/main" id="{76FB2666-E385-4E14-8F5F-D385BA8EB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3716338"/>
            <a:ext cx="2047875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72" name="Line 16">
            <a:extLst>
              <a:ext uri="{FF2B5EF4-FFF2-40B4-BE49-F238E27FC236}">
                <a16:creationId xmlns:a16="http://schemas.microsoft.com/office/drawing/2014/main" id="{01256DF6-07CF-4D09-89F5-84D843C1D2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5963" y="5300663"/>
            <a:ext cx="792162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0673" name="Line 17">
            <a:extLst>
              <a:ext uri="{FF2B5EF4-FFF2-40B4-BE49-F238E27FC236}">
                <a16:creationId xmlns:a16="http://schemas.microsoft.com/office/drawing/2014/main" id="{2175DD04-C79F-4B67-B9AA-7F9194A144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5963" y="4365625"/>
            <a:ext cx="792162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0674" name="Text Box 18">
            <a:extLst>
              <a:ext uri="{FF2B5EF4-FFF2-40B4-BE49-F238E27FC236}">
                <a16:creationId xmlns:a16="http://schemas.microsoft.com/office/drawing/2014/main" id="{DE2FFE1D-2C40-44E0-82D5-B8F5F008C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5734050"/>
            <a:ext cx="1584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3600">
                <a:solidFill>
                  <a:schemeClr val="tx2"/>
                </a:solidFill>
              </a:rPr>
              <a:t>蠱</a:t>
            </a:r>
            <a:r>
              <a:rPr lang="en-US" altLang="zh-TW" sz="3600">
                <a:solidFill>
                  <a:schemeClr val="tx2"/>
                </a:solidFill>
                <a:ea typeface="新細明體" panose="02020500000000000000" pitchFamily="18" charset="-120"/>
              </a:rPr>
              <a:t>18</a:t>
            </a:r>
          </a:p>
        </p:txBody>
      </p:sp>
      <p:sp>
        <p:nvSpPr>
          <p:cNvPr id="70675" name="Text Box 19">
            <a:extLst>
              <a:ext uri="{FF2B5EF4-FFF2-40B4-BE49-F238E27FC236}">
                <a16:creationId xmlns:a16="http://schemas.microsoft.com/office/drawing/2014/main" id="{B87EA645-F575-450D-A5BC-FCF056716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5013325"/>
            <a:ext cx="2087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800">
                <a:solidFill>
                  <a:schemeClr val="folHlink"/>
                </a:solidFill>
              </a:rPr>
              <a:t>得中不得正</a:t>
            </a:r>
          </a:p>
        </p:txBody>
      </p:sp>
      <p:sp>
        <p:nvSpPr>
          <p:cNvPr id="70676" name="Text Box 20">
            <a:extLst>
              <a:ext uri="{FF2B5EF4-FFF2-40B4-BE49-F238E27FC236}">
                <a16:creationId xmlns:a16="http://schemas.microsoft.com/office/drawing/2014/main" id="{D0CFFBD9-3452-4284-A854-3188CF4B2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4076700"/>
            <a:ext cx="2087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800">
                <a:solidFill>
                  <a:schemeClr val="folHlink"/>
                </a:solidFill>
              </a:rPr>
              <a:t>得中不得正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7" grpId="0"/>
      <p:bldP spid="70670" grpId="0"/>
      <p:bldP spid="70674" grpId="0"/>
      <p:bldP spid="70675" grpId="0"/>
      <p:bldP spid="7067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5">
            <a:extLst>
              <a:ext uri="{FF2B5EF4-FFF2-40B4-BE49-F238E27FC236}">
                <a16:creationId xmlns:a16="http://schemas.microsoft.com/office/drawing/2014/main" id="{E6811330-056A-4F8B-BA38-80B4CD13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1E6572-A9A3-4029-ACC5-5406496675B0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08BF9C90-FF0A-4EA2-A7FE-8B21F32AFEB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應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2EA3CE9E-3FBA-475E-A736-A7AA88527CD3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為下卦與上卦相同位置兩爻之關係，如</a:t>
            </a:r>
            <a:r>
              <a:rPr lang="zh-TW" altLang="en-US">
                <a:solidFill>
                  <a:schemeClr val="folHlink"/>
                </a:solidFill>
              </a:rPr>
              <a:t>初</a:t>
            </a:r>
            <a:r>
              <a:rPr lang="zh-TW" altLang="en-US"/>
              <a:t>與</a:t>
            </a:r>
            <a:r>
              <a:rPr lang="zh-TW" altLang="en-US">
                <a:solidFill>
                  <a:schemeClr val="folHlink"/>
                </a:solidFill>
              </a:rPr>
              <a:t>四</a:t>
            </a:r>
            <a:r>
              <a:rPr lang="zh-TW" altLang="en-US"/>
              <a:t>爻、</a:t>
            </a:r>
            <a:r>
              <a:rPr lang="zh-TW" altLang="en-US">
                <a:solidFill>
                  <a:schemeClr val="folHlink"/>
                </a:solidFill>
              </a:rPr>
              <a:t>二</a:t>
            </a:r>
            <a:r>
              <a:rPr lang="zh-TW" altLang="en-US"/>
              <a:t>與</a:t>
            </a:r>
            <a:r>
              <a:rPr lang="zh-TW" altLang="en-US">
                <a:solidFill>
                  <a:schemeClr val="folHlink"/>
                </a:solidFill>
              </a:rPr>
              <a:t>五</a:t>
            </a:r>
            <a:r>
              <a:rPr lang="zh-TW" altLang="en-US"/>
              <a:t>爻、</a:t>
            </a:r>
            <a:r>
              <a:rPr lang="zh-TW" altLang="en-US">
                <a:solidFill>
                  <a:schemeClr val="folHlink"/>
                </a:solidFill>
              </a:rPr>
              <a:t>三</a:t>
            </a:r>
            <a:r>
              <a:rPr lang="zh-TW" altLang="en-US"/>
              <a:t>與</a:t>
            </a:r>
            <a:r>
              <a:rPr lang="zh-TW" altLang="en-US">
                <a:solidFill>
                  <a:schemeClr val="folHlink"/>
                </a:solidFill>
              </a:rPr>
              <a:t>上</a:t>
            </a:r>
            <a:r>
              <a:rPr lang="zh-TW" altLang="en-US"/>
              <a:t>爻。若二者恰為一陰一陽則為</a:t>
            </a:r>
            <a:r>
              <a:rPr lang="zh-TW" altLang="en-US">
                <a:solidFill>
                  <a:schemeClr val="folHlink"/>
                </a:solidFill>
              </a:rPr>
              <a:t>「相應」</a:t>
            </a:r>
            <a:r>
              <a:rPr lang="zh-TW" altLang="en-US"/>
              <a:t>；若同為陰爻或同為陽爻，則為</a:t>
            </a:r>
            <a:r>
              <a:rPr lang="zh-TW" altLang="en-US">
                <a:solidFill>
                  <a:schemeClr val="folHlink"/>
                </a:solidFill>
              </a:rPr>
              <a:t>「不相應」。</a:t>
            </a:r>
          </a:p>
          <a:p>
            <a:pPr eaLnBrk="1" hangingPunct="1"/>
            <a:r>
              <a:rPr lang="zh-TW" altLang="en-US"/>
              <a:t>以此觀察居下位時是否上有提攜？居上位時是否有下扶持？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5">
            <a:extLst>
              <a:ext uri="{FF2B5EF4-FFF2-40B4-BE49-F238E27FC236}">
                <a16:creationId xmlns:a16="http://schemas.microsoft.com/office/drawing/2014/main" id="{2A2DC57B-A541-4361-8DAF-727192ED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4BB1EF-B711-4B58-BC8C-51BA8F814C14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BC491176-700C-4C5D-B476-442FB235DDB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《</a:t>
            </a:r>
            <a:r>
              <a:rPr lang="zh-TW" altLang="en-US"/>
              <a:t>漢志</a:t>
            </a:r>
            <a:r>
              <a:rPr lang="en-US" altLang="zh-TW"/>
              <a:t>》</a:t>
            </a:r>
            <a:r>
              <a:rPr lang="zh-TW" altLang="en-US"/>
              <a:t>中周易的形成歷程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ADC6012-EF22-46CF-ABE9-F2D3F0CC3A8A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557338"/>
            <a:ext cx="8540750" cy="47513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/>
              <a:t>《</a:t>
            </a:r>
            <a:r>
              <a:rPr lang="zh-TW" altLang="en-US"/>
              <a:t>漢書</a:t>
            </a:r>
            <a:r>
              <a:rPr lang="en-US" altLang="zh-TW">
                <a:latin typeface="標楷體" pitchFamily="65" charset="-120"/>
              </a:rPr>
              <a:t>‧</a:t>
            </a:r>
            <a:r>
              <a:rPr lang="zh-TW" altLang="en-US"/>
              <a:t>藝文志</a:t>
            </a:r>
            <a:r>
              <a:rPr lang="en-US" altLang="zh-TW"/>
              <a:t>》</a:t>
            </a:r>
            <a:r>
              <a:rPr lang="zh-TW" altLang="en-US"/>
              <a:t>論</a:t>
            </a:r>
            <a:r>
              <a:rPr lang="en-US" altLang="zh-TW"/>
              <a:t>《</a:t>
            </a:r>
            <a:r>
              <a:rPr lang="zh-TW" altLang="en-US"/>
              <a:t>周易</a:t>
            </a:r>
            <a:r>
              <a:rPr lang="en-US" altLang="zh-TW"/>
              <a:t>》</a:t>
            </a:r>
            <a:r>
              <a:rPr lang="zh-TW" altLang="en-US"/>
              <a:t>時有</a:t>
            </a:r>
            <a:r>
              <a:rPr lang="zh-TW" altLang="en-US">
                <a:solidFill>
                  <a:schemeClr val="folHlink"/>
                </a:solidFill>
              </a:rPr>
              <a:t>「人更三聖，世歷三古」</a:t>
            </a:r>
            <a:r>
              <a:rPr lang="zh-TW" altLang="en-US"/>
              <a:t>之說。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/>
              <a:t>此說即：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/>
              <a:t>   </a:t>
            </a:r>
            <a:r>
              <a:rPr lang="zh-TW" altLang="en-US">
                <a:solidFill>
                  <a:schemeClr val="tx2"/>
                </a:solidFill>
              </a:rPr>
              <a:t>一、伏羲作八卦。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/>
              <a:t>   </a:t>
            </a:r>
            <a:r>
              <a:rPr lang="zh-TW" altLang="en-US">
                <a:solidFill>
                  <a:schemeClr val="tx2"/>
                </a:solidFill>
              </a:rPr>
              <a:t>二、文王重為六十四卦，並繫卦爻辭。漢代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>
                <a:solidFill>
                  <a:schemeClr val="tx2"/>
                </a:solidFill>
              </a:rPr>
              <a:t>          許多學者又認為爻辭應為周公所作。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/>
              <a:t>   </a:t>
            </a:r>
            <a:r>
              <a:rPr lang="zh-TW" altLang="en-US">
                <a:solidFill>
                  <a:schemeClr val="tx2"/>
                </a:solidFill>
              </a:rPr>
              <a:t>三、孔子作易傳。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/>
              <a:t>由班固的說法可知當時所謂</a:t>
            </a:r>
            <a:r>
              <a:rPr lang="en-US" altLang="zh-TW"/>
              <a:t>《</a:t>
            </a:r>
            <a:r>
              <a:rPr lang="zh-TW" altLang="en-US"/>
              <a:t>周易</a:t>
            </a:r>
            <a:r>
              <a:rPr lang="en-US" altLang="zh-TW"/>
              <a:t>》</a:t>
            </a:r>
            <a:r>
              <a:rPr lang="zh-TW" altLang="en-US"/>
              <a:t>，已包含經、傳兩部分。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4">
            <a:extLst>
              <a:ext uri="{FF2B5EF4-FFF2-40B4-BE49-F238E27FC236}">
                <a16:creationId xmlns:a16="http://schemas.microsoft.com/office/drawing/2014/main" id="{888A1693-F719-414F-97AB-B25C1F97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E0B31C-D5C1-4D85-A542-9F3B92C6A955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8AE6202B-091E-47B2-99B8-90EBEC00F97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應（二）</a:t>
            </a:r>
          </a:p>
        </p:txBody>
      </p:sp>
      <p:sp>
        <p:nvSpPr>
          <p:cNvPr id="73735" name="Line 7">
            <a:extLst>
              <a:ext uri="{FF2B5EF4-FFF2-40B4-BE49-F238E27FC236}">
                <a16:creationId xmlns:a16="http://schemas.microsoft.com/office/drawing/2014/main" id="{6424BEFB-A4A6-4CA4-BB33-F258A813C2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5963" y="3141663"/>
            <a:ext cx="431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3736" name="Line 8">
            <a:extLst>
              <a:ext uri="{FF2B5EF4-FFF2-40B4-BE49-F238E27FC236}">
                <a16:creationId xmlns:a16="http://schemas.microsoft.com/office/drawing/2014/main" id="{7C8AE7B5-AB59-4A26-B265-D6DD957A07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5963" y="4221163"/>
            <a:ext cx="431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3737" name="Line 9">
            <a:extLst>
              <a:ext uri="{FF2B5EF4-FFF2-40B4-BE49-F238E27FC236}">
                <a16:creationId xmlns:a16="http://schemas.microsoft.com/office/drawing/2014/main" id="{1646638B-3B5A-427B-AD0D-8E24C9762D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7763" y="3141663"/>
            <a:ext cx="0" cy="10795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3738" name="Text Box 10">
            <a:extLst>
              <a:ext uri="{FF2B5EF4-FFF2-40B4-BE49-F238E27FC236}">
                <a16:creationId xmlns:a16="http://schemas.microsoft.com/office/drawing/2014/main" id="{634505DD-8657-4426-BB2F-E767B3417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3357563"/>
            <a:ext cx="1512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olidFill>
                  <a:schemeClr val="folHlink"/>
                </a:solidFill>
              </a:rPr>
              <a:t>相應</a:t>
            </a:r>
          </a:p>
        </p:txBody>
      </p:sp>
      <p:pic>
        <p:nvPicPr>
          <p:cNvPr id="73739" name="Picture 11" descr="27頤">
            <a:extLst>
              <a:ext uri="{FF2B5EF4-FFF2-40B4-BE49-F238E27FC236}">
                <a16:creationId xmlns:a16="http://schemas.microsoft.com/office/drawing/2014/main" id="{3A572CD8-15AD-42BA-BC5D-ED0F34FE2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1989138"/>
            <a:ext cx="236855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40" name="Line 12">
            <a:extLst>
              <a:ext uri="{FF2B5EF4-FFF2-40B4-BE49-F238E27FC236}">
                <a16:creationId xmlns:a16="http://schemas.microsoft.com/office/drawing/2014/main" id="{9271E37B-C181-41D0-B5EA-F790C060BB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3860800"/>
            <a:ext cx="503237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3741" name="Line 13">
            <a:extLst>
              <a:ext uri="{FF2B5EF4-FFF2-40B4-BE49-F238E27FC236}">
                <a16:creationId xmlns:a16="http://schemas.microsoft.com/office/drawing/2014/main" id="{C572285E-3F1D-4D19-B03A-B9B55F4D9E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3860800"/>
            <a:ext cx="503237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3742" name="Line 14">
            <a:extLst>
              <a:ext uri="{FF2B5EF4-FFF2-40B4-BE49-F238E27FC236}">
                <a16:creationId xmlns:a16="http://schemas.microsoft.com/office/drawing/2014/main" id="{8E32952A-6C74-4018-917E-FF158E4A70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2781300"/>
            <a:ext cx="503237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3743" name="Line 15">
            <a:extLst>
              <a:ext uri="{FF2B5EF4-FFF2-40B4-BE49-F238E27FC236}">
                <a16:creationId xmlns:a16="http://schemas.microsoft.com/office/drawing/2014/main" id="{955FB470-1A75-4B8A-A807-1F16D21A3E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2138" y="2781300"/>
            <a:ext cx="0" cy="10795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3744" name="Text Box 16">
            <a:extLst>
              <a:ext uri="{FF2B5EF4-FFF2-40B4-BE49-F238E27FC236}">
                <a16:creationId xmlns:a16="http://schemas.microsoft.com/office/drawing/2014/main" id="{9AA6F96E-7E97-49A3-A985-E9D9E10FE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2997200"/>
            <a:ext cx="165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olidFill>
                  <a:schemeClr val="folHlink"/>
                </a:solidFill>
              </a:rPr>
              <a:t>不相應</a:t>
            </a:r>
          </a:p>
        </p:txBody>
      </p:sp>
      <p:sp>
        <p:nvSpPr>
          <p:cNvPr id="73745" name="Text Box 17">
            <a:extLst>
              <a:ext uri="{FF2B5EF4-FFF2-40B4-BE49-F238E27FC236}">
                <a16:creationId xmlns:a16="http://schemas.microsoft.com/office/drawing/2014/main" id="{3ABA11BD-F3E0-480B-9949-779122F2B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4437063"/>
            <a:ext cx="17287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4000">
                <a:solidFill>
                  <a:schemeClr val="tx2"/>
                </a:solidFill>
              </a:rPr>
              <a:t>頤</a:t>
            </a:r>
            <a:r>
              <a:rPr lang="en-US" altLang="zh-TW" sz="4000">
                <a:solidFill>
                  <a:schemeClr val="tx2"/>
                </a:solidFill>
                <a:ea typeface="新細明體" panose="02020500000000000000" pitchFamily="18" charset="-120"/>
              </a:rPr>
              <a:t>27</a:t>
            </a:r>
          </a:p>
        </p:txBody>
      </p:sp>
      <p:sp>
        <p:nvSpPr>
          <p:cNvPr id="73746" name="Line 18">
            <a:extLst>
              <a:ext uri="{FF2B5EF4-FFF2-40B4-BE49-F238E27FC236}">
                <a16:creationId xmlns:a16="http://schemas.microsoft.com/office/drawing/2014/main" id="{620243E6-73E5-4C96-A27B-99D0AE6858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5963" y="2420938"/>
            <a:ext cx="792162" cy="0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3747" name="Line 19">
            <a:extLst>
              <a:ext uri="{FF2B5EF4-FFF2-40B4-BE49-F238E27FC236}">
                <a16:creationId xmlns:a16="http://schemas.microsoft.com/office/drawing/2014/main" id="{087C4F81-EC4E-4C26-978C-93E0B8BBFD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5963" y="3429000"/>
            <a:ext cx="792162" cy="0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3748" name="Line 20">
            <a:extLst>
              <a:ext uri="{FF2B5EF4-FFF2-40B4-BE49-F238E27FC236}">
                <a16:creationId xmlns:a16="http://schemas.microsoft.com/office/drawing/2014/main" id="{5500D976-DF61-47BD-9C9F-9AEB910DC9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25" y="2420938"/>
            <a:ext cx="0" cy="1008062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3749" name="Text Box 21">
            <a:extLst>
              <a:ext uri="{FF2B5EF4-FFF2-40B4-BE49-F238E27FC236}">
                <a16:creationId xmlns:a16="http://schemas.microsoft.com/office/drawing/2014/main" id="{2207DA7A-CE93-4283-99BD-A46FDC1A0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2565400"/>
            <a:ext cx="15128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olidFill>
                  <a:schemeClr val="folHlink"/>
                </a:solidFill>
              </a:rPr>
              <a:t>相應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8" grpId="0"/>
      <p:bldP spid="73744" grpId="0"/>
      <p:bldP spid="737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5">
            <a:extLst>
              <a:ext uri="{FF2B5EF4-FFF2-40B4-BE49-F238E27FC236}">
                <a16:creationId xmlns:a16="http://schemas.microsoft.com/office/drawing/2014/main" id="{4F4A715F-F31C-4A0A-A259-52A71D2F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903314-DEF4-466F-9CB4-13FDD6240FCC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277E22B3-458B-4847-AFE2-AEAA89B90FD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比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3E147F82-0F9F-4613-8282-4769A1B763D6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比：相鄰二爻之關係。</a:t>
            </a:r>
            <a:r>
              <a:rPr lang="zh-TW" altLang="en-US">
                <a:solidFill>
                  <a:schemeClr val="folHlink"/>
                </a:solidFill>
              </a:rPr>
              <a:t>陰陽相錯</a:t>
            </a:r>
            <a:r>
              <a:rPr lang="zh-TW" altLang="en-US"/>
              <a:t>為最佳，此即為</a:t>
            </a:r>
            <a:r>
              <a:rPr lang="zh-TW" altLang="en-US">
                <a:solidFill>
                  <a:schemeClr val="folHlink"/>
                </a:solidFill>
              </a:rPr>
              <a:t>「相比」</a:t>
            </a:r>
            <a:r>
              <a:rPr lang="zh-TW" altLang="en-US"/>
              <a:t>。</a:t>
            </a:r>
          </a:p>
          <a:p>
            <a:pPr eaLnBrk="1" hangingPunct="1"/>
            <a:r>
              <a:rPr lang="zh-TW" altLang="en-US"/>
              <a:t>以此觀察相鄰環境是否友善或是否有朋伴。</a:t>
            </a:r>
          </a:p>
        </p:txBody>
      </p:sp>
      <p:pic>
        <p:nvPicPr>
          <p:cNvPr id="76804" name="Picture 4" descr="47困">
            <a:extLst>
              <a:ext uri="{FF2B5EF4-FFF2-40B4-BE49-F238E27FC236}">
                <a16:creationId xmlns:a16="http://schemas.microsoft.com/office/drawing/2014/main" id="{202AD725-9EBB-4837-8B52-5FDEA9CBA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3429000"/>
            <a:ext cx="19208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5" name="Text Box 5">
            <a:extLst>
              <a:ext uri="{FF2B5EF4-FFF2-40B4-BE49-F238E27FC236}">
                <a16:creationId xmlns:a16="http://schemas.microsoft.com/office/drawing/2014/main" id="{A05B77BA-E3CC-43D7-98D6-5EA93C5E7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5445125"/>
            <a:ext cx="15827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olidFill>
                  <a:schemeClr val="tx2"/>
                </a:solidFill>
              </a:rPr>
              <a:t>困</a:t>
            </a:r>
            <a:r>
              <a:rPr lang="en-US" altLang="zh-TW">
                <a:solidFill>
                  <a:schemeClr val="tx2"/>
                </a:solidFill>
                <a:ea typeface="新細明體" panose="02020500000000000000" pitchFamily="18" charset="-120"/>
              </a:rPr>
              <a:t>47</a:t>
            </a:r>
          </a:p>
        </p:txBody>
      </p:sp>
      <p:sp>
        <p:nvSpPr>
          <p:cNvPr id="76806" name="Line 6">
            <a:extLst>
              <a:ext uri="{FF2B5EF4-FFF2-40B4-BE49-F238E27FC236}">
                <a16:creationId xmlns:a16="http://schemas.microsoft.com/office/drawing/2014/main" id="{FD3CB6A0-6DEC-4809-B97F-4B65E16820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4663" y="4797425"/>
            <a:ext cx="936625" cy="144463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6807" name="Line 7">
            <a:extLst>
              <a:ext uri="{FF2B5EF4-FFF2-40B4-BE49-F238E27FC236}">
                <a16:creationId xmlns:a16="http://schemas.microsoft.com/office/drawing/2014/main" id="{68AB716E-553D-43EE-98FD-F07A8D0DC36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84663" y="4652963"/>
            <a:ext cx="936625" cy="1428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6808" name="Text Box 8">
            <a:extLst>
              <a:ext uri="{FF2B5EF4-FFF2-40B4-BE49-F238E27FC236}">
                <a16:creationId xmlns:a16="http://schemas.microsoft.com/office/drawing/2014/main" id="{21917696-FAF9-490E-A450-55570C2DD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4508500"/>
            <a:ext cx="1223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olidFill>
                  <a:schemeClr val="folHlink"/>
                </a:solidFill>
              </a:rPr>
              <a:t>相比</a:t>
            </a:r>
          </a:p>
        </p:txBody>
      </p:sp>
      <p:sp>
        <p:nvSpPr>
          <p:cNvPr id="76809" name="Line 9">
            <a:extLst>
              <a:ext uri="{FF2B5EF4-FFF2-40B4-BE49-F238E27FC236}">
                <a16:creationId xmlns:a16="http://schemas.microsoft.com/office/drawing/2014/main" id="{A66BF3E3-11DC-4E06-BC8C-F4AB7A483F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4663" y="4221163"/>
            <a:ext cx="936625" cy="1444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6810" name="Line 10">
            <a:extLst>
              <a:ext uri="{FF2B5EF4-FFF2-40B4-BE49-F238E27FC236}">
                <a16:creationId xmlns:a16="http://schemas.microsoft.com/office/drawing/2014/main" id="{967BC49E-0601-4453-A1EB-B10158C48AC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84663" y="4076700"/>
            <a:ext cx="936625" cy="1428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6811" name="Text Box 11">
            <a:extLst>
              <a:ext uri="{FF2B5EF4-FFF2-40B4-BE49-F238E27FC236}">
                <a16:creationId xmlns:a16="http://schemas.microsoft.com/office/drawing/2014/main" id="{41A9C5E4-814A-48AC-8D46-93A8A1AA8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3932238"/>
            <a:ext cx="15843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olidFill>
                  <a:schemeClr val="folHlink"/>
                </a:solidFill>
              </a:rPr>
              <a:t>不相比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5">
            <a:extLst>
              <a:ext uri="{FF2B5EF4-FFF2-40B4-BE49-F238E27FC236}">
                <a16:creationId xmlns:a16="http://schemas.microsoft.com/office/drawing/2014/main" id="{91080696-83DF-471D-81D5-09BE5447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FF671C-379D-4AEE-B2B4-BC9F09150F44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8ADB7A09-A29B-477C-B87B-E2294BB7179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承、乘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53912FE2-1250-4685-AEDD-EA1ADF9777FA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承：相鄰兩爻中，下方之爻對上方之爻稱為「承」。以陰承陽為順理。</a:t>
            </a:r>
          </a:p>
          <a:p>
            <a:pPr eaLnBrk="1" hangingPunct="1"/>
            <a:r>
              <a:rPr lang="zh-TW" altLang="en-US"/>
              <a:t>乘（ㄕㄥˋ）：相鄰兩爻中，上方之爻對下方之爻稱為「乘」。多用以討論</a:t>
            </a:r>
            <a:r>
              <a:rPr lang="zh-TW" altLang="en-US">
                <a:solidFill>
                  <a:schemeClr val="folHlink"/>
                </a:solidFill>
              </a:rPr>
              <a:t>陰爻居陽爻之上的情形，稱為「乘剛」</a:t>
            </a:r>
            <a:r>
              <a:rPr lang="zh-TW" altLang="en-US"/>
              <a:t>，多有不吉之義。陽爻居陰爻上因為常理，故無須強調。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5">
            <a:extLst>
              <a:ext uri="{FF2B5EF4-FFF2-40B4-BE49-F238E27FC236}">
                <a16:creationId xmlns:a16="http://schemas.microsoft.com/office/drawing/2014/main" id="{D39CCFA2-D138-4CA6-8885-9082511D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9293BE-B8EA-46A8-91A8-F70AFD6403DF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5FB04AA4-7289-479E-A5E9-F37BAF14F5B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六爻特質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7DCB9811-1446-41B3-9750-877E67D9E646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900113" y="1557338"/>
            <a:ext cx="8540750" cy="4498975"/>
          </a:xfrm>
        </p:spPr>
        <p:txBody>
          <a:bodyPr/>
          <a:lstStyle/>
          <a:p>
            <a:pPr eaLnBrk="1" hangingPunct="1"/>
            <a:r>
              <a:rPr lang="zh-TW" altLang="en-US">
                <a:solidFill>
                  <a:schemeClr val="folHlink"/>
                </a:solidFill>
              </a:rPr>
              <a:t>初難知：</a:t>
            </a:r>
            <a:r>
              <a:rPr lang="zh-TW" altLang="en-US"/>
              <a:t>初爻多曖昧不明。</a:t>
            </a:r>
          </a:p>
          <a:p>
            <a:pPr eaLnBrk="1" hangingPunct="1"/>
            <a:r>
              <a:rPr lang="zh-TW" altLang="en-US">
                <a:solidFill>
                  <a:schemeClr val="folHlink"/>
                </a:solidFill>
              </a:rPr>
              <a:t>上易知：</a:t>
            </a:r>
            <a:r>
              <a:rPr lang="zh-TW" altLang="en-US"/>
              <a:t>上爻已成定局。</a:t>
            </a:r>
          </a:p>
          <a:p>
            <a:pPr eaLnBrk="1" hangingPunct="1"/>
            <a:r>
              <a:rPr lang="zh-TW" altLang="en-US">
                <a:solidFill>
                  <a:schemeClr val="folHlink"/>
                </a:solidFill>
              </a:rPr>
              <a:t>二多譽：</a:t>
            </a:r>
            <a:r>
              <a:rPr lang="zh-TW" altLang="en-US"/>
              <a:t>二爻處下卦之中，多有美譽。</a:t>
            </a:r>
          </a:p>
          <a:p>
            <a:pPr eaLnBrk="1" hangingPunct="1"/>
            <a:r>
              <a:rPr lang="zh-TW" altLang="en-US">
                <a:solidFill>
                  <a:schemeClr val="folHlink"/>
                </a:solidFill>
              </a:rPr>
              <a:t>四多懼：</a:t>
            </a:r>
            <a:r>
              <a:rPr lang="zh-TW" altLang="en-US"/>
              <a:t>四爻處上卦之下，多含警惕。</a:t>
            </a:r>
          </a:p>
          <a:p>
            <a:pPr eaLnBrk="1" hangingPunct="1"/>
            <a:r>
              <a:rPr lang="zh-TW" altLang="en-US">
                <a:solidFill>
                  <a:schemeClr val="folHlink"/>
                </a:solidFill>
              </a:rPr>
              <a:t>三多凶：</a:t>
            </a:r>
            <a:r>
              <a:rPr lang="zh-TW" altLang="en-US"/>
              <a:t>三爻為下卦之極，多具危凶。</a:t>
            </a:r>
          </a:p>
          <a:p>
            <a:pPr eaLnBrk="1" hangingPunct="1"/>
            <a:r>
              <a:rPr lang="zh-TW" altLang="en-US">
                <a:solidFill>
                  <a:schemeClr val="folHlink"/>
                </a:solidFill>
              </a:rPr>
              <a:t>五多功：</a:t>
            </a:r>
            <a:r>
              <a:rPr lang="zh-TW" altLang="en-US"/>
              <a:t>五爻處尊居中，多得其功。</a:t>
            </a:r>
          </a:p>
          <a:p>
            <a:pPr eaLnBrk="1" hangingPunct="1"/>
            <a:r>
              <a:rPr lang="zh-TW" altLang="en-US">
                <a:solidFill>
                  <a:schemeClr val="tx2"/>
                </a:solidFill>
              </a:rPr>
              <a:t>請參閱</a:t>
            </a:r>
            <a:r>
              <a:rPr lang="en-US" altLang="zh-TW">
                <a:solidFill>
                  <a:schemeClr val="tx2"/>
                </a:solidFill>
              </a:rPr>
              <a:t>〈</a:t>
            </a:r>
            <a:r>
              <a:rPr lang="zh-TW" altLang="en-US">
                <a:solidFill>
                  <a:schemeClr val="tx2"/>
                </a:solidFill>
              </a:rPr>
              <a:t>繫辭下傳</a:t>
            </a:r>
            <a:r>
              <a:rPr lang="en-US" altLang="zh-TW">
                <a:solidFill>
                  <a:schemeClr val="tx2"/>
                </a:solidFill>
              </a:rPr>
              <a:t>〉</a:t>
            </a:r>
            <a:r>
              <a:rPr lang="zh-TW" altLang="en-US">
                <a:solidFill>
                  <a:schemeClr val="tx2"/>
                </a:solidFill>
              </a:rPr>
              <a:t>第九章。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5">
            <a:extLst>
              <a:ext uri="{FF2B5EF4-FFF2-40B4-BE49-F238E27FC236}">
                <a16:creationId xmlns:a16="http://schemas.microsoft.com/office/drawing/2014/main" id="{0A0B69EF-5168-43C5-9383-AD8B5B466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E62690-00DB-4BFE-BABB-2394411DA529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8C925ABB-6698-4273-92A2-F7361A37CBE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判斷爻位毋須固守條例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415DF651-8FE8-406F-A25C-F1FC90751C3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628775"/>
            <a:ext cx="8540750" cy="4968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/>
              <a:t>爻位分析條例是歸納比較後的大綱要，可幫助建立思考的邏輯性，但三百八十四爻變化繁複，不可能一以貫之，在運用時不應過於死板。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/>
              <a:t>依循爻位條例，當很快可達到「內行看門道」的層次。但論卦爻不應只看「象」，還須</a:t>
            </a:r>
            <a:r>
              <a:rPr lang="zh-TW" altLang="en-US">
                <a:solidFill>
                  <a:schemeClr val="folHlink"/>
                </a:solidFill>
              </a:rPr>
              <a:t>觀人</a:t>
            </a:r>
            <a:r>
              <a:rPr lang="zh-TW" altLang="en-US"/>
              <a:t>（誰來問？）、</a:t>
            </a:r>
            <a:r>
              <a:rPr lang="zh-TW" altLang="en-US">
                <a:solidFill>
                  <a:schemeClr val="folHlink"/>
                </a:solidFill>
              </a:rPr>
              <a:t>體時</a:t>
            </a:r>
            <a:r>
              <a:rPr lang="zh-TW" altLang="en-US"/>
              <a:t>（什麼時候問？）、</a:t>
            </a:r>
            <a:r>
              <a:rPr lang="zh-TW" altLang="en-US">
                <a:solidFill>
                  <a:schemeClr val="folHlink"/>
                </a:solidFill>
              </a:rPr>
              <a:t>明事</a:t>
            </a:r>
            <a:r>
              <a:rPr lang="zh-TW" altLang="en-US"/>
              <a:t>（問了要做什麼？）、</a:t>
            </a:r>
            <a:r>
              <a:rPr lang="zh-TW" altLang="en-US">
                <a:solidFill>
                  <a:schemeClr val="folHlink"/>
                </a:solidFill>
              </a:rPr>
              <a:t>依勢</a:t>
            </a:r>
            <a:r>
              <a:rPr lang="zh-TW" altLang="en-US"/>
              <a:t>（如何給出最恰當的建議？）。否則很容易鑽牛角尖，畫地自限。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5">
            <a:extLst>
              <a:ext uri="{FF2B5EF4-FFF2-40B4-BE49-F238E27FC236}">
                <a16:creationId xmlns:a16="http://schemas.microsoft.com/office/drawing/2014/main" id="{2EA035FE-99EA-4ECF-92A3-453BF6F5A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882A0D-7532-4FCD-8938-5065DF36C774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C441B73C-65B9-45AC-86D9-B57BA36F59F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請翻閱課本了解何謂經傳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EC339E8-5302-477E-A58E-FD7FC693F95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2339975" y="1700213"/>
            <a:ext cx="6264275" cy="4498975"/>
          </a:xfrm>
        </p:spPr>
        <p:txBody>
          <a:bodyPr/>
          <a:lstStyle/>
          <a:p>
            <a:pPr eaLnBrk="1" hangingPunct="1"/>
            <a:r>
              <a:rPr lang="zh-TW" altLang="en-US"/>
              <a:t>請翻閱</a:t>
            </a:r>
            <a:r>
              <a:rPr lang="zh-TW" altLang="en-US">
                <a:solidFill>
                  <a:schemeClr val="tx2"/>
                </a:solidFill>
              </a:rPr>
              <a:t>謙卦</a:t>
            </a:r>
            <a:r>
              <a:rPr lang="zh-TW" altLang="en-US"/>
              <a:t>。</a:t>
            </a:r>
          </a:p>
          <a:p>
            <a:pPr eaLnBrk="1" hangingPunct="1"/>
            <a:r>
              <a:rPr lang="zh-TW" altLang="en-US"/>
              <a:t>請找出本卦</a:t>
            </a:r>
            <a:r>
              <a:rPr lang="zh-TW" altLang="en-US">
                <a:solidFill>
                  <a:schemeClr val="folHlink"/>
                </a:solidFill>
              </a:rPr>
              <a:t>「卦辭」</a:t>
            </a:r>
            <a:r>
              <a:rPr lang="zh-TW" altLang="en-US"/>
              <a:t>。</a:t>
            </a:r>
          </a:p>
          <a:p>
            <a:pPr eaLnBrk="1" hangingPunct="1"/>
            <a:r>
              <a:rPr lang="zh-TW" altLang="en-US"/>
              <a:t>請找出初六至上六之</a:t>
            </a:r>
            <a:r>
              <a:rPr lang="zh-TW" altLang="en-US">
                <a:solidFill>
                  <a:schemeClr val="folHlink"/>
                </a:solidFill>
              </a:rPr>
              <a:t>「爻辭」</a:t>
            </a:r>
            <a:r>
              <a:rPr lang="zh-TW" altLang="en-US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/>
              <a:t>   以上即周易</a:t>
            </a:r>
            <a:r>
              <a:rPr lang="zh-TW" altLang="en-US">
                <a:solidFill>
                  <a:schemeClr val="folHlink"/>
                </a:solidFill>
              </a:rPr>
              <a:t>本經</a:t>
            </a:r>
            <a:r>
              <a:rPr lang="zh-TW" altLang="en-US"/>
              <a:t>部分。</a:t>
            </a:r>
          </a:p>
          <a:p>
            <a:pPr eaLnBrk="1" hangingPunct="1"/>
            <a:r>
              <a:rPr lang="zh-TW" altLang="en-US"/>
              <a:t>請找出</a:t>
            </a:r>
            <a:r>
              <a:rPr lang="zh-TW" altLang="en-US">
                <a:solidFill>
                  <a:schemeClr val="folHlink"/>
                </a:solidFill>
              </a:rPr>
              <a:t>「彖傳」</a:t>
            </a:r>
            <a:r>
              <a:rPr lang="zh-TW" altLang="en-US"/>
              <a:t>與</a:t>
            </a:r>
            <a:r>
              <a:rPr lang="zh-TW" altLang="en-US">
                <a:solidFill>
                  <a:schemeClr val="folHlink"/>
                </a:solidFill>
              </a:rPr>
              <a:t>「大象傳」</a:t>
            </a:r>
            <a:r>
              <a:rPr lang="zh-TW" altLang="en-US"/>
              <a:t>。</a:t>
            </a:r>
          </a:p>
          <a:p>
            <a:pPr eaLnBrk="1" hangingPunct="1"/>
            <a:r>
              <a:rPr lang="zh-TW" altLang="en-US"/>
              <a:t>請找出每爻之</a:t>
            </a:r>
            <a:r>
              <a:rPr lang="zh-TW" altLang="en-US">
                <a:solidFill>
                  <a:schemeClr val="folHlink"/>
                </a:solidFill>
              </a:rPr>
              <a:t>「小象傳」</a:t>
            </a:r>
            <a:r>
              <a:rPr lang="zh-TW" altLang="en-US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/>
              <a:t>   以上即每卦之</a:t>
            </a:r>
            <a:r>
              <a:rPr lang="zh-TW" altLang="en-US">
                <a:solidFill>
                  <a:schemeClr val="folHlink"/>
                </a:solidFill>
              </a:rPr>
              <a:t>易傳</a:t>
            </a:r>
            <a:r>
              <a:rPr lang="zh-TW" altLang="en-US"/>
              <a:t>部分。</a:t>
            </a:r>
          </a:p>
        </p:txBody>
      </p:sp>
      <p:pic>
        <p:nvPicPr>
          <p:cNvPr id="6149" name="Picture 5" descr="15謙">
            <a:extLst>
              <a:ext uri="{FF2B5EF4-FFF2-40B4-BE49-F238E27FC236}">
                <a16:creationId xmlns:a16="http://schemas.microsoft.com/office/drawing/2014/main" id="{8E341C26-76E9-406E-9CB4-7CA887D8C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1700213"/>
            <a:ext cx="1728787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5">
            <a:extLst>
              <a:ext uri="{FF2B5EF4-FFF2-40B4-BE49-F238E27FC236}">
                <a16:creationId xmlns:a16="http://schemas.microsoft.com/office/drawing/2014/main" id="{06E5BDB1-7DB9-4C04-8E6F-5170331D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3BA41B-4453-4257-9F20-178787CE47A4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1798A290-1BE8-4FD8-817E-4E2D6D29E10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經傳的真實歷史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ADD6C5F6-0769-4F06-A2CD-EEBA97D5966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484313"/>
            <a:ext cx="8540750" cy="46815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/>
              <a:t>所謂「世歷三古」，僅是為了將</a:t>
            </a:r>
            <a:r>
              <a:rPr lang="en-US" altLang="zh-TW"/>
              <a:t>《</a:t>
            </a:r>
            <a:r>
              <a:rPr lang="zh-TW" altLang="en-US"/>
              <a:t>周易</a:t>
            </a:r>
            <a:r>
              <a:rPr lang="en-US" altLang="zh-TW"/>
              <a:t>》</a:t>
            </a:r>
            <a:r>
              <a:rPr lang="zh-TW" altLang="en-US">
                <a:solidFill>
                  <a:schemeClr val="tx2"/>
                </a:solidFill>
              </a:rPr>
              <a:t>神聖化</a:t>
            </a:r>
            <a:r>
              <a:rPr lang="zh-TW" altLang="en-US"/>
              <a:t>的託古之說，並非事實。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/>
              <a:t>六十四卦原本</a:t>
            </a:r>
            <a:r>
              <a:rPr lang="zh-TW" altLang="en-US">
                <a:solidFill>
                  <a:schemeClr val="tx2"/>
                </a:solidFill>
              </a:rPr>
              <a:t>有象無名</a:t>
            </a:r>
            <a:r>
              <a:rPr lang="zh-TW" altLang="en-US"/>
              <a:t>，更無卦爻辭。</a:t>
            </a:r>
            <a:r>
              <a:rPr lang="zh-TW" altLang="en-US">
                <a:solidFill>
                  <a:schemeClr val="folHlink"/>
                </a:solidFill>
              </a:rPr>
              <a:t>西周卜官</a:t>
            </a:r>
            <a:r>
              <a:rPr lang="zh-TW" altLang="en-US"/>
              <a:t>為滿足占筮之需求，才為每卦命名繫辭。卦爻辭應來自之前已多次應驗的卜辭，</a:t>
            </a:r>
            <a:r>
              <a:rPr lang="zh-TW" altLang="en-US">
                <a:solidFill>
                  <a:schemeClr val="tx2"/>
                </a:solidFill>
              </a:rPr>
              <a:t>卦名則是從卜辭中所挑出的關鍵字</a:t>
            </a:r>
            <a:r>
              <a:rPr lang="zh-TW" altLang="en-US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/>
              <a:t>易傳與孔子思想關係密切，但絕非出自孔子之手，應是</a:t>
            </a:r>
            <a:r>
              <a:rPr lang="zh-TW" altLang="en-US">
                <a:solidFill>
                  <a:schemeClr val="folHlink"/>
                </a:solidFill>
              </a:rPr>
              <a:t>戰國時期孔門後學</a:t>
            </a:r>
            <a:r>
              <a:rPr lang="zh-TW" altLang="en-US"/>
              <a:t>所陸續增訂。易傳的價值，在於將</a:t>
            </a:r>
            <a:r>
              <a:rPr lang="en-US" altLang="zh-TW"/>
              <a:t>《</a:t>
            </a:r>
            <a:r>
              <a:rPr lang="zh-TW" altLang="en-US"/>
              <a:t>周易</a:t>
            </a:r>
            <a:r>
              <a:rPr lang="en-US" altLang="zh-TW"/>
              <a:t>》</a:t>
            </a:r>
            <a:r>
              <a:rPr lang="zh-TW" altLang="en-US"/>
              <a:t>的定位由</a:t>
            </a:r>
            <a:r>
              <a:rPr lang="zh-TW" altLang="en-US">
                <a:solidFill>
                  <a:schemeClr val="folHlink"/>
                </a:solidFill>
              </a:rPr>
              <a:t>卜筮之書</a:t>
            </a:r>
            <a:r>
              <a:rPr lang="zh-TW" altLang="en-US"/>
              <a:t>，提升為蘊含天人之道的</a:t>
            </a:r>
            <a:r>
              <a:rPr lang="zh-TW" altLang="en-US">
                <a:solidFill>
                  <a:schemeClr val="folHlink"/>
                </a:solidFill>
              </a:rPr>
              <a:t>哲學經典。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5">
            <a:extLst>
              <a:ext uri="{FF2B5EF4-FFF2-40B4-BE49-F238E27FC236}">
                <a16:creationId xmlns:a16="http://schemas.microsoft.com/office/drawing/2014/main" id="{7896C8FC-C55E-4819-8F42-D722C820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12645E-EF44-492F-8D51-C3E6E8B76A6E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B2B6DD36-C685-4055-9C83-F159E3BEF0C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在「道」上翩翩翱翔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F97F5AD-4065-4E37-A04A-A6FD09296AD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628775"/>
            <a:ext cx="8540750" cy="4498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/>
              <a:t>《</a:t>
            </a:r>
            <a:r>
              <a:rPr lang="zh-TW" altLang="en-US"/>
              <a:t>易傳</a:t>
            </a:r>
            <a:r>
              <a:rPr lang="en-US" altLang="zh-TW"/>
              <a:t>》</a:t>
            </a:r>
            <a:r>
              <a:rPr lang="zh-TW" altLang="en-US"/>
              <a:t>與經文混合編次，用以幫助理解經文，亦可獨立視為一部闡明</a:t>
            </a:r>
            <a:r>
              <a:rPr lang="en-US" altLang="zh-TW"/>
              <a:t>《</a:t>
            </a:r>
            <a:r>
              <a:rPr lang="zh-TW" altLang="en-US"/>
              <a:t>周易</a:t>
            </a:r>
            <a:r>
              <a:rPr lang="en-US" altLang="zh-TW"/>
              <a:t>》</a:t>
            </a:r>
            <a:r>
              <a:rPr lang="zh-TW" altLang="en-US"/>
              <a:t>的論文集。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/>
              <a:t>因有</a:t>
            </a:r>
            <a:r>
              <a:rPr lang="zh-TW" altLang="en-US">
                <a:solidFill>
                  <a:schemeClr val="folHlink"/>
                </a:solidFill>
              </a:rPr>
              <a:t>「輔助」</a:t>
            </a:r>
            <a:r>
              <a:rPr lang="zh-TW" altLang="en-US"/>
              <a:t>經文之義，自漢代起，又被稱為</a:t>
            </a:r>
            <a:r>
              <a:rPr lang="zh-TW" altLang="en-US">
                <a:solidFill>
                  <a:schemeClr val="tx2"/>
                </a:solidFill>
              </a:rPr>
              <a:t>「十翼」</a:t>
            </a:r>
            <a:r>
              <a:rPr lang="zh-TW" altLang="en-US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/>
              <a:t>共有十篇，分別為</a:t>
            </a:r>
            <a:r>
              <a:rPr lang="en-US" altLang="zh-TW">
                <a:solidFill>
                  <a:schemeClr val="tx2"/>
                </a:solidFill>
              </a:rPr>
              <a:t>〈</a:t>
            </a:r>
            <a:r>
              <a:rPr lang="zh-TW" altLang="en-US">
                <a:solidFill>
                  <a:schemeClr val="tx2"/>
                </a:solidFill>
              </a:rPr>
              <a:t>彖傳</a:t>
            </a:r>
            <a:r>
              <a:rPr lang="en-US" altLang="zh-TW">
                <a:solidFill>
                  <a:schemeClr val="tx2"/>
                </a:solidFill>
              </a:rPr>
              <a:t>〉</a:t>
            </a:r>
            <a:r>
              <a:rPr lang="zh-TW" altLang="en-US">
                <a:solidFill>
                  <a:schemeClr val="tx2"/>
                </a:solidFill>
              </a:rPr>
              <a:t>上、下</a:t>
            </a:r>
            <a:r>
              <a:rPr lang="zh-TW" altLang="en-US"/>
              <a:t>篇，</a:t>
            </a:r>
            <a:r>
              <a:rPr lang="en-US" altLang="zh-TW">
                <a:solidFill>
                  <a:schemeClr val="tx2"/>
                </a:solidFill>
              </a:rPr>
              <a:t>〈</a:t>
            </a:r>
            <a:r>
              <a:rPr lang="zh-TW" altLang="en-US">
                <a:solidFill>
                  <a:schemeClr val="tx2"/>
                </a:solidFill>
              </a:rPr>
              <a:t>象傳</a:t>
            </a:r>
            <a:r>
              <a:rPr lang="en-US" altLang="zh-TW">
                <a:solidFill>
                  <a:schemeClr val="tx2"/>
                </a:solidFill>
              </a:rPr>
              <a:t>〉</a:t>
            </a:r>
            <a:r>
              <a:rPr lang="zh-TW" altLang="en-US">
                <a:solidFill>
                  <a:schemeClr val="tx2"/>
                </a:solidFill>
              </a:rPr>
              <a:t>上、下</a:t>
            </a:r>
            <a:r>
              <a:rPr lang="zh-TW" altLang="en-US"/>
              <a:t>篇，</a:t>
            </a:r>
            <a:r>
              <a:rPr lang="en-US" altLang="zh-TW">
                <a:solidFill>
                  <a:schemeClr val="tx2"/>
                </a:solidFill>
              </a:rPr>
              <a:t>〈</a:t>
            </a:r>
            <a:r>
              <a:rPr lang="zh-TW" altLang="en-US">
                <a:solidFill>
                  <a:schemeClr val="tx2"/>
                </a:solidFill>
              </a:rPr>
              <a:t>文言傳</a:t>
            </a:r>
            <a:r>
              <a:rPr lang="en-US" altLang="zh-TW">
                <a:solidFill>
                  <a:schemeClr val="tx2"/>
                </a:solidFill>
              </a:rPr>
              <a:t>〉</a:t>
            </a:r>
            <a:r>
              <a:rPr lang="zh-TW" altLang="en-US"/>
              <a:t>，</a:t>
            </a:r>
            <a:r>
              <a:rPr lang="en-US" altLang="zh-TW">
                <a:solidFill>
                  <a:schemeClr val="tx2"/>
                </a:solidFill>
              </a:rPr>
              <a:t>〈</a:t>
            </a:r>
            <a:r>
              <a:rPr lang="zh-TW" altLang="en-US">
                <a:solidFill>
                  <a:schemeClr val="tx2"/>
                </a:solidFill>
              </a:rPr>
              <a:t>繫辭傳</a:t>
            </a:r>
            <a:r>
              <a:rPr lang="en-US" altLang="zh-TW">
                <a:solidFill>
                  <a:schemeClr val="tx2"/>
                </a:solidFill>
              </a:rPr>
              <a:t>〉</a:t>
            </a:r>
            <a:r>
              <a:rPr lang="zh-TW" altLang="en-US">
                <a:solidFill>
                  <a:schemeClr val="tx2"/>
                </a:solidFill>
              </a:rPr>
              <a:t>上、下</a:t>
            </a:r>
            <a:r>
              <a:rPr lang="zh-TW" altLang="en-US"/>
              <a:t>篇，</a:t>
            </a:r>
            <a:r>
              <a:rPr lang="en-US" altLang="zh-TW">
                <a:solidFill>
                  <a:schemeClr val="tx2"/>
                </a:solidFill>
              </a:rPr>
              <a:t>〈</a:t>
            </a:r>
            <a:r>
              <a:rPr lang="zh-TW" altLang="en-US">
                <a:solidFill>
                  <a:schemeClr val="tx2"/>
                </a:solidFill>
              </a:rPr>
              <a:t>說卦傳</a:t>
            </a:r>
            <a:r>
              <a:rPr lang="en-US" altLang="zh-TW">
                <a:solidFill>
                  <a:schemeClr val="tx2"/>
                </a:solidFill>
              </a:rPr>
              <a:t>〉</a:t>
            </a:r>
            <a:r>
              <a:rPr lang="zh-TW" altLang="en-US"/>
              <a:t>，</a:t>
            </a:r>
            <a:r>
              <a:rPr lang="en-US" altLang="zh-TW">
                <a:solidFill>
                  <a:schemeClr val="tx2"/>
                </a:solidFill>
              </a:rPr>
              <a:t>〈</a:t>
            </a:r>
            <a:r>
              <a:rPr lang="zh-TW" altLang="en-US">
                <a:solidFill>
                  <a:schemeClr val="tx2"/>
                </a:solidFill>
              </a:rPr>
              <a:t>序卦傳</a:t>
            </a:r>
            <a:r>
              <a:rPr lang="en-US" altLang="zh-TW">
                <a:solidFill>
                  <a:schemeClr val="tx2"/>
                </a:solidFill>
              </a:rPr>
              <a:t>〉</a:t>
            </a:r>
            <a:r>
              <a:rPr lang="zh-TW" altLang="en-US"/>
              <a:t>，</a:t>
            </a:r>
            <a:r>
              <a:rPr lang="en-US" altLang="zh-TW">
                <a:solidFill>
                  <a:schemeClr val="tx2"/>
                </a:solidFill>
              </a:rPr>
              <a:t>〈</a:t>
            </a:r>
            <a:r>
              <a:rPr lang="zh-TW" altLang="en-US">
                <a:solidFill>
                  <a:schemeClr val="tx2"/>
                </a:solidFill>
              </a:rPr>
              <a:t>雜卦傳</a:t>
            </a:r>
            <a:r>
              <a:rPr lang="en-US" altLang="zh-TW">
                <a:solidFill>
                  <a:schemeClr val="tx2"/>
                </a:solidFill>
              </a:rPr>
              <a:t>〉</a:t>
            </a:r>
            <a:r>
              <a:rPr lang="zh-TW" altLang="en-US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5">
            <a:extLst>
              <a:ext uri="{FF2B5EF4-FFF2-40B4-BE49-F238E27FC236}">
                <a16:creationId xmlns:a16="http://schemas.microsoft.com/office/drawing/2014/main" id="{7BE50B22-E464-426A-A4CC-F38C18A7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DC1512-9667-49EB-AACD-6DDB4E745C80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D1743B96-651E-443C-8AD5-A39D7B069B7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〈</a:t>
            </a:r>
            <a:r>
              <a:rPr lang="zh-TW" altLang="en-US"/>
              <a:t>彖傳</a:t>
            </a:r>
            <a:r>
              <a:rPr lang="en-US" altLang="zh-TW"/>
              <a:t>〉</a:t>
            </a:r>
            <a:r>
              <a:rPr lang="zh-TW" altLang="en-US"/>
              <a:t>大要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5BE9F139-98FC-4894-9E76-5ABA54AF3F2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「彖」（ㄊㄨㄢˋ），</a:t>
            </a:r>
            <a:r>
              <a:rPr lang="zh-TW" altLang="en-US">
                <a:solidFill>
                  <a:schemeClr val="folHlink"/>
                </a:solidFill>
              </a:rPr>
              <a:t>斷</a:t>
            </a:r>
            <a:r>
              <a:rPr lang="zh-TW" altLang="en-US"/>
              <a:t>也，即「卦辭」之義。</a:t>
            </a:r>
            <a:r>
              <a:rPr lang="en-US" altLang="zh-TW"/>
              <a:t>〈</a:t>
            </a:r>
            <a:r>
              <a:rPr lang="zh-TW" altLang="en-US"/>
              <a:t>彖傳</a:t>
            </a:r>
            <a:r>
              <a:rPr lang="en-US" altLang="zh-TW"/>
              <a:t>〉</a:t>
            </a:r>
            <a:r>
              <a:rPr lang="zh-TW" altLang="en-US"/>
              <a:t>，即解釋卦辭之傳。</a:t>
            </a:r>
          </a:p>
          <a:p>
            <a:pPr eaLnBrk="1" hangingPunct="1"/>
            <a:r>
              <a:rPr lang="zh-TW" altLang="en-US"/>
              <a:t>每卦一則，</a:t>
            </a:r>
            <a:r>
              <a:rPr lang="zh-TW" altLang="en-US">
                <a:solidFill>
                  <a:schemeClr val="tx2"/>
                </a:solidFill>
              </a:rPr>
              <a:t>共六十四則</a:t>
            </a:r>
            <a:r>
              <a:rPr lang="zh-TW" altLang="en-US"/>
              <a:t>。依</a:t>
            </a:r>
            <a:r>
              <a:rPr lang="zh-TW" altLang="en-US">
                <a:solidFill>
                  <a:schemeClr val="tx2"/>
                </a:solidFill>
              </a:rPr>
              <a:t>上下經文</a:t>
            </a:r>
            <a:r>
              <a:rPr lang="zh-TW" altLang="en-US"/>
              <a:t>亦分為上下兩篇。</a:t>
            </a:r>
          </a:p>
          <a:p>
            <a:pPr eaLnBrk="1" hangingPunct="1"/>
            <a:r>
              <a:rPr lang="zh-TW" altLang="en-US"/>
              <a:t>主要用以闡釋卦名、卦辭、卦義，一般從卦體、卦德、卦象的角度加以發揮，且多能點出一卦之</a:t>
            </a:r>
            <a:r>
              <a:rPr lang="zh-TW" altLang="en-US">
                <a:solidFill>
                  <a:schemeClr val="folHlink"/>
                </a:solidFill>
              </a:rPr>
              <a:t>「主爻」（即卦主）</a:t>
            </a:r>
            <a:r>
              <a:rPr lang="zh-TW" altLang="en-US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5">
            <a:extLst>
              <a:ext uri="{FF2B5EF4-FFF2-40B4-BE49-F238E27FC236}">
                <a16:creationId xmlns:a16="http://schemas.microsoft.com/office/drawing/2014/main" id="{DDE5FC86-3463-4065-B8FF-C0AF4D2A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FEC721-76C8-4220-83AB-84BCA1F29FF7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8BE889FD-6D7A-419D-9675-E56ED85A6FE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〈</a:t>
            </a:r>
            <a:r>
              <a:rPr lang="zh-TW" altLang="en-US"/>
              <a:t>象傳</a:t>
            </a:r>
            <a:r>
              <a:rPr lang="en-US" altLang="zh-TW"/>
              <a:t>〉</a:t>
            </a:r>
            <a:r>
              <a:rPr lang="zh-TW" altLang="en-US"/>
              <a:t>大要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CB8CB110-206E-4446-B4D3-AC9C5335682E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/>
              <a:t>象，本指每卦之上下卦及其卦爻。</a:t>
            </a:r>
            <a:r>
              <a:rPr lang="en-US" altLang="zh-TW"/>
              <a:t>〈</a:t>
            </a:r>
            <a:r>
              <a:rPr lang="zh-TW" altLang="en-US"/>
              <a:t>象傳</a:t>
            </a:r>
            <a:r>
              <a:rPr lang="en-US" altLang="zh-TW"/>
              <a:t>〉</a:t>
            </a:r>
            <a:r>
              <a:rPr lang="zh-TW" altLang="en-US"/>
              <a:t>的功用，即是為了解釋卦象及爻象。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〈</a:t>
            </a:r>
            <a:r>
              <a:rPr lang="zh-TW" altLang="en-US"/>
              <a:t>象傳</a:t>
            </a:r>
            <a:r>
              <a:rPr lang="en-US" altLang="zh-TW"/>
              <a:t>〉</a:t>
            </a:r>
            <a:r>
              <a:rPr lang="zh-TW" altLang="en-US"/>
              <a:t>亦依經文分上下篇。但必須注意，每卦之</a:t>
            </a:r>
            <a:r>
              <a:rPr lang="en-US" altLang="zh-TW"/>
              <a:t>〈</a:t>
            </a:r>
            <a:r>
              <a:rPr lang="zh-TW" altLang="en-US"/>
              <a:t>象傳</a:t>
            </a:r>
            <a:r>
              <a:rPr lang="en-US" altLang="zh-TW"/>
              <a:t>〉</a:t>
            </a:r>
            <a:r>
              <a:rPr lang="zh-TW" altLang="en-US"/>
              <a:t>有兩種，一為釋卦名卦義之</a:t>
            </a:r>
            <a:r>
              <a:rPr lang="en-US" altLang="zh-TW">
                <a:solidFill>
                  <a:schemeClr val="folHlink"/>
                </a:solidFill>
              </a:rPr>
              <a:t>〈</a:t>
            </a:r>
            <a:r>
              <a:rPr lang="zh-TW" altLang="en-US">
                <a:solidFill>
                  <a:schemeClr val="folHlink"/>
                </a:solidFill>
              </a:rPr>
              <a:t>大象傳</a:t>
            </a:r>
            <a:r>
              <a:rPr lang="en-US" altLang="zh-TW">
                <a:solidFill>
                  <a:schemeClr val="folHlink"/>
                </a:solidFill>
              </a:rPr>
              <a:t>〉</a:t>
            </a:r>
            <a:r>
              <a:rPr lang="zh-TW" altLang="en-US"/>
              <a:t>，一為釋爻之</a:t>
            </a:r>
            <a:r>
              <a:rPr lang="en-US" altLang="zh-TW">
                <a:solidFill>
                  <a:schemeClr val="folHlink"/>
                </a:solidFill>
              </a:rPr>
              <a:t>〈</a:t>
            </a:r>
            <a:r>
              <a:rPr lang="zh-TW" altLang="en-US">
                <a:solidFill>
                  <a:schemeClr val="folHlink"/>
                </a:solidFill>
              </a:rPr>
              <a:t>小象傳</a:t>
            </a:r>
            <a:r>
              <a:rPr lang="en-US" altLang="zh-TW">
                <a:solidFill>
                  <a:schemeClr val="folHlink"/>
                </a:solidFill>
              </a:rPr>
              <a:t>〉</a:t>
            </a:r>
            <a:r>
              <a:rPr lang="zh-TW" altLang="en-US"/>
              <a:t>。</a:t>
            </a:r>
            <a:r>
              <a:rPr lang="zh-TW" altLang="en-US">
                <a:solidFill>
                  <a:schemeClr val="tx2"/>
                </a:solidFill>
              </a:rPr>
              <a:t>大象傳共六十四條，小象傳共三百八十六條。（注意乾坤二卦各多出用九、用六兩條）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/>
              <a:t>與</a:t>
            </a:r>
            <a:r>
              <a:rPr lang="en-US" altLang="zh-TW"/>
              <a:t>〈</a:t>
            </a:r>
            <a:r>
              <a:rPr lang="zh-TW" altLang="en-US"/>
              <a:t>彖傳</a:t>
            </a:r>
            <a:r>
              <a:rPr lang="en-US" altLang="zh-TW"/>
              <a:t>〉</a:t>
            </a:r>
            <a:r>
              <a:rPr lang="zh-TW" altLang="en-US"/>
              <a:t>相比，</a:t>
            </a:r>
            <a:r>
              <a:rPr lang="en-US" altLang="zh-TW"/>
              <a:t>〈</a:t>
            </a:r>
            <a:r>
              <a:rPr lang="zh-TW" altLang="en-US"/>
              <a:t>象傳</a:t>
            </a:r>
            <a:r>
              <a:rPr lang="en-US" altLang="zh-TW"/>
              <a:t>〉</a:t>
            </a:r>
            <a:r>
              <a:rPr lang="zh-TW" altLang="en-US"/>
              <a:t>較偏向發揮政治思想與人生觀。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5">
            <a:extLst>
              <a:ext uri="{FF2B5EF4-FFF2-40B4-BE49-F238E27FC236}">
                <a16:creationId xmlns:a16="http://schemas.microsoft.com/office/drawing/2014/main" id="{C208E14D-B51E-4090-8ABF-C275D9DB5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D81E2B-BEE7-4090-8398-A7E76BA416CD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151FF52E-13A4-45DF-82FF-223CDF3D43E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〈</a:t>
            </a:r>
            <a:r>
              <a:rPr lang="zh-TW" altLang="en-US"/>
              <a:t>繫辭傳</a:t>
            </a:r>
            <a:r>
              <a:rPr lang="en-US" altLang="zh-TW"/>
              <a:t>〉</a:t>
            </a:r>
            <a:r>
              <a:rPr lang="zh-TW" altLang="en-US"/>
              <a:t>大要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4925F2AB-D60B-488B-8CD3-62097B4F121C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412875"/>
            <a:ext cx="8540750" cy="4968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/>
              <a:t>因篇幅較長而分為上下兩篇。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/>
              <a:t>為最早的</a:t>
            </a:r>
            <a:r>
              <a:rPr lang="zh-TW" altLang="en-US">
                <a:solidFill>
                  <a:schemeClr val="folHlink"/>
                </a:solidFill>
              </a:rPr>
              <a:t>周易通論</a:t>
            </a:r>
            <a:r>
              <a:rPr lang="zh-TW" altLang="en-US"/>
              <a:t>，對一些重要觀念及爻辭內容有很深刻的詮釋，重點包含了占筮的原則及體例、易經的性質、易經的基礎原理等等，具有極高的哲學價值。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/>
              <a:t>因恐非出自一時一人之手，在論述邏輯上顯得有些散漫，甚至拖沓重複，但仍不掩其價值。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>
                <a:solidFill>
                  <a:schemeClr val="tx2"/>
                </a:solidFill>
              </a:rPr>
              <a:t>學習小撇步：常翻讀</a:t>
            </a:r>
            <a:r>
              <a:rPr lang="en-US" altLang="zh-TW">
                <a:solidFill>
                  <a:schemeClr val="tx2"/>
                </a:solidFill>
              </a:rPr>
              <a:t>〈</a:t>
            </a:r>
            <a:r>
              <a:rPr lang="zh-TW" altLang="en-US">
                <a:solidFill>
                  <a:schemeClr val="tx2"/>
                </a:solidFill>
              </a:rPr>
              <a:t>繫辭傳</a:t>
            </a:r>
            <a:r>
              <a:rPr lang="en-US" altLang="zh-TW">
                <a:solidFill>
                  <a:schemeClr val="tx2"/>
                </a:solidFill>
              </a:rPr>
              <a:t>〉</a:t>
            </a:r>
            <a:r>
              <a:rPr lang="zh-TW" altLang="en-US">
                <a:solidFill>
                  <a:schemeClr val="tx2"/>
                </a:solidFill>
              </a:rPr>
              <a:t>，可大大增進易學功力。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5">
            <a:extLst>
              <a:ext uri="{FF2B5EF4-FFF2-40B4-BE49-F238E27FC236}">
                <a16:creationId xmlns:a16="http://schemas.microsoft.com/office/drawing/2014/main" id="{B7581BD5-49AB-4498-8B34-1C1952FE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49FF75-3B6F-4C65-B61B-2E42A39BE707}" type="slidenum">
              <a:rPr kumimoji="0"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CB75D116-F7FF-45AA-B3AB-FA4164354B8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〈</a:t>
            </a:r>
            <a:r>
              <a:rPr lang="zh-TW" altLang="en-US"/>
              <a:t>說卦傳</a:t>
            </a:r>
            <a:r>
              <a:rPr lang="en-US" altLang="zh-TW"/>
              <a:t>〉</a:t>
            </a:r>
            <a:r>
              <a:rPr lang="zh-TW" altLang="en-US"/>
              <a:t>及</a:t>
            </a:r>
            <a:r>
              <a:rPr lang="en-US" altLang="zh-TW"/>
              <a:t>〈</a:t>
            </a:r>
            <a:r>
              <a:rPr lang="zh-TW" altLang="en-US"/>
              <a:t>文言傳</a:t>
            </a:r>
            <a:r>
              <a:rPr lang="en-US" altLang="zh-TW"/>
              <a:t>〉</a:t>
            </a:r>
            <a:r>
              <a:rPr lang="zh-TW" altLang="en-US"/>
              <a:t>大要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CBC080B-9F90-4FC4-84CC-B8687FFCE7B8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〈</a:t>
            </a:r>
            <a:r>
              <a:rPr lang="zh-TW" altLang="en-US"/>
              <a:t>說卦傳</a:t>
            </a:r>
            <a:r>
              <a:rPr lang="en-US" altLang="zh-TW"/>
              <a:t>〉</a:t>
            </a:r>
            <a:r>
              <a:rPr kumimoji="0" lang="zh-TW" altLang="en-US"/>
              <a:t>，</a:t>
            </a:r>
            <a:r>
              <a:rPr lang="zh-TW" altLang="en-US">
                <a:solidFill>
                  <a:schemeClr val="folHlink"/>
                </a:solidFill>
              </a:rPr>
              <a:t>專論「八卦」</a:t>
            </a:r>
            <a:r>
              <a:rPr lang="zh-TW" altLang="en-US"/>
              <a:t>，論述八卦的性質、功能、方位、取象特點，以及衍生之象徵意義等，為後世探究「象學」的重要基礎。</a:t>
            </a:r>
          </a:p>
          <a:p>
            <a:pPr eaLnBrk="1" hangingPunct="1"/>
            <a:r>
              <a:rPr lang="en-US" altLang="zh-TW"/>
              <a:t>〈</a:t>
            </a:r>
            <a:r>
              <a:rPr lang="zh-TW" altLang="en-US"/>
              <a:t>文言傳</a:t>
            </a:r>
            <a:r>
              <a:rPr lang="en-US" altLang="zh-TW"/>
              <a:t>〉</a:t>
            </a:r>
            <a:r>
              <a:rPr lang="zh-TW" altLang="en-US"/>
              <a:t>，</a:t>
            </a:r>
            <a:r>
              <a:rPr lang="zh-TW" altLang="en-US">
                <a:solidFill>
                  <a:schemeClr val="folHlink"/>
                </a:solidFill>
              </a:rPr>
              <a:t>附於乾坤二卦之後</a:t>
            </a:r>
            <a:r>
              <a:rPr lang="zh-TW" altLang="en-US"/>
              <a:t>，因乾坤二卦為周易門戶，遂特意加以文飾詳說，好作為其餘六十二卦推論之榜樣。</a:t>
            </a:r>
          </a:p>
          <a:p>
            <a:pPr eaLnBrk="1" hangingPunct="1"/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designa">
  <a:themeElements>
    <a:clrScheme name="tdesigna 1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60606"/>
      </a:accent4>
      <a:accent5>
        <a:srgbClr val="FFFFCA"/>
      </a:accent5>
      <a:accent6>
        <a:srgbClr val="E7B95C"/>
      </a:accent6>
      <a:hlink>
        <a:srgbClr val="0066FF"/>
      </a:hlink>
      <a:folHlink>
        <a:srgbClr val="CC3300"/>
      </a:folHlink>
    </a:clrScheme>
    <a:fontScheme name="tdesigna">
      <a:majorFont>
        <a:latin typeface="Arial"/>
        <a:ea typeface="標楷體"/>
        <a:cs typeface="新細明體"/>
      </a:majorFont>
      <a:minorFont>
        <a:latin typeface="Arial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designa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a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a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a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a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a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a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a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TDESIGNA</Template>
  <TotalTime>1198</TotalTime>
  <Words>1991</Words>
  <Application>Microsoft Office PowerPoint</Application>
  <PresentationFormat>如螢幕大小 (4:3)</PresentationFormat>
  <Paragraphs>150</Paragraphs>
  <Slides>24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新細明體</vt:lpstr>
      <vt:lpstr>標楷體</vt:lpstr>
      <vt:lpstr>Arial</vt:lpstr>
      <vt:lpstr>Wingdings</vt:lpstr>
      <vt:lpstr>Wingdings 2</vt:lpstr>
      <vt:lpstr>tdesigna</vt:lpstr>
      <vt:lpstr>易傳概說與爻位分析</vt:lpstr>
      <vt:lpstr>《漢志》中周易的形成歷程</vt:lpstr>
      <vt:lpstr>請翻閱課本了解何謂經傳</vt:lpstr>
      <vt:lpstr>經傳的真實歷史</vt:lpstr>
      <vt:lpstr>在「道」上翩翩翱翔</vt:lpstr>
      <vt:lpstr>〈彖傳〉大要</vt:lpstr>
      <vt:lpstr>〈象傳〉大要</vt:lpstr>
      <vt:lpstr>〈繫辭傳〉大要</vt:lpstr>
      <vt:lpstr>〈說卦傳〉及〈文言傳〉大要</vt:lpstr>
      <vt:lpstr>〈序卦傳〉及〈雜卦傳〉大要</vt:lpstr>
      <vt:lpstr>看圖說故事練習</vt:lpstr>
      <vt:lpstr>如何更專業地看圖說故事？</vt:lpstr>
      <vt:lpstr>卦主</vt:lpstr>
      <vt:lpstr>當位、不當位（一）</vt:lpstr>
      <vt:lpstr>當位、不當位（二）</vt:lpstr>
      <vt:lpstr>當位、不當位（三）</vt:lpstr>
      <vt:lpstr>中正 </vt:lpstr>
      <vt:lpstr>中正（二）</vt:lpstr>
      <vt:lpstr>應</vt:lpstr>
      <vt:lpstr>應（二）</vt:lpstr>
      <vt:lpstr>比</vt:lpstr>
      <vt:lpstr>承、乘</vt:lpstr>
      <vt:lpstr>六爻特質</vt:lpstr>
      <vt:lpstr>判斷爻位毋須固守條例</vt:lpstr>
    </vt:vector>
  </TitlesOfParts>
  <Company>yzu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MYTH01</cp:lastModifiedBy>
  <cp:revision>57</cp:revision>
  <dcterms:created xsi:type="dcterms:W3CDTF">2009-10-05T12:37:54Z</dcterms:created>
  <dcterms:modified xsi:type="dcterms:W3CDTF">2021-05-25T01:56:47Z</dcterms:modified>
</cp:coreProperties>
</file>