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3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33"/>
    <a:srgbClr val="99FF99"/>
    <a:srgbClr val="99CC00"/>
    <a:srgbClr val="FFFF00"/>
    <a:srgbClr val="64678A"/>
    <a:srgbClr val="0000FF"/>
    <a:srgbClr val="993300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94715" autoAdjust="0"/>
  </p:normalViewPr>
  <p:slideViewPr>
    <p:cSldViewPr>
      <p:cViewPr varScale="1">
        <p:scale>
          <a:sx n="83" d="100"/>
          <a:sy n="83" d="100"/>
        </p:scale>
        <p:origin x="14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B0913DF-DAEE-40B1-A60D-35C8870A1C9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51AAB1CC-EB52-4A02-907B-2F8DA268735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3556" name="Rectangle 4">
            <a:extLst>
              <a:ext uri="{FF2B5EF4-FFF2-40B4-BE49-F238E27FC236}">
                <a16:creationId xmlns:a16="http://schemas.microsoft.com/office/drawing/2014/main" id="{8E16FDE7-B57B-42C0-ACD6-A37BEC5CCD6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3557" name="Rectangle 5">
            <a:extLst>
              <a:ext uri="{FF2B5EF4-FFF2-40B4-BE49-F238E27FC236}">
                <a16:creationId xmlns:a16="http://schemas.microsoft.com/office/drawing/2014/main" id="{A0A69F8F-0D84-4512-A3FC-C8146D81753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367CF8A-C944-4363-9AC9-FC1FBD241C8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307123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E794548B-509A-4A14-A716-7F459AB475F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9ECBEED4-6E01-4FB7-B373-F0F63B88069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F24635BF-5A02-4BF7-8AB9-4F333458476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3" name="Rectangle 5">
            <a:extLst>
              <a:ext uri="{FF2B5EF4-FFF2-40B4-BE49-F238E27FC236}">
                <a16:creationId xmlns:a16="http://schemas.microsoft.com/office/drawing/2014/main" id="{87951991-8D7C-4001-953F-2F9A87797B6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22534" name="Rectangle 6">
            <a:extLst>
              <a:ext uri="{FF2B5EF4-FFF2-40B4-BE49-F238E27FC236}">
                <a16:creationId xmlns:a16="http://schemas.microsoft.com/office/drawing/2014/main" id="{2E98E236-400D-44F0-A1BE-8B399254903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2535" name="Rectangle 7">
            <a:extLst>
              <a:ext uri="{FF2B5EF4-FFF2-40B4-BE49-F238E27FC236}">
                <a16:creationId xmlns:a16="http://schemas.microsoft.com/office/drawing/2014/main" id="{CC5C8435-B58B-4144-B325-68E6CE6266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A6E76A9-913C-4B0B-8DB2-915DAC5E91C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029223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D5A86883-F021-42CA-8388-2B92159FF3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94DE3CFF-9ECF-4294-8943-4D0D0975968D}" type="slidenum">
              <a:rPr lang="en-US" altLang="zh-TW" sz="1200" smtClean="0">
                <a:latin typeface="Times New Roman" panose="02020603050405020304" pitchFamily="18" charset="0"/>
              </a:rPr>
              <a:pPr/>
              <a:t>1</a:t>
            </a:fld>
            <a:endParaRPr lang="en-US" altLang="zh-TW" sz="1200">
              <a:latin typeface="Times New Roman" panose="02020603050405020304" pitchFamily="18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C8D44812-8A48-46D0-AF56-BDA9BB9819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09D030F5-19B4-496F-BC23-9BECA8D338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979997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65539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02BE834-9057-49F7-AD7B-C0A9FE2607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0819C25-CE64-45B9-A0E6-98435833FB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F96FA5E-C418-40B4-93F0-2236EC1A8D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20EC1F-4EC1-4305-8559-3640407E74F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26571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2DAA043-9C4B-4819-AD64-5C1DE75BBE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6AB2634-61F4-4095-B868-74B328025A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2A25A9F-8326-4FA1-B35C-6D925ECCF6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BCA811-F0AE-41EA-95ED-3D1B01CAF9F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97766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29413" y="260350"/>
            <a:ext cx="2135187" cy="58674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23850" y="260350"/>
            <a:ext cx="6253163" cy="58674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32467B3-775C-4E7D-BB97-1A88B32B5C0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903AAC3-2B36-45A3-9BCF-C15D7B44793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AB4E0A3-FCDC-4FEC-8456-39B0E6F895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B9A4D1-CEF9-43BC-9B49-81179CD2478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49208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F167F52-2DDD-4B5E-96DA-8C881D3548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8D6529D-E293-4FE8-AAAF-88EF222E59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B07A7A2-8E34-4EED-B5AC-ADEFD0C4EF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4CFE64-71B0-495F-BE8B-17A42C93E7C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58915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66596F3-279B-4ACD-AA05-B89C17A594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C6090A1-73FB-4E8E-A387-2D345655F0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FD80DEB-F068-48AE-A589-2500251419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FE5D6A-C324-4730-8823-68C4FACE4FD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94085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23850" y="1628775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70425" y="1628775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2A873-3ED6-4C89-A9CB-CE6B52A0F93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93856F-08E4-41C1-A2E2-A3EA266F87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20310E-0BA4-4788-8149-32255F02C3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6540B2-1412-4081-A55D-606C58610B9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89198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26E5C95-281A-40D2-8A87-A5295B7788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BE713E3-D3AF-4225-A257-166A5B1730E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4474AFF-46C4-45AB-83E6-2F734AF3BA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85F8BF-BDE8-4983-8D81-2C40C6A3D6C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19918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F571BAA-5AAE-474B-9D6C-1D775512FEA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70652A4-E70C-4F4B-B12D-86210412E7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9C360D0-563F-4DAB-BFB6-E42416D41C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ECE1E-EC7A-4B3E-8033-A437184E1F2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4225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EDD129F4-99E3-4431-87DE-96CB02E402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712DA4E-EFB3-41E9-88D0-8B7DC200A1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5BA5E2C-3407-404E-89F7-DB9867AC30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36D54E-FC6D-4711-A9CA-80A0F4062B1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9635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776D5D-1CC3-445B-BE70-57BDFBF0B5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59526A-2562-45AC-8AE5-987D6D7C1A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932469-D038-4D88-8EF3-EE42409F37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F609DC-E968-4A1E-8C5D-4D024DEBA28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25686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F9EE17-A05F-4A4B-8F4D-D650BC59FB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9564E6-1CD1-412F-BF3E-22285F45EE2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2270D7-EE87-48BC-8282-9259B7EE59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422535-A8A8-471F-878E-CF703DA2B31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8169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E2738DD7-AA42-4EBF-B29C-428E5D21679B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23850" y="260350"/>
            <a:ext cx="854075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3DED70E-38BC-4D5C-AD63-4BC370211D91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23850" y="1628775"/>
            <a:ext cx="8540750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4516" name="Rectangle 4">
            <a:extLst>
              <a:ext uri="{FF2B5EF4-FFF2-40B4-BE49-F238E27FC236}">
                <a16:creationId xmlns:a16="http://schemas.microsoft.com/office/drawing/2014/main" id="{D25D2B4F-0146-492D-A72C-6C0CAA84CC4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4517" name="Rectangle 5">
            <a:extLst>
              <a:ext uri="{FF2B5EF4-FFF2-40B4-BE49-F238E27FC236}">
                <a16:creationId xmlns:a16="http://schemas.microsoft.com/office/drawing/2014/main" id="{D17D37CD-E344-4A85-BBE0-F7759F3F171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4518" name="Rectangle 6">
            <a:extLst>
              <a:ext uri="{FF2B5EF4-FFF2-40B4-BE49-F238E27FC236}">
                <a16:creationId xmlns:a16="http://schemas.microsoft.com/office/drawing/2014/main" id="{6C9B490A-54B0-4F15-B651-DC3F9522DB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42A5831-FD47-4454-BADD-CEF6EA57E24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3333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33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33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33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33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rgbClr val="33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rgbClr val="33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rgbClr val="33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rgbClr val="33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3300"/>
        </a:buClr>
        <a:buSzPct val="85000"/>
        <a:buFont typeface="Wingdings" panose="05000000000000000000" pitchFamily="2" charset="2"/>
        <a:buChar char="[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"/>
        <a:defRPr kumimoji="1" sz="2800">
          <a:solidFill>
            <a:schemeClr val="tx1"/>
          </a:solidFill>
          <a:latin typeface="+mn-lt"/>
          <a:ea typeface="新細明體" pitchFamily="18" charset="-12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anose="05020102010507070707" pitchFamily="18" charset="2"/>
        <a:buChar char="¡"/>
        <a:defRPr kumimoji="1" sz="2400">
          <a:solidFill>
            <a:schemeClr val="tx1"/>
          </a:solidFill>
          <a:latin typeface="+mn-lt"/>
          <a:ea typeface="新細明體" pitchFamily="18" charset="-12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anose="05000000000000000000" pitchFamily="2" charset="2"/>
        <a:buChar char=""/>
        <a:defRPr kumimoji="1" sz="2000">
          <a:solidFill>
            <a:schemeClr val="tx1"/>
          </a:solidFill>
          <a:latin typeface="+mn-lt"/>
          <a:ea typeface="新細明體" pitchFamily="18" charset="-12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anose="05020102010507070707" pitchFamily="18" charset="2"/>
        <a:buChar char="¡"/>
        <a:defRPr kumimoji="1" sz="2000">
          <a:solidFill>
            <a:schemeClr val="tx1"/>
          </a:solidFill>
          <a:latin typeface="+mn-lt"/>
          <a:ea typeface="新細明體" pitchFamily="18" charset="-12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kumimoji="1" sz="2000">
          <a:solidFill>
            <a:schemeClr val="tx1"/>
          </a:solidFill>
          <a:latin typeface="+mn-lt"/>
          <a:ea typeface="新細明體" pitchFamily="18" charset="-12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kumimoji="1" sz="2000">
          <a:solidFill>
            <a:schemeClr val="tx1"/>
          </a:solidFill>
          <a:latin typeface="+mn-lt"/>
          <a:ea typeface="新細明體" pitchFamily="18" charset="-12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kumimoji="1" sz="2000">
          <a:solidFill>
            <a:schemeClr val="tx1"/>
          </a:solidFill>
          <a:latin typeface="+mn-lt"/>
          <a:ea typeface="新細明體" pitchFamily="18" charset="-12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kumimoji="1" sz="2000">
          <a:solidFill>
            <a:schemeClr val="tx1"/>
          </a:solidFill>
          <a:latin typeface="+mn-lt"/>
          <a:ea typeface="新細明體" pitchFamily="18" charset="-120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8" descr="2533638_143408021_2">
            <a:extLst>
              <a:ext uri="{FF2B5EF4-FFF2-40B4-BE49-F238E27FC236}">
                <a16:creationId xmlns:a16="http://schemas.microsoft.com/office/drawing/2014/main" id="{D231559B-31ED-416A-838F-82000C00F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09" b="5902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5">
            <a:extLst>
              <a:ext uri="{FF2B5EF4-FFF2-40B4-BE49-F238E27FC236}">
                <a16:creationId xmlns:a16="http://schemas.microsoft.com/office/drawing/2014/main" id="{1E5417F7-C6AC-4623-941D-47073BCE3728}"/>
              </a:ext>
            </a:extLst>
          </p:cNvPr>
          <p:cNvSpPr>
            <a:spLocks noGrp="1" noRot="1" noChangeArrowheads="1"/>
          </p:cNvSpPr>
          <p:nvPr>
            <p:ph type="ctrTitle"/>
          </p:nvPr>
        </p:nvSpPr>
        <p:spPr>
          <a:xfrm>
            <a:off x="1547813" y="2420938"/>
            <a:ext cx="6118225" cy="762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>
                <a:solidFill>
                  <a:schemeClr val="tx1"/>
                </a:solidFill>
              </a:rPr>
              <a:t>周易筮法演習</a:t>
            </a:r>
          </a:p>
        </p:txBody>
      </p:sp>
      <p:sp>
        <p:nvSpPr>
          <p:cNvPr id="2064" name="Rectangle 16">
            <a:extLst>
              <a:ext uri="{FF2B5EF4-FFF2-40B4-BE49-F238E27FC236}">
                <a16:creationId xmlns:a16="http://schemas.microsoft.com/office/drawing/2014/main" id="{5E8DB99E-99C8-4FB2-8B77-061B2CF22FC7}"/>
              </a:ext>
            </a:extLst>
          </p:cNvPr>
          <p:cNvSpPr>
            <a:spLocks noGrp="1" noRot="1" noChangeArrowheads="1"/>
          </p:cNvSpPr>
          <p:nvPr>
            <p:ph type="subTitle" idx="1"/>
          </p:nvPr>
        </p:nvSpPr>
        <p:spPr>
          <a:xfrm>
            <a:off x="1619250" y="3860800"/>
            <a:ext cx="6400800" cy="17526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輕鬆優雅學易經</a:t>
            </a:r>
            <a:r>
              <a:rPr lang="zh-TW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（六）</a:t>
            </a:r>
          </a:p>
          <a:p>
            <a:pPr eaLnBrk="1" hangingPunct="1">
              <a:defRPr/>
            </a:pPr>
            <a:endParaRPr lang="zh-TW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zh-TW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陳巍仁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8A06B374-4382-44AE-BF99-0089ECB5BF95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323850" y="765175"/>
            <a:ext cx="8540750" cy="511175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/>
              <a:t>占筮前之身心器具準備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7AE8121D-ECB0-40EE-873B-18924FE63A6E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395288" y="1844675"/>
            <a:ext cx="8496300" cy="41814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>
                <a:solidFill>
                  <a:srgbClr val="993300"/>
                </a:solidFill>
              </a:rPr>
              <a:t>身</a:t>
            </a:r>
            <a:r>
              <a:rPr lang="zh-TW" altLang="en-US"/>
              <a:t>：沐浴、更衣、端儀、淨手。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>
                <a:solidFill>
                  <a:srgbClr val="993300"/>
                </a:solidFill>
              </a:rPr>
              <a:t>心</a:t>
            </a:r>
            <a:r>
              <a:rPr lang="zh-TW" altLang="en-US"/>
              <a:t>：齋戒（禁葷食、色慾）、靜坐。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>
                <a:solidFill>
                  <a:srgbClr val="993300"/>
                </a:solidFill>
              </a:rPr>
              <a:t>器具</a:t>
            </a:r>
            <a:r>
              <a:rPr lang="zh-TW" altLang="en-US"/>
              <a:t>：須備有專用卜具、場所、並焚香</a:t>
            </a:r>
            <a:r>
              <a:rPr kumimoji="0" lang="zh-TW" altLang="en-US"/>
              <a:t>以示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0" lang="zh-TW" altLang="en-US"/>
              <a:t>              潔淨。</a:t>
            </a:r>
            <a:endParaRPr lang="zh-TW" altLang="en-US"/>
          </a:p>
          <a:p>
            <a:pPr eaLnBrk="1" hangingPunct="1">
              <a:lnSpc>
                <a:spcPct val="90000"/>
              </a:lnSpc>
            </a:pPr>
            <a:r>
              <a:rPr lang="zh-TW" altLang="en-US"/>
              <a:t>目的皆在於使占卜者進入有別於俗常生活之清明狀態，以利於與天地宇宙溝通。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TW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8253A14E-734C-47F6-9F06-5C141062D3CA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476375" y="765175"/>
            <a:ext cx="6072188" cy="511175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/>
              <a:t>化「俗具」為「聖器」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0C7E5526-576D-4526-9646-477B5B17D78C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611188" y="1196975"/>
            <a:ext cx="8208962" cy="42830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zh-TW"/>
          </a:p>
          <a:p>
            <a:pPr eaLnBrk="1" hangingPunct="1"/>
            <a:r>
              <a:rPr lang="zh-TW" altLang="en-US"/>
              <a:t>盥手後將竹籤、銅板置於香爐上</a:t>
            </a:r>
            <a:r>
              <a:rPr lang="zh-TW" altLang="en-US">
                <a:solidFill>
                  <a:schemeClr val="folHlink"/>
                </a:solidFill>
              </a:rPr>
              <a:t>逆時針</a:t>
            </a:r>
            <a:r>
              <a:rPr lang="zh-TW" altLang="en-US"/>
              <a:t>方向環繞</a:t>
            </a:r>
            <a:r>
              <a:rPr lang="zh-TW" altLang="en-US">
                <a:solidFill>
                  <a:schemeClr val="folHlink"/>
                </a:solidFill>
              </a:rPr>
              <a:t>三圈</a:t>
            </a:r>
            <a:r>
              <a:rPr lang="zh-TW" altLang="en-US"/>
              <a:t>，接觸到上升之煙霧即可。</a:t>
            </a:r>
          </a:p>
          <a:p>
            <a:pPr eaLnBrk="1" hangingPunct="1"/>
            <a:r>
              <a:rPr lang="zh-TW" altLang="en-US"/>
              <a:t>燃香以沉香為佳，檀香等次之。</a:t>
            </a:r>
          </a:p>
          <a:p>
            <a:pPr eaLnBrk="1" hangingPunct="1"/>
            <a:r>
              <a:rPr lang="zh-TW" altLang="en-US"/>
              <a:t>請再次確認竹籤總數是否為五十支。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3A21D4FB-98A6-4DFC-A4A7-292ED9F05252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908175" y="692150"/>
            <a:ext cx="5400675" cy="64135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/>
              <a:t>卜筮開始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25CD8063-7578-42C0-AF94-473D2AD388FF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196975"/>
            <a:ext cx="8540750" cy="51847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zh-TW"/>
          </a:p>
          <a:p>
            <a:pPr eaLnBrk="1" hangingPunct="1"/>
            <a:r>
              <a:rPr lang="zh-TW" altLang="en-US"/>
              <a:t>將桌面淨空，鋪上止滑墊布，備妥筆與竹籤。</a:t>
            </a:r>
          </a:p>
          <a:p>
            <a:pPr eaLnBrk="1" hangingPunct="1"/>
            <a:r>
              <a:rPr lang="zh-TW" altLang="en-US"/>
              <a:t>將</a:t>
            </a:r>
            <a:r>
              <a:rPr lang="zh-TW" altLang="en-US">
                <a:solidFill>
                  <a:srgbClr val="993300"/>
                </a:solidFill>
              </a:rPr>
              <a:t>「筮法要略講義」置於左側，「大衍筮法推算表」置於右側。</a:t>
            </a:r>
            <a:r>
              <a:rPr lang="zh-TW" altLang="en-US"/>
              <a:t>於第一欄寫上已</a:t>
            </a:r>
            <a:r>
              <a:rPr lang="zh-TW" altLang="en-US">
                <a:solidFill>
                  <a:srgbClr val="993300"/>
                </a:solidFill>
              </a:rPr>
              <a:t>「二元化」</a:t>
            </a:r>
            <a:r>
              <a:rPr lang="zh-TW" altLang="en-US"/>
              <a:t>之問題。</a:t>
            </a:r>
          </a:p>
          <a:p>
            <a:pPr eaLnBrk="1" hangingPunct="1"/>
            <a:r>
              <a:rPr lang="zh-TW" altLang="en-US"/>
              <a:t>請對照講義，跟隨老師演習</a:t>
            </a:r>
            <a:r>
              <a:rPr lang="zh-TW" altLang="en-US">
                <a:solidFill>
                  <a:schemeClr val="tx2"/>
                </a:solidFill>
              </a:rPr>
              <a:t>四營十八變</a:t>
            </a:r>
            <a:r>
              <a:rPr lang="zh-TW" altLang="en-US"/>
              <a:t>之步驟，先求正確，熟練後再加快速度。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TW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08A75C1E-07F0-41B6-B4D6-45E07468C945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843213" y="692150"/>
            <a:ext cx="3494087" cy="511175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/>
              <a:t>卜</a:t>
            </a:r>
            <a:r>
              <a:rPr kumimoji="0" lang="zh-TW" altLang="en-US"/>
              <a:t>筮</a:t>
            </a:r>
            <a:r>
              <a:rPr lang="zh-TW" altLang="en-US"/>
              <a:t>結束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DC670F4E-41D3-4CE1-AABB-659135896554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628775"/>
            <a:ext cx="8540750" cy="3951288"/>
          </a:xfrm>
        </p:spPr>
        <p:txBody>
          <a:bodyPr/>
          <a:lstStyle/>
          <a:p>
            <a:pPr eaLnBrk="1" hangingPunct="1"/>
            <a:r>
              <a:rPr lang="zh-TW" altLang="en-US">
                <a:latin typeface="標楷體" pitchFamily="65" charset="-120"/>
              </a:rPr>
              <a:t>按講義表格將數字轉換為</a:t>
            </a:r>
            <a:r>
              <a:rPr lang="zh-TW" altLang="en-US">
                <a:solidFill>
                  <a:schemeClr val="folHlink"/>
                </a:solidFill>
                <a:latin typeface="標楷體" pitchFamily="65" charset="-120"/>
              </a:rPr>
              <a:t>「本卦」</a:t>
            </a:r>
            <a:r>
              <a:rPr lang="zh-TW" altLang="en-US">
                <a:latin typeface="標楷體" pitchFamily="65" charset="-120"/>
              </a:rPr>
              <a:t>與</a:t>
            </a:r>
            <a:r>
              <a:rPr lang="zh-TW" altLang="en-US">
                <a:solidFill>
                  <a:schemeClr val="folHlink"/>
                </a:solidFill>
                <a:latin typeface="標楷體" pitchFamily="65" charset="-120"/>
              </a:rPr>
              <a:t>「之卦」</a:t>
            </a:r>
            <a:r>
              <a:rPr lang="zh-TW" altLang="en-US">
                <a:latin typeface="標楷體" pitchFamily="65" charset="-120"/>
              </a:rPr>
              <a:t>。無變爻者表示所問之事已定，變化不大。</a:t>
            </a:r>
          </a:p>
          <a:p>
            <a:pPr eaLnBrk="1" hangingPunct="1"/>
            <a:r>
              <a:rPr lang="zh-TW" altLang="en-US">
                <a:latin typeface="標楷體" pitchFamily="65" charset="-120"/>
              </a:rPr>
              <a:t>依釋卦條例將所得卦爻辭抄錄在第三欄。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TW" altLang="en-US">
                <a:latin typeface="標楷體" pitchFamily="65" charset="-120"/>
              </a:rPr>
              <a:t>  注意</a:t>
            </a:r>
            <a:r>
              <a:rPr lang="zh-TW" altLang="en-US">
                <a:solidFill>
                  <a:schemeClr val="folHlink"/>
                </a:solidFill>
                <a:latin typeface="標楷體" pitchFamily="65" charset="-120"/>
              </a:rPr>
              <a:t>變爻數不同，判斷方法亦不同。</a:t>
            </a:r>
          </a:p>
          <a:p>
            <a:pPr eaLnBrk="1" hangingPunct="1"/>
            <a:r>
              <a:rPr lang="zh-TW" altLang="en-US">
                <a:latin typeface="標楷體" pitchFamily="65" charset="-120"/>
              </a:rPr>
              <a:t>仔細研析答案與問題之關聯，將結果寫在第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TW" altLang="en-US">
                <a:latin typeface="標楷體" pitchFamily="65" charset="-120"/>
              </a:rPr>
              <a:t>  四欄。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62847152-E32A-4744-BA89-481465FD0788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403350" y="836613"/>
            <a:ext cx="6575425" cy="511175"/>
          </a:xfrm>
        </p:spPr>
        <p:txBody>
          <a:bodyPr/>
          <a:lstStyle/>
          <a:p>
            <a:pPr eaLnBrk="1" hangingPunct="1"/>
            <a:r>
              <a:rPr lang="zh-TW" altLang="en-US"/>
              <a:t>學習報告內容格式（一）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8678BD52-F2C2-4110-9060-F12B24865ABB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684213" y="1844675"/>
            <a:ext cx="7920037" cy="44989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>
                <a:solidFill>
                  <a:srgbClr val="333300"/>
                </a:solidFill>
              </a:rPr>
              <a:t>               </a:t>
            </a:r>
            <a:r>
              <a:rPr lang="zh-TW" altLang="en-US">
                <a:solidFill>
                  <a:srgbClr val="333300"/>
                </a:solidFill>
              </a:rPr>
              <a:t>第一部分：占筮練習成果</a:t>
            </a:r>
          </a:p>
          <a:p>
            <a:pPr eaLnBrk="1" hangingPunct="1"/>
            <a:r>
              <a:rPr lang="zh-TW" altLang="en-US"/>
              <a:t>完整推算表一份。包含「問題」、「算表」、「判卦」、「釋卦」。</a:t>
            </a:r>
          </a:p>
          <a:p>
            <a:pPr eaLnBrk="1" hangingPunct="1"/>
            <a:r>
              <a:rPr lang="zh-TW" altLang="en-US">
                <a:solidFill>
                  <a:schemeClr val="folHlink"/>
                </a:solidFill>
              </a:rPr>
              <a:t>須有變卦</a:t>
            </a:r>
            <a:r>
              <a:rPr lang="zh-TW" altLang="en-US"/>
              <a:t>，以確定熟悉釋卦條例。</a:t>
            </a:r>
          </a:p>
          <a:p>
            <a:pPr eaLnBrk="1" hangingPunct="1"/>
            <a:r>
              <a:rPr lang="zh-TW" altLang="en-US"/>
              <a:t>尤重</a:t>
            </a:r>
            <a:r>
              <a:rPr lang="zh-TW" altLang="en-US">
                <a:solidFill>
                  <a:schemeClr val="folHlink"/>
                </a:solidFill>
              </a:rPr>
              <a:t>「釋卦批注」</a:t>
            </a:r>
            <a:r>
              <a:rPr lang="zh-TW" altLang="en-US"/>
              <a:t>部分，為訓練「專業能力」，請務必「掰」出個樣子來。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BFCA059D-947B-4CE7-8D4F-C957A14A92F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323850" y="892175"/>
            <a:ext cx="8540750" cy="511175"/>
          </a:xfrm>
        </p:spPr>
        <p:txBody>
          <a:bodyPr/>
          <a:lstStyle/>
          <a:p>
            <a:pPr eaLnBrk="1" hangingPunct="1"/>
            <a:r>
              <a:rPr lang="en-US" altLang="zh-TW" sz="3600"/>
              <a:t>  </a:t>
            </a:r>
            <a:r>
              <a:rPr lang="zh-TW" altLang="en-US"/>
              <a:t>學習報告內容格式（二）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E1E10C70-EAC0-4F1F-B50E-7DF4F3526143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684213" y="1844675"/>
            <a:ext cx="8064500" cy="44989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>
                <a:solidFill>
                  <a:srgbClr val="333300"/>
                </a:solidFill>
              </a:rPr>
              <a:t>                 </a:t>
            </a:r>
            <a:r>
              <a:rPr lang="zh-TW" altLang="en-US">
                <a:solidFill>
                  <a:srgbClr val="333300"/>
                </a:solidFill>
              </a:rPr>
              <a:t>第二部分：習易所得</a:t>
            </a:r>
          </a:p>
          <a:p>
            <a:pPr eaLnBrk="1" hangingPunct="1"/>
            <a:r>
              <a:rPr lang="zh-TW" altLang="en-US"/>
              <a:t>對易經看法之改變</a:t>
            </a:r>
          </a:p>
          <a:p>
            <a:pPr eaLnBrk="1" hangingPunct="1"/>
            <a:r>
              <a:rPr lang="zh-TW" altLang="en-US"/>
              <a:t>對易理與人生結合之體悟</a:t>
            </a:r>
          </a:p>
          <a:p>
            <a:pPr eaLnBrk="1" hangingPunct="1"/>
            <a:r>
              <a:rPr lang="zh-TW" altLang="en-US"/>
              <a:t>習易之疑惑</a:t>
            </a:r>
          </a:p>
          <a:p>
            <a:pPr eaLnBrk="1" hangingPunct="1"/>
            <a:r>
              <a:rPr lang="zh-TW" altLang="en-US"/>
              <a:t>對教師教學內容、方法之指教</a:t>
            </a:r>
          </a:p>
          <a:p>
            <a:pPr eaLnBrk="1" hangingPunct="1"/>
            <a:r>
              <a:rPr lang="zh-TW" altLang="en-US"/>
              <a:t>任何與易經有關之想法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0C53ED60-AB33-4E90-ABBC-18B8F37A9840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79388" y="908050"/>
            <a:ext cx="8540750" cy="5111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3600" dirty="0"/>
              <a:t>     </a:t>
            </a:r>
            <a:r>
              <a:rPr lang="zh-TW" altLang="en-US" dirty="0"/>
              <a:t>學習報告注意事項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78E3DDAA-10F3-47A3-B2B9-8FED5044486E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684213" y="1916113"/>
            <a:ext cx="8091487" cy="27368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 dirty="0">
                <a:latin typeface="標楷體" pitchFamily="65" charset="-120"/>
              </a:rPr>
              <a:t>總字數須超過</a:t>
            </a:r>
            <a:r>
              <a:rPr lang="zh-TW" altLang="en-US" dirty="0">
                <a:solidFill>
                  <a:schemeClr val="folHlink"/>
                </a:solidFill>
                <a:latin typeface="標楷體" pitchFamily="65" charset="-120"/>
              </a:rPr>
              <a:t>一千五百字。「釋卦批注」部分不得少於三百字。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latin typeface="標楷體" pitchFamily="65" charset="-120"/>
              </a:rPr>
              <a:t>A4</a:t>
            </a:r>
            <a:r>
              <a:rPr lang="zh-TW" altLang="en-US" dirty="0">
                <a:latin typeface="標楷體" pitchFamily="65" charset="-120"/>
              </a:rPr>
              <a:t>規格，打字或書寫皆可。須以書面呈交，不收電子檔。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dirty="0">
                <a:solidFill>
                  <a:schemeClr val="folHlink"/>
                </a:solidFill>
                <a:latin typeface="標楷體" pitchFamily="65" charset="-120"/>
              </a:rPr>
              <a:t>標準不符</a:t>
            </a:r>
            <a:r>
              <a:rPr lang="zh-TW" altLang="en-US" dirty="0">
                <a:latin typeface="標楷體" pitchFamily="65" charset="-120"/>
              </a:rPr>
              <a:t>與</a:t>
            </a:r>
            <a:r>
              <a:rPr lang="zh-TW" altLang="en-US" dirty="0">
                <a:solidFill>
                  <a:schemeClr val="folHlink"/>
                </a:solidFill>
                <a:latin typeface="標楷體" pitchFamily="65" charset="-120"/>
              </a:rPr>
              <a:t>內容涉抄襲</a:t>
            </a:r>
            <a:r>
              <a:rPr lang="zh-TW" altLang="en-US" dirty="0">
                <a:latin typeface="標楷體" pitchFamily="65" charset="-120"/>
              </a:rPr>
              <a:t>者將無法取得經典點數。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dirty="0">
                <a:latin typeface="標楷體" pitchFamily="65" charset="-120"/>
              </a:rPr>
              <a:t>繳交日期</a:t>
            </a:r>
            <a:r>
              <a:rPr lang="zh-TW" altLang="en-US" dirty="0" smtClean="0">
                <a:latin typeface="標楷體" pitchFamily="65" charset="-120"/>
              </a:rPr>
              <a:t>為</a:t>
            </a:r>
            <a:r>
              <a:rPr lang="en-US" altLang="zh-TW" dirty="0" smtClean="0">
                <a:solidFill>
                  <a:srgbClr val="FF0000"/>
                </a:solidFill>
                <a:latin typeface="標楷體" pitchFamily="65" charset="-120"/>
              </a:rPr>
              <a:t>6</a:t>
            </a:r>
            <a:r>
              <a:rPr lang="zh-TW" altLang="en-US" dirty="0" smtClean="0">
                <a:solidFill>
                  <a:schemeClr val="folHlink"/>
                </a:solidFill>
                <a:latin typeface="標楷體" pitchFamily="65" charset="-120"/>
              </a:rPr>
              <a:t>月</a:t>
            </a:r>
            <a:r>
              <a:rPr lang="en-US" altLang="zh-TW" dirty="0" smtClean="0">
                <a:solidFill>
                  <a:schemeClr val="folHlink"/>
                </a:solidFill>
                <a:latin typeface="標楷體" pitchFamily="65" charset="-120"/>
              </a:rPr>
              <a:t>22</a:t>
            </a:r>
            <a:r>
              <a:rPr lang="zh-TW" altLang="en-US" dirty="0" smtClean="0">
                <a:solidFill>
                  <a:schemeClr val="folHlink"/>
                </a:solidFill>
                <a:latin typeface="標楷體" pitchFamily="65" charset="-120"/>
              </a:rPr>
              <a:t>日</a:t>
            </a:r>
            <a:r>
              <a:rPr lang="zh-TW" altLang="en-US" dirty="0">
                <a:latin typeface="標楷體" pitchFamily="65" charset="-120"/>
              </a:rPr>
              <a:t>，請上傳</a:t>
            </a:r>
            <a:r>
              <a:rPr lang="en-US" altLang="zh-TW" dirty="0" smtClean="0">
                <a:latin typeface="標楷體" pitchFamily="65" charset="-120"/>
              </a:rPr>
              <a:t>Portal</a:t>
            </a:r>
            <a:r>
              <a:rPr lang="zh-TW" altLang="en-US" smtClean="0">
                <a:latin typeface="標楷體" pitchFamily="65" charset="-120"/>
              </a:rPr>
              <a:t>作業區，</a:t>
            </a:r>
            <a:r>
              <a:rPr lang="zh-TW" altLang="en-US" smtClean="0">
                <a:solidFill>
                  <a:schemeClr val="folHlink"/>
                </a:solidFill>
                <a:latin typeface="標楷體" pitchFamily="65" charset="-120"/>
              </a:rPr>
              <a:t>不</a:t>
            </a:r>
            <a:r>
              <a:rPr lang="zh-TW" altLang="en-US" dirty="0">
                <a:solidFill>
                  <a:schemeClr val="folHlink"/>
                </a:solidFill>
                <a:latin typeface="標楷體" pitchFamily="65" charset="-120"/>
              </a:rPr>
              <a:t>收遲交</a:t>
            </a:r>
            <a:r>
              <a:rPr lang="zh-TW" altLang="en-US" dirty="0" smtClean="0">
                <a:solidFill>
                  <a:schemeClr val="folHlink"/>
                </a:solidFill>
                <a:latin typeface="標楷體" pitchFamily="65" charset="-120"/>
              </a:rPr>
              <a:t>報告</a:t>
            </a:r>
            <a:r>
              <a:rPr lang="zh-TW" altLang="en-US" dirty="0" smtClean="0">
                <a:latin typeface="標楷體" pitchFamily="65" charset="-120"/>
              </a:rPr>
              <a:t>。</a:t>
            </a:r>
            <a:endParaRPr lang="zh-TW" altLang="en-US" dirty="0">
              <a:latin typeface="標楷體" pitchFamily="65" charset="-12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A2F0DD60-57A5-4B42-9F16-18990E184064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900113" y="404813"/>
            <a:ext cx="7129462" cy="64135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/>
              <a:t>本課程安排占筮演習之目的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9C1812BF-319C-42A1-BD0D-6BF1DC7A1086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539750" y="1268413"/>
            <a:ext cx="8208963" cy="5327650"/>
          </a:xfrm>
        </p:spPr>
        <p:txBody>
          <a:bodyPr/>
          <a:lstStyle/>
          <a:p>
            <a:pPr eaLnBrk="1" hangingPunct="1"/>
            <a:r>
              <a:rPr lang="zh-TW" altLang="en-US">
                <a:solidFill>
                  <a:schemeClr val="folHlink"/>
                </a:solidFill>
                <a:latin typeface="標楷體" pitchFamily="65" charset="-120"/>
              </a:rPr>
              <a:t>統合易理概念：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TW" altLang="en-US">
                <a:latin typeface="標楷體" pitchFamily="65" charset="-120"/>
              </a:rPr>
              <a:t>  如卦象、爻位等相關知識。</a:t>
            </a:r>
          </a:p>
          <a:p>
            <a:pPr eaLnBrk="1" hangingPunct="1"/>
            <a:r>
              <a:rPr lang="zh-TW" altLang="en-US">
                <a:solidFill>
                  <a:schemeClr val="folHlink"/>
                </a:solidFill>
                <a:latin typeface="標楷體" pitchFamily="65" charset="-120"/>
              </a:rPr>
              <a:t>熟悉易經內容：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TW" altLang="en-US">
                <a:latin typeface="標楷體" pitchFamily="65" charset="-120"/>
              </a:rPr>
              <a:t>  如卦爻辭、易傳結構。</a:t>
            </a:r>
          </a:p>
          <a:p>
            <a:pPr eaLnBrk="1" hangingPunct="1"/>
            <a:r>
              <a:rPr lang="zh-TW" altLang="en-US">
                <a:solidFill>
                  <a:schemeClr val="folHlink"/>
                </a:solidFill>
                <a:latin typeface="標楷體" pitchFamily="65" charset="-120"/>
              </a:rPr>
              <a:t>體驗周代禮儀與天人思想：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TW" altLang="en-US">
                <a:latin typeface="標楷體" pitchFamily="65" charset="-120"/>
              </a:rPr>
              <a:t>  了解卜官之職掌、士大夫之日常生活。</a:t>
            </a:r>
          </a:p>
          <a:p>
            <a:pPr eaLnBrk="1" hangingPunct="1"/>
            <a:r>
              <a:rPr lang="zh-TW" altLang="en-US">
                <a:solidFill>
                  <a:schemeClr val="folHlink"/>
                </a:solidFill>
                <a:latin typeface="標楷體" pitchFamily="65" charset="-120"/>
              </a:rPr>
              <a:t>學習靜思解惑：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TW" altLang="en-US">
                <a:latin typeface="標楷體" pitchFamily="65" charset="-120"/>
              </a:rPr>
              <a:t>  嘗試整理問題，並藉筮儀沈澱心思，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TW" altLang="en-US">
                <a:latin typeface="標楷體" pitchFamily="65" charset="-120"/>
              </a:rPr>
              <a:t>  尋找疑難之根源與解決方案。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TW" altLang="en-US">
              <a:latin typeface="標楷體" pitchFamily="65" charset="-12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TW" altLang="en-US">
              <a:solidFill>
                <a:srgbClr val="333300"/>
              </a:solidFill>
              <a:latin typeface="標楷體" pitchFamily="65" charset="-12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TW" altLang="en-US">
              <a:solidFill>
                <a:srgbClr val="333300"/>
              </a:solidFill>
              <a:latin typeface="標楷體" pitchFamily="65" charset="-12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TW">
              <a:solidFill>
                <a:srgbClr val="333300"/>
              </a:solidFill>
              <a:latin typeface="標楷體" pitchFamily="65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FB4EA601-E7FB-4FB0-8089-3DC8CAC62587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900113" y="692150"/>
            <a:ext cx="7848600" cy="1012825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/>
              <a:t>占筮前應</a:t>
            </a:r>
            <a:r>
              <a:rPr kumimoji="0" lang="zh-TW" altLang="en-US"/>
              <a:t>建</a:t>
            </a:r>
            <a:r>
              <a:rPr lang="zh-TW" altLang="en-US"/>
              <a:t>立之認知（一）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470FC285-6ACA-482B-86DF-D0D3FD10FE83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250825" y="1700213"/>
            <a:ext cx="8677275" cy="45370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TW" sz="2400">
              <a:solidFill>
                <a:srgbClr val="3333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>
                <a:solidFill>
                  <a:srgbClr val="333300"/>
                </a:solidFill>
              </a:rPr>
              <a:t>    </a:t>
            </a:r>
            <a:r>
              <a:rPr lang="zh-TW" altLang="en-US" sz="3600"/>
              <a:t>是故君子所居而安者，易之序也；所樂而玩者，爻之辭也。是故居則觀其象而玩其辭，動則觀其變而玩其占。是以自天佑之，吉無不利。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TW" altLang="en-US" sz="36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TW" altLang="en-US"/>
              <a:t>                                 </a:t>
            </a:r>
            <a:r>
              <a:rPr lang="zh-TW" altLang="en-US" sz="3600"/>
              <a:t>── </a:t>
            </a:r>
            <a:r>
              <a:rPr lang="en-US" altLang="zh-TW" sz="3600"/>
              <a:t>《</a:t>
            </a:r>
            <a:r>
              <a:rPr lang="zh-TW" altLang="en-US" sz="3600"/>
              <a:t>易</a:t>
            </a:r>
            <a:r>
              <a:rPr lang="en-US" altLang="zh-TW" sz="3600">
                <a:latin typeface="標楷體" pitchFamily="65" charset="-120"/>
              </a:rPr>
              <a:t>‧</a:t>
            </a:r>
            <a:r>
              <a:rPr lang="zh-TW" altLang="en-US" sz="3600"/>
              <a:t>繫辭上傳</a:t>
            </a:r>
            <a:r>
              <a:rPr lang="en-US" altLang="zh-TW" sz="3600"/>
              <a:t>》</a:t>
            </a:r>
          </a:p>
        </p:txBody>
      </p:sp>
      <p:sp>
        <p:nvSpPr>
          <p:cNvPr id="43012" name="Line 4">
            <a:extLst>
              <a:ext uri="{FF2B5EF4-FFF2-40B4-BE49-F238E27FC236}">
                <a16:creationId xmlns:a16="http://schemas.microsoft.com/office/drawing/2014/main" id="{08B91D78-E5F5-4EFF-BFA7-186AA63B22C9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6013" y="3141663"/>
            <a:ext cx="504825" cy="0"/>
          </a:xfrm>
          <a:prstGeom prst="line">
            <a:avLst/>
          </a:prstGeom>
          <a:noFill/>
          <a:ln w="28575">
            <a:solidFill>
              <a:srgbClr val="99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3013" name="Line 5">
            <a:extLst>
              <a:ext uri="{FF2B5EF4-FFF2-40B4-BE49-F238E27FC236}">
                <a16:creationId xmlns:a16="http://schemas.microsoft.com/office/drawing/2014/main" id="{E35308C6-4790-49ED-9D2F-05B5E9443BF9}"/>
              </a:ext>
            </a:extLst>
          </p:cNvPr>
          <p:cNvSpPr>
            <a:spLocks noChangeShapeType="1"/>
          </p:cNvSpPr>
          <p:nvPr/>
        </p:nvSpPr>
        <p:spPr bwMode="auto">
          <a:xfrm>
            <a:off x="684213" y="3644900"/>
            <a:ext cx="504825" cy="0"/>
          </a:xfrm>
          <a:prstGeom prst="line">
            <a:avLst/>
          </a:prstGeom>
          <a:noFill/>
          <a:ln w="28575">
            <a:solidFill>
              <a:srgbClr val="99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3014" name="Line 6">
            <a:extLst>
              <a:ext uri="{FF2B5EF4-FFF2-40B4-BE49-F238E27FC236}">
                <a16:creationId xmlns:a16="http://schemas.microsoft.com/office/drawing/2014/main" id="{25E22CE5-84EC-4DF7-8EF5-6DE95CE445D3}"/>
              </a:ext>
            </a:extLst>
          </p:cNvPr>
          <p:cNvSpPr>
            <a:spLocks noChangeShapeType="1"/>
          </p:cNvSpPr>
          <p:nvPr/>
        </p:nvSpPr>
        <p:spPr bwMode="auto">
          <a:xfrm>
            <a:off x="5219700" y="3644900"/>
            <a:ext cx="504825" cy="0"/>
          </a:xfrm>
          <a:prstGeom prst="line">
            <a:avLst/>
          </a:prstGeom>
          <a:noFill/>
          <a:ln w="28575">
            <a:solidFill>
              <a:srgbClr val="99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B56F61F9-00F6-415A-9B77-57E6EA7AADC3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603250" y="908050"/>
            <a:ext cx="8540750" cy="511175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/>
              <a:t>占筮前應</a:t>
            </a:r>
            <a:r>
              <a:rPr kumimoji="0" lang="zh-TW" altLang="en-US"/>
              <a:t>建</a:t>
            </a:r>
            <a:r>
              <a:rPr lang="zh-TW" altLang="en-US"/>
              <a:t>立之認知（二）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C1F8FD84-8CEE-45E8-8B5A-AEE810165AAD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zh-TW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TW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/>
              <a:t>                       </a:t>
            </a:r>
            <a:r>
              <a:rPr lang="zh-TW" altLang="en-US" sz="4000"/>
              <a:t>善為易者不占。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TW" altLang="en-US" sz="36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TW" altLang="en-US" sz="3600"/>
              <a:t>                             </a:t>
            </a:r>
            <a:r>
              <a:rPr lang="zh-TW" altLang="en-US" sz="4000"/>
              <a:t>──</a:t>
            </a:r>
            <a:r>
              <a:rPr lang="en-US" altLang="zh-TW" sz="4000"/>
              <a:t>《</a:t>
            </a:r>
            <a:r>
              <a:rPr lang="zh-TW" altLang="en-US" sz="4000"/>
              <a:t>荀子</a:t>
            </a:r>
            <a:r>
              <a:rPr lang="en-US" altLang="zh-TW" sz="4000">
                <a:latin typeface="標楷體" pitchFamily="65" charset="-120"/>
              </a:rPr>
              <a:t>‧</a:t>
            </a:r>
            <a:r>
              <a:rPr lang="zh-TW" altLang="en-US" sz="4000"/>
              <a:t>大略</a:t>
            </a:r>
            <a:r>
              <a:rPr lang="en-US" altLang="zh-TW" sz="4000"/>
              <a:t>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9A7F5199-3A5C-4658-A06B-78377A7D7CE5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468313" y="908050"/>
            <a:ext cx="8540750" cy="511175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/>
              <a:t>占筮前應建立之認知（三）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EC662591-C660-4178-B5FD-7165835894A4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539750" y="1844675"/>
            <a:ext cx="8280400" cy="2012950"/>
          </a:xfrm>
        </p:spPr>
        <p:txBody>
          <a:bodyPr/>
          <a:lstStyle/>
          <a:p>
            <a:pPr eaLnBrk="1" hangingPunct="1"/>
            <a:r>
              <a:rPr lang="zh-TW" altLang="en-US" sz="3600">
                <a:solidFill>
                  <a:schemeClr val="folHlink"/>
                </a:solidFill>
              </a:rPr>
              <a:t>不</a:t>
            </a:r>
            <a:r>
              <a:rPr kumimoji="0" lang="zh-TW" altLang="en-US" sz="3600">
                <a:solidFill>
                  <a:schemeClr val="folHlink"/>
                </a:solidFill>
              </a:rPr>
              <a:t>戲</a:t>
            </a:r>
            <a:r>
              <a:rPr lang="zh-TW" altLang="en-US" sz="3600">
                <a:solidFill>
                  <a:schemeClr val="folHlink"/>
                </a:solidFill>
              </a:rPr>
              <a:t>卜</a:t>
            </a:r>
            <a:r>
              <a:rPr lang="zh-TW" altLang="en-US" sz="3600"/>
              <a:t>：進行筮儀時態度應莊重。</a:t>
            </a:r>
          </a:p>
          <a:p>
            <a:pPr eaLnBrk="1" hangingPunct="1"/>
            <a:r>
              <a:rPr lang="zh-TW" altLang="en-US" sz="3600">
                <a:solidFill>
                  <a:schemeClr val="folHlink"/>
                </a:solidFill>
              </a:rPr>
              <a:t>不疑卜</a:t>
            </a:r>
            <a:r>
              <a:rPr lang="zh-TW" altLang="en-US" sz="3600"/>
              <a:t>：對占筮結果勿批判、質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TW" altLang="en-US" sz="3600"/>
              <a:t>   疑。</a:t>
            </a:r>
          </a:p>
          <a:p>
            <a:pPr eaLnBrk="1" hangingPunct="1"/>
            <a:r>
              <a:rPr lang="zh-TW" altLang="en-US" sz="3600">
                <a:solidFill>
                  <a:schemeClr val="folHlink"/>
                </a:solidFill>
              </a:rPr>
              <a:t>不決卜</a:t>
            </a:r>
            <a:r>
              <a:rPr lang="zh-TW" altLang="en-US" sz="3600"/>
              <a:t>：勿將結果視為絕對，再經一段時間後，人事物必會改變。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AC5DC8A6-07A8-4A8B-AF08-A44C0CF7BB3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3059113" y="765175"/>
            <a:ext cx="3095625" cy="650875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/>
              <a:t>何謂五術？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3C7FCB91-C4B1-4505-9425-F7FC61FA66AD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684213" y="1700213"/>
            <a:ext cx="8091487" cy="45370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TW" altLang="en-US"/>
              <a:t>即安身之法，包括：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TW" altLang="en-US">
                <a:solidFill>
                  <a:schemeClr val="folHlink"/>
                </a:solidFill>
              </a:rPr>
              <a:t>山</a:t>
            </a:r>
            <a:r>
              <a:rPr lang="zh-TW" altLang="en-US"/>
              <a:t>：築基之學。練氣、煉丹、仙道、武術。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TW" altLang="en-US">
                <a:solidFill>
                  <a:schemeClr val="folHlink"/>
                </a:solidFill>
              </a:rPr>
              <a:t>醫</a:t>
            </a:r>
            <a:r>
              <a:rPr lang="zh-TW" altLang="en-US"/>
              <a:t>：去病強身之學。醫理、醫術、藥學。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TW" altLang="en-US">
                <a:solidFill>
                  <a:schemeClr val="folHlink"/>
                </a:solidFill>
              </a:rPr>
              <a:t>命</a:t>
            </a:r>
            <a:r>
              <a:rPr lang="zh-TW" altLang="en-US"/>
              <a:t>：以「人」為中心的趨勢學。即「運」。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TW" altLang="en-US">
                <a:solidFill>
                  <a:schemeClr val="folHlink"/>
                </a:solidFill>
              </a:rPr>
              <a:t>相</a:t>
            </a:r>
            <a:r>
              <a:rPr lang="zh-TW" altLang="en-US"/>
              <a:t>：以「物」為中心的分析學。見表</a:t>
            </a:r>
            <a:r>
              <a:rPr kumimoji="0" lang="zh-TW" altLang="en-US"/>
              <a:t>知</a:t>
            </a:r>
            <a:r>
              <a:rPr lang="zh-TW" altLang="en-US"/>
              <a:t>裡。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TW" altLang="en-US">
                <a:solidFill>
                  <a:schemeClr val="folHlink"/>
                </a:solidFill>
              </a:rPr>
              <a:t>卜</a:t>
            </a:r>
            <a:r>
              <a:rPr lang="zh-TW" altLang="en-US"/>
              <a:t>：以「事」為中心的決策學。</a:t>
            </a:r>
          </a:p>
        </p:txBody>
      </p:sp>
      <p:sp>
        <p:nvSpPr>
          <p:cNvPr id="46085" name="AutoShape 5">
            <a:extLst>
              <a:ext uri="{FF2B5EF4-FFF2-40B4-BE49-F238E27FC236}">
                <a16:creationId xmlns:a16="http://schemas.microsoft.com/office/drawing/2014/main" id="{270D85BC-EA49-45F7-BF62-8B819C17A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25" y="4724400"/>
            <a:ext cx="792163" cy="433388"/>
          </a:xfrm>
          <a:prstGeom prst="leftArrow">
            <a:avLst>
              <a:gd name="adj1" fmla="val 50000"/>
              <a:gd name="adj2" fmla="val 45696"/>
            </a:avLst>
          </a:prstGeom>
          <a:solidFill>
            <a:srgbClr val="993300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3300"/>
              </a:buClr>
              <a:buSzPct val="85000"/>
              <a:buFont typeface="Wingdings" panose="05000000000000000000" pitchFamily="2" charset="2"/>
              <a:buChar char="[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zh-TW" sz="2400">
              <a:solidFill>
                <a:schemeClr val="folHlink"/>
              </a:solidFill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ACF7BE79-09BD-48DE-B32E-C928020BE16A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/>
              <a:t>占卜與占筮</a:t>
            </a:r>
          </a:p>
        </p:txBody>
      </p:sp>
      <p:sp>
        <p:nvSpPr>
          <p:cNvPr id="48133" name="Rectangle 5">
            <a:extLst>
              <a:ext uri="{FF2B5EF4-FFF2-40B4-BE49-F238E27FC236}">
                <a16:creationId xmlns:a16="http://schemas.microsoft.com/office/drawing/2014/main" id="{E2FC6BA8-881F-487B-AF48-520D1E84EC03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二者之主要差異在於</a:t>
            </a:r>
            <a:r>
              <a:rPr lang="zh-TW" altLang="en-US">
                <a:solidFill>
                  <a:schemeClr val="folHlink"/>
                </a:solidFill>
              </a:rPr>
              <a:t>「工具」</a:t>
            </a:r>
            <a:r>
              <a:rPr lang="zh-TW" altLang="en-US"/>
              <a:t>與</a:t>
            </a:r>
            <a:r>
              <a:rPr lang="zh-TW" altLang="en-US">
                <a:solidFill>
                  <a:schemeClr val="folHlink"/>
                </a:solidFill>
              </a:rPr>
              <a:t>「事之大小」</a:t>
            </a:r>
            <a:r>
              <a:rPr lang="zh-TW" altLang="en-US"/>
              <a:t>。「筮短龜長」，占卜之歷史更早於占筮。</a:t>
            </a:r>
          </a:p>
          <a:p>
            <a:pPr eaLnBrk="1" hangingPunct="1"/>
            <a:r>
              <a:rPr lang="zh-TW" altLang="en-US">
                <a:solidFill>
                  <a:srgbClr val="0000FF"/>
                </a:solidFill>
              </a:rPr>
              <a:t>卜</a:t>
            </a:r>
            <a:r>
              <a:rPr lang="zh-TW" altLang="en-US"/>
              <a:t>：以龜之腹甲、牛之肩胛骨鑽孔後燒灼，觀其裂痕以定吉凶。用於軍國大事，如出征、祭祀等。</a:t>
            </a:r>
          </a:p>
          <a:p>
            <a:pPr eaLnBrk="1" hangingPunct="1"/>
            <a:r>
              <a:rPr lang="zh-TW" altLang="en-US">
                <a:solidFill>
                  <a:srgbClr val="0000FF"/>
                </a:solidFill>
              </a:rPr>
              <a:t>筮</a:t>
            </a:r>
            <a:r>
              <a:rPr lang="zh-TW" altLang="en-US"/>
              <a:t>：以蓍（音ㄕ）草、竹策為算籌。用於日常生活。</a:t>
            </a:r>
          </a:p>
          <a:p>
            <a:pPr eaLnBrk="1" hangingPunct="1"/>
            <a:endParaRPr lang="en-US" altLang="zh-TW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2D668E83-505E-4E2F-9C42-52A756622A63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395288" y="765175"/>
            <a:ext cx="8540750" cy="5111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3600"/>
              <a:t> </a:t>
            </a:r>
            <a:r>
              <a:rPr lang="zh-TW" altLang="en-US"/>
              <a:t>大衍筮法出處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DE7B88EB-AD52-406D-B192-E09F8117A790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468313" y="1657350"/>
            <a:ext cx="8207375" cy="4156075"/>
          </a:xfrm>
        </p:spPr>
        <p:txBody>
          <a:bodyPr/>
          <a:lstStyle/>
          <a:p>
            <a:pPr eaLnBrk="1" hangingPunct="1"/>
            <a:r>
              <a:rPr lang="zh-TW" altLang="en-US"/>
              <a:t>見於</a:t>
            </a:r>
            <a:r>
              <a:rPr lang="en-US" altLang="zh-TW"/>
              <a:t>《</a:t>
            </a:r>
            <a:r>
              <a:rPr lang="zh-TW" altLang="en-US"/>
              <a:t>易</a:t>
            </a:r>
            <a:r>
              <a:rPr lang="en-US" altLang="zh-TW">
                <a:latin typeface="標楷體" pitchFamily="65" charset="-120"/>
              </a:rPr>
              <a:t>‧</a:t>
            </a:r>
            <a:r>
              <a:rPr lang="zh-TW" altLang="en-US"/>
              <a:t>繫辭上傳</a:t>
            </a:r>
            <a:r>
              <a:rPr lang="en-US" altLang="zh-TW"/>
              <a:t>》</a:t>
            </a:r>
            <a:r>
              <a:rPr lang="zh-TW" altLang="en-US"/>
              <a:t>第九章。</a:t>
            </a:r>
          </a:p>
          <a:p>
            <a:pPr eaLnBrk="1" hangingPunct="1"/>
            <a:r>
              <a:rPr lang="zh-TW" altLang="en-US"/>
              <a:t>年代可追溯至戰國以前，</a:t>
            </a:r>
            <a:r>
              <a:rPr lang="zh-TW" altLang="en-US">
                <a:solidFill>
                  <a:schemeClr val="folHlink"/>
                </a:solidFill>
              </a:rPr>
              <a:t>為最早的卜筮方法記錄。</a:t>
            </a:r>
            <a:r>
              <a:rPr lang="zh-TW" altLang="en-US"/>
              <a:t>因未摻雜後起的陰陽五行概念或道教術法，故也被視為最正統、最素樸的易經占卜術。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TW" altLang="en-US"/>
          </a:p>
          <a:p>
            <a:pPr eaLnBrk="1" hangingPunct="1"/>
            <a:endParaRPr lang="zh-TW" altLang="en-US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TW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C5732328-DE06-4FB9-AAD8-9B84C524A4A0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555875" y="620713"/>
            <a:ext cx="4219575" cy="511175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/>
              <a:t>大衍筮法</a:t>
            </a:r>
            <a:r>
              <a:rPr kumimoji="0" lang="zh-TW" altLang="en-US"/>
              <a:t>原</a:t>
            </a:r>
            <a:r>
              <a:rPr lang="zh-TW" altLang="en-US"/>
              <a:t>文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5B5A888C-6908-4374-881C-A029F8B5B524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395288" y="1628775"/>
            <a:ext cx="8424862" cy="44989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/>
              <a:t>請配合翻閱繫辭上傳第九章。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TW" altLang="en-US"/>
              <a:t>「大衍之數五十，其用四十有九。</a:t>
            </a:r>
            <a:r>
              <a:rPr lang="zh-TW" altLang="en-US" u="sng">
                <a:solidFill>
                  <a:schemeClr val="folHlink"/>
                </a:solidFill>
              </a:rPr>
              <a:t>分而為二</a:t>
            </a:r>
            <a:r>
              <a:rPr lang="zh-TW" altLang="en-US"/>
              <a:t>以象兩，</a:t>
            </a:r>
            <a:r>
              <a:rPr lang="zh-TW" altLang="en-US" u="sng">
                <a:solidFill>
                  <a:schemeClr val="folHlink"/>
                </a:solidFill>
              </a:rPr>
              <a:t>挂一</a:t>
            </a:r>
            <a:r>
              <a:rPr lang="zh-TW" altLang="en-US"/>
              <a:t>以象三，</a:t>
            </a:r>
            <a:r>
              <a:rPr lang="zh-TW" altLang="en-US" u="sng">
                <a:solidFill>
                  <a:schemeClr val="folHlink"/>
                </a:solidFill>
              </a:rPr>
              <a:t>揲之以四</a:t>
            </a:r>
            <a:r>
              <a:rPr lang="zh-TW" altLang="en-US"/>
              <a:t>以象四時，</a:t>
            </a:r>
            <a:r>
              <a:rPr lang="zh-TW" altLang="en-US" u="sng">
                <a:solidFill>
                  <a:schemeClr val="folHlink"/>
                </a:solidFill>
              </a:rPr>
              <a:t>歸奇</a:t>
            </a:r>
            <a:r>
              <a:rPr lang="zh-TW" altLang="en-US"/>
              <a:t>於扐以象閏；五歲再閏，故再扐而後挂。</a:t>
            </a:r>
            <a:r>
              <a:rPr lang="en-US" altLang="zh-TW">
                <a:latin typeface="標楷體" pitchFamily="65" charset="-120"/>
              </a:rPr>
              <a:t>……</a:t>
            </a:r>
            <a:r>
              <a:rPr lang="zh-TW" altLang="en-US"/>
              <a:t>是故</a:t>
            </a:r>
            <a:r>
              <a:rPr lang="zh-TW" altLang="en-US" u="sng">
                <a:solidFill>
                  <a:srgbClr val="0000FF"/>
                </a:solidFill>
              </a:rPr>
              <a:t>四營</a:t>
            </a:r>
            <a:r>
              <a:rPr lang="zh-TW" altLang="en-US"/>
              <a:t>而成易，</a:t>
            </a:r>
            <a:r>
              <a:rPr lang="zh-TW" altLang="en-US" u="sng">
                <a:solidFill>
                  <a:srgbClr val="0000FF"/>
                </a:solidFill>
              </a:rPr>
              <a:t>十有八變</a:t>
            </a:r>
            <a:r>
              <a:rPr lang="zh-TW" altLang="en-US"/>
              <a:t>而成卦。」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/>
              <a:t>歷代學者因見解之差異，還原之方式各有不同，本課程所授筮法為宋代</a:t>
            </a:r>
            <a:r>
              <a:rPr lang="zh-TW" altLang="en-US">
                <a:solidFill>
                  <a:srgbClr val="0000FF"/>
                </a:solidFill>
              </a:rPr>
              <a:t>朱熹</a:t>
            </a:r>
            <a:r>
              <a:rPr lang="en-US" altLang="zh-TW">
                <a:solidFill>
                  <a:srgbClr val="0000FF"/>
                </a:solidFill>
              </a:rPr>
              <a:t>《</a:t>
            </a:r>
            <a:r>
              <a:rPr lang="zh-TW" altLang="en-US">
                <a:solidFill>
                  <a:srgbClr val="0000FF"/>
                </a:solidFill>
              </a:rPr>
              <a:t>易本義</a:t>
            </a:r>
            <a:r>
              <a:rPr lang="en-US" altLang="zh-TW">
                <a:solidFill>
                  <a:srgbClr val="0000FF"/>
                </a:solidFill>
              </a:rPr>
              <a:t>》</a:t>
            </a:r>
            <a:r>
              <a:rPr lang="zh-TW" altLang="en-US"/>
              <a:t>中</a:t>
            </a:r>
            <a:r>
              <a:rPr lang="zh-TW" altLang="en-US">
                <a:solidFill>
                  <a:srgbClr val="0000FF"/>
                </a:solidFill>
              </a:rPr>
              <a:t>「挂扐法」</a:t>
            </a:r>
            <a:r>
              <a:rPr lang="zh-TW" altLang="en-US"/>
              <a:t>之再修正版。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designa">
  <a:themeElements>
    <a:clrScheme name="tdesigna 1">
      <a:dk1>
        <a:srgbClr val="080808"/>
      </a:dk1>
      <a:lt1>
        <a:srgbClr val="FFFFFF"/>
      </a:lt1>
      <a:dk2>
        <a:srgbClr val="0039AC"/>
      </a:dk2>
      <a:lt2>
        <a:srgbClr val="C0C0C0"/>
      </a:lt2>
      <a:accent1>
        <a:srgbClr val="FFFF99"/>
      </a:accent1>
      <a:accent2>
        <a:srgbClr val="FFCC66"/>
      </a:accent2>
      <a:accent3>
        <a:srgbClr val="FFFFFF"/>
      </a:accent3>
      <a:accent4>
        <a:srgbClr val="060606"/>
      </a:accent4>
      <a:accent5>
        <a:srgbClr val="FFFFCA"/>
      </a:accent5>
      <a:accent6>
        <a:srgbClr val="E7B95C"/>
      </a:accent6>
      <a:hlink>
        <a:srgbClr val="0066FF"/>
      </a:hlink>
      <a:folHlink>
        <a:srgbClr val="CC3300"/>
      </a:folHlink>
    </a:clrScheme>
    <a:fontScheme name="tdesigna">
      <a:majorFont>
        <a:latin typeface="Arial"/>
        <a:ea typeface="標楷體"/>
        <a:cs typeface="新細明體"/>
      </a:majorFont>
      <a:minorFont>
        <a:latin typeface="Arial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tdesigna 1">
        <a:dk1>
          <a:srgbClr val="080808"/>
        </a:dk1>
        <a:lt1>
          <a:srgbClr val="FFFFFF"/>
        </a:lt1>
        <a:dk2>
          <a:srgbClr val="0039AC"/>
        </a:dk2>
        <a:lt2>
          <a:srgbClr val="C0C0C0"/>
        </a:lt2>
        <a:accent1>
          <a:srgbClr val="FFFF99"/>
        </a:accent1>
        <a:accent2>
          <a:srgbClr val="FFCC66"/>
        </a:accent2>
        <a:accent3>
          <a:srgbClr val="FFFFFF"/>
        </a:accent3>
        <a:accent4>
          <a:srgbClr val="060606"/>
        </a:accent4>
        <a:accent5>
          <a:srgbClr val="FFFFCA"/>
        </a:accent5>
        <a:accent6>
          <a:srgbClr val="E7B95C"/>
        </a:accent6>
        <a:hlink>
          <a:srgbClr val="0066FF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designa 2">
        <a:dk1>
          <a:srgbClr val="333399"/>
        </a:dk1>
        <a:lt1>
          <a:srgbClr val="ADD3AF"/>
        </a:lt1>
        <a:dk2>
          <a:srgbClr val="D65700"/>
        </a:dk2>
        <a:lt2>
          <a:srgbClr val="B2B2B2"/>
        </a:lt2>
        <a:accent1>
          <a:srgbClr val="B8E9EE"/>
        </a:accent1>
        <a:accent2>
          <a:srgbClr val="FFCC00"/>
        </a:accent2>
        <a:accent3>
          <a:srgbClr val="D3E6D4"/>
        </a:accent3>
        <a:accent4>
          <a:srgbClr val="2A2A82"/>
        </a:accent4>
        <a:accent5>
          <a:srgbClr val="D8F2F5"/>
        </a:accent5>
        <a:accent6>
          <a:srgbClr val="E7B900"/>
        </a:accent6>
        <a:hlink>
          <a:srgbClr val="008080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designa 3">
        <a:dk1>
          <a:srgbClr val="003BB2"/>
        </a:dk1>
        <a:lt1>
          <a:srgbClr val="CCFFCC"/>
        </a:lt1>
        <a:dk2>
          <a:srgbClr val="003366"/>
        </a:dk2>
        <a:lt2>
          <a:srgbClr val="C0C0C0"/>
        </a:lt2>
        <a:accent1>
          <a:srgbClr val="FFFFFF"/>
        </a:accent1>
        <a:accent2>
          <a:srgbClr val="009900"/>
        </a:accent2>
        <a:accent3>
          <a:srgbClr val="E2FFE2"/>
        </a:accent3>
        <a:accent4>
          <a:srgbClr val="003197"/>
        </a:accent4>
        <a:accent5>
          <a:srgbClr val="FFFFFF"/>
        </a:accent5>
        <a:accent6>
          <a:srgbClr val="008A00"/>
        </a:accent6>
        <a:hlink>
          <a:srgbClr val="333399"/>
        </a:hlink>
        <a:folHlink>
          <a:srgbClr val="E45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designa 4">
        <a:dk1>
          <a:srgbClr val="0000CC"/>
        </a:dk1>
        <a:lt1>
          <a:srgbClr val="CCECFF"/>
        </a:lt1>
        <a:dk2>
          <a:srgbClr val="006666"/>
        </a:dk2>
        <a:lt2>
          <a:srgbClr val="C0C0C0"/>
        </a:lt2>
        <a:accent1>
          <a:srgbClr val="FFFF99"/>
        </a:accent1>
        <a:accent2>
          <a:srgbClr val="FFCCFF"/>
        </a:accent2>
        <a:accent3>
          <a:srgbClr val="E2F4FF"/>
        </a:accent3>
        <a:accent4>
          <a:srgbClr val="0000AE"/>
        </a:accent4>
        <a:accent5>
          <a:srgbClr val="FFFFCA"/>
        </a:accent5>
        <a:accent6>
          <a:srgbClr val="E7B9E7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designa 5">
        <a:dk1>
          <a:srgbClr val="000000"/>
        </a:dk1>
        <a:lt1>
          <a:srgbClr val="FFFFCC"/>
        </a:lt1>
        <a:dk2>
          <a:srgbClr val="5A5A86"/>
        </a:dk2>
        <a:lt2>
          <a:srgbClr val="C0C0C0"/>
        </a:lt2>
        <a:accent1>
          <a:srgbClr val="D5E9F7"/>
        </a:accent1>
        <a:accent2>
          <a:srgbClr val="FFCC00"/>
        </a:accent2>
        <a:accent3>
          <a:srgbClr val="FFFFE2"/>
        </a:accent3>
        <a:accent4>
          <a:srgbClr val="000000"/>
        </a:accent4>
        <a:accent5>
          <a:srgbClr val="E7F2FA"/>
        </a:accent5>
        <a:accent6>
          <a:srgbClr val="E7B900"/>
        </a:accent6>
        <a:hlink>
          <a:srgbClr val="CC3300"/>
        </a:hlink>
        <a:folHlink>
          <a:srgbClr val="007D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designa 6">
        <a:dk1>
          <a:srgbClr val="006666"/>
        </a:dk1>
        <a:lt1>
          <a:srgbClr val="FFECD9"/>
        </a:lt1>
        <a:dk2>
          <a:srgbClr val="000099"/>
        </a:dk2>
        <a:lt2>
          <a:srgbClr val="B2B2B2"/>
        </a:lt2>
        <a:accent1>
          <a:srgbClr val="EAEAEA"/>
        </a:accent1>
        <a:accent2>
          <a:srgbClr val="FF6600"/>
        </a:accent2>
        <a:accent3>
          <a:srgbClr val="FFF4E9"/>
        </a:accent3>
        <a:accent4>
          <a:srgbClr val="005656"/>
        </a:accent4>
        <a:accent5>
          <a:srgbClr val="F3F3F3"/>
        </a:accent5>
        <a:accent6>
          <a:srgbClr val="E75C00"/>
        </a:accent6>
        <a:hlink>
          <a:srgbClr val="0066FF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designa 7">
        <a:dk1>
          <a:srgbClr val="585884"/>
        </a:dk1>
        <a:lt1>
          <a:srgbClr val="DDDDDD"/>
        </a:lt1>
        <a:dk2>
          <a:srgbClr val="000000"/>
        </a:dk2>
        <a:lt2>
          <a:srgbClr val="969696"/>
        </a:lt2>
        <a:accent1>
          <a:srgbClr val="FFFFCC"/>
        </a:accent1>
        <a:accent2>
          <a:srgbClr val="99CC00"/>
        </a:accent2>
        <a:accent3>
          <a:srgbClr val="EBEBEB"/>
        </a:accent3>
        <a:accent4>
          <a:srgbClr val="4A4A70"/>
        </a:accent4>
        <a:accent5>
          <a:srgbClr val="FFFFE2"/>
        </a:accent5>
        <a:accent6>
          <a:srgbClr val="8AB900"/>
        </a:accent6>
        <a:hlink>
          <a:srgbClr val="FF3300"/>
        </a:hlink>
        <a:folHlink>
          <a:srgbClr val="6E3B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designa 8">
        <a:dk1>
          <a:srgbClr val="333399"/>
        </a:dk1>
        <a:lt1>
          <a:srgbClr val="FFD9D9"/>
        </a:lt1>
        <a:dk2>
          <a:srgbClr val="00716E"/>
        </a:dk2>
        <a:lt2>
          <a:srgbClr val="C0C0C0"/>
        </a:lt2>
        <a:accent1>
          <a:srgbClr val="AED2BA"/>
        </a:accent1>
        <a:accent2>
          <a:srgbClr val="FF9933"/>
        </a:accent2>
        <a:accent3>
          <a:srgbClr val="FFE9E9"/>
        </a:accent3>
        <a:accent4>
          <a:srgbClr val="2A2A82"/>
        </a:accent4>
        <a:accent5>
          <a:srgbClr val="D3E5D9"/>
        </a:accent5>
        <a:accent6>
          <a:srgbClr val="E78A2D"/>
        </a:accent6>
        <a:hlink>
          <a:srgbClr val="CC330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PPT09</Template>
  <TotalTime>797</TotalTime>
  <Words>1104</Words>
  <Application>Microsoft Office PowerPoint</Application>
  <PresentationFormat>如螢幕大小 (4:3)</PresentationFormat>
  <Paragraphs>91</Paragraphs>
  <Slides>16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4" baseType="lpstr">
      <vt:lpstr>新細明體</vt:lpstr>
      <vt:lpstr>標楷體</vt:lpstr>
      <vt:lpstr>Arial</vt:lpstr>
      <vt:lpstr>Times New Roman</vt:lpstr>
      <vt:lpstr>Verdana</vt:lpstr>
      <vt:lpstr>Wingdings</vt:lpstr>
      <vt:lpstr>Wingdings 2</vt:lpstr>
      <vt:lpstr>tdesigna</vt:lpstr>
      <vt:lpstr>周易筮法演習</vt:lpstr>
      <vt:lpstr>本課程安排占筮演習之目的</vt:lpstr>
      <vt:lpstr>占筮前應建立之認知（一）</vt:lpstr>
      <vt:lpstr>占筮前應建立之認知（二）</vt:lpstr>
      <vt:lpstr>占筮前應建立之認知（三）</vt:lpstr>
      <vt:lpstr>何謂五術？</vt:lpstr>
      <vt:lpstr>占卜與占筮</vt:lpstr>
      <vt:lpstr> 大衍筮法出處</vt:lpstr>
      <vt:lpstr>大衍筮法原文</vt:lpstr>
      <vt:lpstr>占筮前之身心器具準備</vt:lpstr>
      <vt:lpstr>化「俗具」為「聖器」</vt:lpstr>
      <vt:lpstr>卜筮開始</vt:lpstr>
      <vt:lpstr>卜筮結束</vt:lpstr>
      <vt:lpstr>學習報告內容格式（一）</vt:lpstr>
      <vt:lpstr>  學習報告內容格式（二）</vt:lpstr>
      <vt:lpstr>     學習報告注意事項</vt:lpstr>
    </vt:vector>
  </TitlesOfParts>
  <Company>yzu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周易大衍筮法演習</dc:title>
  <dc:creator>user</dc:creator>
  <cp:lastModifiedBy>MYTH01</cp:lastModifiedBy>
  <cp:revision>71</cp:revision>
  <cp:lastPrinted>1601-01-01T00:00:00Z</cp:lastPrinted>
  <dcterms:created xsi:type="dcterms:W3CDTF">2009-04-11T12:14:28Z</dcterms:created>
  <dcterms:modified xsi:type="dcterms:W3CDTF">2021-05-30T21:43:48Z</dcterms:modified>
</cp:coreProperties>
</file>