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256" r:id="rId2"/>
    <p:sldId id="267" r:id="rId3"/>
    <p:sldId id="268" r:id="rId4"/>
    <p:sldId id="270" r:id="rId5"/>
    <p:sldId id="281" r:id="rId6"/>
    <p:sldId id="272" r:id="rId7"/>
    <p:sldId id="271" r:id="rId8"/>
    <p:sldId id="269" r:id="rId9"/>
    <p:sldId id="282" r:id="rId10"/>
    <p:sldId id="273" r:id="rId11"/>
    <p:sldId id="280" r:id="rId12"/>
    <p:sldId id="274" r:id="rId13"/>
    <p:sldId id="275" r:id="rId14"/>
    <p:sldId id="276" r:id="rId15"/>
    <p:sldId id="277" r:id="rId16"/>
    <p:sldId id="278" r:id="rId17"/>
    <p:sldId id="279" r:id="rId18"/>
    <p:sldId id="257" r:id="rId19"/>
    <p:sldId id="258" r:id="rId20"/>
    <p:sldId id="259" r:id="rId21"/>
    <p:sldId id="261" r:id="rId22"/>
    <p:sldId id="260" r:id="rId23"/>
    <p:sldId id="262" r:id="rId24"/>
    <p:sldId id="263" r:id="rId25"/>
    <p:sldId id="264" r:id="rId26"/>
    <p:sldId id="265" r:id="rId27"/>
    <p:sldId id="266" r:id="rId2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0099"/>
    <a:srgbClr val="FFFF00"/>
    <a:srgbClr val="CC9900"/>
    <a:srgbClr val="008080"/>
    <a:srgbClr val="FFFFCC"/>
    <a:srgbClr val="FFFFFF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5" autoAdjust="0"/>
    <p:restoredTop sz="94660"/>
  </p:normalViewPr>
  <p:slideViewPr>
    <p:cSldViewPr>
      <p:cViewPr varScale="1">
        <p:scale>
          <a:sx n="83" d="100"/>
          <a:sy n="83" d="100"/>
        </p:scale>
        <p:origin x="146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493D6F-4A31-435B-8C15-D7705B857F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A20BC2A-28C8-44A6-90AA-D9968FA5489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1F14D8A-B5F8-4E39-A7F2-90CC4FFFDE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52B62D89-FABA-41B3-98BE-C380E871F2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6B1EAB12-CF7F-4EA0-A9D8-7B1038A303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EB63F0B-5022-492D-BAE5-5683FC3800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21232A7-4071-4229-8A42-E8DC4C6230C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E09148-4522-42ED-992D-1BE3461C9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98CA4F-D113-44E8-90EE-3C4509387D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CE99AC-685A-4E5E-B937-7FE3403E54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4F423-4C6F-41EE-B66A-325581E6FA0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783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E9E03D-7223-43AE-B2F5-AEC028AC72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2A5B64-EA53-43E5-83F5-4C7C19E836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E84A91-6066-4533-B8BE-30C280A6F5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DD4F9-901C-4A08-9244-47E4D24EA8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777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713C44-D335-4DB9-BEEC-F2361019AD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3AEA8D-754D-497E-920E-3C84FA8391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0E504F-7AA0-4BA1-A1C6-051C3D07D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EA402-2051-4DC7-91FE-B0EF429A0DD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2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6DB47A-962F-4C84-964E-0DFCAC82F2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8E0C6D-4F14-4D6D-B232-D66498CE53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6B9182-47CE-44BC-AFA2-6C617FC462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4C1A1-554A-4165-9C9E-2AEE361E18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998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198837-3E69-4C66-A3A8-1CE8AB5417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404405-99A6-4D25-9359-70E7DDB387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7FE641-BCAF-4A44-A071-DA0CB3439B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F93505-1C6D-4E1C-91B7-2E27476F8B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600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10C37-60F0-4AB0-A3E5-BB81691745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1742B-0B6F-4B03-BFC7-1AAD5C1B30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966F59-B1D4-40B9-B4D6-6E321A9D78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55C2F6-645C-46F5-8E8D-1876BE2AE2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003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1372DC-6CB3-4207-82AB-DB8BB2D1AF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810EEAD-B730-4FF4-9A36-A2EA976564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9EC7043-5755-4595-AD98-411FE25BA4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48BC06-79CF-4357-A4D8-8BDE414E69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964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EAEE165-1717-497F-9D8B-3EE7670B0D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509A08-BBC4-4A73-BFC7-3F3365B7A5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45E78B-D9E4-441B-8D2D-B6FB98D7C6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3217E7-D3C7-443A-A59C-51794A8AA0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652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FB15F92-6CB0-4B49-924F-8DF3FEFFD6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B829F91-32F0-4738-9D52-635FA47F14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B30AD4D-548D-4795-BABB-5546B939AB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92A0D-507A-4B2C-8E12-776C9275765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055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EBEB4-6395-440D-B62E-B45261A9E9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FDB2D-D8C2-4A43-A061-C116428B90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19340-6F76-42F6-9F44-8F8FC25B59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A207CC-C62B-4766-9AFE-4C8F345CF4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2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490F5-068F-496A-8FEA-4DA476B369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60147-D623-493A-98F5-84A597D32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4D8F0-00BC-4248-B15A-74B5A27A45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8C2B9-B669-4087-A08A-21E8900946E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062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7B6D400-9BD8-4310-8D55-9FB597E6567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2F07C2E-574F-449C-B2C1-4FDECE3B697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F1DC7C5-A8CA-4BF3-B0DC-EF377B5407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EC987C8-B96E-412C-AEA2-18ECF04D0A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EB2836B-B4E1-482D-96B7-8BB4BDB8D5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fld id="{A2859240-8B65-448D-965A-F8C50EB5B9F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00"/>
        </a:buClr>
        <a:buSzPct val="85000"/>
        <a:buFont typeface="Wingdings" panose="05000000000000000000" pitchFamily="2" charset="2"/>
        <a:buChar char="[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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1D03092F-0380-4054-8F84-97E1EB2501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8644E2-B967-44E3-80F5-E1A47B5B0353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pic>
        <p:nvPicPr>
          <p:cNvPr id="4099" name="Picture 4" descr="2533638_143408021_2">
            <a:extLst>
              <a:ext uri="{FF2B5EF4-FFF2-40B4-BE49-F238E27FC236}">
                <a16:creationId xmlns:a16="http://schemas.microsoft.com/office/drawing/2014/main" id="{EB0D3A02-0FED-466B-B9F7-4512101E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2" b="486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2596450B-A30C-46AA-B65C-612B5ED1E9EF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4800" dirty="0">
                <a:solidFill>
                  <a:schemeClr val="tx1"/>
                </a:solidFill>
              </a:rPr>
              <a:t>無所不在的易學奧祕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B86EC0E-E193-4127-BC4C-EF98102D0283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>
                <a:latin typeface="+mj-ea"/>
              </a:rPr>
              <a:t>輕鬆優雅學易經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（四）</a:t>
            </a:r>
          </a:p>
          <a:p>
            <a:pPr eaLnBrk="1" hangingPunct="1">
              <a:defRPr/>
            </a:pPr>
            <a:endParaRPr lang="zh-TW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陳巍仁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>
            <a:extLst>
              <a:ext uri="{FF2B5EF4-FFF2-40B4-BE49-F238E27FC236}">
                <a16:creationId xmlns:a16="http://schemas.microsoft.com/office/drawing/2014/main" id="{503BE56D-8463-41B3-B6FA-12232514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408D04-FE27-412E-89A1-89B8BB7A94A7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52D52822-6E17-4161-AF25-BAB3769C705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萬事</a:t>
            </a:r>
            <a:r>
              <a:rPr kumimoji="0" lang="zh-TW" altLang="en-US"/>
              <a:t>俱</a:t>
            </a:r>
            <a:r>
              <a:rPr lang="zh-TW" altLang="en-US"/>
              <a:t>備，只欠東風（五）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00ED07D-765A-4820-AB96-4BBF90B0E60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341438"/>
            <a:ext cx="8540750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/>
              <a:t>孔明笑曰：「亮有一方，便教都督氣順。」瑜曰：「願先生賜教。」孔明索紙筆，屏退左右，密書十六字曰：「</a:t>
            </a:r>
            <a:r>
              <a:rPr lang="zh-TW" altLang="en-US" sz="2800">
                <a:solidFill>
                  <a:schemeClr val="folHlink"/>
                </a:solidFill>
              </a:rPr>
              <a:t>欲破曹公，宜用火攻；萬事俱備，只欠東風。</a:t>
            </a:r>
            <a:r>
              <a:rPr lang="zh-TW" altLang="en-US" sz="2800"/>
              <a:t>」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/>
              <a:t>孔明曰：「亮雖不才，曾遇異人，傳授奇門遁甲天書，可以呼風喚雨</a:t>
            </a:r>
            <a:r>
              <a:rPr lang="en-US" altLang="zh-TW" sz="2800">
                <a:latin typeface="標楷體" pitchFamily="65" charset="-120"/>
              </a:rPr>
              <a:t>……</a:t>
            </a:r>
            <a:r>
              <a:rPr lang="zh-TW" altLang="en-US" sz="2800"/>
              <a:t>亮於臺上作法，</a:t>
            </a:r>
            <a:r>
              <a:rPr lang="zh-TW" altLang="en-US" sz="2800">
                <a:solidFill>
                  <a:schemeClr val="folHlink"/>
                </a:solidFill>
              </a:rPr>
              <a:t>借三日三夜東南大風，助都督用兵，何如？</a:t>
            </a:r>
            <a:r>
              <a:rPr lang="zh-TW" altLang="en-US" sz="2800"/>
              <a:t>」瑜曰：「休道三日三夜，只一夜大風，大事可成矣。只是事在目前，不可遲緩。」孔明曰：「十一月二十日甲子祭風，至二十二日丙寅風息，如何？」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/>
              <a:t>                                           </a:t>
            </a:r>
            <a:r>
              <a:rPr lang="zh-TW" altLang="en-US" sz="2800"/>
              <a:t>──</a:t>
            </a:r>
            <a:r>
              <a:rPr lang="en-US" altLang="zh-TW" sz="2800"/>
              <a:t>〈</a:t>
            </a:r>
            <a:r>
              <a:rPr lang="zh-TW" altLang="en-US" sz="2800"/>
              <a:t>三國演義第四十九回</a:t>
            </a:r>
            <a:r>
              <a:rPr lang="en-US" altLang="zh-TW" sz="2800"/>
              <a:t>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>
            <a:extLst>
              <a:ext uri="{FF2B5EF4-FFF2-40B4-BE49-F238E27FC236}">
                <a16:creationId xmlns:a16="http://schemas.microsoft.com/office/drawing/2014/main" id="{36044BC4-E016-4466-8429-38768BF2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78DA5E-0D39-412A-84FD-5D147D8C1071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DEF6394A-AD62-44E0-A05D-3277C9D674B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曹操</a:t>
            </a:r>
            <a:r>
              <a:rPr lang="en-US" altLang="zh-TW"/>
              <a:t>〈</a:t>
            </a:r>
            <a:r>
              <a:rPr lang="zh-TW" altLang="en-US"/>
              <a:t>短歌行</a:t>
            </a:r>
            <a:r>
              <a:rPr lang="en-US" altLang="zh-TW"/>
              <a:t>〉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10AE974-8F3D-4099-A971-1C062AB5564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557338"/>
            <a:ext cx="8540750" cy="4498975"/>
          </a:xfrm>
        </p:spPr>
        <p:txBody>
          <a:bodyPr/>
          <a:lstStyle/>
          <a:p>
            <a:pPr eaLnBrk="1" hangingPunct="1"/>
            <a:r>
              <a:rPr lang="zh-TW" altLang="en-US" sz="2800" dirty="0"/>
              <a:t>對酒當歌，人生幾何？ 譬如朝露，去日苦多。 </a:t>
            </a:r>
            <a:br>
              <a:rPr lang="zh-TW" altLang="en-US" sz="2800" dirty="0"/>
            </a:br>
            <a:r>
              <a:rPr lang="zh-TW" altLang="en-US" sz="2800" dirty="0"/>
              <a:t>慨當以慷，憂思難忘； 何以解憂？唯有杜康。 </a:t>
            </a:r>
            <a:br>
              <a:rPr lang="zh-TW" altLang="en-US" sz="2800" dirty="0"/>
            </a:br>
            <a:r>
              <a:rPr lang="zh-TW" altLang="en-US" sz="2800" dirty="0"/>
              <a:t>青青子衿，悠悠我心； 但為君故，沉吟至今。 </a:t>
            </a:r>
            <a:br>
              <a:rPr lang="zh-TW" altLang="en-US" sz="2800" dirty="0"/>
            </a:br>
            <a:r>
              <a:rPr lang="zh-TW" altLang="en-US" sz="2800" dirty="0"/>
              <a:t>呦呦鹿鳴，食野之苹； 我有嘉賓，鼓瑟吹笙。 </a:t>
            </a:r>
            <a:br>
              <a:rPr lang="zh-TW" altLang="en-US" sz="2800" dirty="0"/>
            </a:br>
            <a:r>
              <a:rPr lang="zh-TW" altLang="en-US" sz="2800" dirty="0"/>
              <a:t>明明如月，何時可掇？ 憂從中來，不可斷絕。 </a:t>
            </a:r>
            <a:br>
              <a:rPr lang="zh-TW" altLang="en-US" sz="2800" dirty="0"/>
            </a:br>
            <a:r>
              <a:rPr lang="zh-TW" altLang="en-US" sz="2800" dirty="0"/>
              <a:t>越陌度阡，枉用相存； 契闊談讌，心念舊恩。 </a:t>
            </a:r>
            <a:br>
              <a:rPr lang="zh-TW" altLang="en-US" sz="2800" dirty="0"/>
            </a:br>
            <a:r>
              <a:rPr lang="zh-TW" altLang="en-US" sz="2800" dirty="0"/>
              <a:t>月明星稀，烏鵲南飛； 繞樹三匝，何枝可依？ </a:t>
            </a:r>
            <a:br>
              <a:rPr lang="zh-TW" altLang="en-US" sz="2800" dirty="0"/>
            </a:br>
            <a:r>
              <a:rPr lang="zh-TW" altLang="en-US" sz="2800" dirty="0"/>
              <a:t>山不厭高，海不厭深； 周公吐哺，天下歸心。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>
            <a:extLst>
              <a:ext uri="{FF2B5EF4-FFF2-40B4-BE49-F238E27FC236}">
                <a16:creationId xmlns:a16="http://schemas.microsoft.com/office/drawing/2014/main" id="{69D971A6-DC8B-4385-A8FC-EE087674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471132-4046-4AB1-B7CA-6B8C5A34DAB1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63DC9E5-FE80-49CA-8821-B127E4F0045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萬事</a:t>
            </a:r>
            <a:r>
              <a:rPr kumimoji="0" lang="zh-TW" altLang="en-US"/>
              <a:t>俱</a:t>
            </a:r>
            <a:r>
              <a:rPr lang="zh-TW" altLang="en-US"/>
              <a:t>備，只欠東風（六）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9AD894F-4680-4E7A-AAA4-5CA0BF64774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卻說曹操在大寨中，與眾將商議，只等黃蓋消息。當日東南風起甚緊，程昱入告曹操曰：「今日東南風起，宜預隄防。」操笑曰：「</a:t>
            </a:r>
            <a:r>
              <a:rPr lang="zh-TW" altLang="en-US">
                <a:solidFill>
                  <a:schemeClr val="folHlink"/>
                </a:solidFill>
              </a:rPr>
              <a:t>冬至一陽生，來復之時，安得無東南風？何足為怪？</a:t>
            </a:r>
            <a:r>
              <a:rPr lang="zh-TW" altLang="en-US"/>
              <a:t>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3600"/>
              <a:t>                        </a:t>
            </a:r>
            <a:r>
              <a:rPr lang="zh-TW" altLang="en-US"/>
              <a:t>──</a:t>
            </a:r>
            <a:r>
              <a:rPr lang="en-US" altLang="zh-TW"/>
              <a:t>〈</a:t>
            </a:r>
            <a:r>
              <a:rPr lang="zh-TW" altLang="en-US"/>
              <a:t>三國演義第四十九回</a:t>
            </a:r>
            <a:r>
              <a:rPr lang="en-US" altLang="zh-TW"/>
              <a:t>〉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r>
              <a:rPr lang="zh-TW" altLang="en-US"/>
              <a:t>此說即本自</a:t>
            </a:r>
            <a:r>
              <a:rPr lang="zh-TW" altLang="en-US">
                <a:solidFill>
                  <a:schemeClr val="folHlink"/>
                </a:solidFill>
              </a:rPr>
              <a:t>「十二消息卦」</a:t>
            </a:r>
            <a:r>
              <a:rPr lang="zh-TW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>
            <a:extLst>
              <a:ext uri="{FF2B5EF4-FFF2-40B4-BE49-F238E27FC236}">
                <a16:creationId xmlns:a16="http://schemas.microsoft.com/office/drawing/2014/main" id="{5F98AED3-D188-4D14-B33F-31B5F452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1DE90F-1F2B-47B7-AF4A-73602C9CD7EA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2F96D081-D74B-4AB1-826D-31DA58EB3A7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十二消息卦（十二辟卦）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3967C17-9A0B-49C9-804E-0EC85D0053B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8540750" cy="2333625"/>
          </a:xfrm>
        </p:spPr>
        <p:txBody>
          <a:bodyPr/>
          <a:lstStyle/>
          <a:p>
            <a:pPr eaLnBrk="1" hangingPunct="1"/>
            <a:r>
              <a:rPr lang="zh-TW" altLang="en-US"/>
              <a:t>六十四卦中，有哪些卦可代表一年中的十二個月？</a:t>
            </a:r>
          </a:p>
          <a:p>
            <a:pPr eaLnBrk="1" hangingPunct="1"/>
            <a:r>
              <a:rPr lang="zh-TW" altLang="en-US"/>
              <a:t>提示：正月陰陽交泰，春意漸起，此時為「泰」卦。</a:t>
            </a:r>
          </a:p>
        </p:txBody>
      </p:sp>
      <p:pic>
        <p:nvPicPr>
          <p:cNvPr id="40964" name="Picture 4" descr="11泰">
            <a:extLst>
              <a:ext uri="{FF2B5EF4-FFF2-40B4-BE49-F238E27FC236}">
                <a16:creationId xmlns:a16="http://schemas.microsoft.com/office/drawing/2014/main" id="{CEB202FD-AF80-4858-9316-9237CA7E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933825"/>
            <a:ext cx="15367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Line 5">
            <a:extLst>
              <a:ext uri="{FF2B5EF4-FFF2-40B4-BE49-F238E27FC236}">
                <a16:creationId xmlns:a16="http://schemas.microsoft.com/office/drawing/2014/main" id="{BB627BF8-BC2A-40C5-85CA-9898BBC6C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6238" y="4149725"/>
            <a:ext cx="0" cy="1295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229ACCF5-3F90-4538-9F5A-F8AE60F7E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437063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800">
                <a:solidFill>
                  <a:schemeClr val="folHlink"/>
                </a:solidFill>
              </a:rPr>
              <a:t>陽氣漸升</a:t>
            </a: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DC6FCA4A-AC7A-4A3A-9AF0-04068127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589588"/>
            <a:ext cx="151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800">
                <a:solidFill>
                  <a:schemeClr val="tx2"/>
                </a:solidFill>
              </a:rPr>
              <a:t>正月</a:t>
            </a:r>
          </a:p>
        </p:txBody>
      </p:sp>
      <p:sp>
        <p:nvSpPr>
          <p:cNvPr id="40968" name="AutoShape 8">
            <a:extLst>
              <a:ext uri="{FF2B5EF4-FFF2-40B4-BE49-F238E27FC236}">
                <a16:creationId xmlns:a16="http://schemas.microsoft.com/office/drawing/2014/main" id="{DBBC79B3-4617-462D-BE91-E594B51B4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508500"/>
            <a:ext cx="576262" cy="360363"/>
          </a:xfrm>
          <a:prstGeom prst="right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pic>
        <p:nvPicPr>
          <p:cNvPr id="40969" name="Picture 9" descr="34大壯">
            <a:extLst>
              <a:ext uri="{FF2B5EF4-FFF2-40B4-BE49-F238E27FC236}">
                <a16:creationId xmlns:a16="http://schemas.microsoft.com/office/drawing/2014/main" id="{FABCFC1F-1FD2-43BE-B67A-158E1F29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005263"/>
            <a:ext cx="1466850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1" name="Text Box 11">
            <a:extLst>
              <a:ext uri="{FF2B5EF4-FFF2-40B4-BE49-F238E27FC236}">
                <a16:creationId xmlns:a16="http://schemas.microsoft.com/office/drawing/2014/main" id="{8C67D752-9F71-4AE3-A50A-03EEFDDD5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516563"/>
            <a:ext cx="151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800">
                <a:solidFill>
                  <a:schemeClr val="tx2"/>
                </a:solidFill>
              </a:rPr>
              <a:t>二月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1009061E-5D88-431C-9BB5-F2129E818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437063"/>
            <a:ext cx="1366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800">
                <a:solidFill>
                  <a:schemeClr val="folHlink"/>
                </a:solidFill>
              </a:rPr>
              <a:t>大壯卦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  <p:bldP spid="409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4">
            <a:extLst>
              <a:ext uri="{FF2B5EF4-FFF2-40B4-BE49-F238E27FC236}">
                <a16:creationId xmlns:a16="http://schemas.microsoft.com/office/drawing/2014/main" id="{801CF1C0-67D4-4722-BCC6-33034557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2311DD-9D69-4718-AC97-6CEF6DCEDC5E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BAD64EA-F1EC-4964-950D-A93266F966A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試畫出完整十二消息卦</a:t>
            </a:r>
          </a:p>
        </p:txBody>
      </p:sp>
      <p:pic>
        <p:nvPicPr>
          <p:cNvPr id="41988" name="Picture 4" descr="11泰">
            <a:extLst>
              <a:ext uri="{FF2B5EF4-FFF2-40B4-BE49-F238E27FC236}">
                <a16:creationId xmlns:a16="http://schemas.microsoft.com/office/drawing/2014/main" id="{B5618CF1-6ACF-41C1-8238-19CE6DB7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57338"/>
            <a:ext cx="10874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 descr="34大壯">
            <a:extLst>
              <a:ext uri="{FF2B5EF4-FFF2-40B4-BE49-F238E27FC236}">
                <a16:creationId xmlns:a16="http://schemas.microsoft.com/office/drawing/2014/main" id="{377F53B4-23AF-4C3B-94D1-63B81C632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557338"/>
            <a:ext cx="10874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 descr="43夬">
            <a:extLst>
              <a:ext uri="{FF2B5EF4-FFF2-40B4-BE49-F238E27FC236}">
                <a16:creationId xmlns:a16="http://schemas.microsoft.com/office/drawing/2014/main" id="{ABB0A013-A441-4C1B-9411-AA6A3AB1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557338"/>
            <a:ext cx="10874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7" descr="1乾卦">
            <a:extLst>
              <a:ext uri="{FF2B5EF4-FFF2-40B4-BE49-F238E27FC236}">
                <a16:creationId xmlns:a16="http://schemas.microsoft.com/office/drawing/2014/main" id="{C00137FE-738C-4C96-AD2D-16A28286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557338"/>
            <a:ext cx="10874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8" descr="44姤">
            <a:extLst>
              <a:ext uri="{FF2B5EF4-FFF2-40B4-BE49-F238E27FC236}">
                <a16:creationId xmlns:a16="http://schemas.microsoft.com/office/drawing/2014/main" id="{E9BE952D-B327-4073-B2DB-CE452AAD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7338"/>
            <a:ext cx="10874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9" descr="33遯">
            <a:extLst>
              <a:ext uri="{FF2B5EF4-FFF2-40B4-BE49-F238E27FC236}">
                <a16:creationId xmlns:a16="http://schemas.microsoft.com/office/drawing/2014/main" id="{7394530C-4954-4766-93D5-8956465D3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557338"/>
            <a:ext cx="108902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4" name="Picture 10" descr="12否">
            <a:extLst>
              <a:ext uri="{FF2B5EF4-FFF2-40B4-BE49-F238E27FC236}">
                <a16:creationId xmlns:a16="http://schemas.microsoft.com/office/drawing/2014/main" id="{13226126-841F-48ED-B736-3BE9B93FB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860800"/>
            <a:ext cx="11509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5" name="Picture 11" descr="20觀">
            <a:extLst>
              <a:ext uri="{FF2B5EF4-FFF2-40B4-BE49-F238E27FC236}">
                <a16:creationId xmlns:a16="http://schemas.microsoft.com/office/drawing/2014/main" id="{DAD5E070-A300-45E1-AF71-6E359A9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860800"/>
            <a:ext cx="11525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6" name="Picture 12" descr="23剝">
            <a:extLst>
              <a:ext uri="{FF2B5EF4-FFF2-40B4-BE49-F238E27FC236}">
                <a16:creationId xmlns:a16="http://schemas.microsoft.com/office/drawing/2014/main" id="{D750765E-A329-4143-9A16-C674DB5E3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860800"/>
            <a:ext cx="11525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7" name="Picture 13" descr="02坤">
            <a:extLst>
              <a:ext uri="{FF2B5EF4-FFF2-40B4-BE49-F238E27FC236}">
                <a16:creationId xmlns:a16="http://schemas.microsoft.com/office/drawing/2014/main" id="{B0E72731-F198-4A1F-A52E-96E87850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860800"/>
            <a:ext cx="11525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8" name="Picture 14" descr="24復">
            <a:extLst>
              <a:ext uri="{FF2B5EF4-FFF2-40B4-BE49-F238E27FC236}">
                <a16:creationId xmlns:a16="http://schemas.microsoft.com/office/drawing/2014/main" id="{ECCEC497-F38E-41DA-8ED2-A261BDB9D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860800"/>
            <a:ext cx="11525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9" name="Picture 15" descr="19臨">
            <a:extLst>
              <a:ext uri="{FF2B5EF4-FFF2-40B4-BE49-F238E27FC236}">
                <a16:creationId xmlns:a16="http://schemas.microsoft.com/office/drawing/2014/main" id="{EE06D0A1-3AD9-4198-A86C-CB23AF967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3860800"/>
            <a:ext cx="11525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0" name="Text Box 16">
            <a:extLst>
              <a:ext uri="{FF2B5EF4-FFF2-40B4-BE49-F238E27FC236}">
                <a16:creationId xmlns:a16="http://schemas.microsoft.com/office/drawing/2014/main" id="{B20AB0B6-5AE7-4923-8FCA-178C60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636838"/>
            <a:ext cx="9350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folHlink"/>
                </a:solidFill>
              </a:rPr>
              <a:t>正月泰</a:t>
            </a:r>
          </a:p>
        </p:txBody>
      </p:sp>
      <p:sp>
        <p:nvSpPr>
          <p:cNvPr id="42001" name="Rectangle 17">
            <a:extLst>
              <a:ext uri="{FF2B5EF4-FFF2-40B4-BE49-F238E27FC236}">
                <a16:creationId xmlns:a16="http://schemas.microsoft.com/office/drawing/2014/main" id="{D89A5AB8-C574-4F0B-8800-6E33365A2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636838"/>
            <a:ext cx="793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folHlink"/>
                </a:solidFill>
              </a:rPr>
              <a:t>二月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folHlink"/>
                </a:solidFill>
              </a:rPr>
              <a:t>大壯</a:t>
            </a:r>
          </a:p>
        </p:txBody>
      </p:sp>
      <p:sp>
        <p:nvSpPr>
          <p:cNvPr id="42002" name="Rectangle 18">
            <a:extLst>
              <a:ext uri="{FF2B5EF4-FFF2-40B4-BE49-F238E27FC236}">
                <a16:creationId xmlns:a16="http://schemas.microsoft.com/office/drawing/2014/main" id="{C01274AA-49DF-4E7A-BE0C-CB4560001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636838"/>
            <a:ext cx="793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folHlink"/>
                </a:solidFill>
              </a:rPr>
              <a:t>三月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folHlink"/>
                </a:solidFill>
              </a:rPr>
              <a:t>夬</a:t>
            </a:r>
          </a:p>
        </p:txBody>
      </p:sp>
      <p:sp>
        <p:nvSpPr>
          <p:cNvPr id="42003" name="Rectangle 19">
            <a:extLst>
              <a:ext uri="{FF2B5EF4-FFF2-40B4-BE49-F238E27FC236}">
                <a16:creationId xmlns:a16="http://schemas.microsoft.com/office/drawing/2014/main" id="{BDA8B52C-555C-45C8-A4C9-90ADC4418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636838"/>
            <a:ext cx="793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folHlink"/>
                </a:solidFill>
              </a:rPr>
              <a:t>四月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folHlink"/>
                </a:solidFill>
              </a:rPr>
              <a:t>  乾</a:t>
            </a:r>
          </a:p>
        </p:txBody>
      </p:sp>
      <p:sp>
        <p:nvSpPr>
          <p:cNvPr id="42005" name="Text Box 21">
            <a:extLst>
              <a:ext uri="{FF2B5EF4-FFF2-40B4-BE49-F238E27FC236}">
                <a16:creationId xmlns:a16="http://schemas.microsoft.com/office/drawing/2014/main" id="{C8ED52C9-0CE3-43E5-8274-BEBE47CB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636838"/>
            <a:ext cx="9350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folHlink"/>
                </a:solidFill>
              </a:rPr>
              <a:t>五月</a:t>
            </a:r>
            <a:r>
              <a:rPr kumimoji="0" lang="zh-TW" altLang="en-US" sz="2400">
                <a:solidFill>
                  <a:schemeClr val="folHlink"/>
                </a:solidFill>
              </a:rPr>
              <a:t>姤</a:t>
            </a:r>
            <a:endParaRPr lang="zh-TW" altLang="en-US" sz="2400">
              <a:solidFill>
                <a:schemeClr val="folHlink"/>
              </a:solidFill>
            </a:endParaRPr>
          </a:p>
        </p:txBody>
      </p:sp>
      <p:sp>
        <p:nvSpPr>
          <p:cNvPr id="42006" name="Text Box 22">
            <a:extLst>
              <a:ext uri="{FF2B5EF4-FFF2-40B4-BE49-F238E27FC236}">
                <a16:creationId xmlns:a16="http://schemas.microsoft.com/office/drawing/2014/main" id="{DF49B0BA-25E2-4FA6-B8B4-D8E8BAC3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636838"/>
            <a:ext cx="935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TW" altLang="en-US" sz="2400">
                <a:solidFill>
                  <a:schemeClr val="folHlink"/>
                </a:solidFill>
              </a:rPr>
              <a:t>六</a:t>
            </a:r>
            <a:r>
              <a:rPr lang="zh-TW" altLang="en-US" sz="2400">
                <a:solidFill>
                  <a:schemeClr val="folHlink"/>
                </a:solidFill>
              </a:rPr>
              <a:t>月遯</a:t>
            </a:r>
          </a:p>
        </p:txBody>
      </p:sp>
      <p:sp>
        <p:nvSpPr>
          <p:cNvPr id="42007" name="Text Box 23">
            <a:extLst>
              <a:ext uri="{FF2B5EF4-FFF2-40B4-BE49-F238E27FC236}">
                <a16:creationId xmlns:a16="http://schemas.microsoft.com/office/drawing/2014/main" id="{3DD19659-BD7A-44C8-B3C3-05B982296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084763"/>
            <a:ext cx="9350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folHlink"/>
                </a:solidFill>
              </a:rPr>
              <a:t>七月否</a:t>
            </a: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0A85790D-FA88-4704-AA31-F782AAFB0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084763"/>
            <a:ext cx="9350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folHlink"/>
                </a:solidFill>
              </a:rPr>
              <a:t>八月觀</a:t>
            </a:r>
          </a:p>
        </p:txBody>
      </p:sp>
      <p:sp>
        <p:nvSpPr>
          <p:cNvPr id="42009" name="Text Box 25">
            <a:extLst>
              <a:ext uri="{FF2B5EF4-FFF2-40B4-BE49-F238E27FC236}">
                <a16:creationId xmlns:a16="http://schemas.microsoft.com/office/drawing/2014/main" id="{25673BB6-482F-41FE-A47B-7B97D4123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084763"/>
            <a:ext cx="935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folHlink"/>
                </a:solidFill>
              </a:rPr>
              <a:t>九月</a:t>
            </a:r>
            <a:r>
              <a:rPr kumimoji="0" lang="zh-TW" altLang="en-US" sz="2400">
                <a:solidFill>
                  <a:schemeClr val="folHlink"/>
                </a:solidFill>
              </a:rPr>
              <a:t>剝</a:t>
            </a:r>
            <a:endParaRPr lang="zh-TW" altLang="en-US" sz="2400">
              <a:solidFill>
                <a:schemeClr val="folHlink"/>
              </a:solidFill>
            </a:endParaRPr>
          </a:p>
        </p:txBody>
      </p:sp>
      <p:sp>
        <p:nvSpPr>
          <p:cNvPr id="42010" name="Text Box 26">
            <a:extLst>
              <a:ext uri="{FF2B5EF4-FFF2-40B4-BE49-F238E27FC236}">
                <a16:creationId xmlns:a16="http://schemas.microsoft.com/office/drawing/2014/main" id="{248F4603-6917-4175-A418-8624243D1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084763"/>
            <a:ext cx="935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folHlink"/>
                </a:solidFill>
              </a:rPr>
              <a:t>十月坤</a:t>
            </a:r>
          </a:p>
        </p:txBody>
      </p:sp>
      <p:sp>
        <p:nvSpPr>
          <p:cNvPr id="42011" name="Text Box 27">
            <a:extLst>
              <a:ext uri="{FF2B5EF4-FFF2-40B4-BE49-F238E27FC236}">
                <a16:creationId xmlns:a16="http://schemas.microsoft.com/office/drawing/2014/main" id="{390FE8D2-C8DF-4164-817C-C4813C346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5084763"/>
            <a:ext cx="11509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folHlink"/>
                </a:solidFill>
              </a:rPr>
              <a:t>十一月</a:t>
            </a:r>
            <a:r>
              <a:rPr kumimoji="0" lang="zh-TW" altLang="en-US" sz="2400">
                <a:solidFill>
                  <a:schemeClr val="folHlink"/>
                </a:solidFill>
              </a:rPr>
              <a:t>復</a:t>
            </a:r>
            <a:endParaRPr lang="zh-TW" altLang="en-US" sz="2400">
              <a:solidFill>
                <a:schemeClr val="folHlink"/>
              </a:solidFill>
            </a:endParaRPr>
          </a:p>
        </p:txBody>
      </p:sp>
      <p:sp>
        <p:nvSpPr>
          <p:cNvPr id="42012" name="Text Box 28">
            <a:extLst>
              <a:ext uri="{FF2B5EF4-FFF2-40B4-BE49-F238E27FC236}">
                <a16:creationId xmlns:a16="http://schemas.microsoft.com/office/drawing/2014/main" id="{37E5108C-A97A-450F-B54F-30E4B527E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084763"/>
            <a:ext cx="11509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folHlink"/>
                </a:solidFill>
              </a:rPr>
              <a:t>十</a:t>
            </a:r>
            <a:r>
              <a:rPr kumimoji="0" lang="zh-TW" altLang="en-US" sz="2400">
                <a:solidFill>
                  <a:schemeClr val="folHlink"/>
                </a:solidFill>
              </a:rPr>
              <a:t>二</a:t>
            </a:r>
            <a:r>
              <a:rPr lang="zh-TW" altLang="en-US" sz="2400">
                <a:solidFill>
                  <a:schemeClr val="folHlink"/>
                </a:solidFill>
              </a:rPr>
              <a:t>月</a:t>
            </a:r>
            <a:r>
              <a:rPr kumimoji="0" lang="zh-TW" altLang="en-US" sz="2400">
                <a:solidFill>
                  <a:schemeClr val="folHlink"/>
                </a:solidFill>
              </a:rPr>
              <a:t>臨</a:t>
            </a:r>
            <a:endParaRPr lang="zh-TW" altLang="en-US" sz="24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0" grpId="0"/>
      <p:bldP spid="42001" grpId="0"/>
      <p:bldP spid="42002" grpId="0"/>
      <p:bldP spid="42003" grpId="0"/>
      <p:bldP spid="42005" grpId="0"/>
      <p:bldP spid="42006" grpId="0"/>
      <p:bldP spid="42007" grpId="0"/>
      <p:bldP spid="42008" grpId="0"/>
      <p:bldP spid="42009" grpId="0"/>
      <p:bldP spid="42010" grpId="0"/>
      <p:bldP spid="42011" grpId="0"/>
      <p:bldP spid="420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>
            <a:extLst>
              <a:ext uri="{FF2B5EF4-FFF2-40B4-BE49-F238E27FC236}">
                <a16:creationId xmlns:a16="http://schemas.microsoft.com/office/drawing/2014/main" id="{55ED30EF-B50C-4D22-ADF8-6B6FC62F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1B8E95-D44A-4232-9AB9-8A4C29E69DB2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1E3ED7E-1A59-44C4-B8C4-07C3341E33D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十二消息圖</a:t>
            </a:r>
          </a:p>
        </p:txBody>
      </p:sp>
      <p:pic>
        <p:nvPicPr>
          <p:cNvPr id="44037" name="Picture 5" descr="十二消息卦">
            <a:extLst>
              <a:ext uri="{FF2B5EF4-FFF2-40B4-BE49-F238E27FC236}">
                <a16:creationId xmlns:a16="http://schemas.microsoft.com/office/drawing/2014/main" id="{3CA78E28-4813-41F7-8A86-A1748559D1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7"/>
          <a:stretch>
            <a:fillRect/>
          </a:stretch>
        </p:blipFill>
        <p:spPr>
          <a:xfrm>
            <a:off x="2195513" y="1412875"/>
            <a:ext cx="4968875" cy="4684713"/>
          </a:xfrm>
          <a:noFill/>
        </p:spPr>
      </p:pic>
      <p:sp>
        <p:nvSpPr>
          <p:cNvPr id="44038" name="Text Box 6">
            <a:extLst>
              <a:ext uri="{FF2B5EF4-FFF2-40B4-BE49-F238E27FC236}">
                <a16:creationId xmlns:a16="http://schemas.microsoft.com/office/drawing/2014/main" id="{E40A1A99-BE48-4A15-A7F3-54621AE2C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84313"/>
            <a:ext cx="67151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十一月至四月為「息」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E46632B5-9D40-4C3F-A57C-8CEA024DA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1484313"/>
            <a:ext cx="67151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五月至十月為「</a:t>
            </a:r>
            <a:r>
              <a:rPr kumimoji="0" lang="zh-TW" altLang="en-US">
                <a:solidFill>
                  <a:schemeClr val="folHlink"/>
                </a:solidFill>
              </a:rPr>
              <a:t>消</a:t>
            </a:r>
            <a:r>
              <a:rPr lang="zh-TW" altLang="en-US">
                <a:solidFill>
                  <a:schemeClr val="folHlink"/>
                </a:solidFill>
              </a:rPr>
              <a:t>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>
            <a:extLst>
              <a:ext uri="{FF2B5EF4-FFF2-40B4-BE49-F238E27FC236}">
                <a16:creationId xmlns:a16="http://schemas.microsoft.com/office/drawing/2014/main" id="{4E7617EA-6051-4FAB-B777-4A865E92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25B124-B27A-4746-A9AF-577560C34A53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699CFE41-2198-4B12-95F0-CF433606C5E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卦氣七十二候圖</a:t>
            </a:r>
          </a:p>
        </p:txBody>
      </p:sp>
      <p:pic>
        <p:nvPicPr>
          <p:cNvPr id="19460" name="Picture 5" descr="卦氣七十二候圖">
            <a:extLst>
              <a:ext uri="{FF2B5EF4-FFF2-40B4-BE49-F238E27FC236}">
                <a16:creationId xmlns:a16="http://schemas.microsoft.com/office/drawing/2014/main" id="{0772A3EB-E123-42B2-847B-F162E49291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" b="12215"/>
          <a:stretch>
            <a:fillRect/>
          </a:stretch>
        </p:blipFill>
        <p:spPr>
          <a:xfrm>
            <a:off x="1619250" y="692150"/>
            <a:ext cx="6072188" cy="6337300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>
            <a:extLst>
              <a:ext uri="{FF2B5EF4-FFF2-40B4-BE49-F238E27FC236}">
                <a16:creationId xmlns:a16="http://schemas.microsoft.com/office/drawing/2014/main" id="{6C093888-B4B2-4134-8911-40FFC480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23F436-CDE5-4B0B-8C33-ACEC243019A5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45EA950-6D7F-40B1-AABA-E38C9CD7720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易經與通識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6FFCB0D-1392-4A4E-84FA-9CF95AAF19E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557338"/>
            <a:ext cx="8662987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（草船借箭後）肅曰：「先生</a:t>
            </a:r>
            <a:r>
              <a:rPr lang="zh-TW" altLang="en-US">
                <a:solidFill>
                  <a:srgbClr val="996600"/>
                </a:solidFill>
              </a:rPr>
              <a:t>真神人也！</a:t>
            </a:r>
            <a:r>
              <a:rPr lang="zh-TW" altLang="en-US"/>
              <a:t>何以知今日如此大霧？」孔明曰：「</a:t>
            </a:r>
            <a:r>
              <a:rPr lang="zh-TW" altLang="en-US">
                <a:solidFill>
                  <a:srgbClr val="996600"/>
                </a:solidFill>
              </a:rPr>
              <a:t>為將而不通天文，不識地利，不知奇門，不曉陰陽，不看陣圖，不明兵勢，是庸才也。</a:t>
            </a:r>
            <a:r>
              <a:rPr lang="zh-TW" altLang="en-US"/>
              <a:t>亮於三日前已算定今日有大霧，因此敢任三日之限。」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學易者（或學者）亦然。司馬遷云：</a:t>
            </a:r>
            <a:r>
              <a:rPr lang="zh-TW" altLang="en-US">
                <a:solidFill>
                  <a:srgbClr val="996600"/>
                </a:solidFill>
              </a:rPr>
              <a:t>「究天人之際、通古今之變、成一家之言。」</a:t>
            </a:r>
            <a:r>
              <a:rPr lang="zh-TW" altLang="en-US"/>
              <a:t>學易非學一書一藝，而是學</a:t>
            </a:r>
            <a:r>
              <a:rPr lang="zh-TW" altLang="en-US">
                <a:solidFill>
                  <a:srgbClr val="996600"/>
                </a:solidFill>
              </a:rPr>
              <a:t>「連結世間一切學問的思維」。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5">
            <a:extLst>
              <a:ext uri="{FF2B5EF4-FFF2-40B4-BE49-F238E27FC236}">
                <a16:creationId xmlns:a16="http://schemas.microsoft.com/office/drawing/2014/main" id="{8A2F9E73-9240-4CED-A3F6-9EAF7978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B3EDC0-E991-4C9D-A0FA-4E155EA071F1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8F05D4AD-AE1E-4250-97C4-86BD7F80B33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古墓奇兵東方組甄選學科考題</a:t>
            </a:r>
            <a:r>
              <a:rPr lang="en-US" altLang="zh-TW"/>
              <a:t>1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6A448C2-B134-4D70-BEB5-1ABA8B28B52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8540750" cy="4133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身為</a:t>
            </a:r>
            <a:r>
              <a:rPr lang="en-US" altLang="zh-TW"/>
              <a:t>Tomb Raider</a:t>
            </a:r>
            <a:r>
              <a:rPr lang="zh-TW" altLang="en-US"/>
              <a:t>的你，費盡千辛萬苦，終於找到傳說中神秘寶庫的入口</a:t>
            </a:r>
            <a:r>
              <a:rPr lang="en-US" altLang="zh-TW">
                <a:latin typeface="標楷體" pitchFamily="65" charset="-120"/>
              </a:rPr>
              <a:t>——</a:t>
            </a:r>
            <a:r>
              <a:rPr lang="zh-TW" altLang="en-US"/>
              <a:t>一座荒井。請運用專業知識，仔細思考並解答以下謎題：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用繩索垂降進入之後，你站在一個十字通道正中央，所站立之處地上鑲了個</a:t>
            </a:r>
            <a:r>
              <a:rPr lang="zh-TW" altLang="en-US">
                <a:solidFill>
                  <a:srgbClr val="996600"/>
                </a:solidFill>
              </a:rPr>
              <a:t>龜蛇纏繞圖騰</a:t>
            </a:r>
            <a:r>
              <a:rPr lang="zh-TW" altLang="en-US"/>
              <a:t>方磚，你知道這是</a:t>
            </a:r>
            <a:r>
              <a:rPr lang="zh-TW" altLang="en-US">
                <a:solidFill>
                  <a:srgbClr val="CC3300"/>
                </a:solidFill>
              </a:rPr>
              <a:t>指向的關鍵</a:t>
            </a:r>
            <a:r>
              <a:rPr lang="zh-TW" altLang="en-US"/>
              <a:t>。對照指南針後，請問你應該走進那個方向的通道？為什麼？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5">
            <a:extLst>
              <a:ext uri="{FF2B5EF4-FFF2-40B4-BE49-F238E27FC236}">
                <a16:creationId xmlns:a16="http://schemas.microsoft.com/office/drawing/2014/main" id="{840BA983-D2FE-490F-93BB-4718D189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B376DF-B91D-468D-A90F-1A5F98166D44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24E42957-2816-4C24-A1B9-49E012F7E81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古墓奇兵東方組甄選學科考題</a:t>
            </a:r>
            <a:r>
              <a:rPr lang="en-US" altLang="zh-TW"/>
              <a:t>1-1</a:t>
            </a:r>
          </a:p>
        </p:txBody>
      </p:sp>
      <p:pic>
        <p:nvPicPr>
          <p:cNvPr id="11269" name="Picture 5" descr="玄武">
            <a:extLst>
              <a:ext uri="{FF2B5EF4-FFF2-40B4-BE49-F238E27FC236}">
                <a16:creationId xmlns:a16="http://schemas.microsoft.com/office/drawing/2014/main" id="{46B7BA34-DC14-4BA9-8F7A-3B172BDE50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975" y="1628775"/>
            <a:ext cx="4498975" cy="44989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>
            <a:extLst>
              <a:ext uri="{FF2B5EF4-FFF2-40B4-BE49-F238E27FC236}">
                <a16:creationId xmlns:a16="http://schemas.microsoft.com/office/drawing/2014/main" id="{9C5961E9-AFBA-422D-AE82-F3A42250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12066B-D0D1-40AE-8B63-3A5A9D42A135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386781D-F061-40A2-A39A-21558C17AB7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孫悟空火眼金睛為何因？（一）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C7C8620-BCBA-40C0-AA56-AAE37846A15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那老君到兜率宮，將大聖解去繩索，放了穿琵琶骨之器，推入八卦爐中，命看爐的道人，架火的童子，將火煽起鍛鍊。原來那爐是</a:t>
            </a:r>
            <a:r>
              <a:rPr lang="zh-TW" altLang="en-US">
                <a:solidFill>
                  <a:schemeClr val="folHlink"/>
                </a:solidFill>
              </a:rPr>
              <a:t>乾、坎、艮、震、巽、離、坤、兌</a:t>
            </a:r>
            <a:r>
              <a:rPr lang="zh-TW" altLang="en-US"/>
              <a:t>八卦。他即將身鑽在「巽宮」位下，</a:t>
            </a:r>
            <a:r>
              <a:rPr lang="zh-TW" altLang="en-US">
                <a:solidFill>
                  <a:schemeClr val="folHlink"/>
                </a:solidFill>
              </a:rPr>
              <a:t>巽乃風也</a:t>
            </a:r>
            <a:r>
              <a:rPr lang="zh-TW" altLang="en-US"/>
              <a:t>，有風則無火。只是風攪得煙來，把一雙眼灼紅了，弄做個老害病眼，故喚作「</a:t>
            </a:r>
            <a:r>
              <a:rPr lang="zh-TW" altLang="en-US">
                <a:solidFill>
                  <a:schemeClr val="folHlink"/>
                </a:solidFill>
              </a:rPr>
              <a:t>火眼金睛」。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/>
              <a:t>                                      ──</a:t>
            </a:r>
            <a:r>
              <a:rPr lang="en-US" altLang="zh-TW"/>
              <a:t>〈</a:t>
            </a:r>
            <a:r>
              <a:rPr lang="zh-TW" altLang="en-US"/>
              <a:t>西遊記第七回</a:t>
            </a:r>
            <a:r>
              <a:rPr lang="en-US" altLang="zh-TW"/>
              <a:t>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5">
            <a:extLst>
              <a:ext uri="{FF2B5EF4-FFF2-40B4-BE49-F238E27FC236}">
                <a16:creationId xmlns:a16="http://schemas.microsoft.com/office/drawing/2014/main" id="{816A1072-43CD-419C-9FB5-941FADD2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AF9176-0CC9-42D3-B67E-3D0C39A4885A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A50AECCC-1F95-47A7-A3B1-17920B908E6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古墓奇兵東方組甄選學科考題</a:t>
            </a:r>
            <a:r>
              <a:rPr lang="en-US" altLang="zh-TW"/>
              <a:t>2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8FA1AFD-1823-44F3-8CF1-EA7E41D5A4E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通道的盡頭，有一座高及天花板的雕像。雕的是兩位</a:t>
            </a:r>
            <a:r>
              <a:rPr lang="zh-TW" altLang="en-US">
                <a:solidFill>
                  <a:schemeClr val="folHlink"/>
                </a:solidFill>
              </a:rPr>
              <a:t>人身蛇尾</a:t>
            </a:r>
            <a:r>
              <a:rPr lang="zh-TW" altLang="en-US"/>
              <a:t>的神祇，</a:t>
            </a:r>
            <a:r>
              <a:rPr lang="zh-TW" altLang="en-US">
                <a:solidFill>
                  <a:schemeClr val="folHlink"/>
                </a:solidFill>
              </a:rPr>
              <a:t>尾部緊緊交纏</a:t>
            </a:r>
            <a:r>
              <a:rPr lang="zh-TW" altLang="en-US"/>
              <a:t>在一起。祂們手中各自握拳，似乎像是鑰匙孔。雕像前面石桌上有四種形狀的鑰匙，分別是工字型、十字形、直角三角形、及乙字型，請判斷祂們是誰？該挑出哪兩把鑰匙，如何放置？為什麼？（</a:t>
            </a:r>
            <a:r>
              <a:rPr lang="en-US" altLang="zh-TW"/>
              <a:t>25</a:t>
            </a:r>
            <a:r>
              <a:rPr lang="zh-TW" altLang="en-US"/>
              <a:t>％）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4">
            <a:extLst>
              <a:ext uri="{FF2B5EF4-FFF2-40B4-BE49-F238E27FC236}">
                <a16:creationId xmlns:a16="http://schemas.microsoft.com/office/drawing/2014/main" id="{F898A797-9513-4CC0-8EA5-AA788959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BD7F89-CEAE-4859-A333-E5066AD9680B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A909346A-0225-4949-8FB7-1B02254C41F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古墓奇兵東方組甄選學科考題</a:t>
            </a:r>
            <a:r>
              <a:rPr lang="en-US" altLang="zh-TW"/>
              <a:t>2-2</a:t>
            </a:r>
          </a:p>
        </p:txBody>
      </p:sp>
      <p:pic>
        <p:nvPicPr>
          <p:cNvPr id="17415" name="Picture 7" descr="伏羲女媧">
            <a:extLst>
              <a:ext uri="{FF2B5EF4-FFF2-40B4-BE49-F238E27FC236}">
                <a16:creationId xmlns:a16="http://schemas.microsoft.com/office/drawing/2014/main" id="{D7F6F220-0953-4D1D-A997-B57C7D118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ACB0B9"/>
              </a:clrFrom>
              <a:clrTo>
                <a:srgbClr val="ACB0B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9" t="7782" r="25209" b="51691"/>
          <a:stretch>
            <a:fillRect/>
          </a:stretch>
        </p:blipFill>
        <p:spPr bwMode="auto">
          <a:xfrm>
            <a:off x="3132138" y="1989138"/>
            <a:ext cx="3167062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Line 8">
            <a:extLst>
              <a:ext uri="{FF2B5EF4-FFF2-40B4-BE49-F238E27FC236}">
                <a16:creationId xmlns:a16="http://schemas.microsoft.com/office/drawing/2014/main" id="{95073F5A-AB33-4EC9-8434-2589367F0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349500"/>
            <a:ext cx="7191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AEF4D0A5-FA4F-4E8B-982B-89CB01C58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1989138"/>
            <a:ext cx="0" cy="10795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>
            <a:extLst>
              <a:ext uri="{FF2B5EF4-FFF2-40B4-BE49-F238E27FC236}">
                <a16:creationId xmlns:a16="http://schemas.microsoft.com/office/drawing/2014/main" id="{98B58184-6FA2-4C55-BA10-819340BF9C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8025" y="2205038"/>
            <a:ext cx="0" cy="1444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1">
            <a:extLst>
              <a:ext uri="{FF2B5EF4-FFF2-40B4-BE49-F238E27FC236}">
                <a16:creationId xmlns:a16="http://schemas.microsoft.com/office/drawing/2014/main" id="{BF55BA83-A5C8-4C7A-B43C-5413B1DC6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4365625"/>
            <a:ext cx="431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>
            <a:extLst>
              <a:ext uri="{FF2B5EF4-FFF2-40B4-BE49-F238E27FC236}">
                <a16:creationId xmlns:a16="http://schemas.microsoft.com/office/drawing/2014/main" id="{0D310347-DAA7-48BD-B222-E4FA6457E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4365625"/>
            <a:ext cx="0" cy="7921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8313ED07-0FC6-4205-9E7C-7BB08D9C8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5157788"/>
            <a:ext cx="431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B27C55BD-6727-4BCD-9C35-3A1F951E1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4365625"/>
            <a:ext cx="792163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id="{874234A3-2010-49C0-BC4D-33DA52076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4365625"/>
            <a:ext cx="0" cy="935038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83600475-2144-4D93-8033-A29BE0EA2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1989138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>
            <a:extLst>
              <a:ext uri="{FF2B5EF4-FFF2-40B4-BE49-F238E27FC236}">
                <a16:creationId xmlns:a16="http://schemas.microsoft.com/office/drawing/2014/main" id="{5263275B-AA63-4FD2-81D0-473EC51ED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2636838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9F55E740-E1B1-410E-BC1B-469CFE3496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7988" y="249237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2">
            <a:extLst>
              <a:ext uri="{FF2B5EF4-FFF2-40B4-BE49-F238E27FC236}">
                <a16:creationId xmlns:a16="http://schemas.microsoft.com/office/drawing/2014/main" id="{63FFDBAE-8997-4D97-B3A0-FCE92C43DD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8850" y="4365625"/>
            <a:ext cx="719138" cy="792163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23">
            <a:extLst>
              <a:ext uri="{FF2B5EF4-FFF2-40B4-BE49-F238E27FC236}">
                <a16:creationId xmlns:a16="http://schemas.microsoft.com/office/drawing/2014/main" id="{6E985088-6CE1-4C21-8BAF-67549C26C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5229225"/>
            <a:ext cx="0" cy="2159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4">
            <a:extLst>
              <a:ext uri="{FF2B5EF4-FFF2-40B4-BE49-F238E27FC236}">
                <a16:creationId xmlns:a16="http://schemas.microsoft.com/office/drawing/2014/main" id="{AB0F8716-BB28-4457-BBAC-95F22807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031BED-62E2-4F65-83AB-1B9437184170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A7FD178E-7409-4023-B650-A191DED9780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古墓奇兵東方組甄選學科考題</a:t>
            </a:r>
            <a:r>
              <a:rPr lang="en-US" altLang="zh-TW"/>
              <a:t>2-3</a:t>
            </a:r>
          </a:p>
        </p:txBody>
      </p:sp>
      <p:pic>
        <p:nvPicPr>
          <p:cNvPr id="14343" name="Picture 7" descr="伏羲女媧">
            <a:extLst>
              <a:ext uri="{FF2B5EF4-FFF2-40B4-BE49-F238E27FC236}">
                <a16:creationId xmlns:a16="http://schemas.microsoft.com/office/drawing/2014/main" id="{AEC79953-6D47-4F98-83A9-22125F8A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4F2F5"/>
              </a:clrFrom>
              <a:clrTo>
                <a:srgbClr val="F4F2F5">
                  <a:alpha val="0"/>
                </a:srgbClr>
              </a:clrTo>
            </a:clrChange>
            <a:lum bright="-12000" contrast="3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0213"/>
            <a:ext cx="6840538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Text Box 9">
            <a:extLst>
              <a:ext uri="{FF2B5EF4-FFF2-40B4-BE49-F238E27FC236}">
                <a16:creationId xmlns:a16="http://schemas.microsoft.com/office/drawing/2014/main" id="{A0F3F6D5-BB24-4202-A73B-D9898DFA4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661025"/>
            <a:ext cx="8893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800">
                <a:solidFill>
                  <a:schemeClr val="folHlink"/>
                </a:solidFill>
              </a:rPr>
              <a:t>腦海中應浮現的參考資料──「山東嘉祥武梁祠壁畫」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5">
            <a:extLst>
              <a:ext uri="{FF2B5EF4-FFF2-40B4-BE49-F238E27FC236}">
                <a16:creationId xmlns:a16="http://schemas.microsoft.com/office/drawing/2014/main" id="{62C4FFF8-4220-4EB2-9EB2-C523BA52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9C3598-E3B1-4388-AC3A-CB7750FA7FDC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C07E47C7-CF77-4671-B307-239E7270BDA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古墓奇兵東方組甄選學科考題</a:t>
            </a:r>
            <a:r>
              <a:rPr lang="en-US" altLang="zh-TW"/>
              <a:t>3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285DA47-F75A-40E9-9744-15A012DA0D8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雕像下沈後，你走進一個密室，地上刻有一巨大的五芒星。每個頂點都鑲有一塊不同顏色的方磚。（如圖）你立刻明白這是一種依</a:t>
            </a:r>
            <a:r>
              <a:rPr lang="zh-TW" altLang="en-US">
                <a:solidFill>
                  <a:schemeClr val="folHlink"/>
                </a:solidFill>
              </a:rPr>
              <a:t>五行原理</a:t>
            </a:r>
            <a:r>
              <a:rPr lang="zh-TW" altLang="en-US"/>
              <a:t>排列的陣法。你目前所踩的位置是</a:t>
            </a:r>
            <a:r>
              <a:rPr lang="zh-TW" altLang="en-US">
                <a:solidFill>
                  <a:schemeClr val="folHlink"/>
                </a:solidFill>
              </a:rPr>
              <a:t>白色地磚</a:t>
            </a:r>
            <a:r>
              <a:rPr lang="zh-TW" altLang="en-US"/>
              <a:t>。請問該</a:t>
            </a:r>
            <a:r>
              <a:rPr lang="zh-TW" altLang="en-US">
                <a:solidFill>
                  <a:schemeClr val="folHlink"/>
                </a:solidFill>
              </a:rPr>
              <a:t>依照什麼順序</a:t>
            </a:r>
            <a:r>
              <a:rPr lang="zh-TW" altLang="en-US"/>
              <a:t>踩過這五色磚，將陣法破解？為什麼？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4">
            <a:extLst>
              <a:ext uri="{FF2B5EF4-FFF2-40B4-BE49-F238E27FC236}">
                <a16:creationId xmlns:a16="http://schemas.microsoft.com/office/drawing/2014/main" id="{438331CD-5AEA-4D66-A7DA-A5AE1E08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D5EB9F-4BC6-4C67-B3C5-22C85DFFC677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4CB985C0-7476-425C-B935-B6E7F376E65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古墓奇兵東方組甄選學科考題</a:t>
            </a:r>
            <a:r>
              <a:rPr lang="en-US" altLang="zh-TW"/>
              <a:t>3-1</a:t>
            </a:r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52310B82-88CA-4984-ACAA-DF4BC7791D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5" y="3429000"/>
            <a:ext cx="3671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8AA6E903-A3E5-4DC1-8862-69604CCEB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429000"/>
            <a:ext cx="3240088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BC5F27C0-72F1-43E6-8AC4-2C666D9C73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3438" y="2205038"/>
            <a:ext cx="1368425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9B044EF3-4FCB-49A4-9AC7-69D8A68877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205038"/>
            <a:ext cx="1366838" cy="3168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0A1CB889-8B21-4FE8-A99F-5FA6EEB532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429000"/>
            <a:ext cx="3167063" cy="1944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184224BA-C434-46A6-82BF-B8D80E094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445125"/>
            <a:ext cx="64770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solidFill>
                <a:srgbClr val="FFFFCC"/>
              </a:solidFill>
              <a:ea typeface="新細明體" panose="02020500000000000000" pitchFamily="18" charset="-120"/>
            </a:endParaRP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A2C36B74-5DEF-49C8-A351-14DC1CC1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068638"/>
            <a:ext cx="647700" cy="647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310857D6-20CE-4273-A923-7A0D9FC2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484313"/>
            <a:ext cx="647700" cy="6477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CDD0F95E-2298-460F-AD40-31E427A24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997200"/>
            <a:ext cx="647700" cy="6477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3BD59DAB-55EE-42DA-B540-A8B5B6902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373688"/>
            <a:ext cx="647700" cy="647700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pic>
        <p:nvPicPr>
          <p:cNvPr id="21521" name="Picture 17" descr="images">
            <a:extLst>
              <a:ext uri="{FF2B5EF4-FFF2-40B4-BE49-F238E27FC236}">
                <a16:creationId xmlns:a16="http://schemas.microsoft.com/office/drawing/2014/main" id="{AC69083B-51E8-4A2F-BEB0-6A8AFC42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573463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6" grpId="0" animBg="1"/>
      <p:bldP spid="21516" grpId="1" animBg="1"/>
      <p:bldP spid="21517" grpId="0" animBg="1"/>
      <p:bldP spid="21518" grpId="0" animBg="1"/>
      <p:bldP spid="21519" grpId="0" animBg="1"/>
      <p:bldP spid="215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5">
            <a:extLst>
              <a:ext uri="{FF2B5EF4-FFF2-40B4-BE49-F238E27FC236}">
                <a16:creationId xmlns:a16="http://schemas.microsoft.com/office/drawing/2014/main" id="{734FB12A-DD47-4FF9-AD6A-C32FE1DD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B4725A-40BE-4583-8009-A33DF5BD2CC4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8E006D7-6AAF-49E0-9E53-EE39198C7D4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古墓奇兵東方組甄選學科考題</a:t>
            </a:r>
            <a:r>
              <a:rPr lang="en-US" altLang="zh-TW"/>
              <a:t>4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E50EFE3-9737-47D7-984F-CE21CE9955A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五行陣破解之後，上方突然透入一道天光，在前方的牆壁上投影出一個八角形，中間還有各種長短線條，你認出這是</a:t>
            </a:r>
            <a:r>
              <a:rPr lang="zh-TW" altLang="en-US">
                <a:solidFill>
                  <a:schemeClr val="folHlink"/>
                </a:solidFill>
              </a:rPr>
              <a:t>先天八卦圖</a:t>
            </a:r>
            <a:r>
              <a:rPr lang="zh-TW" altLang="en-US"/>
              <a:t>。接著壁面發出聲響，浮出一個石方盤，共有九格。（如圖）乾卦的位置已經被按下。請依照</a:t>
            </a:r>
            <a:r>
              <a:rPr lang="zh-TW" altLang="en-US">
                <a:solidFill>
                  <a:schemeClr val="folHlink"/>
                </a:solidFill>
              </a:rPr>
              <a:t>先天卦序</a:t>
            </a:r>
            <a:r>
              <a:rPr lang="zh-TW" altLang="en-US"/>
              <a:t>，一一按下其餘的格子。只要全部正確，你就能壓下中間的太極開關，取出終極寶物「</a:t>
            </a:r>
            <a:r>
              <a:rPr lang="zh-TW" altLang="en-US">
                <a:solidFill>
                  <a:schemeClr val="folHlink"/>
                </a:solidFill>
              </a:rPr>
              <a:t>＋</a:t>
            </a:r>
            <a:r>
              <a:rPr lang="en-US" altLang="zh-TW">
                <a:solidFill>
                  <a:schemeClr val="folHlink"/>
                </a:solidFill>
              </a:rPr>
              <a:t>60</a:t>
            </a:r>
            <a:r>
              <a:rPr lang="zh-TW" altLang="en-US">
                <a:solidFill>
                  <a:schemeClr val="folHlink"/>
                </a:solidFill>
              </a:rPr>
              <a:t>歐趴法杖</a:t>
            </a:r>
            <a:r>
              <a:rPr lang="zh-TW" altLang="en-US"/>
              <a:t>」！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>
            <a:extLst>
              <a:ext uri="{FF2B5EF4-FFF2-40B4-BE49-F238E27FC236}">
                <a16:creationId xmlns:a16="http://schemas.microsoft.com/office/drawing/2014/main" id="{24161FD8-A47A-44FA-BC63-3ADA3BAC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7C5F2D-277B-4C1F-9360-3B1CF4965796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65460A1-25C2-491A-996E-FE403A5CB3C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古墓奇兵東方組甄選學科考題</a:t>
            </a:r>
            <a:r>
              <a:rPr lang="en-US" altLang="zh-TW"/>
              <a:t>4-1</a:t>
            </a:r>
          </a:p>
        </p:txBody>
      </p:sp>
      <p:pic>
        <p:nvPicPr>
          <p:cNvPr id="25605" name="Picture 5" descr="先後天八卦圖（二）">
            <a:extLst>
              <a:ext uri="{FF2B5EF4-FFF2-40B4-BE49-F238E27FC236}">
                <a16:creationId xmlns:a16="http://schemas.microsoft.com/office/drawing/2014/main" id="{B67B0114-3D55-42F3-99DD-09D7323231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1" r="58612"/>
          <a:stretch>
            <a:fillRect/>
          </a:stretch>
        </p:blipFill>
        <p:spPr>
          <a:xfrm>
            <a:off x="2051050" y="1341438"/>
            <a:ext cx="5329238" cy="46593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4">
            <a:extLst>
              <a:ext uri="{FF2B5EF4-FFF2-40B4-BE49-F238E27FC236}">
                <a16:creationId xmlns:a16="http://schemas.microsoft.com/office/drawing/2014/main" id="{A9A7C48C-BDB2-454D-90B9-8251FDA2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13CFC4-2E58-407E-9F6B-96DDBCDD5C77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7DDD121-8262-41DA-AF84-D6556A5275C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古墓奇兵東方組甄選學科考題</a:t>
            </a:r>
            <a:r>
              <a:rPr lang="en-US" altLang="zh-TW"/>
              <a:t>4-2</a:t>
            </a:r>
          </a:p>
        </p:txBody>
      </p:sp>
      <p:pic>
        <p:nvPicPr>
          <p:cNvPr id="27653" name="Picture 5" descr="考圖二">
            <a:extLst>
              <a:ext uri="{FF2B5EF4-FFF2-40B4-BE49-F238E27FC236}">
                <a16:creationId xmlns:a16="http://schemas.microsoft.com/office/drawing/2014/main" id="{D6E2BBA4-063A-43AD-8E7B-91C05DF48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4F7"/>
              </a:clrFrom>
              <a:clrTo>
                <a:srgbClr val="F6F4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34" r="8333" b="28853"/>
          <a:stretch>
            <a:fillRect/>
          </a:stretch>
        </p:blipFill>
        <p:spPr bwMode="auto">
          <a:xfrm>
            <a:off x="2555875" y="1844675"/>
            <a:ext cx="4321175" cy="36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Rectangle 8">
            <a:extLst>
              <a:ext uri="{FF2B5EF4-FFF2-40B4-BE49-F238E27FC236}">
                <a16:creationId xmlns:a16="http://schemas.microsoft.com/office/drawing/2014/main" id="{EE31DB09-CA78-4D15-849E-8F78E5E0A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1497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BA119C78-C93E-4296-8F01-F29B4F97D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27658" name="Rectangle 10">
            <a:extLst>
              <a:ext uri="{FF2B5EF4-FFF2-40B4-BE49-F238E27FC236}">
                <a16:creationId xmlns:a16="http://schemas.microsoft.com/office/drawing/2014/main" id="{E95B81DC-7D1F-4A29-B4ED-7267B1AA3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141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0CA1D5FD-B44C-42D5-9826-92E7FB6E8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1497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27660" name="Rectangle 12">
            <a:extLst>
              <a:ext uri="{FF2B5EF4-FFF2-40B4-BE49-F238E27FC236}">
                <a16:creationId xmlns:a16="http://schemas.microsoft.com/office/drawing/2014/main" id="{DDFDF05C-412E-411D-AC80-D781FC97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2211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7662" name="Rectangle 14">
            <a:extLst>
              <a:ext uri="{FF2B5EF4-FFF2-40B4-BE49-F238E27FC236}">
                <a16:creationId xmlns:a16="http://schemas.microsoft.com/office/drawing/2014/main" id="{32C793DE-1700-4B7A-AB72-6201B1614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133600"/>
            <a:ext cx="300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27663" name="Rectangle 15">
            <a:extLst>
              <a:ext uri="{FF2B5EF4-FFF2-40B4-BE49-F238E27FC236}">
                <a16:creationId xmlns:a16="http://schemas.microsoft.com/office/drawing/2014/main" id="{BD596FAB-351E-4E5D-9AAB-CD9FDAA0D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141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27664" name="Rectangle 16">
            <a:extLst>
              <a:ext uri="{FF2B5EF4-FFF2-40B4-BE49-F238E27FC236}">
                <a16:creationId xmlns:a16="http://schemas.microsoft.com/office/drawing/2014/main" id="{20A537D0-46A2-4AC3-9EC1-F411F106F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7665" name="Rectangle 17">
            <a:extLst>
              <a:ext uri="{FF2B5EF4-FFF2-40B4-BE49-F238E27FC236}">
                <a16:creationId xmlns:a16="http://schemas.microsoft.com/office/drawing/2014/main" id="{944C4E23-6AB3-4C70-A4D7-67C87F47E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141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9</a:t>
            </a:r>
          </a:p>
        </p:txBody>
      </p:sp>
      <p:pic>
        <p:nvPicPr>
          <p:cNvPr id="27666" name="Picture 18" descr="106247963827">
            <a:extLst>
              <a:ext uri="{FF2B5EF4-FFF2-40B4-BE49-F238E27FC236}">
                <a16:creationId xmlns:a16="http://schemas.microsoft.com/office/drawing/2014/main" id="{BA30CA0D-376E-4E86-8D05-524C1DF59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773238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7" name="WordArt 19">
            <a:extLst>
              <a:ext uri="{FF2B5EF4-FFF2-40B4-BE49-F238E27FC236}">
                <a16:creationId xmlns:a16="http://schemas.microsoft.com/office/drawing/2014/main" id="{C15D982E-AEBA-4258-A7DE-9BFE9987C18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63938" y="2997200"/>
            <a:ext cx="2286000" cy="1028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TW" altLang="en-US" sz="3600" kern="10">
                <a:solidFill>
                  <a:srgbClr val="FF0000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新細明體" panose="02020500000000000000" pitchFamily="18" charset="-120"/>
              </a:rPr>
              <a:t>將將將將！</a:t>
            </a:r>
            <a:endParaRPr lang="en-US" sz="3600" kern="10">
              <a:solidFill>
                <a:srgbClr val="FF0000"/>
              </a:soli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0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70" decel="100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770" decel="100000"/>
                                        <p:tgtEl>
                                          <p:spTgt spid="2766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5" dur="77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7" dur="77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9" presetID="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build="allAtOnce"/>
      <p:bldP spid="27657" grpId="0"/>
      <p:bldP spid="27657" grpId="1"/>
      <p:bldP spid="27658" grpId="0"/>
      <p:bldP spid="27658" grpId="1"/>
      <p:bldP spid="27659" grpId="0"/>
      <p:bldP spid="27659" grpId="1"/>
      <p:bldP spid="27660" grpId="0"/>
      <p:bldP spid="27660" grpId="1"/>
      <p:bldP spid="27662" grpId="0"/>
      <p:bldP spid="27662" grpId="1"/>
      <p:bldP spid="27663" grpId="0"/>
      <p:bldP spid="27663" grpId="1"/>
      <p:bldP spid="27664" grpId="0" build="allAtOnce"/>
      <p:bldP spid="2766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>
            <a:extLst>
              <a:ext uri="{FF2B5EF4-FFF2-40B4-BE49-F238E27FC236}">
                <a16:creationId xmlns:a16="http://schemas.microsoft.com/office/drawing/2014/main" id="{A206973B-569A-492D-8F7A-10A61A17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47D594-EFF8-4764-A36E-BBF59E1277AD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BCF1FC6A-9A74-4045-9492-BEA37080FBA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孫悟空火眼金睛為何因？（二）</a:t>
            </a:r>
          </a:p>
        </p:txBody>
      </p:sp>
      <p:pic>
        <p:nvPicPr>
          <p:cNvPr id="31749" name="Picture 5" descr="先後天八卦圖（二）">
            <a:extLst>
              <a:ext uri="{FF2B5EF4-FFF2-40B4-BE49-F238E27FC236}">
                <a16:creationId xmlns:a16="http://schemas.microsoft.com/office/drawing/2014/main" id="{0BD26E7D-AB92-44A7-AB31-43B2C18A49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0" t="8925" r="3027"/>
          <a:stretch>
            <a:fillRect/>
          </a:stretch>
        </p:blipFill>
        <p:spPr>
          <a:xfrm>
            <a:off x="2555875" y="2060575"/>
            <a:ext cx="4321175" cy="4033838"/>
          </a:xfrm>
          <a:noFill/>
        </p:spPr>
      </p:pic>
      <p:sp>
        <p:nvSpPr>
          <p:cNvPr id="31750" name="Line 6">
            <a:extLst>
              <a:ext uri="{FF2B5EF4-FFF2-40B4-BE49-F238E27FC236}">
                <a16:creationId xmlns:a16="http://schemas.microsoft.com/office/drawing/2014/main" id="{06ABBBA3-C7C2-4C57-B73F-C2B344FC69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5025" y="3789363"/>
            <a:ext cx="0" cy="7921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6A926CF1-C6C2-4FC7-8177-775BC2343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3357563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chemeClr val="folHlink"/>
                </a:solidFill>
              </a:rPr>
              <a:t>南</a:t>
            </a: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EA067E7C-1ED2-4EB5-8A8B-9FDC8BA03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341438"/>
            <a:ext cx="7129463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TW" altLang="en-US" sz="3200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請配合羅盤指出本教室巽宮位置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>
            <a:extLst>
              <a:ext uri="{FF2B5EF4-FFF2-40B4-BE49-F238E27FC236}">
                <a16:creationId xmlns:a16="http://schemas.microsoft.com/office/drawing/2014/main" id="{E716850B-92BB-4E63-8873-94DA6E84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884262-6D2A-4684-8FC8-31D0E5AE511B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E6E075E-4C4D-4BE2-9CBB-0381036B1A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萬事</a:t>
            </a:r>
            <a:r>
              <a:rPr kumimoji="0" lang="zh-TW" altLang="en-US"/>
              <a:t>俱</a:t>
            </a:r>
            <a:r>
              <a:rPr lang="zh-TW" altLang="en-US"/>
              <a:t>備，只欠東風（一）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4F077EB-030C-4C55-A16D-CC171F21C10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赤壁之戰：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/>
              <a:t>   建安十三年（公元</a:t>
            </a:r>
            <a:r>
              <a:rPr lang="en-US" altLang="zh-TW"/>
              <a:t>208</a:t>
            </a:r>
            <a:r>
              <a:rPr lang="zh-TW" altLang="en-US"/>
              <a:t>年）冬，曹軍與孫劉聯軍會戰於長江赤壁段南北岸。孫劉聯軍成功以火攻大敗曹軍，曹操北逃，自此形成了三國鼎立的基本局勢。</a:t>
            </a:r>
          </a:p>
          <a:p>
            <a:pPr eaLnBrk="1" hangingPunct="1"/>
            <a:r>
              <a:rPr lang="zh-TW" altLang="en-US"/>
              <a:t>赤壁位置：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/>
              <a:t>   位於今湖北省赤壁市（原浦圻縣），而非古來常以訛傳訛的黃岡市（縣）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21115-960E-4451-8D87-7CBB8D04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萬事具備，只欠東風（二）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557129-7DF7-4408-BAA0-D213AB6D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赤壁戰前局勢如何？</a:t>
            </a:r>
            <a:endParaRPr lang="en-US" altLang="zh-TW"/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華北局勢底定後，曹操以優勢兵力大舉南下，意圖一統華夏。荊州劉琮投降。劉備敗逃。曹操約孫權「會獵於江夏」，意則迫吳自降。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劉備地盤盡失，一無所有，必須促成曹孫決戰，以從中獲得生機。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孫權面對大軍壓境，一方面須設法保全三世基業，一方面須應付國內主和輿論。進退之際頗為猶豫。</a:t>
            </a:r>
          </a:p>
          <a:p>
            <a:endParaRPr lang="zh-TW" altLang="en-US"/>
          </a:p>
        </p:txBody>
      </p:sp>
      <p:sp>
        <p:nvSpPr>
          <p:cNvPr id="8196" name="投影片編號版面配置區 3">
            <a:extLst>
              <a:ext uri="{FF2B5EF4-FFF2-40B4-BE49-F238E27FC236}">
                <a16:creationId xmlns:a16="http://schemas.microsoft.com/office/drawing/2014/main" id="{2C83A56B-77FA-4D2F-8B1C-8B5DDE55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E98AD49-5DE9-406B-A840-A65983D78F97}" type="slidenum">
              <a:rPr kumimoji="0" lang="en-US" altLang="zh-TW"/>
              <a:pPr/>
              <a:t>5</a:t>
            </a:fld>
            <a:endParaRPr kumimoji="0"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>
            <a:extLst>
              <a:ext uri="{FF2B5EF4-FFF2-40B4-BE49-F238E27FC236}">
                <a16:creationId xmlns:a16="http://schemas.microsoft.com/office/drawing/2014/main" id="{4550E8FA-F7FC-450B-82E0-E7C1D99A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FEE7AA-12FA-4330-AE63-77499D5A3B85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2875ADB-81F7-4D3D-A68A-F288CF57293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/>
              <a:t>萬事</a:t>
            </a:r>
            <a:r>
              <a:rPr kumimoji="0" lang="zh-TW" altLang="en-US" dirty="0"/>
              <a:t>俱</a:t>
            </a:r>
            <a:r>
              <a:rPr lang="zh-TW" altLang="en-US" dirty="0"/>
              <a:t>備，只欠東風（三）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79BB7C2-4109-48AE-A9DB-0F8FBC53CAD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4781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/>
              <a:t>周瑜於山頂看隔江戰船，盡入水寨。瑜顧謂眾將曰：「江北戰船，如蘆葦之密；操又多謀，當用何計以破之？」眾未及對，忽見</a:t>
            </a:r>
            <a:r>
              <a:rPr lang="zh-TW" altLang="en-US" sz="2800">
                <a:solidFill>
                  <a:schemeClr val="folHlink"/>
                </a:solidFill>
              </a:rPr>
              <a:t>曹操寨中，被風吹折中央黃旗，飄入江中。</a:t>
            </a:r>
            <a:r>
              <a:rPr lang="zh-TW" altLang="en-US" sz="2800"/>
              <a:t>瑜大笑曰：「此不祥之兆也！」正觀之際，忽狂風大作，江中波濤拍岸。</a:t>
            </a:r>
            <a:r>
              <a:rPr lang="zh-TW" altLang="en-US" sz="2800">
                <a:solidFill>
                  <a:schemeClr val="folHlink"/>
                </a:solidFill>
              </a:rPr>
              <a:t>一陣風過，颳起旗角於周瑜臉上拂過。</a:t>
            </a:r>
            <a:r>
              <a:rPr lang="zh-TW" altLang="en-US" sz="2800"/>
              <a:t>瑜猛然想起一事在心，大叫一聲，往後便倒，口吐鮮血。諸將急救起時，卻早不省人事。正是：一時忽笑又忽叫，難使南軍破北軍。畢竟周瑜性命如何，且看下文分解。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800"/>
              <a:t>                                     ──</a:t>
            </a:r>
            <a:r>
              <a:rPr lang="en-US" altLang="zh-TW" sz="2800"/>
              <a:t>〈</a:t>
            </a:r>
            <a:r>
              <a:rPr lang="zh-TW" altLang="en-US" sz="2800"/>
              <a:t>三國演義第四十八回</a:t>
            </a:r>
            <a:r>
              <a:rPr lang="en-US" altLang="zh-TW" sz="2800"/>
              <a:t>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5">
            <a:extLst>
              <a:ext uri="{FF2B5EF4-FFF2-40B4-BE49-F238E27FC236}">
                <a16:creationId xmlns:a16="http://schemas.microsoft.com/office/drawing/2014/main" id="{070C4412-5A92-445C-A207-FA126589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A074C7-3B79-458D-A062-D322D1EF130C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4330FE1A-3877-482B-AD12-B2192600857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萬事</a:t>
            </a:r>
            <a:r>
              <a:rPr kumimoji="0" lang="zh-TW" altLang="en-US" dirty="0"/>
              <a:t>俱</a:t>
            </a:r>
            <a:r>
              <a:rPr lang="zh-TW" altLang="en-US" dirty="0"/>
              <a:t>備，只欠東風（四）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4B2E0AB-5D3B-4B39-8A79-48AB48A67AA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41438"/>
            <a:ext cx="8540750" cy="5040312"/>
          </a:xfrm>
        </p:spPr>
        <p:txBody>
          <a:bodyPr/>
          <a:lstStyle/>
          <a:p>
            <a:pPr eaLnBrk="1" hangingPunct="1"/>
            <a:r>
              <a:rPr lang="zh-TW" altLang="en-US" sz="2800"/>
              <a:t>操升帳謂眾謀士曰：「若非天命助吾，安得鳳雛妙計？鐵索連舟，果然渡江如履平地。」程昱曰：「船皆連鎖，固是平穩，但</a:t>
            </a:r>
            <a:r>
              <a:rPr lang="zh-TW" altLang="en-US" sz="2800">
                <a:solidFill>
                  <a:schemeClr val="folHlink"/>
                </a:solidFill>
              </a:rPr>
              <a:t>彼若用火攻，難以迴避。不可不防。</a:t>
            </a:r>
            <a:r>
              <a:rPr lang="zh-TW" altLang="en-US" sz="2800"/>
              <a:t>」操大笑曰：「程仲德雖有遠慮，卻還有見不到處。」荀攸曰：「仲德之言甚是。丞相何故笑之？」 操曰：「</a:t>
            </a:r>
            <a:r>
              <a:rPr lang="zh-TW" altLang="en-US" sz="2800">
                <a:solidFill>
                  <a:schemeClr val="folHlink"/>
                </a:solidFill>
              </a:rPr>
              <a:t>凡用火攻，必藉風力。方今隆冬之際，但有西風北風，安有東風南風耶？</a:t>
            </a:r>
            <a:r>
              <a:rPr lang="zh-TW" altLang="en-US" sz="2800"/>
              <a:t>吾居於西北之上，彼兵皆在南岸，彼若用火，是燒自己之兵也，吾何懼哉？</a:t>
            </a:r>
            <a:r>
              <a:rPr lang="en-US" altLang="zh-TW" sz="2800">
                <a:latin typeface="標楷體" pitchFamily="65" charset="-120"/>
              </a:rPr>
              <a:t>……</a:t>
            </a:r>
            <a:r>
              <a:rPr lang="zh-TW" altLang="en-US" sz="2800"/>
              <a:t>」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800"/>
              <a:t>                                     ──</a:t>
            </a:r>
            <a:r>
              <a:rPr lang="en-US" altLang="zh-TW" sz="2800"/>
              <a:t>〈</a:t>
            </a:r>
            <a:r>
              <a:rPr lang="zh-TW" altLang="en-US" sz="2800"/>
              <a:t>三國演義第四十八回</a:t>
            </a:r>
            <a:r>
              <a:rPr lang="en-US" altLang="zh-TW" sz="2800"/>
              <a:t>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>
            <a:extLst>
              <a:ext uri="{FF2B5EF4-FFF2-40B4-BE49-F238E27FC236}">
                <a16:creationId xmlns:a16="http://schemas.microsoft.com/office/drawing/2014/main" id="{9A7020A3-DB63-4D2D-ADBE-6D9C71D2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DEBDD4-50A2-40E2-9443-B7453146D240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pic>
        <p:nvPicPr>
          <p:cNvPr id="12291" name="Picture 7" descr="赤壁之戰示意圖">
            <a:extLst>
              <a:ext uri="{FF2B5EF4-FFF2-40B4-BE49-F238E27FC236}">
                <a16:creationId xmlns:a16="http://schemas.microsoft.com/office/drawing/2014/main" id="{AB5F50A8-26AC-48D3-B951-AFD24C94BD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7150" y="0"/>
            <a:ext cx="9201150" cy="6858000"/>
          </a:xfr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C676B21-9158-48F1-AE27-4B7A5E44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404813"/>
            <a:ext cx="8540750" cy="1143000"/>
          </a:xfrm>
        </p:spPr>
        <p:txBody>
          <a:bodyPr/>
          <a:lstStyle/>
          <a:p>
            <a:pPr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E2208-D016-423C-9AE3-E5086AFB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長江赤壁段南岸遠眺北岸</a:t>
            </a:r>
          </a:p>
        </p:txBody>
      </p:sp>
      <p:sp>
        <p:nvSpPr>
          <p:cNvPr id="11267" name="投影片編號版面配置區 3">
            <a:extLst>
              <a:ext uri="{FF2B5EF4-FFF2-40B4-BE49-F238E27FC236}">
                <a16:creationId xmlns:a16="http://schemas.microsoft.com/office/drawing/2014/main" id="{CA1FA0AC-4FE5-4CFE-A3DA-F983FCA3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1AA25AE-0629-42C3-97A1-D0E5D00778C8}" type="slidenum">
              <a:rPr kumimoji="0" lang="en-US" altLang="zh-TW"/>
              <a:pPr/>
              <a:t>9</a:t>
            </a:fld>
            <a:endParaRPr kumimoji="0" lang="en-US" altLang="zh-TW"/>
          </a:p>
        </p:txBody>
      </p:sp>
      <p:pic>
        <p:nvPicPr>
          <p:cNvPr id="11268" name="Picture 2" descr="https://scontent-tpe1-1.xx.fbcdn.net/hphotos-xap1/t31.0-8/10986941_878166052223272_3549976844457247970_o.jpg">
            <a:extLst>
              <a:ext uri="{FF2B5EF4-FFF2-40B4-BE49-F238E27FC236}">
                <a16:creationId xmlns:a16="http://schemas.microsoft.com/office/drawing/2014/main" id="{098C2D3F-810C-4801-98F9-64F83A2448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3" y="1484313"/>
            <a:ext cx="9178925" cy="5373687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designa">
  <a:themeElements>
    <a:clrScheme name="tdesigna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tdesigna">
      <a:majorFont>
        <a:latin typeface="Arial"/>
        <a:ea typeface="標楷體"/>
        <a:cs typeface="新細明體"/>
      </a:majorFont>
      <a:minorFont>
        <a:latin typeface="Arial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designa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TDESIGNA</Template>
  <TotalTime>1307</TotalTime>
  <Words>1707</Words>
  <Application>Microsoft Office PowerPoint</Application>
  <PresentationFormat>如螢幕大小 (4:3)</PresentationFormat>
  <Paragraphs>121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標楷體</vt:lpstr>
      <vt:lpstr>Arial</vt:lpstr>
      <vt:lpstr>Wingdings</vt:lpstr>
      <vt:lpstr>Wingdings 2</vt:lpstr>
      <vt:lpstr>tdesigna</vt:lpstr>
      <vt:lpstr>無所不在的易學奧祕</vt:lpstr>
      <vt:lpstr>孫悟空火眼金睛為何因？（一）</vt:lpstr>
      <vt:lpstr>孫悟空火眼金睛為何因？（二）</vt:lpstr>
      <vt:lpstr>萬事俱備，只欠東風（一）</vt:lpstr>
      <vt:lpstr>萬事具備，只欠東風（二）</vt:lpstr>
      <vt:lpstr>萬事俱備，只欠東風（三）</vt:lpstr>
      <vt:lpstr>萬事俱備，只欠東風（四）</vt:lpstr>
      <vt:lpstr>PowerPoint 簡報</vt:lpstr>
      <vt:lpstr>長江赤壁段南岸遠眺北岸</vt:lpstr>
      <vt:lpstr>萬事俱備，只欠東風（五）</vt:lpstr>
      <vt:lpstr>曹操〈短歌行〉</vt:lpstr>
      <vt:lpstr>萬事俱備，只欠東風（六）</vt:lpstr>
      <vt:lpstr>十二消息卦（十二辟卦）</vt:lpstr>
      <vt:lpstr>試畫出完整十二消息卦</vt:lpstr>
      <vt:lpstr>十二消息圖</vt:lpstr>
      <vt:lpstr>卦氣七十二候圖</vt:lpstr>
      <vt:lpstr>易經與通識</vt:lpstr>
      <vt:lpstr>古墓奇兵東方組甄選學科考題1</vt:lpstr>
      <vt:lpstr>古墓奇兵東方組甄選學科考題1-1</vt:lpstr>
      <vt:lpstr>古墓奇兵東方組甄選學科考題2</vt:lpstr>
      <vt:lpstr>古墓奇兵東方組甄選學科考題2-2</vt:lpstr>
      <vt:lpstr>古墓奇兵東方組甄選學科考題2-3</vt:lpstr>
      <vt:lpstr>古墓奇兵東方組甄選學科考題3</vt:lpstr>
      <vt:lpstr>古墓奇兵東方組甄選學科考題3-1</vt:lpstr>
      <vt:lpstr>古墓奇兵東方組甄選學科考題4</vt:lpstr>
      <vt:lpstr>古墓奇兵東方組甄選學科考題4-1</vt:lpstr>
      <vt:lpstr>古墓奇兵東方組甄選學科考題4-2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無所不在的易學奧祕</dc:title>
  <dc:creator>user</dc:creator>
  <cp:lastModifiedBy>MYTH01</cp:lastModifiedBy>
  <cp:revision>56</cp:revision>
  <dcterms:created xsi:type="dcterms:W3CDTF">2009-09-30T01:25:47Z</dcterms:created>
  <dcterms:modified xsi:type="dcterms:W3CDTF">2021-05-18T01:08:03Z</dcterms:modified>
</cp:coreProperties>
</file>