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9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55" autoAdjust="0"/>
  </p:normalViewPr>
  <p:slideViewPr>
    <p:cSldViewPr snapToGrid="0">
      <p:cViewPr>
        <p:scale>
          <a:sx n="66" d="100"/>
          <a:sy n="66" d="100"/>
        </p:scale>
        <p:origin x="-588" y="-72"/>
      </p:cViewPr>
      <p:guideLst>
        <p:guide orient="horz" pos="705"/>
        <p:guide pos="5612"/>
        <p:guide pos="4085"/>
        <p:guide pos="2881"/>
      </p:guideLst>
    </p:cSldViewPr>
  </p:slideViewPr>
  <p:outlineViewPr>
    <p:cViewPr>
      <p:scale>
        <a:sx n="33" d="100"/>
        <a:sy n="33" d="100"/>
      </p:scale>
      <p:origin x="0" y="-2566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19535639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itchFamily="2" charset="2"/>
              <a:buChar char="§"/>
              <a:defRPr sz="2200" b="0" i="0">
                <a:latin typeface="Arial"/>
                <a:cs typeface="Arial"/>
              </a:defRPr>
            </a:lvl3pPr>
            <a:lvl4pPr marL="1828800" indent="-457200">
              <a:buClr>
                <a:srgbClr val="34B14B"/>
              </a:buClr>
              <a:buFont typeface="Courier New"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422664"/>
            <a:ext cx="3709317" cy="1744422"/>
          </a:xfrm>
        </p:spPr>
        <p:txBody>
          <a:bodyPr/>
          <a:lstStyle/>
          <a:p>
            <a:pPr algn="ctr"/>
            <a:r>
              <a:rPr lang="en-US" sz="3600" b="0" dirty="0">
                <a:solidFill>
                  <a:schemeClr val="tx1"/>
                </a:solidFill>
                <a:latin typeface="Arial" pitchFamily="34" charset="0"/>
                <a:ea typeface="ＭＳ Ｐゴシック" pitchFamily="34" charset="-128"/>
                <a:cs typeface="Arial" pitchFamily="34" charset="0"/>
              </a:rPr>
              <a:t>An Introduction to Computer Science</a:t>
            </a:r>
            <a:endParaRPr lang="en-US" sz="3600" b="0" dirty="0">
              <a:latin typeface="Arial" pitchFamily="34" charset="0"/>
              <a:cs typeface="Arial" pitchFamily="34" charset="0"/>
            </a:endParaRP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a:t>
            </a:r>
            <a:r>
              <a:rPr lang="en-US" sz="4000" dirty="0">
                <a:latin typeface="Arial" panose="020B0604020202020204" pitchFamily="34" charset="0"/>
                <a:cs typeface="Arial" panose="020B0604020202020204" pitchFamily="34" charset="0"/>
              </a:rPr>
              <a:t>1</a:t>
            </a:r>
            <a:endParaRPr lang="en-US" sz="4000" dirty="0"/>
          </a:p>
        </p:txBody>
      </p:sp>
    </p:spTree>
    <p:extLst>
      <p:ext uri="{BB962C8B-B14F-4D97-AF65-F5344CB8AC3E}">
        <p14:creationId xmlns:p14="http://schemas.microsoft.com/office/powerpoint/2010/main" val="159607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latin typeface="Arial" pitchFamily="34" charset="0"/>
                <a:cs typeface="Arial" pitchFamily="34" charset="0"/>
              </a:rPr>
              <a:t>Algorithms (1 of 5)</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The Formal Definition of an Algorithm:</a:t>
            </a:r>
          </a:p>
          <a:p>
            <a:pPr lvl="1"/>
            <a:r>
              <a:rPr lang="en-US" altLang="en-US" dirty="0">
                <a:latin typeface="Arial" pitchFamily="34" charset="0"/>
                <a:cs typeface="Arial" pitchFamily="34" charset="0"/>
              </a:rPr>
              <a:t>A well-ordered collection of unambiguous and effectively computable operations that, when executed, produces a result and halts in a finite amount of time</a:t>
            </a:r>
          </a:p>
        </p:txBody>
      </p:sp>
    </p:spTree>
    <p:extLst>
      <p:ext uri="{BB962C8B-B14F-4D97-AF65-F5344CB8AC3E}">
        <p14:creationId xmlns:p14="http://schemas.microsoft.com/office/powerpoint/2010/main" val="2683383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latin typeface="Arial" pitchFamily="34" charset="0"/>
                <a:cs typeface="Arial" pitchFamily="34" charset="0"/>
              </a:rPr>
              <a:t>Algorithms (2 of 5)</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Well-ordered collection</a:t>
            </a:r>
          </a:p>
          <a:p>
            <a:pPr lvl="1"/>
            <a:r>
              <a:rPr lang="en-US" altLang="en-US" dirty="0">
                <a:latin typeface="Arial" pitchFamily="34" charset="0"/>
                <a:cs typeface="Arial" pitchFamily="34" charset="0"/>
              </a:rPr>
              <a:t>Upon completion of an operation, we always know which operation to do next</a:t>
            </a:r>
          </a:p>
          <a:p>
            <a:r>
              <a:rPr lang="en-US" altLang="en-US" dirty="0">
                <a:latin typeface="Arial" pitchFamily="34" charset="0"/>
                <a:cs typeface="Arial" pitchFamily="34" charset="0"/>
              </a:rPr>
              <a:t>Unambiguous and effectively computable operations</a:t>
            </a:r>
          </a:p>
          <a:p>
            <a:pPr lvl="1"/>
            <a:r>
              <a:rPr lang="en-US" altLang="en-US" dirty="0">
                <a:latin typeface="Arial" pitchFamily="34" charset="0"/>
                <a:cs typeface="Arial" pitchFamily="34" charset="0"/>
              </a:rPr>
              <a:t>It is not enough for an operation to be understandable, it must also be doable (effectively computable)</a:t>
            </a:r>
          </a:p>
          <a:p>
            <a:pPr lvl="1"/>
            <a:r>
              <a:rPr lang="en-US" altLang="en-US" dirty="0">
                <a:latin typeface="Arial" pitchFamily="34" charset="0"/>
                <a:cs typeface="Arial" pitchFamily="34" charset="0"/>
              </a:rPr>
              <a:t>Ambiguous statements</a:t>
            </a:r>
          </a:p>
          <a:p>
            <a:pPr lvl="2"/>
            <a:r>
              <a:rPr lang="en-US" altLang="en-US" dirty="0">
                <a:latin typeface="Arial" pitchFamily="34" charset="0"/>
                <a:cs typeface="Arial" pitchFamily="34" charset="0"/>
              </a:rPr>
              <a:t>Go back and do it again (Do </a:t>
            </a:r>
            <a:r>
              <a:rPr lang="en-US" altLang="en-US" i="1" dirty="0">
                <a:latin typeface="Arial" pitchFamily="34" charset="0"/>
                <a:cs typeface="Arial" pitchFamily="34" charset="0"/>
              </a:rPr>
              <a:t>what </a:t>
            </a:r>
            <a:r>
              <a:rPr lang="en-US" altLang="en-US" dirty="0">
                <a:latin typeface="Arial" pitchFamily="34" charset="0"/>
                <a:cs typeface="Arial" pitchFamily="34" charset="0"/>
              </a:rPr>
              <a:t>again?)</a:t>
            </a:r>
          </a:p>
          <a:p>
            <a:pPr lvl="2"/>
            <a:r>
              <a:rPr lang="en-US" altLang="en-US" dirty="0">
                <a:latin typeface="Arial" pitchFamily="34" charset="0"/>
                <a:cs typeface="Arial" pitchFamily="34" charset="0"/>
              </a:rPr>
              <a:t>Start over (From </a:t>
            </a:r>
            <a:r>
              <a:rPr lang="en-US" altLang="en-US" i="1" dirty="0">
                <a:latin typeface="Arial" pitchFamily="34" charset="0"/>
                <a:cs typeface="Arial" pitchFamily="34" charset="0"/>
              </a:rPr>
              <a:t>where</a:t>
            </a:r>
            <a:r>
              <a:rPr lang="en-US" altLang="en-US" dirty="0">
                <a:latin typeface="Arial" pitchFamily="34" charset="0"/>
                <a:cs typeface="Arial" pitchFamily="34" charset="0"/>
              </a:rPr>
              <a:t>?)</a:t>
            </a:r>
          </a:p>
        </p:txBody>
      </p:sp>
    </p:spTree>
    <p:extLst>
      <p:ext uri="{BB962C8B-B14F-4D97-AF65-F5344CB8AC3E}">
        <p14:creationId xmlns:p14="http://schemas.microsoft.com/office/powerpoint/2010/main" val="705819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latin typeface="Arial" pitchFamily="34" charset="0"/>
                <a:cs typeface="Arial" pitchFamily="34" charset="0"/>
              </a:rPr>
              <a:t>Algorithms (3 of 5)</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Produces a result and halts in a finite amount of time</a:t>
            </a:r>
          </a:p>
          <a:p>
            <a:pPr lvl="1"/>
            <a:r>
              <a:rPr lang="en-US" altLang="en-US" dirty="0">
                <a:latin typeface="Arial" pitchFamily="34" charset="0"/>
                <a:cs typeface="Arial" pitchFamily="34" charset="0"/>
              </a:rPr>
              <a:t>To know whether a solution is correct, an algorithm must produce a result that is observable to a user:</a:t>
            </a:r>
          </a:p>
          <a:p>
            <a:pPr lvl="2"/>
            <a:r>
              <a:rPr lang="en-US" altLang="en-US" dirty="0">
                <a:latin typeface="Arial" pitchFamily="34" charset="0"/>
                <a:cs typeface="Arial" pitchFamily="34" charset="0"/>
              </a:rPr>
              <a:t>A numerical answer</a:t>
            </a:r>
          </a:p>
          <a:p>
            <a:pPr lvl="2"/>
            <a:r>
              <a:rPr lang="en-US" altLang="en-US" dirty="0">
                <a:latin typeface="Arial" pitchFamily="34" charset="0"/>
                <a:cs typeface="Arial" pitchFamily="34" charset="0"/>
              </a:rPr>
              <a:t>A new object</a:t>
            </a:r>
          </a:p>
          <a:p>
            <a:pPr lvl="2"/>
            <a:r>
              <a:rPr lang="en-US" altLang="en-US" dirty="0">
                <a:latin typeface="Arial" pitchFamily="34" charset="0"/>
                <a:cs typeface="Arial" pitchFamily="34" charset="0"/>
              </a:rPr>
              <a:t>A change in the environment</a:t>
            </a:r>
          </a:p>
        </p:txBody>
      </p:sp>
    </p:spTree>
    <p:extLst>
      <p:ext uri="{BB962C8B-B14F-4D97-AF65-F5344CB8AC3E}">
        <p14:creationId xmlns:p14="http://schemas.microsoft.com/office/powerpoint/2010/main" val="150645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latin typeface="Arial" pitchFamily="34" charset="0"/>
                <a:cs typeface="Arial" pitchFamily="34" charset="0"/>
              </a:rPr>
              <a:t>Algorithms (4 of 5)</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b="1" dirty="0">
                <a:latin typeface="Arial" pitchFamily="34" charset="0"/>
                <a:cs typeface="Arial" pitchFamily="34" charset="0"/>
              </a:rPr>
              <a:t>Unambiguous operation</a:t>
            </a:r>
            <a:r>
              <a:rPr lang="en-US" altLang="en-US" dirty="0">
                <a:latin typeface="Arial" pitchFamily="34" charset="0"/>
                <a:cs typeface="Arial" pitchFamily="34" charset="0"/>
              </a:rPr>
              <a:t>, or </a:t>
            </a:r>
            <a:r>
              <a:rPr lang="en-US" altLang="en-US" b="1" dirty="0">
                <a:latin typeface="Arial" pitchFamily="34" charset="0"/>
                <a:cs typeface="Arial" pitchFamily="34" charset="0"/>
              </a:rPr>
              <a:t>primitive</a:t>
            </a:r>
            <a:endParaRPr lang="en-US" altLang="en-US" dirty="0">
              <a:latin typeface="Arial" pitchFamily="34" charset="0"/>
              <a:cs typeface="Arial" pitchFamily="34" charset="0"/>
            </a:endParaRPr>
          </a:p>
          <a:p>
            <a:pPr lvl="1"/>
            <a:r>
              <a:rPr lang="en-US" altLang="en-US" dirty="0">
                <a:latin typeface="Arial" pitchFamily="34" charset="0"/>
                <a:cs typeface="Arial" pitchFamily="34" charset="0"/>
              </a:rPr>
              <a:t>Can be understood by the computing agent without having to be further defined or simplified</a:t>
            </a:r>
          </a:p>
          <a:p>
            <a:r>
              <a:rPr lang="en-US" altLang="en-US" dirty="0">
                <a:latin typeface="Arial" pitchFamily="34" charset="0"/>
                <a:cs typeface="Arial" pitchFamily="34" charset="0"/>
              </a:rPr>
              <a:t>It is not enough for an operation to be understandable</a:t>
            </a:r>
          </a:p>
          <a:p>
            <a:pPr lvl="1"/>
            <a:r>
              <a:rPr lang="en-US" altLang="en-US" dirty="0">
                <a:latin typeface="Arial" pitchFamily="34" charset="0"/>
                <a:cs typeface="Arial" pitchFamily="34" charset="0"/>
              </a:rPr>
              <a:t>It must also be </a:t>
            </a:r>
            <a:r>
              <a:rPr lang="en-US" altLang="en-US" i="1" dirty="0">
                <a:latin typeface="Arial" pitchFamily="34" charset="0"/>
                <a:cs typeface="Arial" pitchFamily="34" charset="0"/>
              </a:rPr>
              <a:t>doable</a:t>
            </a:r>
            <a:r>
              <a:rPr lang="en-US" altLang="en-US" dirty="0">
                <a:latin typeface="Arial" pitchFamily="34" charset="0"/>
                <a:cs typeface="Arial" pitchFamily="34" charset="0"/>
              </a:rPr>
              <a:t> (</a:t>
            </a:r>
            <a:r>
              <a:rPr lang="en-US" altLang="en-US" b="1" dirty="0">
                <a:latin typeface="Arial" pitchFamily="34" charset="0"/>
                <a:cs typeface="Arial" pitchFamily="34" charset="0"/>
              </a:rPr>
              <a:t>effectively computable</a:t>
            </a:r>
            <a:r>
              <a:rPr lang="en-US" altLang="en-US" dirty="0">
                <a:latin typeface="Arial" pitchFamily="34" charset="0"/>
                <a:cs typeface="Arial" pitchFamily="34" charset="0"/>
              </a:rPr>
              <a:t>)</a:t>
            </a:r>
            <a:r>
              <a:rPr lang="en-US" altLang="en-US" i="1" dirty="0">
                <a:latin typeface="Arial" pitchFamily="34" charset="0"/>
                <a:cs typeface="Arial" pitchFamily="34" charset="0"/>
              </a:rPr>
              <a:t> </a:t>
            </a:r>
            <a:r>
              <a:rPr lang="en-US" altLang="en-US" dirty="0">
                <a:latin typeface="Arial" pitchFamily="34" charset="0"/>
                <a:cs typeface="Arial" pitchFamily="34" charset="0"/>
              </a:rPr>
              <a:t>by the computing agent</a:t>
            </a:r>
          </a:p>
          <a:p>
            <a:r>
              <a:rPr lang="en-US" altLang="en-US" b="1" dirty="0">
                <a:latin typeface="Arial" pitchFamily="34" charset="0"/>
                <a:cs typeface="Arial" pitchFamily="34" charset="0"/>
              </a:rPr>
              <a:t>Infinite loop</a:t>
            </a:r>
          </a:p>
          <a:p>
            <a:pPr lvl="1"/>
            <a:r>
              <a:rPr lang="en-US" altLang="en-US" dirty="0">
                <a:latin typeface="Arial" pitchFamily="34" charset="0"/>
                <a:cs typeface="Arial" pitchFamily="34" charset="0"/>
              </a:rPr>
              <a:t>Runs forever</a:t>
            </a:r>
          </a:p>
          <a:p>
            <a:pPr lvl="1"/>
            <a:r>
              <a:rPr lang="en-US" altLang="en-US" dirty="0">
                <a:latin typeface="Arial" pitchFamily="34" charset="0"/>
                <a:cs typeface="Arial" pitchFamily="34" charset="0"/>
              </a:rPr>
              <a:t>Usually a mistake</a:t>
            </a:r>
          </a:p>
        </p:txBody>
      </p:sp>
    </p:spTree>
    <p:extLst>
      <p:ext uri="{BB962C8B-B14F-4D97-AF65-F5344CB8AC3E}">
        <p14:creationId xmlns:p14="http://schemas.microsoft.com/office/powerpoint/2010/main" val="3455718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1.3 A correct solution to the shampooing problem</a:t>
            </a:r>
            <a:endParaRPr lang="en-US" b="0" dirty="0">
              <a:latin typeface="Arial" pitchFamily="34" charset="0"/>
              <a:cs typeface="Arial" pitchFamily="34" charset="0"/>
            </a:endParaRPr>
          </a:p>
        </p:txBody>
      </p:sp>
      <p:pic>
        <p:nvPicPr>
          <p:cNvPr id="2050" name="Picture 2" descr="The figure displays a correct solution to the shampooing problem. Step 1: operation, wet your hair. Step 2: operation, set the value of Wash Count to 0. Step 3: operation, repeat steps 4 through 6 until the value of Wash Count equals 2. Step 4: operation, lather your hair. Step 5: operation, rinse your hair. Step 6: operation, add 1 to the value of Wash Count. Step 7: operation, stop, you have finished shampooing your h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75" y="2109751"/>
            <a:ext cx="7301891" cy="26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995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1.4 Another correct solution to the shampooing problem</a:t>
            </a:r>
            <a:endParaRPr lang="en-US" b="0" dirty="0">
              <a:latin typeface="Arial" pitchFamily="34" charset="0"/>
              <a:cs typeface="Arial" pitchFamily="34" charset="0"/>
            </a:endParaRPr>
          </a:p>
        </p:txBody>
      </p:sp>
      <p:pic>
        <p:nvPicPr>
          <p:cNvPr id="3074" name="Picture 2" descr="The figure displays another correct solution to the shampooing problem. Step 1: operation, wet your hair. Step 2: operation, lather your hair. Step 3: operation, rinse your hair. Step 4: operation, lather your hair. Step 5: operation, rinse your hair. Step 6: operation, stop, you have finished shampooing your h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164" y="2180315"/>
            <a:ext cx="7762096" cy="249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016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latin typeface="Arial" pitchFamily="34" charset="0"/>
                <a:cs typeface="Arial" pitchFamily="34" charset="0"/>
              </a:rPr>
              <a:t>Algorithms (5 of 5)</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The Importance of Algorithmic Problem Solving</a:t>
            </a:r>
          </a:p>
          <a:p>
            <a:pPr lvl="1"/>
            <a:r>
              <a:rPr lang="en-US" altLang="en-US" dirty="0">
                <a:latin typeface="Arial" pitchFamily="34" charset="0"/>
                <a:cs typeface="Arial" pitchFamily="34" charset="0"/>
              </a:rPr>
              <a:t>“Industrial revolution” of the nineteenth century</a:t>
            </a:r>
          </a:p>
          <a:p>
            <a:pPr lvl="2"/>
            <a:r>
              <a:rPr lang="en-US" altLang="en-US" dirty="0">
                <a:latin typeface="Arial" pitchFamily="34" charset="0"/>
                <a:cs typeface="Arial" pitchFamily="34" charset="0"/>
              </a:rPr>
              <a:t>Mechanized and automated repetitive physical tasks</a:t>
            </a:r>
          </a:p>
          <a:p>
            <a:pPr lvl="1"/>
            <a:r>
              <a:rPr lang="en-US" altLang="en-US" dirty="0">
                <a:latin typeface="Arial" pitchFamily="34" charset="0"/>
                <a:cs typeface="Arial" pitchFamily="34" charset="0"/>
              </a:rPr>
              <a:t>“Computer revolution” of the twentieth and twenty-first centuries</a:t>
            </a:r>
          </a:p>
          <a:p>
            <a:pPr lvl="2"/>
            <a:r>
              <a:rPr lang="en-US" altLang="en-US" dirty="0">
                <a:latin typeface="Arial" pitchFamily="34" charset="0"/>
                <a:cs typeface="Arial" pitchFamily="34" charset="0"/>
              </a:rPr>
              <a:t>Mechanized and automated repetitive mental tasks</a:t>
            </a:r>
          </a:p>
          <a:p>
            <a:pPr lvl="2"/>
            <a:r>
              <a:rPr lang="en-US" altLang="en-US" dirty="0">
                <a:latin typeface="Arial" pitchFamily="34" charset="0"/>
                <a:cs typeface="Arial" pitchFamily="34" charset="0"/>
              </a:rPr>
              <a:t>Used algorithms and computer </a:t>
            </a:r>
            <a:r>
              <a:rPr lang="en-US" altLang="en-US" dirty="0" smtClean="0">
                <a:latin typeface="Arial" pitchFamily="34" charset="0"/>
                <a:cs typeface="Arial" pitchFamily="34" charset="0"/>
              </a:rPr>
              <a:t>hardware</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1514246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 The </a:t>
            </a:r>
            <a:r>
              <a:rPr lang="en-US" altLang="en-US" dirty="0">
                <a:latin typeface="Arial" pitchFamily="34" charset="0"/>
                <a:cs typeface="Arial" pitchFamily="34" charset="0"/>
              </a:rPr>
              <a:t>Early Period: Up to </a:t>
            </a:r>
            <a:r>
              <a:rPr lang="en-US" altLang="en-US" dirty="0" smtClean="0">
                <a:latin typeface="Arial" pitchFamily="34" charset="0"/>
                <a:cs typeface="Arial" pitchFamily="34" charset="0"/>
              </a:rPr>
              <a:t>1940 (1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Seventeenth century: automation/simplification of arithmetic for scientific research:</a:t>
            </a:r>
          </a:p>
          <a:p>
            <a:pPr lvl="1"/>
            <a:r>
              <a:rPr lang="en-US" altLang="en-US" dirty="0">
                <a:latin typeface="Arial" pitchFamily="34" charset="0"/>
                <a:cs typeface="Arial" pitchFamily="34" charset="0"/>
              </a:rPr>
              <a:t>John Napier invented logarithms as a way to simplify difficult mathematical computations (1614).</a:t>
            </a:r>
          </a:p>
          <a:p>
            <a:pPr lvl="1"/>
            <a:r>
              <a:rPr lang="en-US" altLang="en-US" dirty="0">
                <a:latin typeface="Arial" pitchFamily="34" charset="0"/>
                <a:cs typeface="Arial" pitchFamily="34" charset="0"/>
              </a:rPr>
              <a:t>The first slide rule appeared around 1622.</a:t>
            </a:r>
          </a:p>
          <a:p>
            <a:pPr lvl="1"/>
            <a:r>
              <a:rPr lang="en-US" altLang="en-US" dirty="0">
                <a:latin typeface="Arial" pitchFamily="34" charset="0"/>
                <a:cs typeface="Arial" pitchFamily="34" charset="0"/>
              </a:rPr>
              <a:t>Blaise Pascal designed and built a mechanical calculator named the Pascaline (1642).</a:t>
            </a:r>
          </a:p>
          <a:p>
            <a:pPr lvl="1"/>
            <a:r>
              <a:rPr lang="en-US" altLang="en-US" dirty="0">
                <a:latin typeface="Arial" pitchFamily="34" charset="0"/>
                <a:cs typeface="Arial" pitchFamily="34" charset="0"/>
              </a:rPr>
              <a:t>Gottfried Leibnitz constructed a mechanical calculator called Leibnitz’s Wheel (1673).</a:t>
            </a:r>
          </a:p>
        </p:txBody>
      </p:sp>
    </p:spTree>
    <p:extLst>
      <p:ext uri="{BB962C8B-B14F-4D97-AF65-F5344CB8AC3E}">
        <p14:creationId xmlns:p14="http://schemas.microsoft.com/office/powerpoint/2010/main" val="2848626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1.5 The pascaline, one of the earliest mechanical calculators</a:t>
            </a:r>
            <a:endParaRPr lang="en-US" b="0" dirty="0">
              <a:latin typeface="Arial" pitchFamily="34" charset="0"/>
              <a:cs typeface="Arial" pitchFamily="34" charset="0"/>
            </a:endParaRPr>
          </a:p>
        </p:txBody>
      </p:sp>
      <p:pic>
        <p:nvPicPr>
          <p:cNvPr id="5" name="Picture 2" descr="Alt text will be entered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938" y="2022930"/>
            <a:ext cx="6191825" cy="271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71951" y="5560144"/>
            <a:ext cx="8229600" cy="462783"/>
          </a:xfrm>
        </p:spPr>
        <p:txBody>
          <a:bodyPr>
            <a:normAutofit/>
          </a:bodyPr>
          <a:lstStyle/>
          <a:p>
            <a:pPr marL="0" indent="0">
              <a:buNone/>
            </a:pPr>
            <a:r>
              <a:rPr lang="en-US" sz="2400" dirty="0">
                <a:latin typeface="Arial" pitchFamily="34" charset="0"/>
                <a:cs typeface="Arial" pitchFamily="34" charset="0"/>
              </a:rPr>
              <a:t>Source: </a:t>
            </a:r>
            <a:r>
              <a:rPr lang="en-US" sz="2400" dirty="0" smtClean="0">
                <a:latin typeface="Arial" pitchFamily="34" charset="0"/>
                <a:cs typeface="Arial" pitchFamily="34" charset="0"/>
              </a:rPr>
              <a:t>INTERFOTO/Alamy</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388136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 The </a:t>
            </a:r>
            <a:r>
              <a:rPr lang="en-US" altLang="en-US" dirty="0">
                <a:latin typeface="Arial" pitchFamily="34" charset="0"/>
                <a:cs typeface="Arial" pitchFamily="34" charset="0"/>
              </a:rPr>
              <a:t>Early Period: Up to </a:t>
            </a:r>
            <a:r>
              <a:rPr lang="en-US" altLang="en-US" dirty="0" smtClean="0">
                <a:latin typeface="Arial" pitchFamily="34" charset="0"/>
                <a:cs typeface="Arial" pitchFamily="34" charset="0"/>
              </a:rPr>
              <a:t>1940 (2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Seventeenth century devices:</a:t>
            </a:r>
          </a:p>
          <a:p>
            <a:pPr lvl="1"/>
            <a:r>
              <a:rPr lang="en-US" altLang="en-US" dirty="0">
                <a:latin typeface="Arial" pitchFamily="34" charset="0"/>
                <a:cs typeface="Arial" pitchFamily="34" charset="0"/>
              </a:rPr>
              <a:t>Could represent numbers</a:t>
            </a:r>
          </a:p>
          <a:p>
            <a:pPr lvl="1"/>
            <a:r>
              <a:rPr lang="en-US" altLang="en-US" dirty="0">
                <a:latin typeface="Arial" pitchFamily="34" charset="0"/>
                <a:cs typeface="Arial" pitchFamily="34" charset="0"/>
              </a:rPr>
              <a:t>Could perform arithmetic operations on numbers</a:t>
            </a:r>
          </a:p>
          <a:p>
            <a:pPr lvl="1"/>
            <a:r>
              <a:rPr lang="en-US" altLang="en-US" dirty="0">
                <a:latin typeface="Arial" pitchFamily="34" charset="0"/>
                <a:cs typeface="Arial" pitchFamily="34" charset="0"/>
              </a:rPr>
              <a:t>Did not have a memory to store information</a:t>
            </a:r>
          </a:p>
          <a:p>
            <a:pPr lvl="1"/>
            <a:r>
              <a:rPr lang="en-US" altLang="en-US" dirty="0">
                <a:latin typeface="Arial" pitchFamily="34" charset="0"/>
                <a:cs typeface="Arial" pitchFamily="34" charset="0"/>
              </a:rPr>
              <a:t>Were not programmable (a user could not provide a sequence of actions to be executed by the device)</a:t>
            </a:r>
          </a:p>
        </p:txBody>
      </p:sp>
    </p:spTree>
    <p:extLst>
      <p:ext uri="{BB962C8B-B14F-4D97-AF65-F5344CB8AC3E}">
        <p14:creationId xmlns:p14="http://schemas.microsoft.com/office/powerpoint/2010/main" val="3317962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Learning Objectives</a:t>
            </a:r>
            <a:endParaRPr lang="en-US" sz="3600" b="0" dirty="0">
              <a:latin typeface="Arial" pitchFamily="34" charset="0"/>
              <a:cs typeface="Arial" pitchFamily="34" charset="0"/>
            </a:endParaRPr>
          </a:p>
        </p:txBody>
      </p:sp>
      <p:sp>
        <p:nvSpPr>
          <p:cNvPr id="7" name="Content Placeholder 6"/>
          <p:cNvSpPr>
            <a:spLocks noGrp="1"/>
          </p:cNvSpPr>
          <p:nvPr>
            <p:ph idx="1"/>
          </p:nvPr>
        </p:nvSpPr>
        <p:spPr/>
        <p:txBody>
          <a:bodyPr>
            <a:normAutofit/>
          </a:bodyPr>
          <a:lstStyle/>
          <a:p>
            <a:pPr marL="457200" indent="-457200"/>
            <a:r>
              <a:rPr lang="en-US" altLang="en-US" sz="2600" dirty="0">
                <a:latin typeface="Arial" pitchFamily="34" charset="0"/>
                <a:cs typeface="Arial" pitchFamily="34" charset="0"/>
              </a:rPr>
              <a:t>Understand the definition of the term algorithm</a:t>
            </a:r>
          </a:p>
          <a:p>
            <a:pPr marL="457200" indent="-457200"/>
            <a:r>
              <a:rPr lang="en-US" altLang="en-US" sz="2600" dirty="0">
                <a:latin typeface="Arial" pitchFamily="34" charset="0"/>
                <a:cs typeface="Arial" pitchFamily="34" charset="0"/>
              </a:rPr>
              <a:t>Understand the formal definition of computer science</a:t>
            </a:r>
          </a:p>
          <a:p>
            <a:pPr marL="457200" indent="-457200"/>
            <a:r>
              <a:rPr lang="en-US" altLang="en-US" sz="2600" dirty="0">
                <a:latin typeface="Arial" pitchFamily="34" charset="0"/>
                <a:cs typeface="Arial" pitchFamily="34" charset="0"/>
              </a:rPr>
              <a:t>Write down everyday algorithms</a:t>
            </a:r>
          </a:p>
          <a:p>
            <a:pPr marL="457200" indent="-457200"/>
            <a:r>
              <a:rPr lang="en-US" altLang="en-US" sz="2600" dirty="0">
                <a:latin typeface="Arial" pitchFamily="34" charset="0"/>
                <a:cs typeface="Arial" pitchFamily="34" charset="0"/>
              </a:rPr>
              <a:t>Determine if an algorithm is ambiguous or not effectively computable</a:t>
            </a:r>
          </a:p>
          <a:p>
            <a:pPr marL="457200" indent="-457200"/>
            <a:r>
              <a:rPr lang="en-US" altLang="en-US" sz="2600" dirty="0">
                <a:latin typeface="Arial" pitchFamily="34" charset="0"/>
                <a:cs typeface="Arial" pitchFamily="34" charset="0"/>
              </a:rPr>
              <a:t>Understand the roots of modern computer science in mathematics and mechanical machines</a:t>
            </a:r>
          </a:p>
          <a:p>
            <a:pPr marL="457200" indent="-457200"/>
            <a:r>
              <a:rPr lang="en-US" altLang="en-US" sz="2600" dirty="0">
                <a:latin typeface="Arial" pitchFamily="34" charset="0"/>
                <a:cs typeface="Arial" pitchFamily="34" charset="0"/>
              </a:rPr>
              <a:t>Summarize the key points in the historical development of modern electronic </a:t>
            </a:r>
            <a:r>
              <a:rPr lang="en-US" altLang="en-US" sz="2600" dirty="0" smtClean="0">
                <a:latin typeface="Arial" pitchFamily="34" charset="0"/>
                <a:cs typeface="Arial" pitchFamily="34" charset="0"/>
              </a:rPr>
              <a:t>computers</a:t>
            </a:r>
            <a:endParaRPr lang="en-US" altLang="en-US" sz="2600" dirty="0">
              <a:latin typeface="Arial" pitchFamily="34" charset="0"/>
              <a:cs typeface="Arial" pitchFamily="34" charset="0"/>
            </a:endParaRP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 The </a:t>
            </a:r>
            <a:r>
              <a:rPr lang="en-US" altLang="en-US" dirty="0">
                <a:latin typeface="Arial" pitchFamily="34" charset="0"/>
                <a:cs typeface="Arial" pitchFamily="34" charset="0"/>
              </a:rPr>
              <a:t>Early Period: Up to </a:t>
            </a:r>
            <a:r>
              <a:rPr lang="en-US" altLang="en-US" dirty="0" smtClean="0">
                <a:latin typeface="Arial" pitchFamily="34" charset="0"/>
                <a:cs typeface="Arial" pitchFamily="34" charset="0"/>
              </a:rPr>
              <a:t>1940 (3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Nineteenth-century devices:</a:t>
            </a:r>
          </a:p>
          <a:p>
            <a:pPr lvl="1"/>
            <a:r>
              <a:rPr lang="en-US" altLang="en-US" dirty="0">
                <a:latin typeface="Arial" pitchFamily="34" charset="0"/>
                <a:cs typeface="Arial" pitchFamily="34" charset="0"/>
              </a:rPr>
              <a:t>Joseph Jacquard designed an automated loom that used punched cards to create patterns (1801)</a:t>
            </a:r>
          </a:p>
          <a:p>
            <a:pPr lvl="1"/>
            <a:r>
              <a:rPr lang="en-US" altLang="en-US" dirty="0">
                <a:latin typeface="Arial" pitchFamily="34" charset="0"/>
                <a:cs typeface="Arial" pitchFamily="34" charset="0"/>
              </a:rPr>
              <a:t>Herman Hollerith (1880s onward)</a:t>
            </a:r>
          </a:p>
          <a:p>
            <a:pPr lvl="2"/>
            <a:r>
              <a:rPr lang="en-US" altLang="en-US" dirty="0">
                <a:latin typeface="Arial" pitchFamily="34" charset="0"/>
                <a:cs typeface="Arial" pitchFamily="34" charset="0"/>
              </a:rPr>
              <a:t>Designed and built programmable card-processing machines to read, tally, and sort data on punched cards for the U.S. Census Bureau</a:t>
            </a:r>
          </a:p>
          <a:p>
            <a:pPr lvl="2"/>
            <a:r>
              <a:rPr lang="en-US" altLang="en-US" dirty="0">
                <a:latin typeface="Arial" pitchFamily="34" charset="0"/>
                <a:cs typeface="Arial" pitchFamily="34" charset="0"/>
              </a:rPr>
              <a:t>Founded a company that became IBM in </a:t>
            </a:r>
            <a:r>
              <a:rPr lang="en-US" altLang="en-US" dirty="0" smtClean="0">
                <a:latin typeface="Arial" pitchFamily="34" charset="0"/>
                <a:cs typeface="Arial" pitchFamily="34" charset="0"/>
              </a:rPr>
              <a:t>1924</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2542617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1.6 Drawing of the Jacquard loom</a:t>
            </a:r>
            <a:endParaRPr lang="en-US" b="0" dirty="0">
              <a:latin typeface="Arial" pitchFamily="34" charset="0"/>
              <a:cs typeface="Arial" pitchFamily="34" charset="0"/>
            </a:endParaRPr>
          </a:p>
        </p:txBody>
      </p:sp>
      <p:pic>
        <p:nvPicPr>
          <p:cNvPr id="7" name="Picture 2" descr="Alt text will be entered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792" y="1371600"/>
            <a:ext cx="2703195" cy="399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71951" y="5560144"/>
            <a:ext cx="8229600" cy="462783"/>
          </a:xfrm>
        </p:spPr>
        <p:txBody>
          <a:bodyPr>
            <a:normAutofit/>
          </a:bodyPr>
          <a:lstStyle/>
          <a:p>
            <a:pPr marL="0" indent="0">
              <a:buNone/>
            </a:pPr>
            <a:r>
              <a:rPr lang="en-US" sz="2400" dirty="0">
                <a:latin typeface="Arial" pitchFamily="34" charset="0"/>
                <a:cs typeface="Arial" pitchFamily="34" charset="0"/>
              </a:rPr>
              <a:t>Source: © Bettmann/CORBIS </a:t>
            </a:r>
          </a:p>
        </p:txBody>
      </p:sp>
    </p:spTree>
    <p:extLst>
      <p:ext uri="{BB962C8B-B14F-4D97-AF65-F5344CB8AC3E}">
        <p14:creationId xmlns:p14="http://schemas.microsoft.com/office/powerpoint/2010/main" val="1669816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7812"/>
            <a:ext cx="9144000" cy="1060704"/>
          </a:xfrm>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 The </a:t>
            </a:r>
            <a:r>
              <a:rPr lang="en-US" altLang="en-US" dirty="0">
                <a:latin typeface="Arial" pitchFamily="34" charset="0"/>
                <a:cs typeface="Arial" pitchFamily="34" charset="0"/>
              </a:rPr>
              <a:t>Early Period: Up to </a:t>
            </a:r>
            <a:r>
              <a:rPr lang="en-US" altLang="en-US" dirty="0" smtClean="0">
                <a:latin typeface="Arial" pitchFamily="34" charset="0"/>
                <a:cs typeface="Arial" pitchFamily="34" charset="0"/>
              </a:rPr>
              <a:t>1940 (4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Luddites</a:t>
            </a:r>
          </a:p>
          <a:p>
            <a:pPr lvl="1"/>
            <a:r>
              <a:rPr lang="en-US" altLang="en-US" dirty="0">
                <a:latin typeface="Arial" pitchFamily="34" charset="0"/>
                <a:cs typeface="Arial" pitchFamily="34" charset="0"/>
              </a:rPr>
              <a:t>Originally opposed to the new manufacturing technology introduced by the Jacquard Loom</a:t>
            </a:r>
          </a:p>
          <a:p>
            <a:pPr lvl="1"/>
            <a:r>
              <a:rPr lang="en-US" altLang="en-US" dirty="0">
                <a:latin typeface="Arial" pitchFamily="34" charset="0"/>
                <a:cs typeface="Arial" pitchFamily="34" charset="0"/>
              </a:rPr>
              <a:t>Now a term used to describe any group that is frightened or angered by the latest developments in any branch of science and technology, including </a:t>
            </a:r>
            <a:r>
              <a:rPr lang="en-US" altLang="en-US" dirty="0" smtClean="0">
                <a:latin typeface="Arial" pitchFamily="34" charset="0"/>
                <a:cs typeface="Arial" pitchFamily="34" charset="0"/>
              </a:rPr>
              <a:t>computers</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1235335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 The </a:t>
            </a:r>
            <a:r>
              <a:rPr lang="en-US" altLang="en-US" dirty="0">
                <a:latin typeface="Arial" pitchFamily="34" charset="0"/>
                <a:cs typeface="Arial" pitchFamily="34" charset="0"/>
              </a:rPr>
              <a:t>Early Period: Up to </a:t>
            </a:r>
            <a:r>
              <a:rPr lang="en-US" altLang="en-US" dirty="0" smtClean="0">
                <a:latin typeface="Arial" pitchFamily="34" charset="0"/>
                <a:cs typeface="Arial" pitchFamily="34" charset="0"/>
              </a:rPr>
              <a:t>1940 (5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Charles Babbage</a:t>
            </a:r>
          </a:p>
          <a:p>
            <a:pPr lvl="1"/>
            <a:r>
              <a:rPr lang="en-US" altLang="en-US" dirty="0">
                <a:latin typeface="Arial" pitchFamily="34" charset="0"/>
                <a:cs typeface="Arial" pitchFamily="34" charset="0"/>
              </a:rPr>
              <a:t>Difference Engine designed and built in 1823</a:t>
            </a:r>
          </a:p>
          <a:p>
            <a:pPr lvl="2"/>
            <a:r>
              <a:rPr lang="en-US" altLang="en-US" dirty="0">
                <a:latin typeface="Arial" pitchFamily="34" charset="0"/>
                <a:cs typeface="Arial" pitchFamily="34" charset="0"/>
              </a:rPr>
              <a:t>Could do addition, subtraction, multiplication, and division to six significant digits</a:t>
            </a:r>
          </a:p>
          <a:p>
            <a:pPr lvl="2"/>
            <a:r>
              <a:rPr lang="en-US" altLang="en-US" dirty="0">
                <a:latin typeface="Arial" pitchFamily="34" charset="0"/>
                <a:cs typeface="Arial" pitchFamily="34" charset="0"/>
              </a:rPr>
              <a:t>Could solve polynomial equations and other complex mathematical </a:t>
            </a:r>
            <a:r>
              <a:rPr lang="en-US" altLang="en-US" dirty="0" smtClean="0">
                <a:latin typeface="Arial" pitchFamily="34" charset="0"/>
                <a:cs typeface="Arial" pitchFamily="34" charset="0"/>
              </a:rPr>
              <a:t>problems</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1345218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 The </a:t>
            </a:r>
            <a:r>
              <a:rPr lang="en-US" altLang="en-US" dirty="0">
                <a:latin typeface="Arial" pitchFamily="34" charset="0"/>
                <a:cs typeface="Arial" pitchFamily="34" charset="0"/>
              </a:rPr>
              <a:t>Early Period: Up to </a:t>
            </a:r>
            <a:r>
              <a:rPr lang="en-US" altLang="en-US" dirty="0" smtClean="0">
                <a:latin typeface="Arial" pitchFamily="34" charset="0"/>
                <a:cs typeface="Arial" pitchFamily="34" charset="0"/>
              </a:rPr>
              <a:t>1940 (6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Charles Babbage</a:t>
            </a:r>
          </a:p>
          <a:p>
            <a:pPr lvl="1"/>
            <a:r>
              <a:rPr lang="en-US" altLang="en-US" dirty="0">
                <a:latin typeface="Arial" pitchFamily="34" charset="0"/>
                <a:cs typeface="Arial" pitchFamily="34" charset="0"/>
              </a:rPr>
              <a:t>Analytical Engine</a:t>
            </a:r>
          </a:p>
          <a:p>
            <a:pPr lvl="2"/>
            <a:r>
              <a:rPr lang="en-US" altLang="en-US" dirty="0">
                <a:latin typeface="Arial" pitchFamily="34" charset="0"/>
                <a:cs typeface="Arial" pitchFamily="34" charset="0"/>
              </a:rPr>
              <a:t>Designed but never built</a:t>
            </a:r>
          </a:p>
          <a:p>
            <a:pPr lvl="2"/>
            <a:r>
              <a:rPr lang="en-US" altLang="en-US" dirty="0">
                <a:latin typeface="Arial" pitchFamily="34" charset="0"/>
                <a:cs typeface="Arial" pitchFamily="34" charset="0"/>
              </a:rPr>
              <a:t>Mechanical, programmable machine with parts that mirror that of a modern-day computer:</a:t>
            </a:r>
          </a:p>
          <a:p>
            <a:pPr lvl="3"/>
            <a:r>
              <a:rPr lang="en-US" altLang="en-US" dirty="0">
                <a:latin typeface="Arial" pitchFamily="34" charset="0"/>
                <a:cs typeface="Arial" pitchFamily="34" charset="0"/>
              </a:rPr>
              <a:t>Mill: </a:t>
            </a:r>
            <a:r>
              <a:rPr lang="en-US" altLang="en-US" dirty="0" smtClean="0">
                <a:latin typeface="Arial" pitchFamily="34" charset="0"/>
                <a:cs typeface="Arial" pitchFamily="34" charset="0"/>
              </a:rPr>
              <a:t>Arithmetic/logic </a:t>
            </a:r>
            <a:r>
              <a:rPr lang="en-US" altLang="en-US" dirty="0">
                <a:latin typeface="Arial" pitchFamily="34" charset="0"/>
                <a:cs typeface="Arial" pitchFamily="34" charset="0"/>
              </a:rPr>
              <a:t>unit</a:t>
            </a:r>
          </a:p>
          <a:p>
            <a:pPr lvl="3"/>
            <a:r>
              <a:rPr lang="en-US" altLang="en-US" dirty="0">
                <a:latin typeface="Arial" pitchFamily="34" charset="0"/>
                <a:cs typeface="Arial" pitchFamily="34" charset="0"/>
              </a:rPr>
              <a:t>Store: </a:t>
            </a:r>
            <a:r>
              <a:rPr lang="en-US" altLang="en-US" dirty="0" smtClean="0">
                <a:latin typeface="Arial" pitchFamily="34" charset="0"/>
                <a:cs typeface="Arial" pitchFamily="34" charset="0"/>
              </a:rPr>
              <a:t>Memory</a:t>
            </a:r>
            <a:endParaRPr lang="en-US" altLang="en-US" dirty="0">
              <a:latin typeface="Arial" pitchFamily="34" charset="0"/>
              <a:cs typeface="Arial" pitchFamily="34" charset="0"/>
            </a:endParaRPr>
          </a:p>
          <a:p>
            <a:pPr lvl="3"/>
            <a:r>
              <a:rPr lang="en-US" altLang="en-US" dirty="0">
                <a:latin typeface="Arial" pitchFamily="34" charset="0"/>
                <a:cs typeface="Arial" pitchFamily="34" charset="0"/>
              </a:rPr>
              <a:t>Operator: </a:t>
            </a:r>
            <a:r>
              <a:rPr lang="en-US" altLang="en-US" dirty="0" smtClean="0">
                <a:latin typeface="Arial" pitchFamily="34" charset="0"/>
                <a:cs typeface="Arial" pitchFamily="34" charset="0"/>
              </a:rPr>
              <a:t>Processor</a:t>
            </a:r>
            <a:endParaRPr lang="en-US" altLang="en-US" dirty="0">
              <a:latin typeface="Arial" pitchFamily="34" charset="0"/>
              <a:cs typeface="Arial" pitchFamily="34" charset="0"/>
            </a:endParaRPr>
          </a:p>
          <a:p>
            <a:pPr lvl="3"/>
            <a:r>
              <a:rPr lang="en-US" altLang="en-US" dirty="0">
                <a:latin typeface="Arial" pitchFamily="34" charset="0"/>
                <a:cs typeface="Arial" pitchFamily="34" charset="0"/>
              </a:rPr>
              <a:t>Output Unit:	</a:t>
            </a:r>
            <a:r>
              <a:rPr lang="en-US" altLang="en-US" dirty="0" smtClean="0">
                <a:latin typeface="Arial" pitchFamily="34" charset="0"/>
                <a:cs typeface="Arial" pitchFamily="34" charset="0"/>
              </a:rPr>
              <a:t>Input/Output</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922653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 The </a:t>
            </a:r>
            <a:r>
              <a:rPr lang="en-US" altLang="en-US" dirty="0">
                <a:latin typeface="Arial" pitchFamily="34" charset="0"/>
                <a:cs typeface="Arial" pitchFamily="34" charset="0"/>
              </a:rPr>
              <a:t>Early Period: Up to </a:t>
            </a:r>
            <a:r>
              <a:rPr lang="en-US" altLang="en-US" dirty="0" smtClean="0">
                <a:latin typeface="Arial" pitchFamily="34" charset="0"/>
                <a:cs typeface="Arial" pitchFamily="34" charset="0"/>
              </a:rPr>
              <a:t>1940 (7</a:t>
            </a:r>
            <a:r>
              <a:rPr lang="en-US" altLang="en-US" baseline="0" dirty="0" smtClean="0">
                <a:latin typeface="Arial" pitchFamily="34" charset="0"/>
                <a:cs typeface="Arial" pitchFamily="34" charset="0"/>
              </a:rPr>
              <a:t> of 7)</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Nineteenth-century devices:</a:t>
            </a:r>
          </a:p>
          <a:p>
            <a:pPr lvl="1"/>
            <a:r>
              <a:rPr lang="en-US" altLang="en-US" dirty="0">
                <a:latin typeface="Arial" pitchFamily="34" charset="0"/>
                <a:cs typeface="Arial" pitchFamily="34" charset="0"/>
              </a:rPr>
              <a:t>Were mechanical, not electrical</a:t>
            </a:r>
          </a:p>
          <a:p>
            <a:pPr lvl="1"/>
            <a:r>
              <a:rPr lang="en-US" altLang="en-US" dirty="0">
                <a:latin typeface="Arial" pitchFamily="34" charset="0"/>
                <a:cs typeface="Arial" pitchFamily="34" charset="0"/>
              </a:rPr>
              <a:t>Had many features of modern computers:</a:t>
            </a:r>
          </a:p>
          <a:p>
            <a:pPr lvl="2"/>
            <a:r>
              <a:rPr lang="en-US" altLang="en-US" dirty="0">
                <a:latin typeface="Arial" pitchFamily="34" charset="0"/>
                <a:cs typeface="Arial" pitchFamily="34" charset="0"/>
              </a:rPr>
              <a:t>Representation of numbers or other data</a:t>
            </a:r>
          </a:p>
          <a:p>
            <a:pPr lvl="2"/>
            <a:r>
              <a:rPr lang="en-US" altLang="en-US" dirty="0">
                <a:latin typeface="Arial" pitchFamily="34" charset="0"/>
                <a:cs typeface="Arial" pitchFamily="34" charset="0"/>
              </a:rPr>
              <a:t>Operations to manipulate the data</a:t>
            </a:r>
          </a:p>
          <a:p>
            <a:pPr lvl="2"/>
            <a:r>
              <a:rPr lang="en-US" altLang="en-US" dirty="0">
                <a:latin typeface="Arial" pitchFamily="34" charset="0"/>
                <a:cs typeface="Arial" pitchFamily="34" charset="0"/>
              </a:rPr>
              <a:t>Memory to store values in a machine-readable form</a:t>
            </a:r>
          </a:p>
          <a:p>
            <a:pPr lvl="2"/>
            <a:r>
              <a:rPr lang="en-US" altLang="en-US" dirty="0">
                <a:latin typeface="Arial" pitchFamily="34" charset="0"/>
                <a:cs typeface="Arial" pitchFamily="34" charset="0"/>
              </a:rPr>
              <a:t>Programmable: sequences of instructions could be predesigned for complex </a:t>
            </a:r>
            <a:r>
              <a:rPr lang="en-US" altLang="en-US" dirty="0" smtClean="0">
                <a:latin typeface="Arial" pitchFamily="34" charset="0"/>
                <a:cs typeface="Arial" pitchFamily="34" charset="0"/>
              </a:rPr>
              <a:t>operations</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883801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a:t>
            </a:r>
            <a:r>
              <a:rPr lang="en-US" altLang="en-US" baseline="0" dirty="0" smtClean="0">
                <a:latin typeface="Arial" pitchFamily="34" charset="0"/>
                <a:cs typeface="Arial" pitchFamily="34" charset="0"/>
              </a:rPr>
              <a:t> </a:t>
            </a:r>
            <a:r>
              <a:rPr lang="en-US" altLang="en-US" dirty="0" smtClean="0">
                <a:latin typeface="Arial" pitchFamily="34" charset="0"/>
                <a:cs typeface="Arial" pitchFamily="34" charset="0"/>
              </a:rPr>
              <a:t>The </a:t>
            </a:r>
            <a:r>
              <a:rPr lang="en-US" altLang="en-US" dirty="0">
                <a:latin typeface="Arial" pitchFamily="34" charset="0"/>
                <a:cs typeface="Arial" pitchFamily="34" charset="0"/>
              </a:rPr>
              <a:t>Birth of Computers: </a:t>
            </a:r>
            <a:r>
              <a:rPr lang="en-US" altLang="en-US" dirty="0" smtClean="0">
                <a:latin typeface="Arial" pitchFamily="34" charset="0"/>
                <a:cs typeface="Arial" pitchFamily="34" charset="0"/>
              </a:rPr>
              <a:t>1940–1950 (1 of 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Mark I (1944)</a:t>
            </a:r>
          </a:p>
          <a:p>
            <a:pPr lvl="1"/>
            <a:r>
              <a:rPr lang="en-US" altLang="en-US" dirty="0">
                <a:latin typeface="Arial" pitchFamily="34" charset="0"/>
                <a:cs typeface="Arial" pitchFamily="34" charset="0"/>
              </a:rPr>
              <a:t>Electromechanical computer used a mix of relays, magnets, and gears to process and store data</a:t>
            </a:r>
          </a:p>
          <a:p>
            <a:r>
              <a:rPr lang="en-US" altLang="en-US" dirty="0">
                <a:latin typeface="Arial" pitchFamily="34" charset="0"/>
                <a:cs typeface="Arial" pitchFamily="34" charset="0"/>
              </a:rPr>
              <a:t>Colossus (1943)</a:t>
            </a:r>
          </a:p>
          <a:p>
            <a:pPr lvl="1"/>
            <a:r>
              <a:rPr lang="en-US" altLang="en-US" dirty="0">
                <a:latin typeface="Arial" pitchFamily="34" charset="0"/>
                <a:cs typeface="Arial" pitchFamily="34" charset="0"/>
              </a:rPr>
              <a:t>General-purpose computer built by Alan Turing for the British Enigma project</a:t>
            </a:r>
          </a:p>
          <a:p>
            <a:r>
              <a:rPr lang="en-US" altLang="en-US" dirty="0">
                <a:latin typeface="Arial" pitchFamily="34" charset="0"/>
                <a:cs typeface="Arial" pitchFamily="34" charset="0"/>
              </a:rPr>
              <a:t>ENIAC (Electronic Numerical Integrator and Calculator) (1946)</a:t>
            </a:r>
          </a:p>
          <a:p>
            <a:pPr lvl="1"/>
            <a:r>
              <a:rPr lang="en-US" altLang="en-US" dirty="0">
                <a:latin typeface="Arial" pitchFamily="34" charset="0"/>
                <a:cs typeface="Arial" pitchFamily="34" charset="0"/>
              </a:rPr>
              <a:t>First publicly known fully electronic </a:t>
            </a:r>
            <a:r>
              <a:rPr lang="en-US" altLang="en-US" dirty="0" smtClean="0">
                <a:latin typeface="Arial" pitchFamily="34" charset="0"/>
                <a:cs typeface="Arial" pitchFamily="34" charset="0"/>
              </a:rPr>
              <a:t>computer</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1756039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1.7 Photograph of the ENIAC computer</a:t>
            </a:r>
            <a:endParaRPr lang="en-US" b="0" dirty="0">
              <a:latin typeface="Arial" pitchFamily="34" charset="0"/>
              <a:cs typeface="Arial" pitchFamily="34" charset="0"/>
            </a:endParaRPr>
          </a:p>
        </p:txBody>
      </p:sp>
      <p:pic>
        <p:nvPicPr>
          <p:cNvPr id="5" name="Picture 2" descr="A black and white photo shows a man is standing and programming the switches for ENIAC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72" y="1889855"/>
            <a:ext cx="4863656" cy="321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71951" y="5356966"/>
            <a:ext cx="8229600" cy="737419"/>
          </a:xfrm>
        </p:spPr>
        <p:txBody>
          <a:bodyPr>
            <a:noAutofit/>
          </a:bodyPr>
          <a:lstStyle/>
          <a:p>
            <a:pPr marL="0" indent="0">
              <a:buNone/>
            </a:pPr>
            <a:r>
              <a:rPr lang="en-US" sz="2200" dirty="0">
                <a:latin typeface="Arial" pitchFamily="34" charset="0"/>
                <a:cs typeface="Arial" pitchFamily="34" charset="0"/>
              </a:rPr>
              <a:t>Source: From the Collections of the University of Pennsylvania Archives (U.S Army photo)</a:t>
            </a:r>
          </a:p>
        </p:txBody>
      </p:sp>
    </p:spTree>
    <p:extLst>
      <p:ext uri="{BB962C8B-B14F-4D97-AF65-F5344CB8AC3E}">
        <p14:creationId xmlns:p14="http://schemas.microsoft.com/office/powerpoint/2010/main" val="1757678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a:t>
            </a:r>
            <a:r>
              <a:rPr lang="en-US" altLang="en-US" baseline="0" dirty="0" smtClean="0">
                <a:latin typeface="Arial" pitchFamily="34" charset="0"/>
                <a:cs typeface="Arial" pitchFamily="34" charset="0"/>
              </a:rPr>
              <a:t> </a:t>
            </a:r>
            <a:r>
              <a:rPr lang="en-US" altLang="en-US" dirty="0" smtClean="0">
                <a:latin typeface="Arial" pitchFamily="34" charset="0"/>
                <a:cs typeface="Arial" pitchFamily="34" charset="0"/>
              </a:rPr>
              <a:t>The </a:t>
            </a:r>
            <a:r>
              <a:rPr lang="en-US" altLang="en-US" dirty="0">
                <a:latin typeface="Arial" pitchFamily="34" charset="0"/>
                <a:cs typeface="Arial" pitchFamily="34" charset="0"/>
              </a:rPr>
              <a:t>Birth of Computers: </a:t>
            </a:r>
            <a:r>
              <a:rPr lang="en-US" altLang="en-US" dirty="0" smtClean="0">
                <a:latin typeface="Arial" pitchFamily="34" charset="0"/>
                <a:cs typeface="Arial" pitchFamily="34" charset="0"/>
              </a:rPr>
              <a:t>1940–1950 (2 of 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John Von Neumann</a:t>
            </a:r>
          </a:p>
          <a:p>
            <a:pPr lvl="1"/>
            <a:r>
              <a:rPr lang="en-US" altLang="en-US" dirty="0">
                <a:latin typeface="Arial" pitchFamily="34" charset="0"/>
                <a:cs typeface="Arial" pitchFamily="34" charset="0"/>
              </a:rPr>
              <a:t>Proposed a radically different computer design based on a model called the </a:t>
            </a:r>
            <a:r>
              <a:rPr lang="en-US" altLang="en-US" b="1" dirty="0">
                <a:latin typeface="Arial" pitchFamily="34" charset="0"/>
                <a:cs typeface="Arial" pitchFamily="34" charset="0"/>
              </a:rPr>
              <a:t>stored program computer</a:t>
            </a:r>
          </a:p>
          <a:p>
            <a:pPr lvl="1"/>
            <a:r>
              <a:rPr lang="en-US" altLang="en-US" dirty="0">
                <a:latin typeface="Arial" pitchFamily="34" charset="0"/>
                <a:cs typeface="Arial" pitchFamily="34" charset="0"/>
              </a:rPr>
              <a:t>Research group at the University of Pennsylvania   built one of the first stored program computers, called EDVAC, in 1949</a:t>
            </a:r>
          </a:p>
          <a:p>
            <a:pPr lvl="1"/>
            <a:r>
              <a:rPr lang="en-US" altLang="en-US" dirty="0">
                <a:latin typeface="Arial" pitchFamily="34" charset="0"/>
                <a:cs typeface="Arial" pitchFamily="34" charset="0"/>
              </a:rPr>
              <a:t>UNIVAC </a:t>
            </a:r>
            <a:r>
              <a:rPr lang="en-IN" dirty="0">
                <a:latin typeface="Arial" pitchFamily="34" charset="0"/>
                <a:cs typeface="Arial" pitchFamily="34" charset="0"/>
              </a:rPr>
              <a:t>I</a:t>
            </a:r>
            <a:r>
              <a:rPr lang="en-US" altLang="en-US" dirty="0">
                <a:latin typeface="Arial" pitchFamily="34" charset="0"/>
                <a:cs typeface="Arial" pitchFamily="34" charset="0"/>
              </a:rPr>
              <a:t>, a version of EDVAC, the first commercially sold computer</a:t>
            </a:r>
          </a:p>
          <a:p>
            <a:pPr lvl="1"/>
            <a:r>
              <a:rPr lang="en-US" altLang="en-US" dirty="0">
                <a:latin typeface="Arial" pitchFamily="34" charset="0"/>
                <a:cs typeface="Arial" pitchFamily="34" charset="0"/>
              </a:rPr>
              <a:t>Nearly all modern computers use the </a:t>
            </a:r>
            <a:r>
              <a:rPr lang="en-US" altLang="en-US" b="1" dirty="0">
                <a:latin typeface="Arial" pitchFamily="34" charset="0"/>
                <a:cs typeface="Arial" pitchFamily="34" charset="0"/>
              </a:rPr>
              <a:t>Von Neumann architecture</a:t>
            </a:r>
            <a:r>
              <a:rPr lang="en-US" altLang="en-US" dirty="0">
                <a:latin typeface="Arial" pitchFamily="34" charset="0"/>
                <a:cs typeface="Arial" pitchFamily="34" charset="0"/>
              </a:rPr>
              <a:t> </a:t>
            </a:r>
          </a:p>
        </p:txBody>
      </p:sp>
    </p:spTree>
    <p:extLst>
      <p:ext uri="{BB962C8B-B14F-4D97-AF65-F5344CB8AC3E}">
        <p14:creationId xmlns:p14="http://schemas.microsoft.com/office/powerpoint/2010/main" val="4151240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a:t>
            </a:r>
            <a:r>
              <a:rPr lang="en-US" altLang="en-US" baseline="0" dirty="0" smtClean="0">
                <a:latin typeface="Arial" pitchFamily="34" charset="0"/>
                <a:cs typeface="Arial" pitchFamily="34" charset="0"/>
              </a:rPr>
              <a:t> </a:t>
            </a:r>
            <a:r>
              <a:rPr lang="en-US" altLang="en-US" dirty="0" smtClean="0">
                <a:latin typeface="Arial" pitchFamily="34" charset="0"/>
                <a:cs typeface="Arial" pitchFamily="34" charset="0"/>
              </a:rPr>
              <a:t>The </a:t>
            </a:r>
            <a:r>
              <a:rPr lang="en-US" altLang="en-US" dirty="0">
                <a:latin typeface="Arial" pitchFamily="34" charset="0"/>
                <a:cs typeface="Arial" pitchFamily="34" charset="0"/>
              </a:rPr>
              <a:t>Modern Era: 1950 to the </a:t>
            </a:r>
            <a:r>
              <a:rPr lang="en-US" altLang="en-US" dirty="0" smtClean="0">
                <a:latin typeface="Arial" pitchFamily="34" charset="0"/>
                <a:cs typeface="Arial" pitchFamily="34" charset="0"/>
              </a:rPr>
              <a:t>Present (3 of 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First generation of computing (1950–1957) </a:t>
            </a:r>
          </a:p>
          <a:p>
            <a:pPr lvl="1"/>
            <a:r>
              <a:rPr lang="en-US" altLang="en-US" dirty="0">
                <a:latin typeface="Arial" pitchFamily="34" charset="0"/>
                <a:cs typeface="Arial" pitchFamily="34" charset="0"/>
              </a:rPr>
              <a:t>Similar to EDVAC</a:t>
            </a:r>
          </a:p>
          <a:p>
            <a:pPr lvl="1"/>
            <a:r>
              <a:rPr lang="en-US" altLang="en-US" dirty="0">
                <a:latin typeface="Arial" pitchFamily="34" charset="0"/>
                <a:cs typeface="Arial" pitchFamily="34" charset="0"/>
              </a:rPr>
              <a:t>Vacuum tubes for processing and storage</a:t>
            </a:r>
          </a:p>
          <a:p>
            <a:pPr lvl="1"/>
            <a:r>
              <a:rPr lang="en-US" altLang="en-US" dirty="0">
                <a:latin typeface="Arial" pitchFamily="34" charset="0"/>
                <a:cs typeface="Arial" pitchFamily="34" charset="0"/>
              </a:rPr>
              <a:t>Large, expensive, and delicate</a:t>
            </a:r>
          </a:p>
          <a:p>
            <a:pPr lvl="1"/>
            <a:r>
              <a:rPr lang="en-US" altLang="en-US" dirty="0">
                <a:latin typeface="Arial" pitchFamily="34" charset="0"/>
                <a:cs typeface="Arial" pitchFamily="34" charset="0"/>
              </a:rPr>
              <a:t>Required trained users and special environments </a:t>
            </a:r>
          </a:p>
          <a:p>
            <a:r>
              <a:rPr lang="en-US" altLang="en-US" dirty="0">
                <a:latin typeface="Arial" pitchFamily="34" charset="0"/>
                <a:cs typeface="Arial" pitchFamily="34" charset="0"/>
              </a:rPr>
              <a:t>Second generation</a:t>
            </a:r>
            <a:r>
              <a:rPr lang="en-US" altLang="en-US" b="1" dirty="0">
                <a:latin typeface="Arial" pitchFamily="34" charset="0"/>
                <a:cs typeface="Arial" pitchFamily="34" charset="0"/>
              </a:rPr>
              <a:t> </a:t>
            </a:r>
            <a:r>
              <a:rPr lang="en-US" altLang="en-US" dirty="0">
                <a:latin typeface="Arial" pitchFamily="34" charset="0"/>
                <a:cs typeface="Arial" pitchFamily="34" charset="0"/>
              </a:rPr>
              <a:t>(1957–1965)</a:t>
            </a:r>
          </a:p>
          <a:p>
            <a:pPr lvl="1"/>
            <a:r>
              <a:rPr lang="en-US" altLang="en-US" dirty="0">
                <a:latin typeface="Arial" pitchFamily="34" charset="0"/>
                <a:cs typeface="Arial" pitchFamily="34" charset="0"/>
              </a:rPr>
              <a:t>Transistors and magnetic cores instead of vacuum tubes</a:t>
            </a:r>
          </a:p>
          <a:p>
            <a:pPr lvl="1"/>
            <a:r>
              <a:rPr lang="en-US" altLang="en-US" dirty="0">
                <a:latin typeface="Arial" pitchFamily="34" charset="0"/>
                <a:cs typeface="Arial" pitchFamily="34" charset="0"/>
              </a:rPr>
              <a:t>Era of FORTRAN and COBOL: some of the first </a:t>
            </a:r>
            <a:r>
              <a:rPr lang="en-US" altLang="en-US" b="1" dirty="0">
                <a:latin typeface="Arial" pitchFamily="34" charset="0"/>
                <a:cs typeface="Arial" pitchFamily="34" charset="0"/>
              </a:rPr>
              <a:t>high-level programming languages</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1928587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 Introduction </a:t>
            </a:r>
            <a:endParaRPr lang="en-US" sz="3600" b="0" dirty="0">
              <a:latin typeface="Arial" pitchFamily="34" charset="0"/>
              <a:cs typeface="Arial" pitchFamily="34" charset="0"/>
            </a:endParaRPr>
          </a:p>
        </p:txBody>
      </p:sp>
      <p:sp>
        <p:nvSpPr>
          <p:cNvPr id="7" name="Content Placeholder 6"/>
          <p:cNvSpPr>
            <a:spLocks noGrp="1"/>
          </p:cNvSpPr>
          <p:nvPr>
            <p:ph idx="1"/>
          </p:nvPr>
        </p:nvSpPr>
        <p:spPr/>
        <p:txBody>
          <a:bodyPr>
            <a:normAutofit/>
          </a:bodyPr>
          <a:lstStyle/>
          <a:p>
            <a:pPr marL="457200" indent="-457200"/>
            <a:r>
              <a:rPr lang="en-US" altLang="en-US" sz="2600" dirty="0">
                <a:latin typeface="Arial" pitchFamily="34" charset="0"/>
                <a:cs typeface="Arial" pitchFamily="34" charset="0"/>
              </a:rPr>
              <a:t>Common misconceptions about computer science:</a:t>
            </a:r>
          </a:p>
          <a:p>
            <a:pPr marL="914400" lvl="1" indent="-457200"/>
            <a:r>
              <a:rPr lang="en-US" altLang="en-US" sz="2400" dirty="0">
                <a:latin typeface="Arial" pitchFamily="34" charset="0"/>
                <a:cs typeface="Arial" pitchFamily="34" charset="0"/>
              </a:rPr>
              <a:t>Computer science is the study of computers.</a:t>
            </a:r>
          </a:p>
          <a:p>
            <a:pPr marL="914400" lvl="1" indent="-457200"/>
            <a:r>
              <a:rPr lang="en-US" altLang="en-US" sz="2400" dirty="0">
                <a:latin typeface="Arial" pitchFamily="34" charset="0"/>
                <a:cs typeface="Arial" pitchFamily="34" charset="0"/>
              </a:rPr>
              <a:t>Computer science is the study of how to write computer programs.</a:t>
            </a:r>
          </a:p>
          <a:p>
            <a:pPr marL="914400" lvl="1" indent="-457200"/>
            <a:r>
              <a:rPr lang="en-US" altLang="en-US" sz="2400" dirty="0">
                <a:latin typeface="Arial" pitchFamily="34" charset="0"/>
                <a:cs typeface="Arial" pitchFamily="34" charset="0"/>
              </a:rPr>
              <a:t>Computer science is the study of the uses and applications of computers and software</a:t>
            </a:r>
            <a:r>
              <a:rPr lang="en-US" altLang="en-US" sz="2400" dirty="0" smtClean="0">
                <a:latin typeface="Arial" pitchFamily="34" charset="0"/>
                <a:cs typeface="Arial" pitchFamily="34" charset="0"/>
              </a:rPr>
              <a:t>.</a:t>
            </a:r>
            <a:endParaRPr lang="en-US" altLang="en-US" sz="2400" dirty="0">
              <a:latin typeface="Arial" pitchFamily="34" charset="0"/>
              <a:cs typeface="Arial" pitchFamily="34" charset="0"/>
            </a:endParaRPr>
          </a:p>
        </p:txBody>
      </p:sp>
    </p:spTree>
    <p:extLst>
      <p:ext uri="{BB962C8B-B14F-4D97-AF65-F5344CB8AC3E}">
        <p14:creationId xmlns:p14="http://schemas.microsoft.com/office/powerpoint/2010/main" val="2793489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a:t>
            </a:r>
            <a:r>
              <a:rPr lang="en-US" altLang="en-US" baseline="0" dirty="0" smtClean="0">
                <a:latin typeface="Arial" pitchFamily="34" charset="0"/>
                <a:cs typeface="Arial" pitchFamily="34" charset="0"/>
              </a:rPr>
              <a:t> </a:t>
            </a:r>
            <a:r>
              <a:rPr lang="en-US" altLang="en-US" dirty="0" smtClean="0">
                <a:latin typeface="Arial" pitchFamily="34" charset="0"/>
                <a:cs typeface="Arial" pitchFamily="34" charset="0"/>
              </a:rPr>
              <a:t>The </a:t>
            </a:r>
            <a:r>
              <a:rPr lang="en-US" altLang="en-US" dirty="0">
                <a:latin typeface="Arial" pitchFamily="34" charset="0"/>
                <a:cs typeface="Arial" pitchFamily="34" charset="0"/>
              </a:rPr>
              <a:t>Modern Era: 1950 to the </a:t>
            </a:r>
            <a:r>
              <a:rPr lang="en-US" altLang="en-US" dirty="0" smtClean="0">
                <a:latin typeface="Arial" pitchFamily="34" charset="0"/>
                <a:cs typeface="Arial" pitchFamily="34" charset="0"/>
              </a:rPr>
              <a:t>Present (4 of 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Third generation</a:t>
            </a:r>
            <a:r>
              <a:rPr lang="en-US" altLang="en-US" b="1" dirty="0">
                <a:latin typeface="Arial" pitchFamily="34" charset="0"/>
                <a:cs typeface="Arial" pitchFamily="34" charset="0"/>
              </a:rPr>
              <a:t> </a:t>
            </a:r>
            <a:r>
              <a:rPr lang="en-US" altLang="en-US" dirty="0">
                <a:latin typeface="Arial" pitchFamily="34" charset="0"/>
                <a:cs typeface="Arial" pitchFamily="34" charset="0"/>
              </a:rPr>
              <a:t>(1965–1975)</a:t>
            </a:r>
          </a:p>
          <a:p>
            <a:pPr lvl="1"/>
            <a:r>
              <a:rPr lang="en-US" altLang="en-US" dirty="0">
                <a:latin typeface="Arial" pitchFamily="34" charset="0"/>
                <a:cs typeface="Arial" pitchFamily="34" charset="0"/>
              </a:rPr>
              <a:t>Era of the integrated circuit</a:t>
            </a:r>
          </a:p>
          <a:p>
            <a:pPr lvl="1"/>
            <a:r>
              <a:rPr lang="en-US" altLang="en-US" dirty="0">
                <a:latin typeface="Arial" pitchFamily="34" charset="0"/>
                <a:cs typeface="Arial" pitchFamily="34" charset="0"/>
              </a:rPr>
              <a:t>Birth of the first </a:t>
            </a:r>
            <a:r>
              <a:rPr lang="en-US" altLang="en-US" b="1" dirty="0">
                <a:latin typeface="Arial" pitchFamily="34" charset="0"/>
                <a:cs typeface="Arial" pitchFamily="34" charset="0"/>
              </a:rPr>
              <a:t>minicomputer: </a:t>
            </a:r>
            <a:r>
              <a:rPr lang="en-US" altLang="en-US" dirty="0">
                <a:latin typeface="Arial" pitchFamily="34" charset="0"/>
                <a:cs typeface="Arial" pitchFamily="34" charset="0"/>
              </a:rPr>
              <a:t>desk-sized, not room-sized, computers</a:t>
            </a:r>
            <a:endParaRPr lang="en-US" altLang="en-US" b="1" dirty="0">
              <a:latin typeface="Arial" pitchFamily="34" charset="0"/>
              <a:cs typeface="Arial" pitchFamily="34" charset="0"/>
            </a:endParaRPr>
          </a:p>
          <a:p>
            <a:pPr lvl="1"/>
            <a:r>
              <a:rPr lang="en-US" altLang="en-US" dirty="0">
                <a:latin typeface="Arial" pitchFamily="34" charset="0"/>
                <a:cs typeface="Arial" pitchFamily="34" charset="0"/>
              </a:rPr>
              <a:t>Birth of the software industry</a:t>
            </a:r>
          </a:p>
          <a:p>
            <a:r>
              <a:rPr lang="en-US" altLang="en-US" dirty="0">
                <a:latin typeface="Arial" pitchFamily="34" charset="0"/>
                <a:cs typeface="Arial" pitchFamily="34" charset="0"/>
              </a:rPr>
              <a:t>Fourth generation (1975–1985)</a:t>
            </a:r>
          </a:p>
          <a:p>
            <a:pPr lvl="1"/>
            <a:r>
              <a:rPr lang="en-US" altLang="en-US" dirty="0">
                <a:latin typeface="Arial" pitchFamily="34" charset="0"/>
                <a:cs typeface="Arial" pitchFamily="34" charset="0"/>
              </a:rPr>
              <a:t>The first </a:t>
            </a:r>
            <a:r>
              <a:rPr lang="en-US" altLang="en-US" b="1" dirty="0">
                <a:latin typeface="Arial" pitchFamily="34" charset="0"/>
                <a:cs typeface="Arial" pitchFamily="34" charset="0"/>
              </a:rPr>
              <a:t>microcomputer</a:t>
            </a:r>
            <a:r>
              <a:rPr lang="en-US" altLang="en-US" dirty="0">
                <a:latin typeface="Arial" pitchFamily="34" charset="0"/>
                <a:cs typeface="Arial" pitchFamily="34" charset="0"/>
              </a:rPr>
              <a:t>: desktop machine</a:t>
            </a:r>
          </a:p>
          <a:p>
            <a:pPr lvl="1"/>
            <a:r>
              <a:rPr lang="en-US" altLang="en-US" dirty="0">
                <a:latin typeface="Arial" pitchFamily="34" charset="0"/>
                <a:cs typeface="Arial" pitchFamily="34" charset="0"/>
              </a:rPr>
              <a:t>Development of widespread computer networks</a:t>
            </a:r>
          </a:p>
          <a:p>
            <a:pPr lvl="1"/>
            <a:r>
              <a:rPr lang="en-US" altLang="en-US" dirty="0">
                <a:latin typeface="Arial" pitchFamily="34" charset="0"/>
                <a:cs typeface="Arial" pitchFamily="34" charset="0"/>
              </a:rPr>
              <a:t>Electronic mail, graphical user interfaces, and embedded systems</a:t>
            </a:r>
          </a:p>
        </p:txBody>
      </p:sp>
    </p:spTree>
    <p:extLst>
      <p:ext uri="{BB962C8B-B14F-4D97-AF65-F5344CB8AC3E}">
        <p14:creationId xmlns:p14="http://schemas.microsoft.com/office/powerpoint/2010/main" val="1347611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A Brief History of </a:t>
            </a:r>
            <a:r>
              <a:rPr lang="en-US" altLang="en-US" dirty="0" smtClean="0">
                <a:latin typeface="Arial" pitchFamily="34" charset="0"/>
                <a:cs typeface="Arial" pitchFamily="34" charset="0"/>
              </a:rPr>
              <a:t>Computing</a:t>
            </a:r>
            <a:r>
              <a:rPr lang="en-US" altLang="en-US" baseline="0" dirty="0" smtClean="0">
                <a:latin typeface="Arial" pitchFamily="34" charset="0"/>
                <a:cs typeface="Arial" pitchFamily="34" charset="0"/>
              </a:rPr>
              <a:t> </a:t>
            </a:r>
            <a:r>
              <a:rPr lang="en-US" altLang="en-US" dirty="0" smtClean="0">
                <a:latin typeface="Arial" pitchFamily="34" charset="0"/>
                <a:cs typeface="Arial" pitchFamily="34" charset="0"/>
              </a:rPr>
              <a:t>The </a:t>
            </a:r>
            <a:r>
              <a:rPr lang="en-US" altLang="en-US" dirty="0">
                <a:latin typeface="Arial" pitchFamily="34" charset="0"/>
                <a:cs typeface="Arial" pitchFamily="34" charset="0"/>
              </a:rPr>
              <a:t>Modern Era: 1950 to the </a:t>
            </a:r>
            <a:r>
              <a:rPr lang="en-US" altLang="en-US" dirty="0" smtClean="0">
                <a:latin typeface="Arial" pitchFamily="34" charset="0"/>
                <a:cs typeface="Arial" pitchFamily="34" charset="0"/>
              </a:rPr>
              <a:t>Present (5 of 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Fifth generation (1985–?)</a:t>
            </a:r>
          </a:p>
          <a:p>
            <a:pPr lvl="1"/>
            <a:r>
              <a:rPr lang="en-US" altLang="en-US" dirty="0">
                <a:latin typeface="Arial" pitchFamily="34" charset="0"/>
                <a:cs typeface="Arial" pitchFamily="34" charset="0"/>
              </a:rPr>
              <a:t>Massively parallel processors capable of quadrillions (10</a:t>
            </a:r>
            <a:r>
              <a:rPr lang="en-US" altLang="en-US" baseline="30000" dirty="0">
                <a:latin typeface="Arial" pitchFamily="34" charset="0"/>
                <a:cs typeface="Arial" pitchFamily="34" charset="0"/>
              </a:rPr>
              <a:t>15</a:t>
            </a:r>
            <a:r>
              <a:rPr lang="en-US" altLang="en-US" dirty="0">
                <a:latin typeface="Arial" pitchFamily="34" charset="0"/>
                <a:cs typeface="Arial" pitchFamily="34" charset="0"/>
              </a:rPr>
              <a:t>) of computations per second</a:t>
            </a:r>
          </a:p>
          <a:p>
            <a:pPr lvl="1"/>
            <a:r>
              <a:rPr lang="en-US" altLang="en-US" dirty="0">
                <a:latin typeface="Arial" pitchFamily="34" charset="0"/>
                <a:cs typeface="Arial" pitchFamily="34" charset="0"/>
              </a:rPr>
              <a:t>Handheld digital devices</a:t>
            </a:r>
          </a:p>
          <a:p>
            <a:pPr lvl="1"/>
            <a:r>
              <a:rPr lang="en-US" altLang="en-US" dirty="0">
                <a:latin typeface="Arial" pitchFamily="34" charset="0"/>
                <a:cs typeface="Arial" pitchFamily="34" charset="0"/>
              </a:rPr>
              <a:t>Powerful multimedia user interfaces incorporating sound, voice recognition, video, and television</a:t>
            </a:r>
          </a:p>
          <a:p>
            <a:pPr lvl="1"/>
            <a:r>
              <a:rPr lang="en-US" altLang="en-US" dirty="0">
                <a:latin typeface="Arial" pitchFamily="34" charset="0"/>
                <a:cs typeface="Arial" pitchFamily="34" charset="0"/>
              </a:rPr>
              <a:t>Wireless communications</a:t>
            </a:r>
          </a:p>
          <a:p>
            <a:pPr lvl="1"/>
            <a:r>
              <a:rPr lang="en-US" altLang="en-US" dirty="0">
                <a:latin typeface="Arial" pitchFamily="34" charset="0"/>
                <a:cs typeface="Arial" pitchFamily="34" charset="0"/>
              </a:rPr>
              <a:t>Massive cloud storage devices</a:t>
            </a:r>
          </a:p>
          <a:p>
            <a:pPr lvl="1"/>
            <a:r>
              <a:rPr lang="en-US" altLang="en-US" dirty="0">
                <a:latin typeface="Arial" pitchFamily="34" charset="0"/>
                <a:cs typeface="Arial" pitchFamily="34" charset="0"/>
              </a:rPr>
              <a:t>Ubiquitous computing</a:t>
            </a:r>
          </a:p>
          <a:p>
            <a:pPr lvl="1"/>
            <a:r>
              <a:rPr lang="en-IN" dirty="0">
                <a:latin typeface="Arial" pitchFamily="34" charset="0"/>
                <a:cs typeface="Arial" pitchFamily="34" charset="0"/>
              </a:rPr>
              <a:t>Ultra-high-resolution</a:t>
            </a:r>
            <a:r>
              <a:rPr lang="en-US" altLang="en-US" dirty="0">
                <a:latin typeface="Arial" pitchFamily="34" charset="0"/>
                <a:cs typeface="Arial" pitchFamily="34" charset="0"/>
              </a:rPr>
              <a:t> graphics and </a:t>
            </a:r>
            <a:r>
              <a:rPr lang="en-IN" dirty="0">
                <a:latin typeface="Arial" pitchFamily="34" charset="0"/>
                <a:cs typeface="Arial" pitchFamily="34" charset="0"/>
              </a:rPr>
              <a:t>virtual reality</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3055434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Organization of the Text</a:t>
            </a:r>
            <a:endParaRPr lang="en-US" b="0" dirty="0">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47777918"/>
              </p:ext>
            </p:extLst>
          </p:nvPr>
        </p:nvGraphicFramePr>
        <p:xfrm>
          <a:off x="457200" y="1911342"/>
          <a:ext cx="8153400" cy="2687954"/>
        </p:xfrm>
        <a:graphic>
          <a:graphicData uri="http://schemas.openxmlformats.org/drawingml/2006/table">
            <a:tbl>
              <a:tblPr firstRow="1">
                <a:tableStyleId>{5940675A-B579-460E-94D1-54222C63F5DA}</a:tableStyleId>
              </a:tblPr>
              <a:tblGrid>
                <a:gridCol w="4076700">
                  <a:extLst>
                    <a:ext uri="{9D8B030D-6E8A-4147-A177-3AD203B41FA5}">
                      <a16:colId xmlns="" xmlns:a16="http://schemas.microsoft.com/office/drawing/2014/main" val="20000"/>
                    </a:ext>
                  </a:extLst>
                </a:gridCol>
                <a:gridCol w="4076700">
                  <a:extLst>
                    <a:ext uri="{9D8B030D-6E8A-4147-A177-3AD203B41FA5}">
                      <a16:colId xmlns=""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Arial" pitchFamily="34" charset="0"/>
                          <a:cs typeface="Arial" pitchFamily="34" charset="0"/>
                        </a:rPr>
                        <a:t>Computer science is the study of algorithms, including:</a:t>
                      </a:r>
                      <a:endParaRPr kumimoji="0" lang="en-US" sz="16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Arial" pitchFamily="34" charset="0"/>
                          <a:cs typeface="Arial" pitchFamily="34" charset="0"/>
                        </a:rPr>
                        <a:t>Levels of the text:</a:t>
                      </a:r>
                      <a:endParaRPr kumimoji="0" lang="en-US" sz="1600" b="1"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anchor="ctr" horzOverflow="overflow"/>
                </a:tc>
                <a:extLst>
                  <a:ext uri="{0D108BD9-81ED-4DB2-BD59-A6C34878D82A}">
                    <a16:rowId xmlns="" xmlns:a16="http://schemas.microsoft.com/office/drawing/2014/main" val="10000"/>
                  </a:ext>
                </a:extLst>
              </a:tr>
              <a:tr h="190186">
                <a:tc>
                  <a:txBody>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sz="1600" u="none" strike="noStrike" cap="none" normalizeH="0" baseline="0" dirty="0" smtClean="0">
                          <a:ln>
                            <a:noFill/>
                          </a:ln>
                          <a:effectLst/>
                          <a:latin typeface="Arial" pitchFamily="34" charset="0"/>
                          <a:cs typeface="Arial" pitchFamily="34" charset="0"/>
                        </a:rPr>
                        <a:t>Their </a:t>
                      </a:r>
                      <a:r>
                        <a:rPr kumimoji="0" lang="en-US" sz="1600" u="none" strike="noStrike" cap="none" normalizeH="0" baseline="0" dirty="0">
                          <a:ln>
                            <a:noFill/>
                          </a:ln>
                          <a:effectLst/>
                          <a:latin typeface="Arial" pitchFamily="34" charset="0"/>
                          <a:cs typeface="Arial" pitchFamily="34" charset="0"/>
                        </a:rPr>
                        <a:t>formal and mathematical properties</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Arial" pitchFamily="34" charset="0"/>
                          <a:cs typeface="Arial" pitchFamily="34" charset="0"/>
                        </a:rPr>
                        <a:t>Level 1: The Algorithmic Foundations of Computer Science</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extLst>
                  <a:ext uri="{0D108BD9-81ED-4DB2-BD59-A6C34878D82A}">
                    <a16:rowId xmlns="" xmlns:a16="http://schemas.microsoft.com/office/drawing/2014/main" val="10001"/>
                  </a:ext>
                </a:extLst>
              </a:tr>
              <a:tr h="225215">
                <a:tc>
                  <a:txBody>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2"/>
                        <a:tabLst/>
                      </a:pPr>
                      <a:r>
                        <a:rPr kumimoji="0" lang="en-US" sz="1600" u="none" strike="noStrike" cap="none" normalizeH="0" baseline="0" dirty="0" smtClean="0">
                          <a:ln>
                            <a:noFill/>
                          </a:ln>
                          <a:effectLst/>
                          <a:latin typeface="Arial" pitchFamily="34" charset="0"/>
                          <a:cs typeface="Arial" pitchFamily="34" charset="0"/>
                        </a:rPr>
                        <a:t>Their </a:t>
                      </a:r>
                      <a:r>
                        <a:rPr kumimoji="0" lang="en-US" sz="1600" u="none" strike="noStrike" cap="none" normalizeH="0" baseline="0" dirty="0">
                          <a:ln>
                            <a:noFill/>
                          </a:ln>
                          <a:effectLst/>
                          <a:latin typeface="Arial" pitchFamily="34" charset="0"/>
                          <a:cs typeface="Arial" pitchFamily="34" charset="0"/>
                        </a:rPr>
                        <a:t>hardware realizations</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Arial" pitchFamily="34" charset="0"/>
                          <a:cs typeface="Arial" pitchFamily="34" charset="0"/>
                        </a:rPr>
                        <a:t>Level 2: The Hardware World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Arial" pitchFamily="34" charset="0"/>
                          <a:cs typeface="Arial" pitchFamily="34" charset="0"/>
                        </a:rPr>
                        <a:t>Level 3: The Virtual Machine</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extLst>
                  <a:ext uri="{0D108BD9-81ED-4DB2-BD59-A6C34878D82A}">
                    <a16:rowId xmlns="" xmlns:a16="http://schemas.microsoft.com/office/drawing/2014/main" val="10002"/>
                  </a:ext>
                </a:extLst>
              </a:tr>
              <a:tr h="371474">
                <a:tc>
                  <a:txBody>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3"/>
                        <a:tabLst/>
                      </a:pPr>
                      <a:r>
                        <a:rPr kumimoji="0" lang="en-US" sz="1600" u="none" strike="noStrike" cap="none" normalizeH="0" baseline="0" dirty="0" smtClean="0">
                          <a:ln>
                            <a:noFill/>
                          </a:ln>
                          <a:effectLst/>
                          <a:latin typeface="Arial" pitchFamily="34" charset="0"/>
                          <a:cs typeface="Arial" pitchFamily="34" charset="0"/>
                        </a:rPr>
                        <a:t>Their </a:t>
                      </a:r>
                      <a:r>
                        <a:rPr kumimoji="0" lang="en-US" sz="1600" u="none" strike="noStrike" cap="none" normalizeH="0" baseline="0" dirty="0">
                          <a:ln>
                            <a:noFill/>
                          </a:ln>
                          <a:effectLst/>
                          <a:latin typeface="Arial" pitchFamily="34" charset="0"/>
                          <a:cs typeface="Arial" pitchFamily="34" charset="0"/>
                        </a:rPr>
                        <a:t>linguistic realizations</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Arial" pitchFamily="34" charset="0"/>
                          <a:cs typeface="Arial" pitchFamily="34" charset="0"/>
                        </a:rPr>
                        <a:t>Level 4: The Software World</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extLst>
                  <a:ext uri="{0D108BD9-81ED-4DB2-BD59-A6C34878D82A}">
                    <a16:rowId xmlns="" xmlns:a16="http://schemas.microsoft.com/office/drawing/2014/main" val="10003"/>
                  </a:ext>
                </a:extLst>
              </a:tr>
              <a:tr h="530216">
                <a:tc>
                  <a:txBody>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4"/>
                        <a:tabLst/>
                      </a:pPr>
                      <a:r>
                        <a:rPr kumimoji="0" lang="en-US" sz="1600" u="none" strike="noStrike" cap="none" normalizeH="0" baseline="0" dirty="0" smtClean="0">
                          <a:ln>
                            <a:noFill/>
                          </a:ln>
                          <a:effectLst/>
                          <a:latin typeface="Arial" pitchFamily="34" charset="0"/>
                          <a:cs typeface="Arial" pitchFamily="34" charset="0"/>
                        </a:rPr>
                        <a:t>Their </a:t>
                      </a:r>
                      <a:r>
                        <a:rPr kumimoji="0" lang="en-US" sz="1600" u="none" strike="noStrike" cap="none" normalizeH="0" baseline="0" dirty="0">
                          <a:ln>
                            <a:noFill/>
                          </a:ln>
                          <a:effectLst/>
                          <a:latin typeface="Arial" pitchFamily="34" charset="0"/>
                          <a:cs typeface="Arial" pitchFamily="34" charset="0"/>
                        </a:rPr>
                        <a:t>applications</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Arial" pitchFamily="34" charset="0"/>
                          <a:cs typeface="Arial" pitchFamily="34" charset="0"/>
                        </a:rPr>
                        <a:t>Level 5: Applications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Arial" pitchFamily="34" charset="0"/>
                          <a:cs typeface="Arial" pitchFamily="34" charset="0"/>
                        </a:rPr>
                        <a:t>Level 6: Social Issues</a:t>
                      </a:r>
                      <a:endParaRPr kumimoji="0" lang="en-US" sz="1600" b="0" i="0" u="none" strike="noStrike" cap="none" normalizeH="0" baseline="0" dirty="0">
                        <a:ln>
                          <a:noFill/>
                        </a:ln>
                        <a:solidFill>
                          <a:schemeClr val="tx1"/>
                        </a:solidFill>
                        <a:effectLst/>
                        <a:latin typeface="Arial" pitchFamily="34" charset="0"/>
                        <a:ea typeface="ＭＳ Ｐゴシック" pitchFamily="34" charset="-128"/>
                        <a:cs typeface="Arial" pitchFamily="34" charset="0"/>
                      </a:endParaRPr>
                    </a:p>
                  </a:txBody>
                  <a:tcPr horzOverflow="overflow"/>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241628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1.9 </a:t>
            </a:r>
            <a:r>
              <a:rPr lang="en-US" altLang="en-US" dirty="0">
                <a:latin typeface="Arial" pitchFamily="34" charset="0"/>
                <a:cs typeface="Arial" pitchFamily="34" charset="0"/>
              </a:rPr>
              <a:t>Organization of the Text into a six-layer hierarchy</a:t>
            </a:r>
            <a:endParaRPr lang="en-US" b="0" dirty="0">
              <a:latin typeface="Arial" pitchFamily="34" charset="0"/>
              <a:cs typeface="Arial" pitchFamily="34" charset="0"/>
            </a:endParaRPr>
          </a:p>
        </p:txBody>
      </p:sp>
      <p:pic>
        <p:nvPicPr>
          <p:cNvPr id="4" name="Picture 2" descr="A pyramid diagram displays the organization of the text into a six-layer hierarchy. The first layer denotes the chapter 17 which deals with the social issues. The second layer consists of chapters 13, 14, 15 and 16 which deals with the applications. The third layer includes chapters 9, 10, 11 and 12 and it deals with the software world. The fourth layer of chapters 6, 7 and 8 deals with the virtual machine. The chapters 4 and 5 come under the fifth layer and it deals with the hardware world. The sixth layer consists of the chapters 2 and 3 which deals with the algorithmic foundations of computer scien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054" y="1642773"/>
            <a:ext cx="4068414" cy="401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81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latin typeface="Arial" pitchFamily="34" charset="0"/>
                <a:cs typeface="Arial" pitchFamily="34" charset="0"/>
              </a:rPr>
              <a:t>Summary</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pPr>
              <a:spcBef>
                <a:spcPct val="40000"/>
              </a:spcBef>
            </a:pPr>
            <a:r>
              <a:rPr lang="en-US" altLang="en-US" dirty="0">
                <a:latin typeface="Arial" pitchFamily="34" charset="0"/>
                <a:cs typeface="Arial" pitchFamily="34" charset="0"/>
              </a:rPr>
              <a:t>Computer science is the study of algorithms.</a:t>
            </a:r>
          </a:p>
          <a:p>
            <a:pPr>
              <a:spcBef>
                <a:spcPct val="40000"/>
              </a:spcBef>
            </a:pPr>
            <a:r>
              <a:rPr lang="en-US" altLang="en-US" dirty="0">
                <a:latin typeface="Arial" pitchFamily="34" charset="0"/>
                <a:cs typeface="Arial" pitchFamily="34" charset="0"/>
              </a:rPr>
              <a:t>An algorithm is a well-ordered collection of unambiguous and effectively computable operations that, when executed, produces a result and halts in a finite amount of time.</a:t>
            </a:r>
          </a:p>
          <a:p>
            <a:pPr>
              <a:spcBef>
                <a:spcPct val="40000"/>
              </a:spcBef>
            </a:pPr>
            <a:r>
              <a:rPr lang="en-US" altLang="en-US" dirty="0">
                <a:latin typeface="Arial" pitchFamily="34" charset="0"/>
                <a:cs typeface="Arial" pitchFamily="34" charset="0"/>
              </a:rPr>
              <a:t>If we can specify an algorithm to solve a problem, then we can automate its solution.</a:t>
            </a:r>
          </a:p>
          <a:p>
            <a:pPr>
              <a:spcBef>
                <a:spcPct val="40000"/>
              </a:spcBef>
            </a:pPr>
            <a:r>
              <a:rPr lang="en-US" altLang="en-US" dirty="0">
                <a:latin typeface="Arial" pitchFamily="34" charset="0"/>
                <a:cs typeface="Arial" pitchFamily="34" charset="0"/>
              </a:rPr>
              <a:t>Computers developed from mechanical calculating devices to modern electronic marvels of miniaturization</a:t>
            </a:r>
            <a:r>
              <a:rPr lang="en-US" altLang="en-US" dirty="0" smtClean="0">
                <a:latin typeface="Arial" pitchFamily="34" charset="0"/>
                <a:cs typeface="Arial" pitchFamily="34" charset="0"/>
              </a:rPr>
              <a:t>.</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2224573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The Definition of Computer </a:t>
            </a:r>
            <a:r>
              <a:rPr lang="en-US" altLang="en-US" sz="3600" b="0" dirty="0" smtClean="0">
                <a:latin typeface="Arial" pitchFamily="34" charset="0"/>
                <a:cs typeface="Arial" pitchFamily="34" charset="0"/>
              </a:rPr>
              <a:t>Science (1 of 4)</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280220" y="1231266"/>
            <a:ext cx="8716296" cy="4894898"/>
          </a:xfrm>
        </p:spPr>
        <p:txBody>
          <a:bodyPr>
            <a:normAutofit/>
          </a:bodyPr>
          <a:lstStyle/>
          <a:p>
            <a:pPr marL="457200" indent="-457200"/>
            <a:r>
              <a:rPr lang="en-US" altLang="en-US" sz="2600" dirty="0">
                <a:latin typeface="Arial" pitchFamily="34" charset="0"/>
                <a:cs typeface="Arial" pitchFamily="34" charset="0"/>
              </a:rPr>
              <a:t>Computer science is the study of </a:t>
            </a:r>
            <a:r>
              <a:rPr lang="en-US" altLang="en-US" sz="2600" dirty="0" smtClean="0">
                <a:latin typeface="Arial" pitchFamily="34" charset="0"/>
                <a:cs typeface="Arial" pitchFamily="34" charset="0"/>
              </a:rPr>
              <a:t>algorithms, including</a:t>
            </a:r>
            <a:r>
              <a:rPr lang="en-US" altLang="en-US" sz="2600" dirty="0">
                <a:latin typeface="Arial" pitchFamily="34" charset="0"/>
                <a:cs typeface="Arial" pitchFamily="34" charset="0"/>
              </a:rPr>
              <a:t>:</a:t>
            </a:r>
          </a:p>
          <a:p>
            <a:pPr marL="919163" lvl="1" indent="-461963"/>
            <a:r>
              <a:rPr lang="en-US" altLang="en-US" sz="2400" dirty="0">
                <a:latin typeface="Arial" pitchFamily="34" charset="0"/>
                <a:cs typeface="Arial" pitchFamily="34" charset="0"/>
              </a:rPr>
              <a:t>Their formal and mathematical properties</a:t>
            </a:r>
          </a:p>
          <a:p>
            <a:pPr marL="919163" lvl="1" indent="-461963"/>
            <a:r>
              <a:rPr lang="en-US" altLang="en-US" sz="2400" dirty="0">
                <a:latin typeface="Arial" pitchFamily="34" charset="0"/>
                <a:cs typeface="Arial" pitchFamily="34" charset="0"/>
              </a:rPr>
              <a:t>Their hardware realizations</a:t>
            </a:r>
          </a:p>
          <a:p>
            <a:pPr marL="919163" lvl="1" indent="-461963"/>
            <a:r>
              <a:rPr lang="en-US" altLang="en-US" sz="2400" dirty="0">
                <a:latin typeface="Arial" pitchFamily="34" charset="0"/>
                <a:cs typeface="Arial" pitchFamily="34" charset="0"/>
              </a:rPr>
              <a:t>Their linguistic realizations</a:t>
            </a:r>
          </a:p>
          <a:p>
            <a:pPr marL="919163" lvl="1" indent="-461963"/>
            <a:r>
              <a:rPr lang="en-US" altLang="en-US" sz="2400" dirty="0">
                <a:latin typeface="Arial" pitchFamily="34" charset="0"/>
                <a:cs typeface="Arial" pitchFamily="34" charset="0"/>
              </a:rPr>
              <a:t>Their </a:t>
            </a:r>
            <a:r>
              <a:rPr lang="en-US" altLang="en-US" sz="2400" dirty="0" smtClean="0">
                <a:latin typeface="Arial" pitchFamily="34" charset="0"/>
                <a:cs typeface="Arial" pitchFamily="34" charset="0"/>
              </a:rPr>
              <a:t>applications</a:t>
            </a:r>
            <a:endParaRPr lang="en-US" altLang="en-US" sz="2400" dirty="0">
              <a:latin typeface="Arial" pitchFamily="34" charset="0"/>
              <a:cs typeface="Arial" pitchFamily="34" charset="0"/>
            </a:endParaRPr>
          </a:p>
        </p:txBody>
      </p:sp>
    </p:spTree>
    <p:extLst>
      <p:ext uri="{BB962C8B-B14F-4D97-AF65-F5344CB8AC3E}">
        <p14:creationId xmlns:p14="http://schemas.microsoft.com/office/powerpoint/2010/main" val="2315963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The Definition of Computer </a:t>
            </a:r>
            <a:r>
              <a:rPr lang="en-US" altLang="en-US" sz="3600" b="0" dirty="0" smtClean="0">
                <a:latin typeface="Arial" pitchFamily="34" charset="0"/>
                <a:cs typeface="Arial" pitchFamily="34" charset="0"/>
              </a:rPr>
              <a:t>Science (2 of 4)</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2781176"/>
          </a:xfrm>
        </p:spPr>
        <p:txBody>
          <a:bodyPr>
            <a:normAutofit/>
          </a:bodyPr>
          <a:lstStyle/>
          <a:p>
            <a:r>
              <a:rPr lang="en-US" altLang="en-US" sz="2600" dirty="0">
                <a:latin typeface="Arial" pitchFamily="34" charset="0"/>
                <a:cs typeface="Arial" pitchFamily="34" charset="0"/>
              </a:rPr>
              <a:t>The informal definition of an algorithm:</a:t>
            </a:r>
          </a:p>
          <a:p>
            <a:pPr lvl="1"/>
            <a:r>
              <a:rPr lang="en-US" altLang="en-US" dirty="0">
                <a:latin typeface="Arial" pitchFamily="34" charset="0"/>
                <a:cs typeface="Arial" pitchFamily="34" charset="0"/>
              </a:rPr>
              <a:t>An ordered sequence of instructions that is guaranteed to solve a specific problem. For example:</a:t>
            </a:r>
          </a:p>
          <a:p>
            <a:pPr marL="914400" lvl="2" indent="0">
              <a:buNone/>
            </a:pPr>
            <a:r>
              <a:rPr lang="en-US" altLang="en-US" sz="2400" dirty="0">
                <a:latin typeface="Arial" pitchFamily="34" charset="0"/>
                <a:cs typeface="Arial" pitchFamily="34" charset="0"/>
              </a:rPr>
              <a:t>Step 1: Do something</a:t>
            </a:r>
          </a:p>
          <a:p>
            <a:pPr marL="914400" lvl="2" indent="0">
              <a:buNone/>
            </a:pPr>
            <a:r>
              <a:rPr lang="en-US" altLang="en-US" sz="2400" dirty="0">
                <a:latin typeface="Arial" pitchFamily="34" charset="0"/>
                <a:cs typeface="Arial" pitchFamily="34" charset="0"/>
              </a:rPr>
              <a:t>Step 2: Do something</a:t>
            </a:r>
          </a:p>
          <a:p>
            <a:pPr marL="914400" lvl="2" indent="0">
              <a:buNone/>
            </a:pPr>
            <a:r>
              <a:rPr lang="en-US" altLang="en-US" sz="2400" dirty="0">
                <a:latin typeface="Arial" pitchFamily="34" charset="0"/>
                <a:cs typeface="Arial" pitchFamily="34" charset="0"/>
              </a:rPr>
              <a:t>Step 3: Do </a:t>
            </a:r>
            <a:r>
              <a:rPr lang="en-US" altLang="en-US" sz="2400" dirty="0" smtClean="0">
                <a:latin typeface="Arial" pitchFamily="34" charset="0"/>
                <a:cs typeface="Arial" pitchFamily="34" charset="0"/>
              </a:rPr>
              <a:t>something</a:t>
            </a:r>
            <a:endParaRPr lang="en-US" altLang="en-US" sz="2400" dirty="0">
              <a:latin typeface="Arial" pitchFamily="34" charset="0"/>
              <a:cs typeface="Arial" pitchFamily="34" charset="0"/>
            </a:endParaRPr>
          </a:p>
        </p:txBody>
      </p:sp>
      <p:pic>
        <p:nvPicPr>
          <p:cNvPr id="2" name="Picture 1" descr="Step 1, colon, do something. Step 2, colon, do something. Step 3, colon, do something. Step N, colon, stop, comma, you are finished."/>
          <p:cNvPicPr>
            <a:picLocks noChangeAspect="1"/>
          </p:cNvPicPr>
          <p:nvPr/>
        </p:nvPicPr>
        <p:blipFill>
          <a:blip r:embed="rId2"/>
          <a:stretch>
            <a:fillRect/>
          </a:stretch>
        </p:blipFill>
        <p:spPr>
          <a:xfrm>
            <a:off x="1491586" y="4183003"/>
            <a:ext cx="2848402" cy="1180052"/>
          </a:xfrm>
          <a:prstGeom prst="rect">
            <a:avLst/>
          </a:prstGeom>
        </p:spPr>
      </p:pic>
    </p:spTree>
    <p:extLst>
      <p:ext uri="{BB962C8B-B14F-4D97-AF65-F5344CB8AC3E}">
        <p14:creationId xmlns:p14="http://schemas.microsoft.com/office/powerpoint/2010/main" val="286591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The Definition of Computer </a:t>
            </a:r>
            <a:r>
              <a:rPr lang="en-US" altLang="en-US" sz="3600" b="0" dirty="0" smtClean="0">
                <a:latin typeface="Arial" pitchFamily="34" charset="0"/>
                <a:cs typeface="Arial" pitchFamily="34" charset="0"/>
              </a:rPr>
              <a:t>Science (3 of 4)</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Operations used to construct algorithms:</a:t>
            </a:r>
          </a:p>
          <a:p>
            <a:pPr lvl="1"/>
            <a:r>
              <a:rPr lang="en-US" altLang="en-US" dirty="0">
                <a:latin typeface="Arial" pitchFamily="34" charset="0"/>
                <a:cs typeface="Arial" pitchFamily="34" charset="0"/>
              </a:rPr>
              <a:t>Sequential operations</a:t>
            </a:r>
          </a:p>
          <a:p>
            <a:pPr lvl="2"/>
            <a:r>
              <a:rPr lang="en-US" altLang="en-US" dirty="0">
                <a:latin typeface="Arial" pitchFamily="34" charset="0"/>
                <a:cs typeface="Arial" pitchFamily="34" charset="0"/>
              </a:rPr>
              <a:t>Carries out a single well-defined task</a:t>
            </a:r>
          </a:p>
          <a:p>
            <a:pPr lvl="1"/>
            <a:r>
              <a:rPr lang="en-US" altLang="en-US" dirty="0">
                <a:latin typeface="Arial" pitchFamily="34" charset="0"/>
                <a:cs typeface="Arial" pitchFamily="34" charset="0"/>
              </a:rPr>
              <a:t>Conditional operations</a:t>
            </a:r>
          </a:p>
          <a:p>
            <a:pPr lvl="2"/>
            <a:r>
              <a:rPr lang="en-US" altLang="en-US" dirty="0">
                <a:latin typeface="Arial" pitchFamily="34" charset="0"/>
                <a:cs typeface="Arial" pitchFamily="34" charset="0"/>
              </a:rPr>
              <a:t>Ask a question and the next operation is then selected on the basis of the answer to that question</a:t>
            </a:r>
          </a:p>
          <a:p>
            <a:pPr lvl="1"/>
            <a:r>
              <a:rPr lang="en-US" altLang="en-US" dirty="0">
                <a:latin typeface="Arial" pitchFamily="34" charset="0"/>
                <a:cs typeface="Arial" pitchFamily="34" charset="0"/>
              </a:rPr>
              <a:t>Iterative operations</a:t>
            </a:r>
          </a:p>
          <a:p>
            <a:pPr lvl="2"/>
            <a:r>
              <a:rPr lang="en-US" altLang="en-US" dirty="0">
                <a:latin typeface="Arial" pitchFamily="34" charset="0"/>
                <a:cs typeface="Arial" pitchFamily="34" charset="0"/>
              </a:rPr>
              <a:t>Looping instructions that tell not to go on but go back and repeat the execution of a previous block of </a:t>
            </a:r>
            <a:r>
              <a:rPr lang="en-US" altLang="en-US" dirty="0" smtClean="0">
                <a:latin typeface="Arial" pitchFamily="34" charset="0"/>
                <a:cs typeface="Arial" pitchFamily="34" charset="0"/>
              </a:rPr>
              <a:t>instructions</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280344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1.1 Programming your DVR: An example of an </a:t>
            </a:r>
            <a:r>
              <a:rPr lang="en-US" dirty="0" smtClean="0">
                <a:latin typeface="Arial" pitchFamily="34" charset="0"/>
                <a:cs typeface="Arial" pitchFamily="34" charset="0"/>
              </a:rPr>
              <a:t>algorithm</a:t>
            </a:r>
            <a:endParaRPr lang="en-US" b="0" dirty="0">
              <a:latin typeface="Arial" pitchFamily="34" charset="0"/>
              <a:cs typeface="Arial" pitchFamily="34" charset="0"/>
            </a:endParaRPr>
          </a:p>
        </p:txBody>
      </p:sp>
      <p:pic>
        <p:nvPicPr>
          <p:cNvPr id="1026" name="Picture 2" descr="Step 1: if the clock and the calendar are not correctly set, then go to page 9 of the instruction manual and follow the instructions there before proceeding to step 2. Step 2: repeat steps 3 through 6 for each program that you want to record. Step 3: enter the channel number that you want to record and press the button labeled C H Ay N. Step 4: enter the time that you want recording to start and press the button labeled TIME-START. Step 5: enter the time that you want recording to stop and press the button labeled TIME-FINISH. This completes the programming of one show. Step 6: if you do not want to record anything else, press the button labeled END P R O G. Step 7: Turn off your D V R. Your D V R is now in TIMER mode, ready to recor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536" y="1781266"/>
            <a:ext cx="7321416" cy="347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062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dirty="0">
                <a:latin typeface="Arial" pitchFamily="34" charset="0"/>
                <a:cs typeface="Arial" pitchFamily="34" charset="0"/>
              </a:rPr>
              <a:t>Figure 1.2 Algorithm for adding two m-digit numbers</a:t>
            </a:r>
            <a:endParaRPr lang="en-US" b="0" dirty="0">
              <a:latin typeface="Arial" pitchFamily="34" charset="0"/>
              <a:cs typeface="Arial" pitchFamily="34" charset="0"/>
            </a:endParaRPr>
          </a:p>
        </p:txBody>
      </p:sp>
      <p:pic>
        <p:nvPicPr>
          <p:cNvPr id="4" name="Picture 2" descr="The figure explains the algorithm for adding two m digit numbers. Given: m greater than or equal to 1 and two positive numbers each containing m digits, ay sub, m minus 1, ay sub, m minus 2, and so on, to ay sub 0, and b sub, m minus 1, b sub, m minus 2, and so on, to b sub 0. Wanted: c sub m, c sub, m minus 1, c sub, m minus 2, and so on, to c sub 0, where c sub m, c sub, m minus 1, c sub, m minus 2, and so on, to c sub 0, = left parenthesis, ay sub, m minus 1, ay sub, m minus 2, and so on, to ay sub 0, right parenthesis, + left parenthesis, b sub, m minus 1, b sub, m minus 2, and so on, to b sub 0, right parenthesis. Algorithm: Step 1, set the value of carry to 0. Step 2, set the value of i to 0. Step 3, while the value of i is less than or equal to m minus 1, repeat the instructions in steps 4 through 6. Step 4, add the two digits ay sub i and b sub i to the current value of carry to get c sub i. Step 5, if c sub i greater than or equal to 10, then reset c sub i to, c sub i minus 10, and reset the value of carry to 1. Otherwise, set the new value of carry to 0. Step 6, add 1 to i, effectively moving one column to the left. Step 7, set c sub m to the value of carry. Step 8, print out the final answer, c sub m, c sub, m minus 1, c sub, m minus 2, and so on, to c sub 0. Step 9, s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82" y="1524000"/>
            <a:ext cx="7195905" cy="43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707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The Definition of Computer </a:t>
            </a:r>
            <a:r>
              <a:rPr lang="en-US" altLang="en-US" sz="3600" b="0" dirty="0" smtClean="0">
                <a:latin typeface="Arial" pitchFamily="34" charset="0"/>
                <a:cs typeface="Arial" pitchFamily="34" charset="0"/>
              </a:rPr>
              <a:t>Science (4 of 4)</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latin typeface="Arial" pitchFamily="34" charset="0"/>
                <a:cs typeface="Arial" pitchFamily="34" charset="0"/>
              </a:rPr>
              <a:t>Why are formal algorithms so important in computer science? </a:t>
            </a:r>
          </a:p>
          <a:p>
            <a:pPr lvl="1"/>
            <a:r>
              <a:rPr lang="en-US" altLang="en-US" dirty="0">
                <a:latin typeface="Arial" pitchFamily="34" charset="0"/>
                <a:cs typeface="Arial" pitchFamily="34" charset="0"/>
              </a:rPr>
              <a:t>If we can specify an algorithm to solve a problem, then we can automate its solution</a:t>
            </a:r>
          </a:p>
          <a:p>
            <a:r>
              <a:rPr lang="en-US" altLang="en-US" b="1" dirty="0">
                <a:latin typeface="Arial" pitchFamily="34" charset="0"/>
                <a:cs typeface="Arial" pitchFamily="34" charset="0"/>
              </a:rPr>
              <a:t>Computing agent</a:t>
            </a:r>
          </a:p>
          <a:p>
            <a:pPr lvl="1"/>
            <a:r>
              <a:rPr lang="en-US" altLang="en-US" dirty="0">
                <a:latin typeface="Arial" pitchFamily="34" charset="0"/>
                <a:cs typeface="Arial" pitchFamily="34" charset="0"/>
              </a:rPr>
              <a:t>Machine, robot, person, or thing carrying out the steps of the algorithm</a:t>
            </a:r>
          </a:p>
          <a:p>
            <a:r>
              <a:rPr lang="en-US" altLang="en-US" dirty="0">
                <a:latin typeface="Arial" pitchFamily="34" charset="0"/>
                <a:cs typeface="Arial" pitchFamily="34" charset="0"/>
              </a:rPr>
              <a:t>Unsolved problems</a:t>
            </a:r>
          </a:p>
          <a:p>
            <a:pPr lvl="1"/>
            <a:r>
              <a:rPr lang="en-US" altLang="en-US" dirty="0">
                <a:latin typeface="Arial" pitchFamily="34" charset="0"/>
                <a:cs typeface="Arial" pitchFamily="34" charset="0"/>
              </a:rPr>
              <a:t>Some problems are unsolvable, some solutions are too slow, and some solutions are not yet </a:t>
            </a:r>
            <a:r>
              <a:rPr lang="en-US" altLang="en-US" dirty="0" smtClean="0">
                <a:latin typeface="Arial" pitchFamily="34" charset="0"/>
                <a:cs typeface="Arial" pitchFamily="34" charset="0"/>
              </a:rPr>
              <a:t>known</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4238858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1830</TotalTime>
  <Words>1600</Words>
  <Application>Microsoft Office PowerPoint</Application>
  <PresentationFormat>On-screen Show (4:3)</PresentationFormat>
  <Paragraphs>187</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Chapter 1</vt:lpstr>
      <vt:lpstr>Learning Objectives</vt:lpstr>
      <vt:lpstr> Introduction </vt:lpstr>
      <vt:lpstr>The Definition of Computer Science (1 of 4)</vt:lpstr>
      <vt:lpstr>The Definition of Computer Science (2 of 4)</vt:lpstr>
      <vt:lpstr>The Definition of Computer Science (3 of 4)</vt:lpstr>
      <vt:lpstr>Figure 1.1 Programming your DVR: An example of an algorithm</vt:lpstr>
      <vt:lpstr>Figure 1.2 Algorithm for adding two m-digit numbers</vt:lpstr>
      <vt:lpstr>The Definition of Computer Science (4 of 4)</vt:lpstr>
      <vt:lpstr>Algorithms (1 of 5)</vt:lpstr>
      <vt:lpstr>Algorithms (2 of 5)</vt:lpstr>
      <vt:lpstr>Algorithms (3 of 5)</vt:lpstr>
      <vt:lpstr>Algorithms (4 of 5)</vt:lpstr>
      <vt:lpstr>Figure 1.3 A correct solution to the shampooing problem</vt:lpstr>
      <vt:lpstr>Figure 1.4 Another correct solution to the shampooing problem</vt:lpstr>
      <vt:lpstr>Algorithms (5 of 5)</vt:lpstr>
      <vt:lpstr>A Brief History of Computing The Early Period: Up to 1940 (1 of 7)</vt:lpstr>
      <vt:lpstr>Figure 1.5 The pascaline, one of the earliest mechanical calculators</vt:lpstr>
      <vt:lpstr>A Brief History of Computing The Early Period: Up to 1940 (2 of 7)</vt:lpstr>
      <vt:lpstr>A Brief History of Computing The Early Period: Up to 1940 (3 of 7)</vt:lpstr>
      <vt:lpstr>Figure 1.6 Drawing of the Jacquard loom</vt:lpstr>
      <vt:lpstr>A Brief History of Computing The Early Period: Up to 1940 (4 of 7)</vt:lpstr>
      <vt:lpstr>A Brief History of Computing The Early Period: Up to 1940 (5 of 7)</vt:lpstr>
      <vt:lpstr>A Brief History of Computing The Early Period: Up to 1940 (6 of 7)</vt:lpstr>
      <vt:lpstr>A Brief History of Computing The Early Period: Up to 1940 (7 of 7)</vt:lpstr>
      <vt:lpstr>A Brief History of Computing The Birth of Computers: 1940–1950 (1 of 5)</vt:lpstr>
      <vt:lpstr>Figure 1.7 Photograph of the ENIAC computer</vt:lpstr>
      <vt:lpstr>A Brief History of Computing The Birth of Computers: 1940–1950 (2 of 5)</vt:lpstr>
      <vt:lpstr>A Brief History of Computing The Modern Era: 1950 to the Present (3 of 5)</vt:lpstr>
      <vt:lpstr>A Brief History of Computing The Modern Era: 1950 to the Present (4 of 5)</vt:lpstr>
      <vt:lpstr>A Brief History of Computing The Modern Era: 1950 to the Present (5 of 5)</vt:lpstr>
      <vt:lpstr>Organization of the Text</vt:lpstr>
      <vt:lpstr>Figure 1.9 Organization of the Text into a six-layer hierarchy</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An Introduction to Computer Science</dc:title>
  <dc:creator>Schneider</dc:creator>
  <cp:lastModifiedBy>CD</cp:lastModifiedBy>
  <cp:revision>167</cp:revision>
  <dcterms:created xsi:type="dcterms:W3CDTF">2015-05-05T09:30:46Z</dcterms:created>
  <dcterms:modified xsi:type="dcterms:W3CDTF">2017-11-21T14:20:22Z</dcterms:modified>
</cp:coreProperties>
</file>