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292"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05">
          <p15:clr>
            <a:srgbClr val="A4A3A4"/>
          </p15:clr>
        </p15:guide>
        <p15:guide id="2" pos="5612">
          <p15:clr>
            <a:srgbClr val="A4A3A4"/>
          </p15:clr>
        </p15:guide>
        <p15:guide id="3" pos="4085">
          <p15:clr>
            <a:srgbClr val="A4A3A4"/>
          </p15:clr>
        </p15:guide>
        <p15:guide id="4" pos="288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B14B"/>
    <a:srgbClr val="5FC3DA"/>
    <a:srgbClr val="536E75"/>
    <a:srgbClr val="D2D927"/>
    <a:srgbClr val="1F3668"/>
    <a:srgbClr val="D72229"/>
    <a:srgbClr val="5A7B36"/>
    <a:srgbClr val="2C3C22"/>
    <a:srgbClr val="A2D35D"/>
    <a:srgbClr val="F370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86355" autoAdjust="0"/>
  </p:normalViewPr>
  <p:slideViewPr>
    <p:cSldViewPr snapToGrid="0">
      <p:cViewPr>
        <p:scale>
          <a:sx n="66" d="100"/>
          <a:sy n="66" d="100"/>
        </p:scale>
        <p:origin x="-1260" y="-72"/>
      </p:cViewPr>
      <p:guideLst>
        <p:guide orient="horz" pos="705"/>
        <p:guide pos="5612"/>
        <p:guide pos="4085"/>
        <p:guide pos="2881"/>
      </p:guideLst>
    </p:cSldViewPr>
  </p:slideViewPr>
  <p:outlineViewPr>
    <p:cViewPr>
      <p:scale>
        <a:sx n="33" d="100"/>
        <a:sy n="33" d="100"/>
      </p:scale>
      <p:origin x="0" y="-2130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4" d="100"/>
          <a:sy n="114" d="100"/>
        </p:scale>
        <p:origin x="-50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65FDED-9808-2145-B21E-E47DA86996FE}" type="datetimeFigureOut">
              <a:rPr lang="en-US" smtClean="0"/>
              <a:t>11/21/2017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5C2110-F9BA-5949-A42B-CE3DC41F2361}" type="slidenum">
              <a:rPr lang="en-US" smtClean="0"/>
              <a:t>‹#›</a:t>
            </a:fld>
            <a:endParaRPr lang="en-US" dirty="0"/>
          </a:p>
        </p:txBody>
      </p:sp>
    </p:spTree>
    <p:extLst>
      <p:ext uri="{BB962C8B-B14F-4D97-AF65-F5344CB8AC3E}">
        <p14:creationId xmlns:p14="http://schemas.microsoft.com/office/powerpoint/2010/main" val="2934199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2B3269-F868-1148-8D0F-00224D62984F}" type="datetimeFigureOut">
              <a:rPr lang="en-US" smtClean="0"/>
              <a:t>11/21/2017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83670-0D61-9349-97AC-A9731AA75D95}" type="slidenum">
              <a:rPr lang="en-US" smtClean="0"/>
              <a:t>‹#›</a:t>
            </a:fld>
            <a:endParaRPr lang="en-US" dirty="0"/>
          </a:p>
        </p:txBody>
      </p:sp>
    </p:spTree>
    <p:extLst>
      <p:ext uri="{BB962C8B-B14F-4D97-AF65-F5344CB8AC3E}">
        <p14:creationId xmlns:p14="http://schemas.microsoft.com/office/powerpoint/2010/main" val="39238241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83670-0D61-9349-97AC-A9731AA75D95}" type="slidenum">
              <a:rPr lang="en-US" smtClean="0"/>
              <a:t>1</a:t>
            </a:fld>
            <a:endParaRPr lang="en-US" dirty="0"/>
          </a:p>
        </p:txBody>
      </p:sp>
    </p:spTree>
    <p:extLst>
      <p:ext uri="{BB962C8B-B14F-4D97-AF65-F5344CB8AC3E}">
        <p14:creationId xmlns:p14="http://schemas.microsoft.com/office/powerpoint/2010/main" val="3968861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945547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4"/>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9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90" y="53673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4331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38090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518035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
        <p:nvSpPr>
          <p:cNvPr id="2" name="Title 1"/>
          <p:cNvSpPr>
            <a:spLocks noGrp="1"/>
          </p:cNvSpPr>
          <p:nvPr>
            <p:ph type="title"/>
          </p:nvPr>
        </p:nvSpPr>
        <p:spPr>
          <a:xfrm>
            <a:off x="4498605" y="248195"/>
            <a:ext cx="4645395" cy="1143000"/>
          </a:xfrm>
        </p:spPr>
        <p:txBody>
          <a:bodyPr>
            <a:normAutofit/>
          </a:bodyPr>
          <a:lstStyle>
            <a:lvl1pPr>
              <a:defRPr lang="en-US" sz="3500" b="1" kern="1200" baseline="0" dirty="0">
                <a:solidFill>
                  <a:srgbClr val="34B14B"/>
                </a:solidFill>
                <a:latin typeface="Arial"/>
                <a:ea typeface="+mn-ea"/>
                <a:cs typeface="Arial"/>
              </a:defRPr>
            </a:lvl1pPr>
          </a:lstStyle>
          <a:p>
            <a:pPr marL="0" lvl="0" indent="0" algn="l" defTabSz="457200" rtl="0" eaLnBrk="1" latinLnBrk="0" hangingPunct="1">
              <a:spcBef>
                <a:spcPct val="20000"/>
              </a:spcBef>
              <a:buClr>
                <a:srgbClr val="3C5AA8"/>
              </a:buClr>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9952586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0" y="1"/>
            <a:ext cx="9144000" cy="1060704"/>
          </a:xfrm>
          <a:noFill/>
          <a:ln>
            <a:noFill/>
          </a:ln>
        </p:spPr>
        <p:txBody>
          <a:bodyPr anchor="ctr" anchorCtr="0">
            <a:normAutofit/>
          </a:bodyPr>
          <a:lstStyle>
            <a:lvl1pPr algn="ctr">
              <a:lnSpc>
                <a:spcPct val="100000"/>
              </a:lnSpc>
              <a:defRPr sz="3600" b="0" i="0">
                <a:solidFill>
                  <a:schemeClr val="bg1"/>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3" y="1231266"/>
            <a:ext cx="8229600" cy="1928793"/>
          </a:xfrm>
        </p:spPr>
        <p:txBody>
          <a:bodyPr/>
          <a:lstStyle>
            <a:lvl1pPr marL="457200" indent="-457200">
              <a:buClr>
                <a:srgbClr val="34B14B"/>
              </a:buClr>
              <a:defRPr sz="2600" b="0" i="0">
                <a:latin typeface="Arial"/>
                <a:cs typeface="Arial"/>
              </a:defRPr>
            </a:lvl1pPr>
            <a:lvl2pPr marL="914400" indent="-457200">
              <a:buClr>
                <a:srgbClr val="34B14B"/>
              </a:buClr>
              <a:defRPr sz="2400" b="0" i="0">
                <a:latin typeface="Arial"/>
                <a:cs typeface="Arial"/>
              </a:defRPr>
            </a:lvl2pPr>
            <a:lvl3pPr marL="1371600" indent="-457200">
              <a:buClr>
                <a:srgbClr val="34B14B"/>
              </a:buClr>
              <a:buFont typeface="Wingdings" pitchFamily="2" charset="2"/>
              <a:buChar char="§"/>
              <a:defRPr sz="2200" b="0" i="0">
                <a:latin typeface="Arial"/>
                <a:cs typeface="Arial"/>
              </a:defRPr>
            </a:lvl3pPr>
            <a:lvl4pPr marL="1828800" indent="-457200">
              <a:buClr>
                <a:srgbClr val="34B14B"/>
              </a:buClr>
              <a:buFont typeface="Courier New" pitchFamily="49" charset="0"/>
              <a:buChar char="o"/>
              <a:defRPr b="0" i="0">
                <a:latin typeface="Arial"/>
                <a:cs typeface="Arial"/>
              </a:defRPr>
            </a:lvl4pPr>
            <a:lvl5pPr marL="2286000" indent="-457200">
              <a:buClr>
                <a:srgbClr val="34B14B"/>
              </a:buClr>
              <a:defRPr sz="1800" b="0" i="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0"/>
          </p:nvPr>
        </p:nvSpPr>
        <p:spPr>
          <a:xfrm>
            <a:off x="712788" y="4451350"/>
            <a:ext cx="6804025" cy="137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93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3" name="Picture 2"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p:cNvSpPr>
            <a:spLocks noGrp="1"/>
          </p:cNvSpPr>
          <p:nvPr>
            <p:ph sz="half" idx="1"/>
          </p:nvPr>
        </p:nvSpPr>
        <p:spPr>
          <a:xfrm>
            <a:off x="457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3"/>
          <p:cNvSpPr>
            <a:spLocks noGrp="1"/>
          </p:cNvSpPr>
          <p:nvPr>
            <p:ph sz="half" idx="2"/>
          </p:nvPr>
        </p:nvSpPr>
        <p:spPr>
          <a:xfrm>
            <a:off x="4648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0" y="1"/>
            <a:ext cx="9144000" cy="1060704"/>
          </a:xfrm>
          <a:ln>
            <a:noFill/>
          </a:ln>
        </p:spPr>
        <p:txBody>
          <a:bodyPr anchor="t" anchorCtr="0">
            <a:normAutofit/>
          </a:bodyPr>
          <a:lstStyle>
            <a:lvl1pPr algn="l">
              <a:lnSpc>
                <a:spcPct val="100000"/>
              </a:lnSpc>
              <a:defRPr sz="2500" b="1" i="0">
                <a:solidFill>
                  <a:srgbClr val="FFFFFF"/>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020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5"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
        <p:nvSpPr>
          <p:cNvPr id="7" name="Text Placeholder 5"/>
          <p:cNvSpPr>
            <a:spLocks noGrp="1"/>
          </p:cNvSpPr>
          <p:nvPr>
            <p:ph type="body" sz="quarter" idx="13"/>
          </p:nvPr>
        </p:nvSpPr>
        <p:spPr>
          <a:xfrm>
            <a:off x="2833433" y="6313295"/>
            <a:ext cx="3477134" cy="379413"/>
          </a:xfrm>
        </p:spPr>
        <p:txBody>
          <a:bodyPr/>
          <a:lstStyle>
            <a:lvl1pPr marL="0" indent="0" algn="ctr">
              <a:buNone/>
              <a:defRPr sz="1800" b="1">
                <a:solidFill>
                  <a:schemeClr val="bg1"/>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34726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01284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9683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93399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85670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44823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3"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3"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2" y="6356354"/>
            <a:ext cx="28956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3"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5F8B6-4AEF-1F4D-AC2D-D10919A1A67B}" type="slidenum">
              <a:rPr lang="en-US" smtClean="0"/>
              <a:t>‹#›</a:t>
            </a:fld>
            <a:endParaRPr lang="en-US" dirty="0"/>
          </a:p>
        </p:txBody>
      </p:sp>
    </p:spTree>
    <p:extLst>
      <p:ext uri="{BB962C8B-B14F-4D97-AF65-F5344CB8AC3E}">
        <p14:creationId xmlns:p14="http://schemas.microsoft.com/office/powerpoint/2010/main" val="7648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rgbClr val="3C5AA8"/>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3C5AA8"/>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3C5AA8"/>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5333910" y="3422664"/>
            <a:ext cx="3709317" cy="1570250"/>
          </a:xfrm>
        </p:spPr>
        <p:txBody>
          <a:bodyPr/>
          <a:lstStyle/>
          <a:p>
            <a:pPr lvl="1">
              <a:lnSpc>
                <a:spcPct val="90000"/>
              </a:lnSpc>
              <a:spcBef>
                <a:spcPts val="1000"/>
              </a:spcBef>
              <a:buClr>
                <a:srgbClr val="FFFFFF"/>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3600" dirty="0">
                <a:solidFill>
                  <a:schemeClr val="tx1"/>
                </a:solidFill>
                <a:latin typeface="Arial" pitchFamily="34" charset="0"/>
                <a:cs typeface="Arial" pitchFamily="34" charset="0"/>
              </a:rPr>
              <a:t>Algorithm Discovery and Design</a:t>
            </a:r>
            <a:endParaRPr lang="en-US" sz="3600" dirty="0">
              <a:solidFill>
                <a:schemeClr val="tx1"/>
              </a:solidFill>
              <a:latin typeface="Arial" pitchFamily="34" charset="0"/>
              <a:cs typeface="Arial" pitchFamily="34" charset="0"/>
            </a:endParaRPr>
          </a:p>
        </p:txBody>
      </p:sp>
      <p:sp>
        <p:nvSpPr>
          <p:cNvPr id="2" name="Title 1"/>
          <p:cNvSpPr>
            <a:spLocks noGrp="1"/>
          </p:cNvSpPr>
          <p:nvPr>
            <p:ph type="title"/>
          </p:nvPr>
        </p:nvSpPr>
        <p:spPr>
          <a:xfrm>
            <a:off x="5665944" y="1528356"/>
            <a:ext cx="3172867" cy="1143000"/>
          </a:xfrm>
        </p:spPr>
        <p:txBody>
          <a:bodyPr>
            <a:normAutofit/>
          </a:bodyPr>
          <a:lstStyle/>
          <a:p>
            <a:r>
              <a:rPr lang="en-US" sz="4000" dirty="0">
                <a:latin typeface="Arial" panose="020B0604020202020204" pitchFamily="34" charset="0"/>
                <a:cs typeface="Arial" panose="020B0604020202020204" pitchFamily="34" charset="0"/>
              </a:rPr>
              <a:t>Chapter </a:t>
            </a:r>
            <a:r>
              <a:rPr lang="en-US" sz="4000" dirty="0">
                <a:latin typeface="Arial" panose="020B0604020202020204" pitchFamily="34" charset="0"/>
                <a:cs typeface="Arial" panose="020B0604020202020204" pitchFamily="34" charset="0"/>
              </a:rPr>
              <a:t>2</a:t>
            </a:r>
            <a:endParaRPr lang="en-US" sz="4000" dirty="0"/>
          </a:p>
        </p:txBody>
      </p:sp>
    </p:spTree>
    <p:extLst>
      <p:ext uri="{BB962C8B-B14F-4D97-AF65-F5344CB8AC3E}">
        <p14:creationId xmlns:p14="http://schemas.microsoft.com/office/powerpoint/2010/main" val="1877881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kern="0" dirty="0">
                <a:latin typeface="Arial" pitchFamily="34" charset="0"/>
                <a:cs typeface="Arial" pitchFamily="34" charset="0"/>
              </a:rPr>
              <a:t>Representing </a:t>
            </a:r>
            <a:r>
              <a:rPr lang="en-US" altLang="en-US" kern="0" dirty="0" smtClean="0">
                <a:latin typeface="Arial" pitchFamily="34" charset="0"/>
                <a:cs typeface="Arial" pitchFamily="34" charset="0"/>
              </a:rPr>
              <a:t>Algorithms Sequential </a:t>
            </a:r>
            <a:r>
              <a:rPr lang="en-US" altLang="en-US" kern="0" dirty="0">
                <a:latin typeface="Arial" pitchFamily="34" charset="0"/>
                <a:cs typeface="Arial" pitchFamily="34" charset="0"/>
              </a:rPr>
              <a:t>Algorithm</a:t>
            </a:r>
          </a:p>
        </p:txBody>
      </p:sp>
      <p:sp>
        <p:nvSpPr>
          <p:cNvPr id="7" name="Content Placeholder 6"/>
          <p:cNvSpPr>
            <a:spLocks noGrp="1"/>
          </p:cNvSpPr>
          <p:nvPr>
            <p:ph idx="1"/>
          </p:nvPr>
        </p:nvSpPr>
        <p:spPr>
          <a:xfrm>
            <a:off x="457203" y="1231266"/>
            <a:ext cx="8229600" cy="553991"/>
          </a:xfrm>
        </p:spPr>
        <p:txBody>
          <a:bodyPr>
            <a:noAutofit/>
          </a:bodyPr>
          <a:lstStyle/>
          <a:p>
            <a:pPr marL="0" indent="0">
              <a:buNone/>
            </a:pPr>
            <a:r>
              <a:rPr lang="en-US" altLang="en-US" b="1" dirty="0">
                <a:latin typeface="Arial" pitchFamily="34" charset="0"/>
                <a:ea typeface="ＭＳ Ｐゴシック" pitchFamily="34" charset="-128"/>
                <a:cs typeface="Arial" pitchFamily="34" charset="0"/>
              </a:rPr>
              <a:t>FIGURE 2.3 </a:t>
            </a:r>
          </a:p>
        </p:txBody>
      </p:sp>
      <p:graphicFrame>
        <p:nvGraphicFramePr>
          <p:cNvPr id="4" name="Table 3"/>
          <p:cNvGraphicFramePr>
            <a:graphicFrameLocks noGrp="1"/>
          </p:cNvGraphicFramePr>
          <p:nvPr>
            <p:extLst>
              <p:ext uri="{D42A27DB-BD31-4B8C-83A1-F6EECF244321}">
                <p14:modId xmlns:p14="http://schemas.microsoft.com/office/powerpoint/2010/main" val="1326587574"/>
              </p:ext>
            </p:extLst>
          </p:nvPr>
        </p:nvGraphicFramePr>
        <p:xfrm>
          <a:off x="1204686" y="2013870"/>
          <a:ext cx="7010400" cy="3032760"/>
        </p:xfrm>
        <a:graphic>
          <a:graphicData uri="http://schemas.openxmlformats.org/drawingml/2006/table">
            <a:tbl>
              <a:tblPr firstRow="1" bandRow="1">
                <a:tableStyleId>{5940675A-B579-460E-94D1-54222C63F5DA}</a:tableStyleId>
              </a:tblPr>
              <a:tblGrid>
                <a:gridCol w="990600"/>
                <a:gridCol w="6019800"/>
              </a:tblGrid>
              <a:tr h="370840">
                <a:tc>
                  <a:txBody>
                    <a:bodyPr/>
                    <a:lstStyle/>
                    <a:p>
                      <a:pPr algn="ctr"/>
                      <a:r>
                        <a:rPr lang="en-US" sz="1800" b="1" kern="1200" dirty="0" smtClean="0">
                          <a:solidFill>
                            <a:schemeClr val="tx1"/>
                          </a:solidFill>
                          <a:effectLst/>
                          <a:latin typeface="Arial" pitchFamily="34" charset="0"/>
                          <a:ea typeface="+mn-ea"/>
                          <a:cs typeface="Arial" pitchFamily="34" charset="0"/>
                        </a:rPr>
                        <a:t>Step</a:t>
                      </a:r>
                      <a:endParaRPr lang="en-US" b="1" dirty="0">
                        <a:solidFill>
                          <a:schemeClr val="tx1"/>
                        </a:solidFill>
                        <a:latin typeface="Arial" pitchFamily="34" charset="0"/>
                        <a:cs typeface="Arial" pitchFamily="34" charset="0"/>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effectLst/>
                          <a:latin typeface="Arial" pitchFamily="34" charset="0"/>
                          <a:ea typeface="+mn-ea"/>
                          <a:cs typeface="Arial" pitchFamily="34" charset="0"/>
                        </a:rPr>
                        <a:t>Operation</a:t>
                      </a:r>
                      <a:endParaRPr lang="en-US" sz="1800" kern="1200" dirty="0" smtClean="0">
                        <a:solidFill>
                          <a:schemeClr val="tx1"/>
                        </a:solidFill>
                        <a:effectLst/>
                        <a:latin typeface="Arial" pitchFamily="34" charset="0"/>
                        <a:ea typeface="+mn-ea"/>
                        <a:cs typeface="Arial" pitchFamily="34" charset="0"/>
                      </a:endParaRPr>
                    </a:p>
                  </a:txBody>
                  <a:tcPr anchor="ctr">
                    <a:noFill/>
                  </a:tcPr>
                </a:tc>
              </a:tr>
              <a:tr h="370840">
                <a:tc>
                  <a:txBody>
                    <a:bodyPr/>
                    <a:lstStyle/>
                    <a:p>
                      <a:pPr algn="l"/>
                      <a:r>
                        <a:rPr lang="en-US" dirty="0" smtClean="0">
                          <a:latin typeface="Arial" pitchFamily="34" charset="0"/>
                          <a:cs typeface="Arial" pitchFamily="34" charset="0"/>
                        </a:rPr>
                        <a:t>1</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Arial" pitchFamily="34" charset="0"/>
                          <a:ea typeface="+mn-ea"/>
                          <a:cs typeface="Arial" pitchFamily="34" charset="0"/>
                        </a:rPr>
                        <a:t>Get values for </a:t>
                      </a:r>
                      <a:r>
                        <a:rPr lang="en-US" sz="1800" i="1" kern="1200" dirty="0" smtClean="0">
                          <a:solidFill>
                            <a:schemeClr val="tx1"/>
                          </a:solidFill>
                          <a:effectLst/>
                          <a:latin typeface="Arial" pitchFamily="34" charset="0"/>
                          <a:ea typeface="+mn-ea"/>
                          <a:cs typeface="Arial" pitchFamily="34" charset="0"/>
                        </a:rPr>
                        <a:t>gallons used, starting mileage, ending mileage</a:t>
                      </a:r>
                      <a:endParaRPr lang="en-US" sz="1800" kern="1200" dirty="0" smtClean="0">
                        <a:solidFill>
                          <a:schemeClr val="tx1"/>
                        </a:solidFill>
                        <a:effectLst/>
                        <a:latin typeface="Arial" pitchFamily="34" charset="0"/>
                        <a:ea typeface="+mn-ea"/>
                        <a:cs typeface="Arial" pitchFamily="34" charset="0"/>
                      </a:endParaRPr>
                    </a:p>
                  </a:txBody>
                  <a:tcPr/>
                </a:tc>
              </a:tr>
              <a:tr h="370840">
                <a:tc>
                  <a:txBody>
                    <a:bodyPr/>
                    <a:lstStyle/>
                    <a:p>
                      <a:pPr algn="l"/>
                      <a:r>
                        <a:rPr lang="en-US" dirty="0" smtClean="0">
                          <a:latin typeface="Arial" pitchFamily="34" charset="0"/>
                          <a:cs typeface="Arial" pitchFamily="34" charset="0"/>
                        </a:rPr>
                        <a:t>2</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Arial" pitchFamily="34" charset="0"/>
                          <a:ea typeface="+mn-ea"/>
                          <a:cs typeface="Arial" pitchFamily="34" charset="0"/>
                        </a:rPr>
                        <a:t>Set value of </a:t>
                      </a:r>
                      <a:r>
                        <a:rPr lang="en-US" sz="1800" i="1" kern="1200" dirty="0" smtClean="0">
                          <a:solidFill>
                            <a:schemeClr val="tx1"/>
                          </a:solidFill>
                          <a:effectLst/>
                          <a:latin typeface="Arial" pitchFamily="34" charset="0"/>
                          <a:ea typeface="+mn-ea"/>
                          <a:cs typeface="Arial" pitchFamily="34" charset="0"/>
                        </a:rPr>
                        <a:t>distance driven </a:t>
                      </a:r>
                      <a:r>
                        <a:rPr lang="en-US" sz="1800" kern="1200" dirty="0" smtClean="0">
                          <a:solidFill>
                            <a:schemeClr val="tx1"/>
                          </a:solidFill>
                          <a:effectLst/>
                          <a:latin typeface="Arial" pitchFamily="34" charset="0"/>
                          <a:ea typeface="+mn-ea"/>
                          <a:cs typeface="Arial" pitchFamily="34" charset="0"/>
                        </a:rPr>
                        <a:t>to </a:t>
                      </a:r>
                      <a:r>
                        <a:rPr lang="en-US" sz="1800" i="1" kern="1200" dirty="0" smtClean="0">
                          <a:solidFill>
                            <a:schemeClr val="tx1"/>
                          </a:solidFill>
                          <a:effectLst/>
                          <a:latin typeface="Arial" pitchFamily="34" charset="0"/>
                          <a:ea typeface="+mn-ea"/>
                          <a:cs typeface="Arial" pitchFamily="34" charset="0"/>
                        </a:rPr>
                        <a:t>(ending mileage - starting mileage)</a:t>
                      </a:r>
                      <a:endParaRPr lang="en-US" sz="1800" kern="1200" dirty="0" smtClean="0">
                        <a:solidFill>
                          <a:schemeClr val="tx1"/>
                        </a:solidFill>
                        <a:effectLst/>
                        <a:latin typeface="Arial" pitchFamily="34" charset="0"/>
                        <a:ea typeface="+mn-ea"/>
                        <a:cs typeface="Arial" pitchFamily="34" charset="0"/>
                      </a:endParaRPr>
                    </a:p>
                  </a:txBody>
                  <a:tcPr/>
                </a:tc>
              </a:tr>
              <a:tr h="370840">
                <a:tc>
                  <a:txBody>
                    <a:bodyPr/>
                    <a:lstStyle/>
                    <a:p>
                      <a:pPr algn="l"/>
                      <a:r>
                        <a:rPr lang="en-US" dirty="0" smtClean="0">
                          <a:latin typeface="Arial" pitchFamily="34" charset="0"/>
                          <a:cs typeface="Arial" pitchFamily="34" charset="0"/>
                        </a:rPr>
                        <a:t>3</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Arial" pitchFamily="34" charset="0"/>
                          <a:ea typeface="+mn-ea"/>
                          <a:cs typeface="Arial" pitchFamily="34" charset="0"/>
                        </a:rPr>
                        <a:t>Set value of </a:t>
                      </a:r>
                      <a:r>
                        <a:rPr lang="en-US" sz="1800" i="1" kern="1200" dirty="0" smtClean="0">
                          <a:solidFill>
                            <a:schemeClr val="tx1"/>
                          </a:solidFill>
                          <a:effectLst/>
                          <a:latin typeface="Arial" pitchFamily="34" charset="0"/>
                          <a:ea typeface="+mn-ea"/>
                          <a:cs typeface="Arial" pitchFamily="34" charset="0"/>
                        </a:rPr>
                        <a:t>average miles per gallon </a:t>
                      </a:r>
                      <a:r>
                        <a:rPr lang="en-US" sz="1800" kern="1200" dirty="0" smtClean="0">
                          <a:solidFill>
                            <a:schemeClr val="tx1"/>
                          </a:solidFill>
                          <a:effectLst/>
                          <a:latin typeface="Arial" pitchFamily="34" charset="0"/>
                          <a:ea typeface="+mn-ea"/>
                          <a:cs typeface="Arial" pitchFamily="34" charset="0"/>
                        </a:rPr>
                        <a:t>to </a:t>
                      </a:r>
                      <a:r>
                        <a:rPr lang="en-US" sz="1800" i="1" kern="1200" dirty="0" smtClean="0">
                          <a:solidFill>
                            <a:schemeClr val="tx1"/>
                          </a:solidFill>
                          <a:effectLst/>
                          <a:latin typeface="Arial" pitchFamily="34" charset="0"/>
                          <a:ea typeface="+mn-ea"/>
                          <a:cs typeface="Arial" pitchFamily="34" charset="0"/>
                        </a:rPr>
                        <a:t>(distance driven ÷ gallons used)</a:t>
                      </a:r>
                      <a:endParaRPr lang="en-US" sz="1800" kern="1200" dirty="0" smtClean="0">
                        <a:solidFill>
                          <a:schemeClr val="tx1"/>
                        </a:solidFill>
                        <a:effectLst/>
                        <a:latin typeface="Arial" pitchFamily="34" charset="0"/>
                        <a:ea typeface="+mn-ea"/>
                        <a:cs typeface="Arial" pitchFamily="34" charset="0"/>
                      </a:endParaRPr>
                    </a:p>
                  </a:txBody>
                  <a:tcPr/>
                </a:tc>
              </a:tr>
              <a:tr h="370840">
                <a:tc>
                  <a:txBody>
                    <a:bodyPr/>
                    <a:lstStyle/>
                    <a:p>
                      <a:pPr algn="l"/>
                      <a:r>
                        <a:rPr lang="en-US" dirty="0" smtClean="0">
                          <a:latin typeface="Arial" pitchFamily="34" charset="0"/>
                          <a:cs typeface="Arial" pitchFamily="34" charset="0"/>
                        </a:rPr>
                        <a:t>4</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Arial" pitchFamily="34" charset="0"/>
                          <a:ea typeface="+mn-ea"/>
                          <a:cs typeface="Arial" pitchFamily="34" charset="0"/>
                        </a:rPr>
                        <a:t>Print the value of </a:t>
                      </a:r>
                      <a:r>
                        <a:rPr lang="en-US" sz="1800" i="1" kern="1200" dirty="0" smtClean="0">
                          <a:solidFill>
                            <a:schemeClr val="tx1"/>
                          </a:solidFill>
                          <a:effectLst/>
                          <a:latin typeface="Arial" pitchFamily="34" charset="0"/>
                          <a:ea typeface="+mn-ea"/>
                          <a:cs typeface="Arial" pitchFamily="34" charset="0"/>
                        </a:rPr>
                        <a:t>average miles per gallon</a:t>
                      </a:r>
                      <a:endParaRPr lang="en-US" sz="1800" kern="1200" dirty="0" smtClean="0">
                        <a:solidFill>
                          <a:schemeClr val="tx1"/>
                        </a:solidFill>
                        <a:effectLst/>
                        <a:latin typeface="Arial" pitchFamily="34" charset="0"/>
                        <a:ea typeface="+mn-ea"/>
                        <a:cs typeface="Arial" pitchFamily="34" charset="0"/>
                      </a:endParaRPr>
                    </a:p>
                  </a:txBody>
                  <a:tcPr/>
                </a:tc>
              </a:tr>
              <a:tr h="370840">
                <a:tc>
                  <a:txBody>
                    <a:bodyPr/>
                    <a:lstStyle/>
                    <a:p>
                      <a:pPr algn="l"/>
                      <a:r>
                        <a:rPr lang="en-US" dirty="0" smtClean="0">
                          <a:latin typeface="Arial" pitchFamily="34" charset="0"/>
                          <a:cs typeface="Arial" pitchFamily="34" charset="0"/>
                        </a:rPr>
                        <a:t>5 </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Arial" pitchFamily="34" charset="0"/>
                          <a:ea typeface="+mn-ea"/>
                          <a:cs typeface="Arial" pitchFamily="34" charset="0"/>
                        </a:rPr>
                        <a:t>Stop</a:t>
                      </a:r>
                    </a:p>
                  </a:txBody>
                  <a:tcPr/>
                </a:tc>
              </a:tr>
            </a:tbl>
          </a:graphicData>
        </a:graphic>
      </p:graphicFrame>
      <p:sp>
        <p:nvSpPr>
          <p:cNvPr id="2" name="Content Placeholder 1"/>
          <p:cNvSpPr>
            <a:spLocks noGrp="1"/>
          </p:cNvSpPr>
          <p:nvPr>
            <p:ph sz="quarter" idx="10"/>
          </p:nvPr>
        </p:nvSpPr>
        <p:spPr>
          <a:xfrm>
            <a:off x="508000" y="5268686"/>
            <a:ext cx="7837714" cy="914400"/>
          </a:xfrm>
        </p:spPr>
        <p:txBody>
          <a:bodyPr>
            <a:noAutofit/>
          </a:bodyPr>
          <a:lstStyle/>
          <a:p>
            <a:pPr marL="0" indent="0">
              <a:buNone/>
            </a:pPr>
            <a:r>
              <a:rPr lang="en-US" sz="2600" dirty="0">
                <a:latin typeface="Arial" pitchFamily="34" charset="0"/>
                <a:cs typeface="Arial" pitchFamily="34" charset="0"/>
              </a:rPr>
              <a:t>Algorithm for computing average miles per gallon (version 1</a:t>
            </a:r>
            <a:r>
              <a:rPr lang="en-US" sz="2600" dirty="0" smtClean="0">
                <a:latin typeface="Arial" pitchFamily="34" charset="0"/>
                <a:cs typeface="Arial" pitchFamily="34" charset="0"/>
              </a:rPr>
              <a:t>)</a:t>
            </a:r>
            <a:endParaRPr lang="en-US" sz="2600" dirty="0">
              <a:latin typeface="Arial" pitchFamily="34" charset="0"/>
              <a:cs typeface="Arial" pitchFamily="34" charset="0"/>
            </a:endParaRPr>
          </a:p>
        </p:txBody>
      </p:sp>
    </p:spTree>
    <p:extLst>
      <p:ext uri="{BB962C8B-B14F-4D97-AF65-F5344CB8AC3E}">
        <p14:creationId xmlns:p14="http://schemas.microsoft.com/office/powerpoint/2010/main" val="1350303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defTabSz="914400">
              <a:defRPr/>
            </a:pPr>
            <a:r>
              <a:rPr lang="en-US" altLang="en-US" dirty="0">
                <a:latin typeface="Arial" pitchFamily="34" charset="0"/>
                <a:ea typeface="ＭＳ Ｐゴシック" pitchFamily="34" charset="-128"/>
                <a:cs typeface="Arial" pitchFamily="34" charset="0"/>
              </a:rPr>
              <a:t>Representing </a:t>
            </a:r>
            <a:r>
              <a:rPr lang="en-US" altLang="en-US" dirty="0" smtClean="0">
                <a:latin typeface="Arial" pitchFamily="34" charset="0"/>
                <a:ea typeface="ＭＳ Ｐゴシック" pitchFamily="34" charset="-128"/>
                <a:cs typeface="Arial" pitchFamily="34" charset="0"/>
              </a:rPr>
              <a:t>Algorithms (3</a:t>
            </a:r>
            <a:r>
              <a:rPr lang="en-US" altLang="en-US" baseline="0" dirty="0" smtClean="0">
                <a:latin typeface="Arial" pitchFamily="34" charset="0"/>
                <a:ea typeface="ＭＳ Ｐゴシック" pitchFamily="34" charset="-128"/>
                <a:cs typeface="Arial" pitchFamily="34" charset="0"/>
              </a:rPr>
              <a:t> of 5)</a:t>
            </a:r>
            <a:endParaRPr lang="en-US" altLang="en-US" kern="0" dirty="0">
              <a:latin typeface="Arial" pitchFamily="34" charset="0"/>
              <a:cs typeface="Arial" pitchFamily="34" charset="0"/>
            </a:endParaRPr>
          </a:p>
        </p:txBody>
      </p:sp>
      <p:sp>
        <p:nvSpPr>
          <p:cNvPr id="7" name="Content Placeholder 6"/>
          <p:cNvSpPr>
            <a:spLocks noGrp="1"/>
          </p:cNvSpPr>
          <p:nvPr>
            <p:ph idx="1"/>
          </p:nvPr>
        </p:nvSpPr>
        <p:spPr>
          <a:xfrm>
            <a:off x="247307" y="1231266"/>
            <a:ext cx="8649393" cy="4894898"/>
          </a:xfrm>
        </p:spPr>
        <p:txBody>
          <a:bodyPr>
            <a:noAutofit/>
          </a:bodyPr>
          <a:lstStyle/>
          <a:p>
            <a:r>
              <a:rPr lang="en-US" altLang="en-US" b="1" dirty="0">
                <a:latin typeface="Arial" pitchFamily="34" charset="0"/>
                <a:ea typeface="ＭＳ Ｐゴシック" pitchFamily="34" charset="-128"/>
                <a:cs typeface="Arial" pitchFamily="34" charset="0"/>
              </a:rPr>
              <a:t>Control operation: </a:t>
            </a:r>
            <a:r>
              <a:rPr lang="en-US" altLang="en-US" dirty="0">
                <a:latin typeface="Arial" pitchFamily="34" charset="0"/>
                <a:ea typeface="ＭＳ Ｐゴシック" pitchFamily="34" charset="-128"/>
                <a:cs typeface="Arial" pitchFamily="34" charset="0"/>
              </a:rPr>
              <a:t>changes the normal flow of control</a:t>
            </a:r>
            <a:endParaRPr lang="en-US" altLang="en-US" b="1" dirty="0">
              <a:latin typeface="Arial" pitchFamily="34" charset="0"/>
              <a:ea typeface="ＭＳ Ｐゴシック" pitchFamily="34" charset="-128"/>
              <a:cs typeface="Arial" pitchFamily="34" charset="0"/>
            </a:endParaRPr>
          </a:p>
          <a:p>
            <a:r>
              <a:rPr lang="en-US" altLang="en-US" b="1" dirty="0">
                <a:latin typeface="Arial" pitchFamily="34" charset="0"/>
                <a:ea typeface="ＭＳ Ｐゴシック" pitchFamily="34" charset="-128"/>
                <a:cs typeface="Arial" pitchFamily="34" charset="0"/>
              </a:rPr>
              <a:t>Conditional statement</a:t>
            </a:r>
            <a:r>
              <a:rPr lang="en-US" altLang="en-US" dirty="0">
                <a:latin typeface="Arial" pitchFamily="34" charset="0"/>
                <a:ea typeface="ＭＳ Ｐゴシック" pitchFamily="34" charset="-128"/>
                <a:cs typeface="Arial" pitchFamily="34" charset="0"/>
              </a:rPr>
              <a:t>: asks a question and selects among alternative options:</a:t>
            </a:r>
          </a:p>
          <a:p>
            <a:pPr marL="1314450" lvl="2">
              <a:buFontTx/>
              <a:buAutoNum type="arabicPeriod"/>
            </a:pPr>
            <a:r>
              <a:rPr lang="en-US" altLang="en-US" sz="2400" dirty="0">
                <a:latin typeface="Arial" pitchFamily="34" charset="0"/>
                <a:ea typeface="ＭＳ Ｐゴシック" pitchFamily="34" charset="-128"/>
                <a:cs typeface="Arial" pitchFamily="34" charset="0"/>
              </a:rPr>
              <a:t>Evaluate the true/false condition </a:t>
            </a:r>
          </a:p>
          <a:p>
            <a:pPr marL="1314450" lvl="2">
              <a:buFontTx/>
              <a:buAutoNum type="arabicPeriod"/>
            </a:pPr>
            <a:r>
              <a:rPr lang="en-US" altLang="en-US" sz="2400" dirty="0">
                <a:latin typeface="Arial" pitchFamily="34" charset="0"/>
                <a:ea typeface="ＭＳ Ｐゴシック" pitchFamily="34" charset="-128"/>
                <a:cs typeface="Arial" pitchFamily="34" charset="0"/>
              </a:rPr>
              <a:t>If the condition is true, then do the first set of operations and skip the second set</a:t>
            </a:r>
          </a:p>
          <a:p>
            <a:pPr marL="1314450" lvl="2">
              <a:buFontTx/>
              <a:buAutoNum type="arabicPeriod"/>
            </a:pPr>
            <a:r>
              <a:rPr lang="en-US" altLang="en-US" sz="2400" dirty="0">
                <a:latin typeface="Arial" pitchFamily="34" charset="0"/>
                <a:ea typeface="ＭＳ Ｐゴシック" pitchFamily="34" charset="-128"/>
                <a:cs typeface="Arial" pitchFamily="34" charset="0"/>
              </a:rPr>
              <a:t>If the condition is false, skip the first set of operations and do the second set </a:t>
            </a:r>
          </a:p>
          <a:p>
            <a:r>
              <a:rPr lang="en-US" altLang="en-US" dirty="0">
                <a:latin typeface="Arial" pitchFamily="34" charset="0"/>
                <a:ea typeface="ＭＳ Ｐゴシック" pitchFamily="34" charset="-128"/>
                <a:cs typeface="Arial" pitchFamily="34" charset="0"/>
              </a:rPr>
              <a:t>Example: check for good or bad gas mileage</a:t>
            </a:r>
          </a:p>
        </p:txBody>
      </p:sp>
    </p:spTree>
    <p:extLst>
      <p:ext uri="{BB962C8B-B14F-4D97-AF65-F5344CB8AC3E}">
        <p14:creationId xmlns:p14="http://schemas.microsoft.com/office/powerpoint/2010/main" val="1012326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kern="0" dirty="0">
                <a:latin typeface="Arial" pitchFamily="34" charset="0"/>
                <a:cs typeface="Arial" pitchFamily="34" charset="0"/>
              </a:rPr>
              <a:t>Representing </a:t>
            </a:r>
            <a:r>
              <a:rPr lang="en-US" altLang="en-US" kern="0" dirty="0" smtClean="0">
                <a:latin typeface="Arial" pitchFamily="34" charset="0"/>
                <a:cs typeface="Arial" pitchFamily="34" charset="0"/>
              </a:rPr>
              <a:t>Algorithms Conditional Statement (1 of 2)</a:t>
            </a:r>
            <a:endParaRPr lang="en-US" altLang="en-US" kern="0" dirty="0">
              <a:latin typeface="Arial" pitchFamily="34" charset="0"/>
              <a:cs typeface="Arial" pitchFamily="34" charset="0"/>
            </a:endParaRPr>
          </a:p>
        </p:txBody>
      </p:sp>
      <p:pic>
        <p:nvPicPr>
          <p:cNvPr id="4" name="Picture 5" descr="Flowchart: decision, Boolean condition? If true, process T 1, Process T 2, Process T 3, process S. If false, process F 1, process F 2, process F 3, process 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724336"/>
            <a:ext cx="2728913" cy="406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1332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kern="0" dirty="0">
                <a:latin typeface="Arial" pitchFamily="34" charset="0"/>
                <a:cs typeface="Arial" pitchFamily="34" charset="0"/>
              </a:rPr>
              <a:t>Representing </a:t>
            </a:r>
            <a:r>
              <a:rPr lang="en-US" altLang="en-US" kern="0" dirty="0" smtClean="0">
                <a:latin typeface="Arial" pitchFamily="34" charset="0"/>
                <a:cs typeface="Arial" pitchFamily="34" charset="0"/>
              </a:rPr>
              <a:t>Algorithms Conditional Statement (2</a:t>
            </a:r>
            <a:r>
              <a:rPr lang="en-US" altLang="en-US" kern="0" baseline="0" dirty="0" smtClean="0">
                <a:latin typeface="Arial" pitchFamily="34" charset="0"/>
                <a:cs typeface="Arial" pitchFamily="34" charset="0"/>
              </a:rPr>
              <a:t> of 2)</a:t>
            </a:r>
            <a:endParaRPr lang="en-US" altLang="en-US" kern="0" dirty="0">
              <a:latin typeface="Arial" pitchFamily="34" charset="0"/>
              <a:cs typeface="Arial" pitchFamily="34" charset="0"/>
            </a:endParaRPr>
          </a:p>
        </p:txBody>
      </p:sp>
      <p:pic>
        <p:nvPicPr>
          <p:cNvPr id="5" name="Picture 5" descr="Step 1, get values for gallons used, starting mileage, ending mileage. Step 2, set value of distance driven to, ending mileage minus starting mileage. Step 3, set value of average miles per gallon to, distance driven divided by gallons used. Step 4, print the value of average miles per gallon. Step 5, if average miles per gallon is greater than 25.0 then. Step 6, indented once: print the message, left single quote, you are getting good gas mileage, right single quote. Else. Step 7, indented once: print the message, left single quote, you are not getting good gas mileage, right single quote. Step 8, s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303" y="1443038"/>
            <a:ext cx="8045450"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7503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defTabSz="914400">
              <a:defRPr/>
            </a:pPr>
            <a:r>
              <a:rPr lang="en-US" altLang="en-US" dirty="0">
                <a:latin typeface="Arial" pitchFamily="34" charset="0"/>
                <a:ea typeface="ＭＳ Ｐゴシック" pitchFamily="34" charset="-128"/>
                <a:cs typeface="Arial" pitchFamily="34" charset="0"/>
              </a:rPr>
              <a:t>Representing </a:t>
            </a:r>
            <a:r>
              <a:rPr lang="en-US" altLang="en-US" dirty="0" smtClean="0">
                <a:latin typeface="Arial" pitchFamily="34" charset="0"/>
                <a:ea typeface="ＭＳ Ｐゴシック" pitchFamily="34" charset="-128"/>
                <a:cs typeface="Arial" pitchFamily="34" charset="0"/>
              </a:rPr>
              <a:t>Algorithms (4 of 5)</a:t>
            </a:r>
            <a:endParaRPr lang="en-US" altLang="en-US" kern="0" dirty="0">
              <a:latin typeface="Arial" pitchFamily="34" charset="0"/>
              <a:cs typeface="Arial" pitchFamily="34" charset="0"/>
            </a:endParaRPr>
          </a:p>
        </p:txBody>
      </p:sp>
      <p:sp>
        <p:nvSpPr>
          <p:cNvPr id="7" name="Content Placeholder 6"/>
          <p:cNvSpPr>
            <a:spLocks noGrp="1"/>
          </p:cNvSpPr>
          <p:nvPr>
            <p:ph idx="1"/>
          </p:nvPr>
        </p:nvSpPr>
        <p:spPr>
          <a:xfrm>
            <a:off x="247307" y="1231266"/>
            <a:ext cx="8649393" cy="4894898"/>
          </a:xfrm>
        </p:spPr>
        <p:txBody>
          <a:bodyPr>
            <a:noAutofit/>
          </a:bodyPr>
          <a:lstStyle/>
          <a:p>
            <a:pPr marL="514350"/>
            <a:r>
              <a:rPr lang="en-US" altLang="en-US" b="1" dirty="0">
                <a:latin typeface="Arial" pitchFamily="34" charset="0"/>
                <a:ea typeface="ＭＳ Ｐゴシック" pitchFamily="34" charset="-128"/>
                <a:cs typeface="Arial" pitchFamily="34" charset="0"/>
              </a:rPr>
              <a:t>Iteration:</a:t>
            </a:r>
            <a:r>
              <a:rPr lang="en-US" altLang="en-US" dirty="0">
                <a:latin typeface="Arial" pitchFamily="34" charset="0"/>
                <a:ea typeface="ＭＳ Ｐゴシック" pitchFamily="34" charset="-128"/>
                <a:cs typeface="Arial" pitchFamily="34" charset="0"/>
              </a:rPr>
              <a:t> an operation that causes looping, repeating a block of instructions</a:t>
            </a:r>
          </a:p>
          <a:p>
            <a:pPr marL="514350"/>
            <a:r>
              <a:rPr lang="en-US" altLang="en-US" dirty="0">
                <a:latin typeface="Arial" pitchFamily="34" charset="0"/>
                <a:ea typeface="ＭＳ Ｐゴシック" pitchFamily="34" charset="-128"/>
                <a:cs typeface="Arial" pitchFamily="34" charset="0"/>
              </a:rPr>
              <a:t>While statement repeats while a condition remains true</a:t>
            </a:r>
          </a:p>
          <a:p>
            <a:pPr marL="1028700" lvl="1" indent="-342900"/>
            <a:r>
              <a:rPr lang="en-US" altLang="en-US" b="1" dirty="0">
                <a:latin typeface="Arial" pitchFamily="34" charset="0"/>
                <a:ea typeface="ＭＳ Ｐゴシック" pitchFamily="34" charset="-128"/>
                <a:cs typeface="Arial" pitchFamily="34" charset="0"/>
              </a:rPr>
              <a:t>Continuation condition</a:t>
            </a:r>
            <a:r>
              <a:rPr lang="en-US" altLang="en-US" dirty="0">
                <a:latin typeface="Arial" pitchFamily="34" charset="0"/>
                <a:ea typeface="ＭＳ Ｐゴシック" pitchFamily="34" charset="-128"/>
                <a:cs typeface="Arial" pitchFamily="34" charset="0"/>
              </a:rPr>
              <a:t>: a test to see if while loop should continue</a:t>
            </a:r>
          </a:p>
          <a:p>
            <a:pPr marL="1028700" lvl="1" indent="-342900"/>
            <a:r>
              <a:rPr lang="en-US" altLang="en-US" b="1" dirty="0">
                <a:latin typeface="Arial" pitchFamily="34" charset="0"/>
                <a:ea typeface="ＭＳ Ｐゴシック" pitchFamily="34" charset="-128"/>
                <a:cs typeface="Arial" pitchFamily="34" charset="0"/>
              </a:rPr>
              <a:t>Loop body</a:t>
            </a:r>
            <a:r>
              <a:rPr lang="en-US" altLang="en-US" dirty="0">
                <a:latin typeface="Arial" pitchFamily="34" charset="0"/>
                <a:ea typeface="ＭＳ Ｐゴシック" pitchFamily="34" charset="-128"/>
                <a:cs typeface="Arial" pitchFamily="34" charset="0"/>
              </a:rPr>
              <a:t>: instructions to perform repeatedly</a:t>
            </a:r>
          </a:p>
          <a:p>
            <a:pPr marL="514350"/>
            <a:r>
              <a:rPr lang="en-US" altLang="en-US" dirty="0">
                <a:latin typeface="Arial" pitchFamily="34" charset="0"/>
                <a:ea typeface="ＭＳ Ｐゴシック" pitchFamily="34" charset="-128"/>
                <a:cs typeface="Arial" pitchFamily="34" charset="0"/>
              </a:rPr>
              <a:t>Example: repeated mileage calculations</a:t>
            </a:r>
          </a:p>
        </p:txBody>
      </p:sp>
    </p:spTree>
    <p:extLst>
      <p:ext uri="{BB962C8B-B14F-4D97-AF65-F5344CB8AC3E}">
        <p14:creationId xmlns:p14="http://schemas.microsoft.com/office/powerpoint/2010/main" val="644623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kern="0" dirty="0">
                <a:latin typeface="Arial" pitchFamily="34" charset="0"/>
                <a:cs typeface="Arial" pitchFamily="34" charset="0"/>
              </a:rPr>
              <a:t>Representing </a:t>
            </a:r>
            <a:r>
              <a:rPr lang="en-US" altLang="en-US" kern="0" dirty="0" smtClean="0">
                <a:latin typeface="Arial" pitchFamily="34" charset="0"/>
                <a:cs typeface="Arial" pitchFamily="34" charset="0"/>
              </a:rPr>
              <a:t>Algorithms Iteration </a:t>
            </a:r>
            <a:r>
              <a:rPr lang="en-US" altLang="en-US" kern="0" dirty="0">
                <a:latin typeface="Arial" pitchFamily="34" charset="0"/>
                <a:cs typeface="Arial" pitchFamily="34" charset="0"/>
              </a:rPr>
              <a:t>and Loop </a:t>
            </a:r>
            <a:r>
              <a:rPr lang="en-US" altLang="en-US" kern="0" dirty="0" smtClean="0">
                <a:latin typeface="Arial" pitchFamily="34" charset="0"/>
                <a:cs typeface="Arial" pitchFamily="34" charset="0"/>
              </a:rPr>
              <a:t>Body (1 of 2)</a:t>
            </a:r>
            <a:endParaRPr lang="en-US" altLang="en-US" kern="0" dirty="0">
              <a:latin typeface="Arial" pitchFamily="34" charset="0"/>
              <a:cs typeface="Arial" pitchFamily="34" charset="0"/>
            </a:endParaRPr>
          </a:p>
        </p:txBody>
      </p:sp>
      <p:pic>
        <p:nvPicPr>
          <p:cNvPr id="5" name="Picture 5" descr="Step 1, set the value of count to 1. Step 2, while, left parenthesis, count less than or greater to 100, right parenthesis, do step 3 through step 5. Step 3, indented once: set square to, left parenthesis, count into count, right parenthesis. Step 4, indented once print the values of count and square. Step 5, indented once: add 1 to cou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531260"/>
            <a:ext cx="2286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449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kern="0" dirty="0">
                <a:latin typeface="Arial" pitchFamily="34" charset="0"/>
                <a:cs typeface="Arial" pitchFamily="34" charset="0"/>
              </a:rPr>
              <a:t>Representing </a:t>
            </a:r>
            <a:r>
              <a:rPr lang="en-US" altLang="en-US" kern="0" dirty="0" smtClean="0">
                <a:latin typeface="Arial" pitchFamily="34" charset="0"/>
                <a:cs typeface="Arial" pitchFamily="34" charset="0"/>
              </a:rPr>
              <a:t>Algorithms Iteration </a:t>
            </a:r>
            <a:r>
              <a:rPr lang="en-US" altLang="en-US" kern="0" dirty="0">
                <a:latin typeface="Arial" pitchFamily="34" charset="0"/>
                <a:cs typeface="Arial" pitchFamily="34" charset="0"/>
              </a:rPr>
              <a:t>and Loop </a:t>
            </a:r>
            <a:r>
              <a:rPr lang="en-US" altLang="en-US" kern="0" dirty="0" smtClean="0">
                <a:latin typeface="Arial" pitchFamily="34" charset="0"/>
                <a:cs typeface="Arial" pitchFamily="34" charset="0"/>
              </a:rPr>
              <a:t>Body (2 of 2)</a:t>
            </a:r>
            <a:endParaRPr lang="en-US" altLang="en-US" kern="0" dirty="0">
              <a:latin typeface="Arial" pitchFamily="34" charset="0"/>
              <a:cs typeface="Arial" pitchFamily="34" charset="0"/>
            </a:endParaRPr>
          </a:p>
        </p:txBody>
      </p:sp>
      <p:pic>
        <p:nvPicPr>
          <p:cNvPr id="4" name="Picture 3" descr="Third version of the average miles per gallon algorithm, which contains 12 steps with corresponding operations. Step 1, response = yes. Step 2, while, left parenthesis, response = yes, right parenthesis, do steps 3 through 11. Step 3, indented once: get values for gallons used, starting mileage, ending mileage. Step 4, indented once set value of distance driven to, left parenthesis, ending mileage, minus, starting mileage, right parenthesis. Step 5, indented once set value of average miles per gallon to, left parenthesis, distance driven, divided by, gallons used, right parenthesis. Step 6, indented once: print the value of average miles per gallon. Else. Step 7, indented once: if average miles per gallon, greater than, 25.0 then. Step 8, indented twice: print the message, left single quote, you are getting good gas mileage, right single quote. Else. Step 9, indented twice: print the message, left single quote, you are not getting good gas mileage, right single quote. Step 10, indented once: print the message, left single quote, ‘do you want to do this again? Enter yes or no, right single quote step 11, indented once: get a new value for response from the user. Step 12, indented once: s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675" y="1490663"/>
            <a:ext cx="65373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576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defTabSz="914400">
              <a:defRPr/>
            </a:pPr>
            <a:r>
              <a:rPr lang="en-US" altLang="en-US" dirty="0">
                <a:latin typeface="Arial" pitchFamily="34" charset="0"/>
                <a:ea typeface="ＭＳ Ｐゴシック" pitchFamily="34" charset="-128"/>
                <a:cs typeface="Arial" pitchFamily="34" charset="0"/>
              </a:rPr>
              <a:t>Representing </a:t>
            </a:r>
            <a:r>
              <a:rPr lang="en-US" altLang="en-US" dirty="0" smtClean="0">
                <a:latin typeface="Arial" pitchFamily="34" charset="0"/>
                <a:ea typeface="ＭＳ Ｐゴシック" pitchFamily="34" charset="-128"/>
                <a:cs typeface="Arial" pitchFamily="34" charset="0"/>
              </a:rPr>
              <a:t>Algorithms (5 of 5)</a:t>
            </a:r>
            <a:endParaRPr lang="en-US" altLang="en-US" kern="0" dirty="0">
              <a:latin typeface="Arial" pitchFamily="34" charset="0"/>
              <a:cs typeface="Arial" pitchFamily="34" charset="0"/>
            </a:endParaRPr>
          </a:p>
        </p:txBody>
      </p:sp>
      <p:sp>
        <p:nvSpPr>
          <p:cNvPr id="7" name="Content Placeholder 6"/>
          <p:cNvSpPr>
            <a:spLocks noGrp="1"/>
          </p:cNvSpPr>
          <p:nvPr>
            <p:ph idx="1"/>
          </p:nvPr>
        </p:nvSpPr>
        <p:spPr>
          <a:xfrm>
            <a:off x="247307" y="1231266"/>
            <a:ext cx="8649393" cy="4894898"/>
          </a:xfrm>
        </p:spPr>
        <p:txBody>
          <a:bodyPr>
            <a:noAutofit/>
          </a:bodyPr>
          <a:lstStyle/>
          <a:p>
            <a:pPr marL="514350"/>
            <a:r>
              <a:rPr lang="en-US" altLang="en-US" dirty="0">
                <a:latin typeface="Arial" pitchFamily="34" charset="0"/>
                <a:ea typeface="ＭＳ Ｐゴシック" pitchFamily="34" charset="-128"/>
                <a:cs typeface="Arial" pitchFamily="34" charset="0"/>
              </a:rPr>
              <a:t>Do/while, alternate iterative operation</a:t>
            </a:r>
          </a:p>
          <a:p>
            <a:pPr marL="1143000" lvl="1" indent="-342900"/>
            <a:r>
              <a:rPr lang="en-US" altLang="en-US" dirty="0">
                <a:latin typeface="Arial" pitchFamily="34" charset="0"/>
                <a:ea typeface="ＭＳ Ｐゴシック" pitchFamily="34" charset="-128"/>
                <a:cs typeface="Arial" pitchFamily="34" charset="0"/>
              </a:rPr>
              <a:t>Continuation condition appears at the end</a:t>
            </a:r>
          </a:p>
          <a:p>
            <a:pPr marL="1143000" lvl="1" indent="-342900"/>
            <a:r>
              <a:rPr lang="en-US" altLang="en-US" dirty="0">
                <a:latin typeface="Arial" pitchFamily="34" charset="0"/>
                <a:ea typeface="ＭＳ Ｐゴシック" pitchFamily="34" charset="-128"/>
                <a:cs typeface="Arial" pitchFamily="34" charset="0"/>
              </a:rPr>
              <a:t>Loop body always performed at least once</a:t>
            </a:r>
          </a:p>
          <a:p>
            <a:pPr marL="514350"/>
            <a:r>
              <a:rPr lang="en-US" altLang="en-US" b="1" dirty="0">
                <a:latin typeface="Arial" pitchFamily="34" charset="0"/>
                <a:ea typeface="ＭＳ Ｐゴシック" pitchFamily="34" charset="-128"/>
                <a:cs typeface="Arial" pitchFamily="34" charset="0"/>
              </a:rPr>
              <a:t>Primitive operations: </a:t>
            </a:r>
            <a:r>
              <a:rPr lang="en-US" altLang="en-US" dirty="0">
                <a:latin typeface="Arial" pitchFamily="34" charset="0"/>
                <a:ea typeface="ＭＳ Ｐゴシック" pitchFamily="34" charset="-128"/>
                <a:cs typeface="Arial" pitchFamily="34" charset="0"/>
              </a:rPr>
              <a:t>sequential, conditional, and iterative are all that is needed</a:t>
            </a:r>
            <a:endParaRPr lang="en-US" altLang="en-US" b="1"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475030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kern="0" dirty="0">
                <a:latin typeface="Arial" pitchFamily="34" charset="0"/>
                <a:cs typeface="Arial" pitchFamily="34" charset="0"/>
              </a:rPr>
              <a:t>Representing </a:t>
            </a:r>
            <a:r>
              <a:rPr lang="en-US" altLang="en-US" kern="0" dirty="0" smtClean="0">
                <a:latin typeface="Arial" pitchFamily="34" charset="0"/>
                <a:cs typeface="Arial" pitchFamily="34" charset="0"/>
              </a:rPr>
              <a:t>Algorithms Do/While </a:t>
            </a:r>
            <a:r>
              <a:rPr lang="en-US" altLang="en-US" kern="0" dirty="0">
                <a:latin typeface="Arial" pitchFamily="34" charset="0"/>
                <a:cs typeface="Arial" pitchFamily="34" charset="0"/>
              </a:rPr>
              <a:t>Posttest </a:t>
            </a:r>
            <a:r>
              <a:rPr lang="en-US" altLang="en-US" kern="0" dirty="0" smtClean="0">
                <a:latin typeface="Arial" pitchFamily="34" charset="0"/>
                <a:cs typeface="Arial" pitchFamily="34" charset="0"/>
              </a:rPr>
              <a:t>Loop (1 of 2)</a:t>
            </a:r>
            <a:endParaRPr lang="en-US" altLang="en-US" kern="0" dirty="0">
              <a:latin typeface="Arial" pitchFamily="34" charset="0"/>
              <a:cs typeface="Arial" pitchFamily="34" charset="0"/>
            </a:endParaRPr>
          </a:p>
        </p:txBody>
      </p:sp>
      <p:pic>
        <p:nvPicPr>
          <p:cNvPr id="4" name="Picture 5" descr="Flowchart: process S 1, Process S 2, Process S 3; decision, continuation condition? If true, loop back to decision, S1. S 1, S2, and S 3 are the loop body. If false, process S sub 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370" y="1524000"/>
            <a:ext cx="20605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4796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kern="0" dirty="0">
                <a:latin typeface="Arial" pitchFamily="34" charset="0"/>
                <a:cs typeface="Arial" pitchFamily="34" charset="0"/>
              </a:rPr>
              <a:t>Representing </a:t>
            </a:r>
            <a:r>
              <a:rPr lang="en-US" altLang="en-US" kern="0" dirty="0" smtClean="0">
                <a:latin typeface="Arial" pitchFamily="34" charset="0"/>
                <a:cs typeface="Arial" pitchFamily="34" charset="0"/>
              </a:rPr>
              <a:t>Algorithms Do/While </a:t>
            </a:r>
            <a:r>
              <a:rPr lang="en-US" altLang="en-US" kern="0" dirty="0">
                <a:latin typeface="Arial" pitchFamily="34" charset="0"/>
                <a:cs typeface="Arial" pitchFamily="34" charset="0"/>
              </a:rPr>
              <a:t>Posttest </a:t>
            </a:r>
            <a:r>
              <a:rPr lang="en-US" altLang="en-US" kern="0" dirty="0" smtClean="0">
                <a:latin typeface="Arial" pitchFamily="34" charset="0"/>
                <a:cs typeface="Arial" pitchFamily="34" charset="0"/>
              </a:rPr>
              <a:t>Loop (2 of 2)</a:t>
            </a:r>
            <a:endParaRPr lang="en-US" altLang="en-US" kern="0" dirty="0">
              <a:latin typeface="Arial" pitchFamily="34" charset="0"/>
              <a:cs typeface="Arial" pitchFamily="34" charset="0"/>
            </a:endParaRPr>
          </a:p>
        </p:txBody>
      </p:sp>
      <p:pic>
        <p:nvPicPr>
          <p:cNvPr id="7" name="Picture 5" descr="Computation: Set the value of, open quotes, variable, close quotes, to, open quotes, arithmetic expression, close quotes. Input, forward slash, Output: line 1: Get a value for, open quotes, variable, close quotes, comma, open quotes, variable, close quotes, and so on. Line 2: Print the value of open quotes, variable, close quotes, comma, open quotes, variable, close quotes, comma, ellipsis, Print the message, single quote, message, single quote. Conditional: line 2: If, open quotes, a true, forward slash, false condition, close quotes, is true, then. Line 2, indented once: first set of algorithmic operations. Line 3: Else. Line 4, indented once: second set of algorithmic operations. Iterative: While, left parenthesis, open quotes, a true, forward slash, false condition, close quotes, right parenthesis, do Step i to Step j. Line 1: Step I, colon, operation. Line 2: Step I plus 1, colon, operation. Line n: Step j, colon, operation. While, left parenthesis, open quotes, a true, forward slash, false condition, close quotes, right parenthesis, do. Line 1: operation. Line n minus 1: operation. Line n: end of loop. Do. Line 1: operation. Line 2: operation. Line n minus 1: operation. Line n: While, left parenthesis, open quotes, a true, forward slash, false condition, close quotes, right paren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486" y="1494972"/>
            <a:ext cx="4038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319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028" y="1"/>
            <a:ext cx="9144000" cy="1060704"/>
          </a:xfrm>
        </p:spPr>
        <p:txBody>
          <a:bodyPr anchor="ctr">
            <a:normAutofit/>
          </a:bodyPr>
          <a:lstStyle/>
          <a:p>
            <a:pPr algn="ctr"/>
            <a:r>
              <a:rPr lang="en-US" altLang="en-US" sz="3600" b="0" dirty="0">
                <a:latin typeface="Arial" pitchFamily="34" charset="0"/>
                <a:cs typeface="Arial" pitchFamily="34" charset="0"/>
              </a:rPr>
              <a:t>Learning </a:t>
            </a:r>
            <a:r>
              <a:rPr lang="en-US" altLang="en-US" sz="3600" b="0" dirty="0" smtClean="0">
                <a:latin typeface="Arial" pitchFamily="34" charset="0"/>
                <a:cs typeface="Arial" pitchFamily="34" charset="0"/>
              </a:rPr>
              <a:t>Objectives (1 of 2)</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26199" y="1245780"/>
            <a:ext cx="8313377" cy="4894898"/>
          </a:xfrm>
        </p:spPr>
        <p:txBody>
          <a:bodyPr>
            <a:normAutofit/>
          </a:bodyPr>
          <a:lstStyle/>
          <a:p>
            <a:r>
              <a:rPr lang="en-US" altLang="en-US" dirty="0">
                <a:latin typeface="Arial" pitchFamily="34" charset="0"/>
                <a:ea typeface="ＭＳ Ｐゴシック" pitchFamily="34" charset="-128"/>
                <a:cs typeface="Arial" pitchFamily="34" charset="0"/>
              </a:rPr>
              <a:t>Explain the benefits of pseudocode over natural language or a programming language</a:t>
            </a:r>
          </a:p>
          <a:p>
            <a:r>
              <a:rPr lang="en-US" altLang="en-US" dirty="0">
                <a:latin typeface="Arial" pitchFamily="34" charset="0"/>
                <a:ea typeface="ＭＳ Ｐゴシック" pitchFamily="34" charset="-128"/>
                <a:cs typeface="Arial" pitchFamily="34" charset="0"/>
              </a:rPr>
              <a:t>Represent algorithms using pseudocode</a:t>
            </a:r>
          </a:p>
          <a:p>
            <a:r>
              <a:rPr lang="en-US" altLang="en-US" dirty="0">
                <a:latin typeface="Arial" pitchFamily="34" charset="0"/>
                <a:ea typeface="ＭＳ Ｐゴシック" pitchFamily="34" charset="-128"/>
                <a:cs typeface="Arial" pitchFamily="34" charset="0"/>
              </a:rPr>
              <a:t>Identify algorithm statements as </a:t>
            </a:r>
            <a:r>
              <a:rPr lang="en-US" altLang="en-US" dirty="0" smtClean="0">
                <a:latin typeface="Arial" pitchFamily="34" charset="0"/>
                <a:ea typeface="ＭＳ Ｐゴシック" pitchFamily="34" charset="-128"/>
                <a:cs typeface="Arial" pitchFamily="34" charset="0"/>
              </a:rPr>
              <a:t>sequential, conditional</a:t>
            </a:r>
            <a:r>
              <a:rPr lang="en-US" altLang="en-US" dirty="0">
                <a:latin typeface="Arial" pitchFamily="34" charset="0"/>
                <a:ea typeface="ＭＳ Ｐゴシック" pitchFamily="34" charset="-128"/>
                <a:cs typeface="Arial" pitchFamily="34" charset="0"/>
              </a:rPr>
              <a:t>, or iterative</a:t>
            </a:r>
          </a:p>
          <a:p>
            <a:r>
              <a:rPr lang="en-US" altLang="en-US" dirty="0">
                <a:latin typeface="Arial" pitchFamily="34" charset="0"/>
                <a:ea typeface="ＭＳ Ｐゴシック" pitchFamily="34" charset="-128"/>
                <a:cs typeface="Arial" pitchFamily="34" charset="0"/>
              </a:rPr>
              <a:t>Define abstraction and top-down design, and explain their use in breaking down complex </a:t>
            </a:r>
            <a:r>
              <a:rPr lang="en-US" altLang="en-US" dirty="0" smtClean="0">
                <a:latin typeface="Arial" pitchFamily="34" charset="0"/>
                <a:ea typeface="ＭＳ Ｐゴシック" pitchFamily="34" charset="-128"/>
                <a:cs typeface="Arial" pitchFamily="34" charset="0"/>
              </a:rPr>
              <a:t>problems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077823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dirty="0">
                <a:latin typeface="Arial" pitchFamily="34" charset="0"/>
                <a:ea typeface="ＭＳ Ｐゴシック" pitchFamily="34" charset="-128"/>
                <a:cs typeface="Arial" pitchFamily="34" charset="0"/>
              </a:rPr>
              <a:t>Examples of Algorithmic Problem </a:t>
            </a:r>
            <a:r>
              <a:rPr lang="en-US" altLang="en-US" dirty="0" smtClean="0">
                <a:latin typeface="Arial" pitchFamily="34" charset="0"/>
                <a:ea typeface="ＭＳ Ｐゴシック" pitchFamily="34" charset="-128"/>
                <a:cs typeface="Arial" pitchFamily="34" charset="0"/>
              </a:rPr>
              <a:t>Solving</a:t>
            </a:r>
            <a:r>
              <a:rPr lang="en-US" altLang="en-US" baseline="0" dirty="0" smtClean="0">
                <a:latin typeface="Arial" pitchFamily="34" charset="0"/>
                <a:ea typeface="ＭＳ Ｐゴシック" pitchFamily="34" charset="-128"/>
                <a:cs typeface="Arial" pitchFamily="34" charset="0"/>
              </a:rPr>
              <a:t> </a:t>
            </a:r>
            <a:r>
              <a:rPr lang="en-US" altLang="en-US" dirty="0" smtClean="0">
                <a:latin typeface="Arial" pitchFamily="34" charset="0"/>
                <a:ea typeface="ＭＳ Ｐゴシック" pitchFamily="34" charset="-128"/>
                <a:cs typeface="Arial" pitchFamily="34" charset="0"/>
              </a:rPr>
              <a:t>Example </a:t>
            </a:r>
            <a:r>
              <a:rPr lang="en-US" altLang="en-US" dirty="0">
                <a:latin typeface="Arial" pitchFamily="34" charset="0"/>
                <a:ea typeface="ＭＳ Ｐゴシック" pitchFamily="34" charset="-128"/>
                <a:cs typeface="Arial" pitchFamily="34" charset="0"/>
              </a:rPr>
              <a:t>1: Go Forth and </a:t>
            </a:r>
            <a:r>
              <a:rPr lang="en-US" altLang="en-US" dirty="0" smtClean="0">
                <a:latin typeface="Arial" pitchFamily="34" charset="0"/>
                <a:ea typeface="ＭＳ Ｐゴシック" pitchFamily="34" charset="-128"/>
                <a:cs typeface="Arial" pitchFamily="34" charset="0"/>
              </a:rPr>
              <a:t>Multiply (1 of 5)</a:t>
            </a:r>
            <a:endParaRPr lang="en-US" altLang="en-US" kern="0" dirty="0">
              <a:latin typeface="Arial" pitchFamily="34" charset="0"/>
              <a:cs typeface="Arial" pitchFamily="34" charset="0"/>
            </a:endParaRPr>
          </a:p>
        </p:txBody>
      </p:sp>
      <p:sp>
        <p:nvSpPr>
          <p:cNvPr id="7" name="Content Placeholder 6"/>
          <p:cNvSpPr>
            <a:spLocks noGrp="1"/>
          </p:cNvSpPr>
          <p:nvPr>
            <p:ph idx="1"/>
          </p:nvPr>
        </p:nvSpPr>
        <p:spPr>
          <a:xfrm>
            <a:off x="247307" y="1231266"/>
            <a:ext cx="8649393" cy="4894898"/>
          </a:xfrm>
        </p:spPr>
        <p:txBody>
          <a:bodyPr>
            <a:noAutofit/>
          </a:bodyPr>
          <a:lstStyle/>
          <a:p>
            <a:pPr marL="0" indent="0">
              <a:buFontTx/>
              <a:buNone/>
            </a:pPr>
            <a:r>
              <a:rPr lang="en-US" altLang="en-US" dirty="0" smtClean="0">
                <a:latin typeface="Arial" pitchFamily="34" charset="0"/>
                <a:ea typeface="ＭＳ Ｐゴシック" pitchFamily="34" charset="-128"/>
                <a:cs typeface="Arial" pitchFamily="34" charset="0"/>
              </a:rPr>
              <a:t>Given </a:t>
            </a:r>
            <a:r>
              <a:rPr lang="en-US" altLang="en-US" dirty="0">
                <a:latin typeface="Arial" pitchFamily="34" charset="0"/>
                <a:ea typeface="ＭＳ Ｐゴシック" pitchFamily="34" charset="-128"/>
                <a:cs typeface="Arial" pitchFamily="34" charset="0"/>
              </a:rPr>
              <a:t>two nonnegative integer values, </a:t>
            </a:r>
            <a:r>
              <a:rPr lang="en-US" altLang="en-US" i="1" dirty="0">
                <a:latin typeface="Arial" pitchFamily="34" charset="0"/>
                <a:ea typeface="ＭＳ Ｐゴシック" pitchFamily="34" charset="-128"/>
                <a:cs typeface="Arial" pitchFamily="34" charset="0"/>
              </a:rPr>
              <a:t>a</a:t>
            </a:r>
            <a:r>
              <a:rPr lang="en-US" altLang="en-US" dirty="0">
                <a:latin typeface="Arial" pitchFamily="34" charset="0"/>
                <a:ea typeface="ＭＳ Ｐゴシック" pitchFamily="34" charset="-128"/>
                <a:cs typeface="Arial" pitchFamily="34" charset="0"/>
              </a:rPr>
              <a:t> ≥ 0, </a:t>
            </a:r>
            <a:r>
              <a:rPr lang="en-US" altLang="en-US" i="1" dirty="0">
                <a:latin typeface="Arial" pitchFamily="34" charset="0"/>
                <a:ea typeface="ＭＳ Ｐゴシック" pitchFamily="34" charset="-128"/>
                <a:cs typeface="Arial" pitchFamily="34" charset="0"/>
              </a:rPr>
              <a:t>b</a:t>
            </a:r>
            <a:r>
              <a:rPr lang="en-US" altLang="en-US" dirty="0">
                <a:latin typeface="Arial" pitchFamily="34" charset="0"/>
                <a:ea typeface="ＭＳ Ｐゴシック" pitchFamily="34" charset="-128"/>
                <a:cs typeface="Arial" pitchFamily="34" charset="0"/>
              </a:rPr>
              <a:t> ≥ 0, compute and output the product (</a:t>
            </a:r>
            <a:r>
              <a:rPr lang="en-US" altLang="en-US" i="1" dirty="0">
                <a:latin typeface="Arial" pitchFamily="34" charset="0"/>
                <a:ea typeface="ＭＳ Ｐゴシック" pitchFamily="34" charset="-128"/>
                <a:cs typeface="Arial" pitchFamily="34" charset="0"/>
              </a:rPr>
              <a:t>a</a:t>
            </a:r>
            <a:r>
              <a:rPr lang="en-US" altLang="en-US" dirty="0">
                <a:latin typeface="Arial" pitchFamily="34" charset="0"/>
                <a:ea typeface="ＭＳ Ｐゴシック" pitchFamily="34" charset="-128"/>
                <a:cs typeface="Arial" pitchFamily="34" charset="0"/>
              </a:rPr>
              <a:t> × </a:t>
            </a:r>
            <a:r>
              <a:rPr lang="en-US" altLang="en-US" i="1" dirty="0">
                <a:latin typeface="Arial" pitchFamily="34" charset="0"/>
                <a:ea typeface="ＭＳ Ｐゴシック" pitchFamily="34" charset="-128"/>
                <a:cs typeface="Arial" pitchFamily="34" charset="0"/>
              </a:rPr>
              <a:t>b</a:t>
            </a:r>
            <a:r>
              <a:rPr lang="en-US" altLang="en-US" dirty="0">
                <a:latin typeface="Arial" pitchFamily="34" charset="0"/>
                <a:ea typeface="ＭＳ Ｐゴシック" pitchFamily="34" charset="-128"/>
                <a:cs typeface="Arial" pitchFamily="34" charset="0"/>
              </a:rPr>
              <a:t>) using the technique of repeated addition. That is, determine the value of the sum </a:t>
            </a:r>
            <a:r>
              <a:rPr lang="en-US" altLang="en-US" i="1" dirty="0">
                <a:latin typeface="Arial" pitchFamily="34" charset="0"/>
                <a:ea typeface="ＭＳ Ｐゴシック" pitchFamily="34" charset="-128"/>
                <a:cs typeface="Arial" pitchFamily="34" charset="0"/>
              </a:rPr>
              <a:t>a </a:t>
            </a:r>
            <a:r>
              <a:rPr lang="en-US" altLang="en-US" dirty="0">
                <a:latin typeface="Arial" pitchFamily="34" charset="0"/>
                <a:ea typeface="ＭＳ Ｐゴシック" pitchFamily="34" charset="-128"/>
                <a:cs typeface="Arial" pitchFamily="34" charset="0"/>
              </a:rPr>
              <a:t>+ </a:t>
            </a:r>
            <a:r>
              <a:rPr lang="en-US" altLang="en-US" i="1" dirty="0">
                <a:latin typeface="Arial" pitchFamily="34" charset="0"/>
                <a:ea typeface="ＭＳ Ｐゴシック" pitchFamily="34" charset="-128"/>
                <a:cs typeface="Arial" pitchFamily="34" charset="0"/>
              </a:rPr>
              <a:t>a </a:t>
            </a:r>
            <a:r>
              <a:rPr lang="en-US" altLang="en-US" dirty="0">
                <a:latin typeface="Arial" pitchFamily="34" charset="0"/>
                <a:ea typeface="ＭＳ Ｐゴシック" pitchFamily="34" charset="-128"/>
                <a:cs typeface="Arial" pitchFamily="34" charset="0"/>
              </a:rPr>
              <a:t>+ </a:t>
            </a:r>
            <a:r>
              <a:rPr lang="en-US" altLang="en-US" i="1" dirty="0">
                <a:latin typeface="Arial" pitchFamily="34" charset="0"/>
                <a:ea typeface="ＭＳ Ｐゴシック" pitchFamily="34" charset="-128"/>
                <a:cs typeface="Arial" pitchFamily="34" charset="0"/>
              </a:rPr>
              <a:t>a </a:t>
            </a:r>
            <a:r>
              <a:rPr lang="en-US" altLang="en-US" dirty="0">
                <a:latin typeface="Arial" pitchFamily="34" charset="0"/>
                <a:ea typeface="ＭＳ Ｐゴシック" pitchFamily="34" charset="-128"/>
                <a:cs typeface="Arial" pitchFamily="34" charset="0"/>
              </a:rPr>
              <a:t>+ … + </a:t>
            </a:r>
            <a:r>
              <a:rPr lang="en-US" altLang="en-US" i="1" dirty="0">
                <a:latin typeface="Arial" pitchFamily="34" charset="0"/>
                <a:ea typeface="ＭＳ Ｐゴシック" pitchFamily="34" charset="-128"/>
                <a:cs typeface="Arial" pitchFamily="34" charset="0"/>
              </a:rPr>
              <a:t>a </a:t>
            </a:r>
            <a:r>
              <a:rPr lang="en-US" altLang="en-US" dirty="0">
                <a:latin typeface="Arial" pitchFamily="34" charset="0"/>
                <a:ea typeface="ＭＳ Ｐゴシック" pitchFamily="34" charset="-128"/>
                <a:cs typeface="Arial" pitchFamily="34" charset="0"/>
              </a:rPr>
              <a:t>(</a:t>
            </a:r>
            <a:r>
              <a:rPr lang="en-US" altLang="en-US" i="1" dirty="0">
                <a:latin typeface="Arial" pitchFamily="34" charset="0"/>
                <a:ea typeface="ＭＳ Ｐゴシック" pitchFamily="34" charset="-128"/>
                <a:cs typeface="Arial" pitchFamily="34" charset="0"/>
              </a:rPr>
              <a:t>b </a:t>
            </a:r>
            <a:r>
              <a:rPr lang="en-US" altLang="en-US" dirty="0">
                <a:latin typeface="Arial" pitchFamily="34" charset="0"/>
                <a:ea typeface="ＭＳ Ｐゴシック" pitchFamily="34" charset="-128"/>
                <a:cs typeface="Arial" pitchFamily="34" charset="0"/>
              </a:rPr>
              <a:t>times).</a:t>
            </a:r>
          </a:p>
        </p:txBody>
      </p:sp>
    </p:spTree>
    <p:extLst>
      <p:ext uri="{BB962C8B-B14F-4D97-AF65-F5344CB8AC3E}">
        <p14:creationId xmlns:p14="http://schemas.microsoft.com/office/powerpoint/2010/main" val="3709788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dirty="0">
                <a:latin typeface="Arial" pitchFamily="34" charset="0"/>
                <a:ea typeface="ＭＳ Ｐゴシック" pitchFamily="34" charset="-128"/>
                <a:cs typeface="Arial" pitchFamily="34" charset="0"/>
              </a:rPr>
              <a:t>Examples of Algorithmic Problem </a:t>
            </a:r>
            <a:r>
              <a:rPr lang="en-US" altLang="en-US" dirty="0" smtClean="0">
                <a:latin typeface="Arial" pitchFamily="34" charset="0"/>
                <a:ea typeface="ＭＳ Ｐゴシック" pitchFamily="34" charset="-128"/>
                <a:cs typeface="Arial" pitchFamily="34" charset="0"/>
              </a:rPr>
              <a:t>Solving</a:t>
            </a:r>
            <a:r>
              <a:rPr lang="en-US" altLang="en-US" baseline="0" dirty="0" smtClean="0">
                <a:latin typeface="Arial" pitchFamily="34" charset="0"/>
                <a:ea typeface="ＭＳ Ｐゴシック" pitchFamily="34" charset="-128"/>
                <a:cs typeface="Arial" pitchFamily="34" charset="0"/>
              </a:rPr>
              <a:t> </a:t>
            </a:r>
            <a:r>
              <a:rPr lang="en-US" altLang="en-US" dirty="0" smtClean="0">
                <a:latin typeface="Arial" pitchFamily="34" charset="0"/>
                <a:ea typeface="ＭＳ Ｐゴシック" pitchFamily="34" charset="-128"/>
                <a:cs typeface="Arial" pitchFamily="34" charset="0"/>
              </a:rPr>
              <a:t>Example </a:t>
            </a:r>
            <a:r>
              <a:rPr lang="en-US" altLang="en-US" dirty="0">
                <a:latin typeface="Arial" pitchFamily="34" charset="0"/>
                <a:ea typeface="ＭＳ Ｐゴシック" pitchFamily="34" charset="-128"/>
                <a:cs typeface="Arial" pitchFamily="34" charset="0"/>
              </a:rPr>
              <a:t>1: Go Forth and </a:t>
            </a:r>
            <a:r>
              <a:rPr lang="en-US" altLang="en-US" dirty="0" smtClean="0">
                <a:latin typeface="Arial" pitchFamily="34" charset="0"/>
                <a:ea typeface="ＭＳ Ｐゴシック" pitchFamily="34" charset="-128"/>
                <a:cs typeface="Arial" pitchFamily="34" charset="0"/>
              </a:rPr>
              <a:t>Multiply (2 of 5)</a:t>
            </a:r>
            <a:endParaRPr lang="en-US" altLang="en-US" kern="0" dirty="0">
              <a:latin typeface="Arial" pitchFamily="34" charset="0"/>
              <a:cs typeface="Arial" pitchFamily="34" charset="0"/>
            </a:endParaRPr>
          </a:p>
        </p:txBody>
      </p:sp>
      <p:sp>
        <p:nvSpPr>
          <p:cNvPr id="7" name="Content Placeholder 6"/>
          <p:cNvSpPr>
            <a:spLocks noGrp="1"/>
          </p:cNvSpPr>
          <p:nvPr>
            <p:ph idx="1"/>
          </p:nvPr>
        </p:nvSpPr>
        <p:spPr>
          <a:xfrm>
            <a:off x="247307" y="1231266"/>
            <a:ext cx="8649393" cy="4894898"/>
          </a:xfrm>
        </p:spPr>
        <p:txBody>
          <a:bodyPr>
            <a:noAutofit/>
          </a:bodyPr>
          <a:lstStyle/>
          <a:p>
            <a:r>
              <a:rPr lang="en-US" altLang="en-US" dirty="0">
                <a:latin typeface="Arial" pitchFamily="34" charset="0"/>
                <a:ea typeface="ＭＳ Ｐゴシック" pitchFamily="34" charset="-128"/>
                <a:cs typeface="Arial" pitchFamily="34" charset="0"/>
              </a:rPr>
              <a:t>Get input values</a:t>
            </a:r>
          </a:p>
          <a:p>
            <a:pPr lvl="1"/>
            <a:r>
              <a:rPr lang="en-US" altLang="en-US" dirty="0">
                <a:latin typeface="Arial" pitchFamily="34" charset="0"/>
                <a:ea typeface="ＭＳ Ｐゴシック" pitchFamily="34" charset="-128"/>
                <a:cs typeface="Arial" pitchFamily="34" charset="0"/>
              </a:rPr>
              <a:t>Get values for </a:t>
            </a:r>
            <a:r>
              <a:rPr lang="en-US" altLang="en-US" i="1" dirty="0">
                <a:latin typeface="Arial" pitchFamily="34" charset="0"/>
                <a:ea typeface="ＭＳ Ｐゴシック" pitchFamily="34" charset="-128"/>
                <a:cs typeface="Arial" pitchFamily="34" charset="0"/>
              </a:rPr>
              <a:t>a </a:t>
            </a:r>
            <a:r>
              <a:rPr lang="en-US" altLang="en-US" dirty="0">
                <a:latin typeface="Arial" pitchFamily="34" charset="0"/>
                <a:ea typeface="ＭＳ Ｐゴシック" pitchFamily="34" charset="-128"/>
                <a:cs typeface="Arial" pitchFamily="34" charset="0"/>
              </a:rPr>
              <a:t>and </a:t>
            </a:r>
            <a:r>
              <a:rPr lang="en-US" altLang="en-US" i="1" dirty="0">
                <a:latin typeface="Arial" pitchFamily="34" charset="0"/>
                <a:ea typeface="ＭＳ Ｐゴシック" pitchFamily="34" charset="-128"/>
                <a:cs typeface="Arial" pitchFamily="34" charset="0"/>
              </a:rPr>
              <a:t>b</a:t>
            </a:r>
          </a:p>
          <a:p>
            <a:r>
              <a:rPr lang="en-US" altLang="en-US" dirty="0">
                <a:latin typeface="Arial" pitchFamily="34" charset="0"/>
                <a:ea typeface="ＭＳ Ｐゴシック" pitchFamily="34" charset="-128"/>
                <a:cs typeface="Arial" pitchFamily="34" charset="0"/>
              </a:rPr>
              <a:t>Compute the answer</a:t>
            </a:r>
          </a:p>
          <a:p>
            <a:pPr lvl="1"/>
            <a:r>
              <a:rPr lang="en-US" altLang="en-US" dirty="0">
                <a:latin typeface="Arial" pitchFamily="34" charset="0"/>
                <a:ea typeface="ＭＳ Ｐゴシック" pitchFamily="34" charset="-128"/>
                <a:cs typeface="Arial" pitchFamily="34" charset="0"/>
              </a:rPr>
              <a:t>Loop </a:t>
            </a:r>
            <a:r>
              <a:rPr lang="en-US" altLang="en-US" i="1" dirty="0">
                <a:latin typeface="Arial" pitchFamily="34" charset="0"/>
                <a:ea typeface="ＭＳ Ｐゴシック" pitchFamily="34" charset="-128"/>
                <a:cs typeface="Arial" pitchFamily="34" charset="0"/>
              </a:rPr>
              <a:t>b </a:t>
            </a:r>
            <a:r>
              <a:rPr lang="en-US" altLang="en-US" dirty="0">
                <a:latin typeface="Arial" pitchFamily="34" charset="0"/>
                <a:ea typeface="ＭＳ Ｐゴシック" pitchFamily="34" charset="-128"/>
                <a:cs typeface="Arial" pitchFamily="34" charset="0"/>
              </a:rPr>
              <a:t>times, adding each time*</a:t>
            </a:r>
          </a:p>
          <a:p>
            <a:r>
              <a:rPr lang="en-US" altLang="en-US" dirty="0">
                <a:latin typeface="Arial" pitchFamily="34" charset="0"/>
                <a:ea typeface="ＭＳ Ｐゴシック" pitchFamily="34" charset="-128"/>
                <a:cs typeface="Arial" pitchFamily="34" charset="0"/>
              </a:rPr>
              <a:t>Output the result</a:t>
            </a:r>
          </a:p>
          <a:p>
            <a:pPr lvl="1"/>
            <a:r>
              <a:rPr lang="en-US" altLang="en-US" dirty="0">
                <a:latin typeface="Arial" pitchFamily="34" charset="0"/>
                <a:ea typeface="ＭＳ Ｐゴシック" pitchFamily="34" charset="-128"/>
                <a:cs typeface="Arial" pitchFamily="34" charset="0"/>
              </a:rPr>
              <a:t>Print the final value</a:t>
            </a:r>
            <a:r>
              <a:rPr lang="en-US" altLang="en-US" dirty="0" smtClean="0">
                <a:latin typeface="Arial" pitchFamily="34" charset="0"/>
                <a:ea typeface="ＭＳ Ｐゴシック" pitchFamily="34" charset="-128"/>
                <a:cs typeface="Arial" pitchFamily="34" charset="0"/>
              </a:rPr>
              <a:t>*</a:t>
            </a:r>
            <a:endParaRPr lang="en-US" altLang="en-US" dirty="0">
              <a:latin typeface="Arial" pitchFamily="34" charset="0"/>
              <a:ea typeface="ＭＳ Ｐゴシック" pitchFamily="34" charset="-128"/>
              <a:cs typeface="Arial" pitchFamily="34" charset="0"/>
            </a:endParaRPr>
          </a:p>
          <a:p>
            <a:pPr>
              <a:buFontTx/>
              <a:buNone/>
            </a:pPr>
            <a:r>
              <a:rPr lang="en-US" altLang="en-US" dirty="0">
                <a:latin typeface="Arial" pitchFamily="34" charset="0"/>
                <a:ea typeface="ＭＳ Ｐゴシック" pitchFamily="34" charset="-128"/>
                <a:cs typeface="Arial" pitchFamily="34" charset="0"/>
              </a:rPr>
              <a:t>* steps need elaboration</a:t>
            </a:r>
          </a:p>
        </p:txBody>
      </p:sp>
    </p:spTree>
    <p:extLst>
      <p:ext uri="{BB962C8B-B14F-4D97-AF65-F5344CB8AC3E}">
        <p14:creationId xmlns:p14="http://schemas.microsoft.com/office/powerpoint/2010/main" val="1190119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dirty="0">
                <a:latin typeface="Arial" pitchFamily="34" charset="0"/>
                <a:ea typeface="ＭＳ Ｐゴシック" pitchFamily="34" charset="-128"/>
                <a:cs typeface="Arial" pitchFamily="34" charset="0"/>
              </a:rPr>
              <a:t>Examples of Algorithmic Problem </a:t>
            </a:r>
            <a:r>
              <a:rPr lang="en-US" altLang="en-US" dirty="0" smtClean="0">
                <a:latin typeface="Arial" pitchFamily="34" charset="0"/>
                <a:ea typeface="ＭＳ Ｐゴシック" pitchFamily="34" charset="-128"/>
                <a:cs typeface="Arial" pitchFamily="34" charset="0"/>
              </a:rPr>
              <a:t>Solving</a:t>
            </a:r>
            <a:r>
              <a:rPr lang="en-US" altLang="en-US" baseline="0" dirty="0" smtClean="0">
                <a:latin typeface="Arial" pitchFamily="34" charset="0"/>
                <a:ea typeface="ＭＳ Ｐゴシック" pitchFamily="34" charset="-128"/>
                <a:cs typeface="Arial" pitchFamily="34" charset="0"/>
              </a:rPr>
              <a:t> </a:t>
            </a:r>
            <a:r>
              <a:rPr lang="en-US" altLang="en-US" dirty="0" smtClean="0">
                <a:latin typeface="Arial" pitchFamily="34" charset="0"/>
                <a:ea typeface="ＭＳ Ｐゴシック" pitchFamily="34" charset="-128"/>
                <a:cs typeface="Arial" pitchFamily="34" charset="0"/>
              </a:rPr>
              <a:t>Example </a:t>
            </a:r>
            <a:r>
              <a:rPr lang="en-US" altLang="en-US" dirty="0">
                <a:latin typeface="Arial" pitchFamily="34" charset="0"/>
                <a:ea typeface="ＭＳ Ｐゴシック" pitchFamily="34" charset="-128"/>
                <a:cs typeface="Arial" pitchFamily="34" charset="0"/>
              </a:rPr>
              <a:t>1: Go Forth and </a:t>
            </a:r>
            <a:r>
              <a:rPr lang="en-US" altLang="en-US" dirty="0" smtClean="0">
                <a:latin typeface="Arial" pitchFamily="34" charset="0"/>
                <a:ea typeface="ＭＳ Ｐゴシック" pitchFamily="34" charset="-128"/>
                <a:cs typeface="Arial" pitchFamily="34" charset="0"/>
              </a:rPr>
              <a:t>Multiply (3 of 5)</a:t>
            </a:r>
            <a:endParaRPr lang="en-US" altLang="en-US" kern="0" dirty="0">
              <a:latin typeface="Arial" pitchFamily="34" charset="0"/>
              <a:cs typeface="Arial" pitchFamily="34" charset="0"/>
            </a:endParaRPr>
          </a:p>
        </p:txBody>
      </p:sp>
      <p:sp>
        <p:nvSpPr>
          <p:cNvPr id="7" name="Content Placeholder 6"/>
          <p:cNvSpPr>
            <a:spLocks noGrp="1"/>
          </p:cNvSpPr>
          <p:nvPr>
            <p:ph idx="1"/>
          </p:nvPr>
        </p:nvSpPr>
        <p:spPr>
          <a:xfrm>
            <a:off x="247307" y="1231266"/>
            <a:ext cx="8649393" cy="4894898"/>
          </a:xfrm>
        </p:spPr>
        <p:txBody>
          <a:bodyPr>
            <a:noAutofit/>
          </a:bodyPr>
          <a:lstStyle/>
          <a:p>
            <a:r>
              <a:rPr lang="en-US" altLang="en-US" dirty="0">
                <a:latin typeface="Arial" pitchFamily="34" charset="0"/>
                <a:ea typeface="ＭＳ Ｐゴシック" pitchFamily="34" charset="-128"/>
                <a:cs typeface="Arial" pitchFamily="34" charset="0"/>
              </a:rPr>
              <a:t>Loop b times, adding each time</a:t>
            </a:r>
          </a:p>
          <a:p>
            <a:pPr lvl="1"/>
            <a:r>
              <a:rPr lang="en-US" altLang="en-US" dirty="0">
                <a:latin typeface="Arial" pitchFamily="34" charset="0"/>
                <a:ea typeface="ＭＳ Ｐゴシック" pitchFamily="34" charset="-128"/>
                <a:cs typeface="Arial" pitchFamily="34" charset="0"/>
              </a:rPr>
              <a:t>Get values for </a:t>
            </a:r>
            <a:r>
              <a:rPr lang="en-US" altLang="en-US" i="1" dirty="0">
                <a:latin typeface="Arial" pitchFamily="34" charset="0"/>
                <a:ea typeface="ＭＳ Ｐゴシック" pitchFamily="34" charset="-128"/>
                <a:cs typeface="Arial" pitchFamily="34" charset="0"/>
              </a:rPr>
              <a:t>a</a:t>
            </a:r>
            <a:r>
              <a:rPr lang="en-US" altLang="en-US" dirty="0">
                <a:latin typeface="Arial" pitchFamily="34" charset="0"/>
                <a:ea typeface="ＭＳ Ｐゴシック" pitchFamily="34" charset="-128"/>
                <a:cs typeface="Arial" pitchFamily="34" charset="0"/>
              </a:rPr>
              <a:t> and </a:t>
            </a:r>
            <a:r>
              <a:rPr lang="en-US" altLang="en-US" i="1" dirty="0">
                <a:latin typeface="Arial" pitchFamily="34" charset="0"/>
                <a:ea typeface="ＭＳ Ｐゴシック" pitchFamily="34" charset="-128"/>
                <a:cs typeface="Arial" pitchFamily="34" charset="0"/>
              </a:rPr>
              <a:t>b</a:t>
            </a:r>
          </a:p>
          <a:p>
            <a:pPr lvl="1"/>
            <a:r>
              <a:rPr lang="en-US" altLang="en-US" dirty="0">
                <a:latin typeface="Arial" pitchFamily="34" charset="0"/>
                <a:ea typeface="ＭＳ Ｐゴシック" pitchFamily="34" charset="-128"/>
                <a:cs typeface="Arial" pitchFamily="34" charset="0"/>
              </a:rPr>
              <a:t>Set the value of </a:t>
            </a:r>
            <a:r>
              <a:rPr lang="en-US" altLang="en-US" i="1" dirty="0">
                <a:latin typeface="Arial" pitchFamily="34" charset="0"/>
                <a:ea typeface="ＭＳ Ｐゴシック" pitchFamily="34" charset="-128"/>
                <a:cs typeface="Arial" pitchFamily="34" charset="0"/>
              </a:rPr>
              <a:t>count </a:t>
            </a:r>
            <a:r>
              <a:rPr lang="en-US" altLang="en-US" dirty="0">
                <a:latin typeface="Arial" pitchFamily="34" charset="0"/>
                <a:ea typeface="ＭＳ Ｐゴシック" pitchFamily="34" charset="-128"/>
                <a:cs typeface="Arial" pitchFamily="34" charset="0"/>
              </a:rPr>
              <a:t>to 0</a:t>
            </a:r>
          </a:p>
          <a:p>
            <a:pPr lvl="1"/>
            <a:r>
              <a:rPr lang="en-US" altLang="en-US" dirty="0">
                <a:latin typeface="Arial" pitchFamily="34" charset="0"/>
                <a:ea typeface="ＭＳ Ｐゴシック" pitchFamily="34" charset="-128"/>
                <a:cs typeface="Arial" pitchFamily="34" charset="0"/>
              </a:rPr>
              <a:t>While (</a:t>
            </a:r>
            <a:r>
              <a:rPr lang="en-US" altLang="en-US" i="1" dirty="0">
                <a:latin typeface="Arial" pitchFamily="34" charset="0"/>
                <a:ea typeface="ＭＳ Ｐゴシック" pitchFamily="34" charset="-128"/>
                <a:cs typeface="Arial" pitchFamily="34" charset="0"/>
              </a:rPr>
              <a:t>count </a:t>
            </a:r>
            <a:r>
              <a:rPr lang="en-US" altLang="en-US" dirty="0">
                <a:latin typeface="Arial" pitchFamily="34" charset="0"/>
                <a:ea typeface="ＭＳ Ｐゴシック" pitchFamily="34" charset="-128"/>
                <a:cs typeface="Arial" pitchFamily="34" charset="0"/>
              </a:rPr>
              <a:t>&lt; </a:t>
            </a:r>
            <a:r>
              <a:rPr lang="en-US" altLang="en-US" i="1" dirty="0">
                <a:latin typeface="Arial" pitchFamily="34" charset="0"/>
                <a:ea typeface="ＭＳ Ｐゴシック" pitchFamily="34" charset="-128"/>
                <a:cs typeface="Arial" pitchFamily="34" charset="0"/>
              </a:rPr>
              <a:t>b</a:t>
            </a:r>
            <a:r>
              <a:rPr lang="en-US" altLang="en-US" dirty="0">
                <a:latin typeface="Arial" pitchFamily="34" charset="0"/>
                <a:ea typeface="ＭＳ Ｐゴシック" pitchFamily="34" charset="-128"/>
                <a:cs typeface="Arial" pitchFamily="34" charset="0"/>
              </a:rPr>
              <a:t>) do</a:t>
            </a:r>
          </a:p>
          <a:p>
            <a:pPr lvl="2"/>
            <a:r>
              <a:rPr lang="en-US" altLang="en-US" dirty="0">
                <a:latin typeface="Arial" pitchFamily="34" charset="0"/>
                <a:ea typeface="ＭＳ Ｐゴシック" pitchFamily="34" charset="-128"/>
                <a:cs typeface="Arial" pitchFamily="34" charset="0"/>
              </a:rPr>
              <a:t>… the rest of the loop*</a:t>
            </a:r>
          </a:p>
          <a:p>
            <a:pPr lvl="2"/>
            <a:r>
              <a:rPr lang="en-US" altLang="en-US" dirty="0">
                <a:latin typeface="Arial" pitchFamily="34" charset="0"/>
                <a:ea typeface="ＭＳ Ｐゴシック" pitchFamily="34" charset="-128"/>
                <a:cs typeface="Arial" pitchFamily="34" charset="0"/>
              </a:rPr>
              <a:t>Set the value of </a:t>
            </a:r>
            <a:r>
              <a:rPr lang="en-US" altLang="en-US" i="1" dirty="0">
                <a:latin typeface="Arial" pitchFamily="34" charset="0"/>
                <a:ea typeface="ＭＳ Ｐゴシック" pitchFamily="34" charset="-128"/>
                <a:cs typeface="Arial" pitchFamily="34" charset="0"/>
              </a:rPr>
              <a:t>count </a:t>
            </a:r>
            <a:r>
              <a:rPr lang="en-US" altLang="en-US" dirty="0">
                <a:latin typeface="Arial" pitchFamily="34" charset="0"/>
                <a:ea typeface="ＭＳ Ｐゴシック" pitchFamily="34" charset="-128"/>
                <a:cs typeface="Arial" pitchFamily="34" charset="0"/>
              </a:rPr>
              <a:t>to (</a:t>
            </a:r>
            <a:r>
              <a:rPr lang="en-US" altLang="en-US" i="1" dirty="0">
                <a:latin typeface="Arial" pitchFamily="34" charset="0"/>
                <a:ea typeface="ＭＳ Ｐゴシック" pitchFamily="34" charset="-128"/>
                <a:cs typeface="Arial" pitchFamily="34" charset="0"/>
              </a:rPr>
              <a:t>count </a:t>
            </a:r>
            <a:r>
              <a:rPr lang="en-US" altLang="en-US" dirty="0">
                <a:latin typeface="Arial" pitchFamily="34" charset="0"/>
                <a:ea typeface="ＭＳ Ｐゴシック" pitchFamily="34" charset="-128"/>
                <a:cs typeface="Arial" pitchFamily="34" charset="0"/>
              </a:rPr>
              <a:t>+ 1)</a:t>
            </a:r>
          </a:p>
          <a:p>
            <a:pPr lvl="1"/>
            <a:r>
              <a:rPr lang="en-US" altLang="en-US" dirty="0">
                <a:latin typeface="Arial" pitchFamily="34" charset="0"/>
                <a:ea typeface="ＭＳ Ｐゴシック" pitchFamily="34" charset="-128"/>
                <a:cs typeface="Arial" pitchFamily="34" charset="0"/>
              </a:rPr>
              <a:t>End of the </a:t>
            </a:r>
            <a:r>
              <a:rPr lang="en-US" altLang="en-US" dirty="0" smtClean="0">
                <a:latin typeface="Arial" pitchFamily="34" charset="0"/>
                <a:ea typeface="ＭＳ Ｐゴシック" pitchFamily="34" charset="-128"/>
                <a:cs typeface="Arial" pitchFamily="34" charset="0"/>
              </a:rPr>
              <a:t>loop</a:t>
            </a:r>
            <a:endParaRPr lang="en-US" altLang="en-US" dirty="0">
              <a:latin typeface="Arial" pitchFamily="34" charset="0"/>
              <a:ea typeface="ＭＳ Ｐゴシック" pitchFamily="34" charset="-128"/>
              <a:cs typeface="Arial" pitchFamily="34" charset="0"/>
            </a:endParaRPr>
          </a:p>
          <a:p>
            <a:pPr>
              <a:buFontTx/>
              <a:buNone/>
            </a:pPr>
            <a:r>
              <a:rPr lang="en-US" altLang="en-US" dirty="0">
                <a:latin typeface="Arial" pitchFamily="34" charset="0"/>
                <a:ea typeface="ＭＳ Ｐゴシック" pitchFamily="34" charset="-128"/>
                <a:cs typeface="Arial" pitchFamily="34" charset="0"/>
              </a:rPr>
              <a:t>* steps need elaboration</a:t>
            </a:r>
          </a:p>
        </p:txBody>
      </p:sp>
    </p:spTree>
    <p:extLst>
      <p:ext uri="{BB962C8B-B14F-4D97-AF65-F5344CB8AC3E}">
        <p14:creationId xmlns:p14="http://schemas.microsoft.com/office/powerpoint/2010/main" val="2421469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dirty="0">
                <a:latin typeface="Arial" pitchFamily="34" charset="0"/>
                <a:ea typeface="ＭＳ Ｐゴシック" pitchFamily="34" charset="-128"/>
                <a:cs typeface="Arial" pitchFamily="34" charset="0"/>
              </a:rPr>
              <a:t>Examples of Algorithmic Problem </a:t>
            </a:r>
            <a:r>
              <a:rPr lang="en-US" altLang="en-US" dirty="0" smtClean="0">
                <a:latin typeface="Arial" pitchFamily="34" charset="0"/>
                <a:ea typeface="ＭＳ Ｐゴシック" pitchFamily="34" charset="-128"/>
                <a:cs typeface="Arial" pitchFamily="34" charset="0"/>
              </a:rPr>
              <a:t>Solving</a:t>
            </a:r>
            <a:r>
              <a:rPr lang="en-US" altLang="en-US" baseline="0" dirty="0" smtClean="0">
                <a:latin typeface="Arial" pitchFamily="34" charset="0"/>
                <a:ea typeface="ＭＳ Ｐゴシック" pitchFamily="34" charset="-128"/>
                <a:cs typeface="Arial" pitchFamily="34" charset="0"/>
              </a:rPr>
              <a:t> </a:t>
            </a:r>
            <a:r>
              <a:rPr lang="en-US" altLang="en-US" dirty="0" smtClean="0">
                <a:latin typeface="Arial" pitchFamily="34" charset="0"/>
                <a:ea typeface="ＭＳ Ｐゴシック" pitchFamily="34" charset="-128"/>
                <a:cs typeface="Arial" pitchFamily="34" charset="0"/>
              </a:rPr>
              <a:t>Example </a:t>
            </a:r>
            <a:r>
              <a:rPr lang="en-US" altLang="en-US" dirty="0">
                <a:latin typeface="Arial" pitchFamily="34" charset="0"/>
                <a:ea typeface="ＭＳ Ｐゴシック" pitchFamily="34" charset="-128"/>
                <a:cs typeface="Arial" pitchFamily="34" charset="0"/>
              </a:rPr>
              <a:t>1: Go Forth and </a:t>
            </a:r>
            <a:r>
              <a:rPr lang="en-US" altLang="en-US" dirty="0" smtClean="0">
                <a:latin typeface="Arial" pitchFamily="34" charset="0"/>
                <a:ea typeface="ＭＳ Ｐゴシック" pitchFamily="34" charset="-128"/>
                <a:cs typeface="Arial" pitchFamily="34" charset="0"/>
              </a:rPr>
              <a:t>Multiply (4 of 5)</a:t>
            </a:r>
            <a:endParaRPr lang="en-US" altLang="en-US" kern="0" dirty="0">
              <a:latin typeface="Arial" pitchFamily="34" charset="0"/>
              <a:cs typeface="Arial" pitchFamily="34" charset="0"/>
            </a:endParaRPr>
          </a:p>
        </p:txBody>
      </p:sp>
      <p:sp>
        <p:nvSpPr>
          <p:cNvPr id="7" name="Content Placeholder 6"/>
          <p:cNvSpPr>
            <a:spLocks noGrp="1"/>
          </p:cNvSpPr>
          <p:nvPr>
            <p:ph idx="1"/>
          </p:nvPr>
        </p:nvSpPr>
        <p:spPr>
          <a:xfrm>
            <a:off x="247307" y="1231266"/>
            <a:ext cx="8649393" cy="4894898"/>
          </a:xfrm>
        </p:spPr>
        <p:txBody>
          <a:bodyPr>
            <a:noAutofit/>
          </a:bodyPr>
          <a:lstStyle/>
          <a:p>
            <a:r>
              <a:rPr lang="en-US" altLang="en-US" dirty="0">
                <a:latin typeface="Arial" pitchFamily="34" charset="0"/>
                <a:ea typeface="ＭＳ Ｐゴシック" pitchFamily="34" charset="-128"/>
                <a:cs typeface="Arial" pitchFamily="34" charset="0"/>
              </a:rPr>
              <a:t>Loop b times, adding each time</a:t>
            </a:r>
          </a:p>
          <a:p>
            <a:pPr lvl="1"/>
            <a:r>
              <a:rPr lang="en-US" altLang="en-US" dirty="0">
                <a:latin typeface="Arial" pitchFamily="34" charset="0"/>
                <a:ea typeface="ＭＳ Ｐゴシック" pitchFamily="34" charset="-128"/>
                <a:cs typeface="Arial" pitchFamily="34" charset="0"/>
              </a:rPr>
              <a:t>Get values for </a:t>
            </a:r>
            <a:r>
              <a:rPr lang="en-US" altLang="en-US" i="1" dirty="0">
                <a:latin typeface="Arial" pitchFamily="34" charset="0"/>
                <a:ea typeface="ＭＳ Ｐゴシック" pitchFamily="34" charset="-128"/>
                <a:cs typeface="Arial" pitchFamily="34" charset="0"/>
              </a:rPr>
              <a:t>a</a:t>
            </a:r>
            <a:r>
              <a:rPr lang="en-US" altLang="en-US" dirty="0">
                <a:latin typeface="Arial" pitchFamily="34" charset="0"/>
                <a:ea typeface="ＭＳ Ｐゴシック" pitchFamily="34" charset="-128"/>
                <a:cs typeface="Arial" pitchFamily="34" charset="0"/>
              </a:rPr>
              <a:t> and </a:t>
            </a:r>
            <a:r>
              <a:rPr lang="en-US" altLang="en-US" i="1" dirty="0">
                <a:latin typeface="Arial" pitchFamily="34" charset="0"/>
                <a:ea typeface="ＭＳ Ｐゴシック" pitchFamily="34" charset="-128"/>
                <a:cs typeface="Arial" pitchFamily="34" charset="0"/>
              </a:rPr>
              <a:t>b</a:t>
            </a:r>
          </a:p>
          <a:p>
            <a:pPr lvl="1"/>
            <a:r>
              <a:rPr lang="en-US" altLang="en-US" dirty="0">
                <a:latin typeface="Arial" pitchFamily="34" charset="0"/>
                <a:ea typeface="ＭＳ Ｐゴシック" pitchFamily="34" charset="-128"/>
                <a:cs typeface="Arial" pitchFamily="34" charset="0"/>
              </a:rPr>
              <a:t>Set the value of </a:t>
            </a:r>
            <a:r>
              <a:rPr lang="en-US" altLang="en-US" i="1" dirty="0">
                <a:latin typeface="Arial" pitchFamily="34" charset="0"/>
                <a:ea typeface="ＭＳ Ｐゴシック" pitchFamily="34" charset="-128"/>
                <a:cs typeface="Arial" pitchFamily="34" charset="0"/>
              </a:rPr>
              <a:t>count </a:t>
            </a:r>
            <a:r>
              <a:rPr lang="en-US" altLang="en-US" dirty="0">
                <a:latin typeface="Arial" pitchFamily="34" charset="0"/>
                <a:ea typeface="ＭＳ Ｐゴシック" pitchFamily="34" charset="-128"/>
                <a:cs typeface="Arial" pitchFamily="34" charset="0"/>
              </a:rPr>
              <a:t>to 0</a:t>
            </a:r>
          </a:p>
          <a:p>
            <a:pPr lvl="1"/>
            <a:r>
              <a:rPr lang="en-US" altLang="en-US" dirty="0">
                <a:latin typeface="Arial" pitchFamily="34" charset="0"/>
                <a:ea typeface="ＭＳ Ｐゴシック" pitchFamily="34" charset="-128"/>
                <a:cs typeface="Arial" pitchFamily="34" charset="0"/>
              </a:rPr>
              <a:t>Set the value of </a:t>
            </a:r>
            <a:r>
              <a:rPr lang="en-US" altLang="en-US" i="1" dirty="0">
                <a:latin typeface="Arial" pitchFamily="34" charset="0"/>
                <a:ea typeface="ＭＳ Ｐゴシック" pitchFamily="34" charset="-128"/>
                <a:cs typeface="Arial" pitchFamily="34" charset="0"/>
              </a:rPr>
              <a:t>product </a:t>
            </a:r>
            <a:r>
              <a:rPr lang="en-US" altLang="en-US" dirty="0">
                <a:latin typeface="Arial" pitchFamily="34" charset="0"/>
                <a:ea typeface="ＭＳ Ｐゴシック" pitchFamily="34" charset="-128"/>
                <a:cs typeface="Arial" pitchFamily="34" charset="0"/>
              </a:rPr>
              <a:t>to 0</a:t>
            </a:r>
          </a:p>
          <a:p>
            <a:pPr lvl="1"/>
            <a:r>
              <a:rPr lang="en-US" altLang="en-US" dirty="0">
                <a:latin typeface="Arial" pitchFamily="34" charset="0"/>
                <a:ea typeface="ＭＳ Ｐゴシック" pitchFamily="34" charset="-128"/>
                <a:cs typeface="Arial" pitchFamily="34" charset="0"/>
              </a:rPr>
              <a:t>While (</a:t>
            </a:r>
            <a:r>
              <a:rPr lang="en-US" altLang="en-US" i="1" dirty="0">
                <a:latin typeface="Arial" pitchFamily="34" charset="0"/>
                <a:ea typeface="ＭＳ Ｐゴシック" pitchFamily="34" charset="-128"/>
                <a:cs typeface="Arial" pitchFamily="34" charset="0"/>
              </a:rPr>
              <a:t>count </a:t>
            </a:r>
            <a:r>
              <a:rPr lang="en-US" altLang="en-US" dirty="0">
                <a:latin typeface="Arial" pitchFamily="34" charset="0"/>
                <a:ea typeface="ＭＳ Ｐゴシック" pitchFamily="34" charset="-128"/>
                <a:cs typeface="Arial" pitchFamily="34" charset="0"/>
              </a:rPr>
              <a:t>&lt; </a:t>
            </a:r>
            <a:r>
              <a:rPr lang="en-US" altLang="en-US" i="1" dirty="0">
                <a:latin typeface="Arial" pitchFamily="34" charset="0"/>
                <a:ea typeface="ＭＳ Ｐゴシック" pitchFamily="34" charset="-128"/>
                <a:cs typeface="Arial" pitchFamily="34" charset="0"/>
              </a:rPr>
              <a:t>b</a:t>
            </a:r>
            <a:r>
              <a:rPr lang="en-US" altLang="en-US" dirty="0">
                <a:latin typeface="Arial" pitchFamily="34" charset="0"/>
                <a:ea typeface="ＭＳ Ｐゴシック" pitchFamily="34" charset="-128"/>
                <a:cs typeface="Arial" pitchFamily="34" charset="0"/>
              </a:rPr>
              <a:t>) do</a:t>
            </a:r>
          </a:p>
          <a:p>
            <a:pPr lvl="2"/>
            <a:r>
              <a:rPr lang="en-US" altLang="en-US" dirty="0">
                <a:latin typeface="Arial" pitchFamily="34" charset="0"/>
                <a:ea typeface="ＭＳ Ｐゴシック" pitchFamily="34" charset="-128"/>
                <a:cs typeface="Arial" pitchFamily="34" charset="0"/>
              </a:rPr>
              <a:t>Set the value of </a:t>
            </a:r>
            <a:r>
              <a:rPr lang="en-US" altLang="en-US" i="1" dirty="0">
                <a:latin typeface="Arial" pitchFamily="34" charset="0"/>
                <a:ea typeface="ＭＳ Ｐゴシック" pitchFamily="34" charset="-128"/>
                <a:cs typeface="Arial" pitchFamily="34" charset="0"/>
              </a:rPr>
              <a:t>product </a:t>
            </a:r>
            <a:r>
              <a:rPr lang="en-US" altLang="en-US" dirty="0">
                <a:latin typeface="Arial" pitchFamily="34" charset="0"/>
                <a:ea typeface="ＭＳ Ｐゴシック" pitchFamily="34" charset="-128"/>
                <a:cs typeface="Arial" pitchFamily="34" charset="0"/>
              </a:rPr>
              <a:t>to (</a:t>
            </a:r>
            <a:r>
              <a:rPr lang="en-US" altLang="en-US" i="1" dirty="0">
                <a:latin typeface="Arial" pitchFamily="34" charset="0"/>
                <a:ea typeface="ＭＳ Ｐゴシック" pitchFamily="34" charset="-128"/>
                <a:cs typeface="Arial" pitchFamily="34" charset="0"/>
              </a:rPr>
              <a:t>product </a:t>
            </a:r>
            <a:r>
              <a:rPr lang="en-US" altLang="en-US" dirty="0">
                <a:latin typeface="Arial" pitchFamily="34" charset="0"/>
                <a:ea typeface="ＭＳ Ｐゴシック" pitchFamily="34" charset="-128"/>
                <a:cs typeface="Arial" pitchFamily="34" charset="0"/>
              </a:rPr>
              <a:t>+ </a:t>
            </a:r>
            <a:r>
              <a:rPr lang="en-US" altLang="en-US" i="1" dirty="0">
                <a:latin typeface="Arial" pitchFamily="34" charset="0"/>
                <a:ea typeface="ＭＳ Ｐゴシック" pitchFamily="34" charset="-128"/>
                <a:cs typeface="Arial" pitchFamily="34" charset="0"/>
              </a:rPr>
              <a:t>a</a:t>
            </a:r>
            <a:r>
              <a:rPr lang="en-US" altLang="en-US" dirty="0">
                <a:latin typeface="Arial" pitchFamily="34" charset="0"/>
                <a:ea typeface="ＭＳ Ｐゴシック" pitchFamily="34" charset="-128"/>
                <a:cs typeface="Arial" pitchFamily="34" charset="0"/>
              </a:rPr>
              <a:t>)</a:t>
            </a:r>
          </a:p>
          <a:p>
            <a:pPr lvl="2"/>
            <a:r>
              <a:rPr lang="en-US" altLang="en-US" dirty="0">
                <a:latin typeface="Arial" pitchFamily="34" charset="0"/>
                <a:ea typeface="ＭＳ Ｐゴシック" pitchFamily="34" charset="-128"/>
                <a:cs typeface="Arial" pitchFamily="34" charset="0"/>
              </a:rPr>
              <a:t>Set the value of </a:t>
            </a:r>
            <a:r>
              <a:rPr lang="en-US" altLang="en-US" i="1" dirty="0">
                <a:latin typeface="Arial" pitchFamily="34" charset="0"/>
                <a:ea typeface="ＭＳ Ｐゴシック" pitchFamily="34" charset="-128"/>
                <a:cs typeface="Arial" pitchFamily="34" charset="0"/>
              </a:rPr>
              <a:t>count </a:t>
            </a:r>
            <a:r>
              <a:rPr lang="en-US" altLang="en-US" dirty="0">
                <a:latin typeface="Arial" pitchFamily="34" charset="0"/>
                <a:ea typeface="ＭＳ Ｐゴシック" pitchFamily="34" charset="-128"/>
                <a:cs typeface="Arial" pitchFamily="34" charset="0"/>
              </a:rPr>
              <a:t>to (</a:t>
            </a:r>
            <a:r>
              <a:rPr lang="en-US" altLang="en-US" i="1" dirty="0">
                <a:latin typeface="Arial" pitchFamily="34" charset="0"/>
                <a:ea typeface="ＭＳ Ｐゴシック" pitchFamily="34" charset="-128"/>
                <a:cs typeface="Arial" pitchFamily="34" charset="0"/>
              </a:rPr>
              <a:t>count </a:t>
            </a:r>
            <a:r>
              <a:rPr lang="en-US" altLang="en-US" dirty="0">
                <a:latin typeface="Arial" pitchFamily="34" charset="0"/>
                <a:ea typeface="ＭＳ Ｐゴシック" pitchFamily="34" charset="-128"/>
                <a:cs typeface="Arial" pitchFamily="34" charset="0"/>
              </a:rPr>
              <a:t>+ 1)</a:t>
            </a:r>
          </a:p>
          <a:p>
            <a:pPr lvl="1"/>
            <a:r>
              <a:rPr lang="en-US" altLang="en-US" dirty="0">
                <a:latin typeface="Arial" pitchFamily="34" charset="0"/>
                <a:ea typeface="ＭＳ Ｐゴシック" pitchFamily="34" charset="-128"/>
                <a:cs typeface="Arial" pitchFamily="34" charset="0"/>
              </a:rPr>
              <a:t>End of the loop</a:t>
            </a:r>
          </a:p>
          <a:p>
            <a:r>
              <a:rPr lang="en-US" altLang="en-US" dirty="0">
                <a:latin typeface="Arial" pitchFamily="34" charset="0"/>
                <a:ea typeface="ＭＳ Ｐゴシック" pitchFamily="34" charset="-128"/>
                <a:cs typeface="Arial" pitchFamily="34" charset="0"/>
              </a:rPr>
              <a:t>Output the result</a:t>
            </a:r>
          </a:p>
          <a:p>
            <a:pPr lvl="1"/>
            <a:r>
              <a:rPr lang="en-US" altLang="en-US" dirty="0">
                <a:latin typeface="Arial" pitchFamily="34" charset="0"/>
                <a:ea typeface="ＭＳ Ｐゴシック" pitchFamily="34" charset="-128"/>
                <a:cs typeface="Arial" pitchFamily="34" charset="0"/>
              </a:rPr>
              <a:t>Print the value of </a:t>
            </a:r>
            <a:r>
              <a:rPr lang="en-US" altLang="en-US" i="1" dirty="0" smtClean="0">
                <a:latin typeface="Arial" pitchFamily="34" charset="0"/>
                <a:ea typeface="ＭＳ Ｐゴシック" pitchFamily="34" charset="-128"/>
                <a:cs typeface="Arial" pitchFamily="34" charset="0"/>
              </a:rPr>
              <a:t>product</a:t>
            </a:r>
            <a:endParaRPr lang="en-US" altLang="en-US" i="1"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479329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kern="0" dirty="0">
                <a:latin typeface="Arial" pitchFamily="34" charset="0"/>
                <a:cs typeface="Arial" pitchFamily="34" charset="0"/>
              </a:rPr>
              <a:t>Examples of Algorithmic Problem </a:t>
            </a:r>
            <a:r>
              <a:rPr lang="en-US" altLang="en-US" kern="0" dirty="0" smtClean="0">
                <a:latin typeface="Arial" pitchFamily="34" charset="0"/>
                <a:cs typeface="Arial" pitchFamily="34" charset="0"/>
              </a:rPr>
              <a:t>Solving</a:t>
            </a:r>
            <a:r>
              <a:rPr lang="en-US" altLang="en-US" kern="0" baseline="0" dirty="0" smtClean="0">
                <a:latin typeface="Arial" pitchFamily="34" charset="0"/>
                <a:cs typeface="Arial" pitchFamily="34" charset="0"/>
              </a:rPr>
              <a:t> </a:t>
            </a:r>
            <a:r>
              <a:rPr lang="en-US" altLang="en-US" kern="0" dirty="0" smtClean="0">
                <a:latin typeface="Arial" pitchFamily="34" charset="0"/>
                <a:cs typeface="Arial" pitchFamily="34" charset="0"/>
              </a:rPr>
              <a:t>Example </a:t>
            </a:r>
            <a:r>
              <a:rPr lang="en-US" altLang="en-US" kern="0" dirty="0">
                <a:latin typeface="Arial" pitchFamily="34" charset="0"/>
                <a:cs typeface="Arial" pitchFamily="34" charset="0"/>
              </a:rPr>
              <a:t>1: Go Forth and </a:t>
            </a:r>
            <a:r>
              <a:rPr lang="en-US" altLang="en-US" kern="0" dirty="0" smtClean="0">
                <a:latin typeface="Arial" pitchFamily="34" charset="0"/>
                <a:cs typeface="Arial" pitchFamily="34" charset="0"/>
              </a:rPr>
              <a:t>Multiply (5 of 5)</a:t>
            </a:r>
            <a:endParaRPr lang="en-US" altLang="en-US" kern="0" dirty="0">
              <a:latin typeface="Arial" pitchFamily="34" charset="0"/>
              <a:cs typeface="Arial" pitchFamily="34" charset="0"/>
            </a:endParaRPr>
          </a:p>
        </p:txBody>
      </p:sp>
      <p:pic>
        <p:nvPicPr>
          <p:cNvPr id="4" name="Picture 3" descr="Line 1: get values for ay and b. Line 2: if, left parenthesis, either ay = 0 or b = 0, right parenthesis, then. Line 3, indented once: set the value of product to 0. Line 4: else. Line 5, indented once: set the value of count to 0. Line 6, indented once: set the value of product to 0. Line 7: while, left parenthesis, count less than, b, right parenthesis, do. Line 8, indented twice: set the value of product to, left parenthesis, product plus ay, right parenthesis. Line 9, indented twice: set the value of count to, left parenthesis, count plus 1, right parenthesis. Line 10: end of the loop. Line 11: print the value of product. Line 12: s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38" y="1609725"/>
            <a:ext cx="6613525"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96639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sz="3200" dirty="0">
                <a:latin typeface="Arial" pitchFamily="34" charset="0"/>
                <a:ea typeface="ＭＳ Ｐゴシック" pitchFamily="34" charset="-128"/>
                <a:cs typeface="Arial" pitchFamily="34" charset="0"/>
              </a:rPr>
              <a:t>Examples of Algorithmic Problem </a:t>
            </a:r>
            <a:r>
              <a:rPr lang="en-US" altLang="en-US" sz="3200" dirty="0" smtClean="0">
                <a:latin typeface="Arial" pitchFamily="34" charset="0"/>
                <a:ea typeface="ＭＳ Ｐゴシック" pitchFamily="34" charset="-128"/>
                <a:cs typeface="Arial" pitchFamily="34" charset="0"/>
              </a:rPr>
              <a:t>Solving Example </a:t>
            </a:r>
            <a:r>
              <a:rPr lang="en-US" altLang="en-US" sz="3200" dirty="0">
                <a:latin typeface="Arial" pitchFamily="34" charset="0"/>
                <a:ea typeface="ＭＳ Ｐゴシック" pitchFamily="34" charset="-128"/>
                <a:cs typeface="Arial" pitchFamily="34" charset="0"/>
              </a:rPr>
              <a:t>2: Looking, Looking, </a:t>
            </a:r>
            <a:r>
              <a:rPr lang="en-US" altLang="en-US" sz="3200" dirty="0" smtClean="0">
                <a:latin typeface="Arial" pitchFamily="34" charset="0"/>
                <a:ea typeface="ＭＳ Ｐゴシック" pitchFamily="34" charset="-128"/>
                <a:cs typeface="Arial" pitchFamily="34" charset="0"/>
              </a:rPr>
              <a:t>Looking (1 of 5)</a:t>
            </a:r>
            <a:endParaRPr lang="en-US" altLang="en-US" sz="3200" kern="0" dirty="0">
              <a:latin typeface="Arial" pitchFamily="34" charset="0"/>
              <a:cs typeface="Arial" pitchFamily="34" charset="0"/>
            </a:endParaRPr>
          </a:p>
        </p:txBody>
      </p:sp>
      <p:sp>
        <p:nvSpPr>
          <p:cNvPr id="7" name="Content Placeholder 6"/>
          <p:cNvSpPr>
            <a:spLocks noGrp="1"/>
          </p:cNvSpPr>
          <p:nvPr>
            <p:ph idx="1"/>
          </p:nvPr>
        </p:nvSpPr>
        <p:spPr>
          <a:xfrm>
            <a:off x="247307" y="1231266"/>
            <a:ext cx="8649393" cy="4894898"/>
          </a:xfrm>
        </p:spPr>
        <p:txBody>
          <a:bodyPr>
            <a:noAutofit/>
          </a:bodyPr>
          <a:lstStyle/>
          <a:p>
            <a:pPr marL="0" indent="0">
              <a:buFontTx/>
              <a:buNone/>
            </a:pPr>
            <a:r>
              <a:rPr lang="en-US" altLang="en-US" dirty="0" smtClean="0">
                <a:latin typeface="Arial" pitchFamily="34" charset="0"/>
                <a:ea typeface="ＭＳ Ｐゴシック" pitchFamily="34" charset="-128"/>
                <a:cs typeface="Arial" pitchFamily="34" charset="0"/>
              </a:rPr>
              <a:t>Assume </a:t>
            </a:r>
            <a:r>
              <a:rPr lang="en-US" altLang="en-US" dirty="0">
                <a:latin typeface="Arial" pitchFamily="34" charset="0"/>
                <a:ea typeface="ＭＳ Ｐゴシック" pitchFamily="34" charset="-128"/>
                <a:cs typeface="Arial" pitchFamily="34" charset="0"/>
              </a:rPr>
              <a:t>that we have a list of 10,000 names that we define as </a:t>
            </a:r>
            <a:r>
              <a:rPr lang="en-US" altLang="en-US" i="1" dirty="0">
                <a:latin typeface="Arial" pitchFamily="34" charset="0"/>
                <a:ea typeface="ＭＳ Ｐゴシック" pitchFamily="34" charset="-128"/>
                <a:cs typeface="Arial" pitchFamily="34" charset="0"/>
              </a:rPr>
              <a:t>N</a:t>
            </a:r>
            <a:r>
              <a:rPr lang="en-US" altLang="en-US" i="1" baseline="-25000" dirty="0">
                <a:latin typeface="Arial" pitchFamily="34" charset="0"/>
                <a:ea typeface="ＭＳ Ｐゴシック" pitchFamily="34" charset="-128"/>
                <a:cs typeface="Arial" pitchFamily="34" charset="0"/>
              </a:rPr>
              <a:t>1</a:t>
            </a:r>
            <a:r>
              <a:rPr lang="en-US" altLang="en-US" dirty="0">
                <a:latin typeface="Arial" pitchFamily="34" charset="0"/>
                <a:ea typeface="ＭＳ Ｐゴシック" pitchFamily="34" charset="-128"/>
                <a:cs typeface="Arial" pitchFamily="34" charset="0"/>
              </a:rPr>
              <a:t>,</a:t>
            </a:r>
            <a:r>
              <a:rPr lang="en-US" altLang="en-US" i="1" dirty="0">
                <a:latin typeface="Arial" pitchFamily="34" charset="0"/>
                <a:ea typeface="ＭＳ Ｐゴシック" pitchFamily="34" charset="-128"/>
                <a:cs typeface="Arial" pitchFamily="34" charset="0"/>
              </a:rPr>
              <a:t> N</a:t>
            </a:r>
            <a:r>
              <a:rPr lang="en-US" altLang="en-US" i="1" baseline="-25000" dirty="0">
                <a:latin typeface="Arial" pitchFamily="34" charset="0"/>
                <a:ea typeface="ＭＳ Ｐゴシック" pitchFamily="34" charset="-128"/>
                <a:cs typeface="Arial" pitchFamily="34" charset="0"/>
              </a:rPr>
              <a:t>2</a:t>
            </a:r>
            <a:r>
              <a:rPr lang="en-US" altLang="en-US" dirty="0">
                <a:latin typeface="Arial" pitchFamily="34" charset="0"/>
                <a:ea typeface="ＭＳ Ｐゴシック" pitchFamily="34" charset="-128"/>
                <a:cs typeface="Arial" pitchFamily="34" charset="0"/>
              </a:rPr>
              <a:t>, </a:t>
            </a:r>
            <a:r>
              <a:rPr lang="en-US" altLang="en-US" i="1" dirty="0">
                <a:latin typeface="Arial" pitchFamily="34" charset="0"/>
                <a:ea typeface="ＭＳ Ｐゴシック" pitchFamily="34" charset="-128"/>
                <a:cs typeface="Arial" pitchFamily="34" charset="0"/>
              </a:rPr>
              <a:t>N</a:t>
            </a:r>
            <a:r>
              <a:rPr lang="en-US" altLang="en-US" i="1" baseline="-25000" dirty="0">
                <a:latin typeface="Arial" pitchFamily="34" charset="0"/>
                <a:ea typeface="ＭＳ Ｐゴシック" pitchFamily="34" charset="-128"/>
                <a:cs typeface="Arial" pitchFamily="34" charset="0"/>
              </a:rPr>
              <a:t>3</a:t>
            </a:r>
            <a:r>
              <a:rPr lang="en-US" altLang="en-US" dirty="0">
                <a:latin typeface="Arial" pitchFamily="34" charset="0"/>
                <a:ea typeface="ＭＳ Ｐゴシック" pitchFamily="34" charset="-128"/>
                <a:cs typeface="Arial" pitchFamily="34" charset="0"/>
              </a:rPr>
              <a:t>, … , </a:t>
            </a:r>
            <a:r>
              <a:rPr lang="en-US" altLang="en-US" i="1" dirty="0">
                <a:latin typeface="Arial" pitchFamily="34" charset="0"/>
                <a:ea typeface="ＭＳ Ｐゴシック" pitchFamily="34" charset="-128"/>
                <a:cs typeface="Arial" pitchFamily="34" charset="0"/>
              </a:rPr>
              <a:t>N</a:t>
            </a:r>
            <a:r>
              <a:rPr lang="en-US" altLang="en-US" i="1" baseline="-25000" dirty="0">
                <a:latin typeface="Arial" pitchFamily="34" charset="0"/>
                <a:ea typeface="ＭＳ Ｐゴシック" pitchFamily="34" charset="-128"/>
                <a:cs typeface="Arial" pitchFamily="34" charset="0"/>
              </a:rPr>
              <a:t>10,000</a:t>
            </a:r>
            <a:r>
              <a:rPr lang="en-US" altLang="en-US" dirty="0">
                <a:latin typeface="Arial" pitchFamily="34" charset="0"/>
                <a:ea typeface="ＭＳ Ｐゴシック" pitchFamily="34" charset="-128"/>
                <a:cs typeface="Arial" pitchFamily="34" charset="0"/>
              </a:rPr>
              <a:t>, along with the 10,000 telephone numbers of those individuals, denoted as </a:t>
            </a:r>
            <a:r>
              <a:rPr lang="en-US" altLang="en-US" i="1" dirty="0">
                <a:latin typeface="Arial" pitchFamily="34" charset="0"/>
                <a:ea typeface="ＭＳ Ｐゴシック" pitchFamily="34" charset="-128"/>
                <a:cs typeface="Arial" pitchFamily="34" charset="0"/>
              </a:rPr>
              <a:t>T</a:t>
            </a:r>
            <a:r>
              <a:rPr lang="en-US" altLang="en-US" i="1" baseline="-25000" dirty="0">
                <a:latin typeface="Arial" pitchFamily="34" charset="0"/>
                <a:ea typeface="ＭＳ Ｐゴシック" pitchFamily="34" charset="-128"/>
                <a:cs typeface="Arial" pitchFamily="34" charset="0"/>
              </a:rPr>
              <a:t>1</a:t>
            </a:r>
            <a:r>
              <a:rPr lang="en-US" altLang="en-US" dirty="0">
                <a:latin typeface="Arial" pitchFamily="34" charset="0"/>
                <a:ea typeface="ＭＳ Ｐゴシック" pitchFamily="34" charset="-128"/>
                <a:cs typeface="Arial" pitchFamily="34" charset="0"/>
              </a:rPr>
              <a:t>, </a:t>
            </a:r>
            <a:r>
              <a:rPr lang="en-US" altLang="en-US" i="1" dirty="0">
                <a:latin typeface="Arial" pitchFamily="34" charset="0"/>
                <a:ea typeface="ＭＳ Ｐゴシック" pitchFamily="34" charset="-128"/>
                <a:cs typeface="Arial" pitchFamily="34" charset="0"/>
              </a:rPr>
              <a:t>T</a:t>
            </a:r>
            <a:r>
              <a:rPr lang="en-US" altLang="en-US" i="1" baseline="-25000" dirty="0">
                <a:latin typeface="Arial" pitchFamily="34" charset="0"/>
                <a:ea typeface="ＭＳ Ｐゴシック" pitchFamily="34" charset="-128"/>
                <a:cs typeface="Arial" pitchFamily="34" charset="0"/>
              </a:rPr>
              <a:t>2</a:t>
            </a:r>
            <a:r>
              <a:rPr lang="en-US" altLang="en-US" dirty="0">
                <a:latin typeface="Arial" pitchFamily="34" charset="0"/>
                <a:ea typeface="ＭＳ Ｐゴシック" pitchFamily="34" charset="-128"/>
                <a:cs typeface="Arial" pitchFamily="34" charset="0"/>
              </a:rPr>
              <a:t>, </a:t>
            </a:r>
            <a:r>
              <a:rPr lang="en-US" altLang="en-US" i="1" dirty="0">
                <a:latin typeface="Arial" pitchFamily="34" charset="0"/>
                <a:ea typeface="ＭＳ Ｐゴシック" pitchFamily="34" charset="-128"/>
                <a:cs typeface="Arial" pitchFamily="34" charset="0"/>
              </a:rPr>
              <a:t>T</a:t>
            </a:r>
            <a:r>
              <a:rPr lang="en-US" altLang="en-US" i="1" baseline="-25000" dirty="0">
                <a:latin typeface="Arial" pitchFamily="34" charset="0"/>
                <a:ea typeface="ＭＳ Ｐゴシック" pitchFamily="34" charset="-128"/>
                <a:cs typeface="Arial" pitchFamily="34" charset="0"/>
              </a:rPr>
              <a:t>3</a:t>
            </a:r>
            <a:r>
              <a:rPr lang="en-US" altLang="en-US" dirty="0">
                <a:latin typeface="Arial" pitchFamily="34" charset="0"/>
                <a:ea typeface="ＭＳ Ｐゴシック" pitchFamily="34" charset="-128"/>
                <a:cs typeface="Arial" pitchFamily="34" charset="0"/>
              </a:rPr>
              <a:t>, … , </a:t>
            </a:r>
            <a:r>
              <a:rPr lang="en-US" altLang="en-US" i="1" dirty="0">
                <a:latin typeface="Arial" pitchFamily="34" charset="0"/>
                <a:ea typeface="ＭＳ Ｐゴシック" pitchFamily="34" charset="-128"/>
                <a:cs typeface="Arial" pitchFamily="34" charset="0"/>
              </a:rPr>
              <a:t>T</a:t>
            </a:r>
            <a:r>
              <a:rPr lang="en-US" altLang="en-US" i="1" baseline="-25000" dirty="0">
                <a:latin typeface="Arial" pitchFamily="34" charset="0"/>
                <a:ea typeface="ＭＳ Ｐゴシック" pitchFamily="34" charset="-128"/>
                <a:cs typeface="Arial" pitchFamily="34" charset="0"/>
              </a:rPr>
              <a:t>10,000</a:t>
            </a:r>
            <a:r>
              <a:rPr lang="en-US" altLang="en-US" dirty="0">
                <a:latin typeface="Arial" pitchFamily="34" charset="0"/>
                <a:ea typeface="ＭＳ Ｐゴシック" pitchFamily="34" charset="-128"/>
                <a:cs typeface="Arial" pitchFamily="34" charset="0"/>
              </a:rPr>
              <a:t>. To simplify the problem, we initially assume that all names in the book are unique and that the names need not be in alphabetical order.</a:t>
            </a:r>
          </a:p>
        </p:txBody>
      </p:sp>
    </p:spTree>
    <p:extLst>
      <p:ext uri="{BB962C8B-B14F-4D97-AF65-F5344CB8AC3E}">
        <p14:creationId xmlns:p14="http://schemas.microsoft.com/office/powerpoint/2010/main" val="41957725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sz="3200" dirty="0">
                <a:latin typeface="Arial" pitchFamily="34" charset="0"/>
                <a:ea typeface="ＭＳ Ｐゴシック" pitchFamily="34" charset="-128"/>
                <a:cs typeface="Arial" pitchFamily="34" charset="0"/>
              </a:rPr>
              <a:t>Examples of Algorithmic Problem </a:t>
            </a:r>
            <a:r>
              <a:rPr lang="en-US" altLang="en-US" sz="3200" dirty="0" smtClean="0">
                <a:latin typeface="Arial" pitchFamily="34" charset="0"/>
                <a:ea typeface="ＭＳ Ｐゴシック" pitchFamily="34" charset="-128"/>
                <a:cs typeface="Arial" pitchFamily="34" charset="0"/>
              </a:rPr>
              <a:t>Solving</a:t>
            </a:r>
            <a:r>
              <a:rPr lang="en-US" altLang="en-US" sz="3200" baseline="0" dirty="0" smtClean="0">
                <a:latin typeface="Arial" pitchFamily="34" charset="0"/>
                <a:ea typeface="ＭＳ Ｐゴシック" pitchFamily="34" charset="-128"/>
                <a:cs typeface="Arial" pitchFamily="34" charset="0"/>
              </a:rPr>
              <a:t> </a:t>
            </a:r>
            <a:r>
              <a:rPr lang="en-US" altLang="en-US" sz="3200" dirty="0" smtClean="0">
                <a:latin typeface="Arial" pitchFamily="34" charset="0"/>
                <a:ea typeface="ＭＳ Ｐゴシック" pitchFamily="34" charset="-128"/>
                <a:cs typeface="Arial" pitchFamily="34" charset="0"/>
              </a:rPr>
              <a:t>Example </a:t>
            </a:r>
            <a:r>
              <a:rPr lang="en-US" altLang="en-US" sz="3200" dirty="0">
                <a:latin typeface="Arial" pitchFamily="34" charset="0"/>
                <a:ea typeface="ＭＳ Ｐゴシック" pitchFamily="34" charset="-128"/>
                <a:cs typeface="Arial" pitchFamily="34" charset="0"/>
              </a:rPr>
              <a:t>2: Looking, Looking, </a:t>
            </a:r>
            <a:r>
              <a:rPr lang="en-US" altLang="en-US" sz="3200" dirty="0" smtClean="0">
                <a:latin typeface="Arial" pitchFamily="34" charset="0"/>
                <a:ea typeface="ＭＳ Ｐゴシック" pitchFamily="34" charset="-128"/>
                <a:cs typeface="Arial" pitchFamily="34" charset="0"/>
              </a:rPr>
              <a:t>Looking (2 of 5)</a:t>
            </a:r>
            <a:endParaRPr lang="en-US" altLang="en-US" sz="3200" kern="0" dirty="0">
              <a:latin typeface="Arial" pitchFamily="34" charset="0"/>
              <a:cs typeface="Arial" pitchFamily="34" charset="0"/>
            </a:endParaRPr>
          </a:p>
        </p:txBody>
      </p:sp>
      <p:sp>
        <p:nvSpPr>
          <p:cNvPr id="7" name="Content Placeholder 6"/>
          <p:cNvSpPr>
            <a:spLocks noGrp="1"/>
          </p:cNvSpPr>
          <p:nvPr>
            <p:ph idx="1"/>
          </p:nvPr>
        </p:nvSpPr>
        <p:spPr>
          <a:xfrm>
            <a:off x="247307" y="1231266"/>
            <a:ext cx="8649393" cy="4894898"/>
          </a:xfrm>
        </p:spPr>
        <p:txBody>
          <a:bodyPr>
            <a:noAutofit/>
          </a:bodyPr>
          <a:lstStyle/>
          <a:p>
            <a:r>
              <a:rPr lang="en-US" altLang="en-US" dirty="0">
                <a:latin typeface="Arial" pitchFamily="34" charset="0"/>
                <a:ea typeface="ＭＳ Ｐゴシック" pitchFamily="34" charset="-128"/>
                <a:cs typeface="Arial" pitchFamily="34" charset="0"/>
              </a:rPr>
              <a:t>Three versions here illustrate </a:t>
            </a:r>
            <a:r>
              <a:rPr lang="en-US" altLang="en-US" b="1" dirty="0">
                <a:latin typeface="Arial" pitchFamily="34" charset="0"/>
                <a:ea typeface="ＭＳ Ｐゴシック" pitchFamily="34" charset="-128"/>
                <a:cs typeface="Arial" pitchFamily="34" charset="0"/>
              </a:rPr>
              <a:t>algorithm discovery</a:t>
            </a:r>
            <a:r>
              <a:rPr lang="en-US" altLang="en-US" dirty="0">
                <a:latin typeface="Arial" pitchFamily="34" charset="0"/>
                <a:ea typeface="ＭＳ Ｐゴシック" pitchFamily="34" charset="-128"/>
                <a:cs typeface="Arial" pitchFamily="34" charset="0"/>
              </a:rPr>
              <a:t>, working toward a correct, efficient solution:</a:t>
            </a:r>
          </a:p>
          <a:p>
            <a:pPr lvl="1"/>
            <a:r>
              <a:rPr lang="en-US" altLang="en-US" dirty="0">
                <a:latin typeface="Arial" pitchFamily="34" charset="0"/>
                <a:ea typeface="ＭＳ Ｐゴシック" pitchFamily="34" charset="-128"/>
                <a:cs typeface="Arial" pitchFamily="34" charset="0"/>
              </a:rPr>
              <a:t>A sequential algorithm (no loops or conditionals)</a:t>
            </a:r>
          </a:p>
          <a:p>
            <a:pPr lvl="1"/>
            <a:r>
              <a:rPr lang="en-US" altLang="en-US" dirty="0">
                <a:latin typeface="Arial" pitchFamily="34" charset="0"/>
                <a:ea typeface="ＭＳ Ｐゴシック" pitchFamily="34" charset="-128"/>
                <a:cs typeface="Arial" pitchFamily="34" charset="0"/>
              </a:rPr>
              <a:t>An incomplete iterative algorithm</a:t>
            </a:r>
          </a:p>
          <a:p>
            <a:pPr lvl="1"/>
            <a:r>
              <a:rPr lang="en-US" altLang="en-US" dirty="0">
                <a:latin typeface="Arial" pitchFamily="34" charset="0"/>
                <a:ea typeface="ＭＳ Ｐゴシック" pitchFamily="34" charset="-128"/>
                <a:cs typeface="Arial" pitchFamily="34" charset="0"/>
              </a:rPr>
              <a:t>A correct algorithm</a:t>
            </a:r>
          </a:p>
        </p:txBody>
      </p:sp>
    </p:spTree>
    <p:extLst>
      <p:ext uri="{BB962C8B-B14F-4D97-AF65-F5344CB8AC3E}">
        <p14:creationId xmlns:p14="http://schemas.microsoft.com/office/powerpoint/2010/main" val="30579615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sz="3200" kern="0" dirty="0">
                <a:latin typeface="Arial" pitchFamily="34" charset="0"/>
                <a:cs typeface="Arial" pitchFamily="34" charset="0"/>
              </a:rPr>
              <a:t>Examples of Algorithmic Problem </a:t>
            </a:r>
            <a:r>
              <a:rPr lang="en-US" altLang="en-US" sz="3200" kern="0" dirty="0" smtClean="0">
                <a:latin typeface="Arial" pitchFamily="34" charset="0"/>
                <a:cs typeface="Arial" pitchFamily="34" charset="0"/>
              </a:rPr>
              <a:t>Solving</a:t>
            </a:r>
            <a:r>
              <a:rPr lang="en-US" altLang="en-US" sz="3200" kern="0" baseline="0" dirty="0" smtClean="0">
                <a:latin typeface="Arial" pitchFamily="34" charset="0"/>
                <a:cs typeface="Arial" pitchFamily="34" charset="0"/>
              </a:rPr>
              <a:t> </a:t>
            </a:r>
            <a:r>
              <a:rPr lang="en-US" altLang="en-US" sz="3200" kern="0" dirty="0" smtClean="0">
                <a:latin typeface="Arial" pitchFamily="34" charset="0"/>
                <a:cs typeface="Arial" pitchFamily="34" charset="0"/>
              </a:rPr>
              <a:t>Example </a:t>
            </a:r>
            <a:r>
              <a:rPr lang="en-US" altLang="en-US" sz="3200" kern="0" dirty="0">
                <a:latin typeface="Arial" pitchFamily="34" charset="0"/>
                <a:cs typeface="Arial" pitchFamily="34" charset="0"/>
              </a:rPr>
              <a:t>2: Looking, Looking, </a:t>
            </a:r>
            <a:r>
              <a:rPr lang="en-US" altLang="en-US" sz="3200" kern="0" dirty="0" smtClean="0">
                <a:latin typeface="Arial" pitchFamily="34" charset="0"/>
                <a:cs typeface="Arial" pitchFamily="34" charset="0"/>
              </a:rPr>
              <a:t>Looking (3 of 5)</a:t>
            </a:r>
            <a:endParaRPr lang="en-US" altLang="en-US" sz="3200" kern="0" dirty="0">
              <a:latin typeface="Arial" pitchFamily="34" charset="0"/>
              <a:cs typeface="Arial" pitchFamily="34" charset="0"/>
            </a:endParaRPr>
          </a:p>
        </p:txBody>
      </p:sp>
      <p:pic>
        <p:nvPicPr>
          <p:cNvPr id="5" name="Picture 5" descr="Step 1, get values for number, t sub 1, and so on, to t sub 10,000, and n sub 1, and so on, to n sub 10,000. Step 2, if number = t sub 1, then print the value of n sub 1. Step 2, if number = t sub 1, then print the value of n sub 1. Step 3, if number = t sub 2, then print the value of n sub 2. Step 4, if number = t sub 3, then print the value of n sub 3. Step 10000, if number = t sub 9999, then print the value of n sub 9999. Step 10001, if number = t sub 10000, then print the value of n sub 10000. Step 10002, sto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286" y="1612900"/>
            <a:ext cx="7280056"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1509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sz="3200" kern="0" dirty="0">
                <a:latin typeface="Arial" pitchFamily="34" charset="0"/>
                <a:cs typeface="Arial" pitchFamily="34" charset="0"/>
              </a:rPr>
              <a:t>Examples of Algorithmic Problem </a:t>
            </a:r>
            <a:r>
              <a:rPr lang="en-US" altLang="en-US" sz="3200" kern="0" dirty="0" smtClean="0">
                <a:latin typeface="Arial" pitchFamily="34" charset="0"/>
                <a:cs typeface="Arial" pitchFamily="34" charset="0"/>
              </a:rPr>
              <a:t>Solving</a:t>
            </a:r>
            <a:r>
              <a:rPr lang="en-US" altLang="en-US" sz="3200" kern="0" baseline="0" dirty="0" smtClean="0">
                <a:latin typeface="Arial" pitchFamily="34" charset="0"/>
                <a:cs typeface="Arial" pitchFamily="34" charset="0"/>
              </a:rPr>
              <a:t> </a:t>
            </a:r>
            <a:r>
              <a:rPr lang="en-US" altLang="en-US" sz="3200" kern="0" dirty="0" smtClean="0">
                <a:latin typeface="Arial" pitchFamily="34" charset="0"/>
                <a:cs typeface="Arial" pitchFamily="34" charset="0"/>
              </a:rPr>
              <a:t>Example </a:t>
            </a:r>
            <a:r>
              <a:rPr lang="en-US" altLang="en-US" sz="3200" kern="0" dirty="0">
                <a:latin typeface="Arial" pitchFamily="34" charset="0"/>
                <a:cs typeface="Arial" pitchFamily="34" charset="0"/>
              </a:rPr>
              <a:t>2: Looking, Looking, </a:t>
            </a:r>
            <a:r>
              <a:rPr lang="en-US" altLang="en-US" sz="3200" kern="0" dirty="0" smtClean="0">
                <a:latin typeface="Arial" pitchFamily="34" charset="0"/>
                <a:cs typeface="Arial" pitchFamily="34" charset="0"/>
              </a:rPr>
              <a:t>Looking (4 of 5)</a:t>
            </a:r>
            <a:endParaRPr lang="en-US" altLang="en-US" sz="3200" kern="0" dirty="0">
              <a:latin typeface="Arial" pitchFamily="34" charset="0"/>
              <a:cs typeface="Arial" pitchFamily="34" charset="0"/>
            </a:endParaRPr>
          </a:p>
        </p:txBody>
      </p:sp>
      <p:pic>
        <p:nvPicPr>
          <p:cNvPr id="4" name="Picture 3" descr="Step 1, get values for number, t sub 1, and so on, to t sub 10,000, and n sub 1, and so on, to n sub 10,000. Step 2, set the value of i to 1 and set the value of found to no. Step 3, while, left parenthesis, found = no, right parenthesis, do steps 4 through 7. Step 4, indented once: if number is equal to the i t h number on the list, t i, then. Step 5, indented twice: print the name of the corresponding person, n i. Step 6, indented twice: set the value of found to yes. Indented once: else, left parenthesis, number is not equal to t i, right parenthesis. Step 7, indented twice: add 1 to the value of t i. Step 8, sto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1455738"/>
            <a:ext cx="8045450" cy="448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74485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sz="3200" kern="0" dirty="0">
                <a:latin typeface="Arial" pitchFamily="34" charset="0"/>
                <a:cs typeface="Arial" pitchFamily="34" charset="0"/>
              </a:rPr>
              <a:t>Examples of Algorithmic Problem </a:t>
            </a:r>
            <a:r>
              <a:rPr lang="en-US" altLang="en-US" sz="3200" kern="0" dirty="0" smtClean="0">
                <a:latin typeface="Arial" pitchFamily="34" charset="0"/>
                <a:cs typeface="Arial" pitchFamily="34" charset="0"/>
              </a:rPr>
              <a:t>Solving</a:t>
            </a:r>
            <a:r>
              <a:rPr lang="en-US" altLang="en-US" sz="3200" kern="0" baseline="0" dirty="0" smtClean="0">
                <a:latin typeface="Arial" pitchFamily="34" charset="0"/>
                <a:cs typeface="Arial" pitchFamily="34" charset="0"/>
              </a:rPr>
              <a:t> </a:t>
            </a:r>
            <a:r>
              <a:rPr lang="en-US" altLang="en-US" sz="3200" kern="0" dirty="0" smtClean="0">
                <a:latin typeface="Arial" pitchFamily="34" charset="0"/>
                <a:cs typeface="Arial" pitchFamily="34" charset="0"/>
              </a:rPr>
              <a:t>Example </a:t>
            </a:r>
            <a:r>
              <a:rPr lang="en-US" altLang="en-US" sz="3200" kern="0" dirty="0">
                <a:latin typeface="Arial" pitchFamily="34" charset="0"/>
                <a:cs typeface="Arial" pitchFamily="34" charset="0"/>
              </a:rPr>
              <a:t>2: Looking, Looking, </a:t>
            </a:r>
            <a:r>
              <a:rPr lang="en-US" altLang="en-US" sz="3200" kern="0" dirty="0" smtClean="0">
                <a:latin typeface="Arial" pitchFamily="34" charset="0"/>
                <a:cs typeface="Arial" pitchFamily="34" charset="0"/>
              </a:rPr>
              <a:t>Looking (5 of 5)</a:t>
            </a:r>
            <a:endParaRPr lang="en-US" altLang="en-US" sz="3200" kern="0" dirty="0">
              <a:latin typeface="Arial" pitchFamily="34" charset="0"/>
              <a:cs typeface="Arial" pitchFamily="34" charset="0"/>
            </a:endParaRPr>
          </a:p>
        </p:txBody>
      </p:sp>
      <p:pic>
        <p:nvPicPr>
          <p:cNvPr id="5" name="Picture 5" descr="Step 1, get values for number, t sub 1, and so on, to t sub 10,000, and n sub 1, and so on, to n sub 10,000. Step 2, set the value of i to 1 and set the value of found to no. Step 3, while both, left parenthesis, found = no, right parenthesis, and left parenthesis, i less than or equal to 10000, right parenthesis, do steps 4 through 7. Step 4, indented once: if number is equal to the i t h number on the list, t i, then. Step 5, indented twice: print the name of the corresponding person, n i. Step 6, indented twice: set the value of found to yes. Indented once: else, left parenthesis, number is not equal to t i, right parenthesis. Step 7, indented twice: add 1 to the value of i. Step 8, indented once: is, left parenthesis, found = no, right parenthesis, then. Step 9, print the message, single quote, sorry, this number is not in the directory, single quote. Step 10, sto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25" y="1371600"/>
            <a:ext cx="75755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0192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028" y="1"/>
            <a:ext cx="9144000" cy="1060704"/>
          </a:xfrm>
        </p:spPr>
        <p:txBody>
          <a:bodyPr anchor="ctr">
            <a:normAutofit/>
          </a:bodyPr>
          <a:lstStyle/>
          <a:p>
            <a:pPr algn="ctr"/>
            <a:r>
              <a:rPr lang="en-US" altLang="en-US" sz="3600" b="0" dirty="0">
                <a:latin typeface="Arial" pitchFamily="34" charset="0"/>
                <a:cs typeface="Arial" pitchFamily="34" charset="0"/>
              </a:rPr>
              <a:t>Learning </a:t>
            </a:r>
            <a:r>
              <a:rPr lang="en-US" altLang="en-US" sz="3600" b="0" dirty="0" smtClean="0">
                <a:latin typeface="Arial" pitchFamily="34" charset="0"/>
                <a:cs typeface="Arial" pitchFamily="34" charset="0"/>
              </a:rPr>
              <a:t>Objectives (2 of 2)</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122733" y="1269240"/>
            <a:ext cx="8871142" cy="4760522"/>
          </a:xfrm>
        </p:spPr>
        <p:txBody>
          <a:bodyPr>
            <a:normAutofit/>
          </a:bodyPr>
          <a:lstStyle/>
          <a:p>
            <a:pPr>
              <a:spcBef>
                <a:spcPts val="624"/>
              </a:spcBef>
            </a:pPr>
            <a:r>
              <a:rPr lang="en-US" altLang="en-US" dirty="0">
                <a:latin typeface="Arial" pitchFamily="34" charset="0"/>
                <a:ea typeface="ＭＳ Ｐゴシック" pitchFamily="34" charset="-128"/>
                <a:cs typeface="Arial" pitchFamily="34" charset="0"/>
              </a:rPr>
              <a:t>Illustrate the operation of algorithms for:</a:t>
            </a:r>
          </a:p>
          <a:p>
            <a:pPr lvl="1">
              <a:spcBef>
                <a:spcPts val="624"/>
              </a:spcBef>
            </a:pPr>
            <a:r>
              <a:rPr lang="en-US" altLang="en-US" dirty="0" smtClean="0">
                <a:latin typeface="Arial" pitchFamily="34" charset="0"/>
                <a:ea typeface="ＭＳ Ｐゴシック" pitchFamily="34" charset="-128"/>
                <a:cs typeface="Arial" pitchFamily="34" charset="0"/>
              </a:rPr>
              <a:t>Multiplication </a:t>
            </a:r>
            <a:r>
              <a:rPr lang="en-US" altLang="en-US" dirty="0">
                <a:latin typeface="Arial" pitchFamily="34" charset="0"/>
                <a:ea typeface="ＭＳ Ｐゴシック" pitchFamily="34" charset="-128"/>
                <a:cs typeface="Arial" pitchFamily="34" charset="0"/>
              </a:rPr>
              <a:t>by repeated addition</a:t>
            </a:r>
          </a:p>
          <a:p>
            <a:pPr lvl="1">
              <a:spcBef>
                <a:spcPts val="624"/>
              </a:spcBef>
            </a:pPr>
            <a:r>
              <a:rPr lang="en-US" altLang="en-US" dirty="0">
                <a:latin typeface="Arial" pitchFamily="34" charset="0"/>
                <a:ea typeface="ＭＳ Ｐゴシック" pitchFamily="34" charset="-128"/>
                <a:cs typeface="Arial" pitchFamily="34" charset="0"/>
              </a:rPr>
              <a:t>Sequential search of a collection of values</a:t>
            </a:r>
          </a:p>
          <a:p>
            <a:pPr lvl="1">
              <a:spcBef>
                <a:spcPts val="624"/>
              </a:spcBef>
            </a:pPr>
            <a:r>
              <a:rPr lang="en-US" altLang="en-US" dirty="0">
                <a:latin typeface="Arial" pitchFamily="34" charset="0"/>
                <a:ea typeface="ＭＳ Ｐゴシック" pitchFamily="34" charset="-128"/>
                <a:cs typeface="Arial" pitchFamily="34" charset="0"/>
              </a:rPr>
              <a:t>Finding the maximum element in a collection</a:t>
            </a:r>
          </a:p>
          <a:p>
            <a:pPr lvl="1">
              <a:spcBef>
                <a:spcPts val="624"/>
              </a:spcBef>
            </a:pPr>
            <a:r>
              <a:rPr lang="en-US" altLang="en-US" dirty="0">
                <a:latin typeface="Arial" pitchFamily="34" charset="0"/>
                <a:ea typeface="ＭＳ Ｐゴシック" pitchFamily="34" charset="-128"/>
                <a:cs typeface="Arial" pitchFamily="34" charset="0"/>
              </a:rPr>
              <a:t>Finding a pattern string in a larger piece of </a:t>
            </a:r>
            <a:r>
              <a:rPr lang="en-US" altLang="en-US" dirty="0" smtClean="0">
                <a:latin typeface="Arial" pitchFamily="34" charset="0"/>
                <a:ea typeface="ＭＳ Ｐゴシック" pitchFamily="34" charset="-128"/>
                <a:cs typeface="Arial" pitchFamily="34" charset="0"/>
              </a:rPr>
              <a:t>text</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367148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dirty="0">
                <a:latin typeface="Arial" pitchFamily="34" charset="0"/>
                <a:ea typeface="ＭＳ Ｐゴシック" pitchFamily="34" charset="-128"/>
                <a:cs typeface="Arial" pitchFamily="34" charset="0"/>
              </a:rPr>
              <a:t>Examples of Algorithmic Problem </a:t>
            </a:r>
            <a:r>
              <a:rPr lang="en-US" altLang="en-US" dirty="0" smtClean="0">
                <a:latin typeface="Arial" pitchFamily="34" charset="0"/>
                <a:ea typeface="ＭＳ Ｐゴシック" pitchFamily="34" charset="-128"/>
                <a:cs typeface="Arial" pitchFamily="34" charset="0"/>
              </a:rPr>
              <a:t>Solving</a:t>
            </a:r>
            <a:r>
              <a:rPr lang="en-US" altLang="en-US" baseline="0" dirty="0" smtClean="0">
                <a:latin typeface="Arial" pitchFamily="34" charset="0"/>
                <a:ea typeface="ＭＳ Ｐゴシック" pitchFamily="34" charset="-128"/>
                <a:cs typeface="Arial" pitchFamily="34" charset="0"/>
              </a:rPr>
              <a:t> </a:t>
            </a:r>
            <a:r>
              <a:rPr lang="en-US" altLang="en-US" dirty="0" smtClean="0">
                <a:latin typeface="Arial" pitchFamily="34" charset="0"/>
                <a:ea typeface="ＭＳ Ｐゴシック" pitchFamily="34" charset="-128"/>
                <a:cs typeface="Arial" pitchFamily="34" charset="0"/>
              </a:rPr>
              <a:t>Example </a:t>
            </a:r>
            <a:r>
              <a:rPr lang="en-US" altLang="en-US" dirty="0">
                <a:latin typeface="Arial" pitchFamily="34" charset="0"/>
                <a:ea typeface="ＭＳ Ｐゴシック" pitchFamily="34" charset="-128"/>
                <a:cs typeface="Arial" pitchFamily="34" charset="0"/>
              </a:rPr>
              <a:t>3: Big, Bigger, </a:t>
            </a:r>
            <a:r>
              <a:rPr lang="en-US" altLang="en-US" dirty="0" smtClean="0">
                <a:latin typeface="Arial" pitchFamily="34" charset="0"/>
                <a:ea typeface="ＭＳ Ｐゴシック" pitchFamily="34" charset="-128"/>
                <a:cs typeface="Arial" pitchFamily="34" charset="0"/>
              </a:rPr>
              <a:t>Biggest (1 of 2)</a:t>
            </a:r>
            <a:endParaRPr lang="en-US" altLang="en-US" kern="0" dirty="0">
              <a:latin typeface="Arial" pitchFamily="34" charset="0"/>
              <a:cs typeface="Arial" pitchFamily="34" charset="0"/>
            </a:endParaRPr>
          </a:p>
        </p:txBody>
      </p:sp>
      <p:sp>
        <p:nvSpPr>
          <p:cNvPr id="7" name="Content Placeholder 6"/>
          <p:cNvSpPr>
            <a:spLocks noGrp="1"/>
          </p:cNvSpPr>
          <p:nvPr>
            <p:ph idx="1"/>
          </p:nvPr>
        </p:nvSpPr>
        <p:spPr>
          <a:xfrm>
            <a:off x="247307" y="1231266"/>
            <a:ext cx="8649393" cy="4894898"/>
          </a:xfrm>
        </p:spPr>
        <p:txBody>
          <a:bodyPr>
            <a:noAutofit/>
          </a:bodyPr>
          <a:lstStyle/>
          <a:p>
            <a:r>
              <a:rPr lang="en-US" altLang="en-US" b="1" dirty="0">
                <a:latin typeface="Arial" pitchFamily="34" charset="0"/>
                <a:ea typeface="ＭＳ Ｐゴシック" pitchFamily="34" charset="-128"/>
                <a:cs typeface="Arial" pitchFamily="34" charset="0"/>
              </a:rPr>
              <a:t>Library:</a:t>
            </a:r>
            <a:r>
              <a:rPr lang="en-US" altLang="en-US" dirty="0">
                <a:latin typeface="Arial" pitchFamily="34" charset="0"/>
                <a:ea typeface="ＭＳ Ｐゴシック" pitchFamily="34" charset="-128"/>
                <a:cs typeface="Arial" pitchFamily="34" charset="0"/>
              </a:rPr>
              <a:t> A collection of prewritten, useful algorithms</a:t>
            </a:r>
          </a:p>
          <a:p>
            <a:r>
              <a:rPr lang="en-US" altLang="en-US" dirty="0">
                <a:latin typeface="Arial" pitchFamily="34" charset="0"/>
                <a:ea typeface="ＭＳ Ｐゴシック" pitchFamily="34" charset="-128"/>
                <a:cs typeface="Arial" pitchFamily="34" charset="0"/>
              </a:rPr>
              <a:t>A “building-block” algorithm used in many libraries:</a:t>
            </a:r>
          </a:p>
          <a:p>
            <a:pPr>
              <a:buFontTx/>
              <a:buNone/>
            </a:pPr>
            <a:r>
              <a:rPr lang="en-US" altLang="en-US" dirty="0">
                <a:latin typeface="Arial" pitchFamily="34" charset="0"/>
                <a:ea typeface="ＭＳ Ｐゴシック" pitchFamily="34" charset="-128"/>
                <a:cs typeface="Arial" pitchFamily="34" charset="0"/>
              </a:rPr>
              <a:t>	Given a value </a:t>
            </a:r>
            <a:r>
              <a:rPr lang="en-US" altLang="en-US" i="1" dirty="0">
                <a:latin typeface="Arial" pitchFamily="34" charset="0"/>
                <a:ea typeface="ＭＳ Ｐゴシック" pitchFamily="34" charset="-128"/>
                <a:cs typeface="Arial" pitchFamily="34" charset="0"/>
              </a:rPr>
              <a:t>n</a:t>
            </a:r>
            <a:r>
              <a:rPr lang="en-US" altLang="en-US" dirty="0">
                <a:latin typeface="Arial" pitchFamily="34" charset="0"/>
                <a:ea typeface="ＭＳ Ｐゴシック" pitchFamily="34" charset="-128"/>
                <a:cs typeface="Arial" pitchFamily="34" charset="0"/>
              </a:rPr>
              <a:t> ≥ 1 and a list containing exactly n unique numbers called </a:t>
            </a:r>
            <a:r>
              <a:rPr lang="en-US" altLang="en-US" i="1" dirty="0">
                <a:latin typeface="Arial" pitchFamily="34" charset="0"/>
                <a:ea typeface="ＭＳ Ｐゴシック" pitchFamily="34" charset="-128"/>
                <a:cs typeface="Arial" pitchFamily="34" charset="0"/>
              </a:rPr>
              <a:t>A</a:t>
            </a:r>
            <a:r>
              <a:rPr lang="en-US" altLang="en-US" i="1" baseline="-25000" dirty="0">
                <a:latin typeface="Arial" pitchFamily="34" charset="0"/>
                <a:ea typeface="ＭＳ Ｐゴシック" pitchFamily="34" charset="-128"/>
                <a:cs typeface="Arial" pitchFamily="34" charset="0"/>
              </a:rPr>
              <a:t>1</a:t>
            </a:r>
            <a:r>
              <a:rPr lang="en-US" altLang="en-US" dirty="0">
                <a:latin typeface="Arial" pitchFamily="34" charset="0"/>
                <a:ea typeface="ＭＳ Ｐゴシック" pitchFamily="34" charset="-128"/>
                <a:cs typeface="Arial" pitchFamily="34" charset="0"/>
              </a:rPr>
              <a:t>, </a:t>
            </a:r>
            <a:r>
              <a:rPr lang="en-US" altLang="en-US" i="1" dirty="0">
                <a:latin typeface="Arial" pitchFamily="34" charset="0"/>
                <a:ea typeface="ＭＳ Ｐゴシック" pitchFamily="34" charset="-128"/>
                <a:cs typeface="Arial" pitchFamily="34" charset="0"/>
              </a:rPr>
              <a:t>A</a:t>
            </a:r>
            <a:r>
              <a:rPr lang="en-US" altLang="en-US" i="1" baseline="-25000" dirty="0">
                <a:latin typeface="Arial" pitchFamily="34" charset="0"/>
                <a:ea typeface="ＭＳ Ｐゴシック" pitchFamily="34" charset="-128"/>
                <a:cs typeface="Arial" pitchFamily="34" charset="0"/>
              </a:rPr>
              <a:t>2</a:t>
            </a:r>
            <a:r>
              <a:rPr lang="en-US" altLang="en-US" dirty="0">
                <a:latin typeface="Arial" pitchFamily="34" charset="0"/>
                <a:ea typeface="ＭＳ Ｐゴシック" pitchFamily="34" charset="-128"/>
                <a:cs typeface="Arial" pitchFamily="34" charset="0"/>
              </a:rPr>
              <a:t>, … , </a:t>
            </a:r>
            <a:r>
              <a:rPr lang="en-US" altLang="en-US" i="1" dirty="0">
                <a:latin typeface="Arial" pitchFamily="34" charset="0"/>
                <a:ea typeface="ＭＳ Ｐゴシック" pitchFamily="34" charset="-128"/>
                <a:cs typeface="Arial" pitchFamily="34" charset="0"/>
              </a:rPr>
              <a:t>A</a:t>
            </a:r>
            <a:r>
              <a:rPr lang="en-US" altLang="en-US" i="1" baseline="-25000" dirty="0">
                <a:latin typeface="Arial" pitchFamily="34" charset="0"/>
                <a:ea typeface="ＭＳ Ｐゴシック" pitchFamily="34" charset="-128"/>
                <a:cs typeface="Arial" pitchFamily="34" charset="0"/>
              </a:rPr>
              <a:t>n</a:t>
            </a:r>
            <a:r>
              <a:rPr lang="en-US" altLang="en-US" dirty="0">
                <a:latin typeface="Arial" pitchFamily="34" charset="0"/>
                <a:ea typeface="ＭＳ Ｐゴシック" pitchFamily="34" charset="-128"/>
                <a:cs typeface="Arial" pitchFamily="34" charset="0"/>
              </a:rPr>
              <a:t>, find and print out both the largest value in the list and the position in the list where that largest value occurred</a:t>
            </a:r>
            <a:r>
              <a:rPr lang="en-US" altLang="en-US" dirty="0" smtClean="0">
                <a:latin typeface="Arial" pitchFamily="34" charset="0"/>
                <a:ea typeface="ＭＳ Ｐゴシック" pitchFamily="34" charset="-128"/>
                <a:cs typeface="Arial" pitchFamily="34" charset="0"/>
              </a:rPr>
              <a:t>.</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1465813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dirty="0">
                <a:latin typeface="Arial" pitchFamily="34" charset="0"/>
                <a:ea typeface="ＭＳ Ｐゴシック" pitchFamily="34" charset="-128"/>
                <a:cs typeface="Arial" pitchFamily="34" charset="0"/>
              </a:rPr>
              <a:t>Examples of Algorithmic Problem </a:t>
            </a:r>
            <a:r>
              <a:rPr lang="en-US" altLang="en-US" dirty="0" smtClean="0">
                <a:latin typeface="Arial" pitchFamily="34" charset="0"/>
                <a:ea typeface="ＭＳ Ｐゴシック" pitchFamily="34" charset="-128"/>
                <a:cs typeface="Arial" pitchFamily="34" charset="0"/>
              </a:rPr>
              <a:t>Solving</a:t>
            </a:r>
            <a:r>
              <a:rPr lang="en-US" altLang="en-US" baseline="0" dirty="0" smtClean="0">
                <a:latin typeface="Arial" pitchFamily="34" charset="0"/>
                <a:ea typeface="ＭＳ Ｐゴシック" pitchFamily="34" charset="-128"/>
                <a:cs typeface="Arial" pitchFamily="34" charset="0"/>
              </a:rPr>
              <a:t> </a:t>
            </a:r>
            <a:r>
              <a:rPr lang="en-US" altLang="en-US" dirty="0" smtClean="0">
                <a:latin typeface="Arial" pitchFamily="34" charset="0"/>
                <a:ea typeface="ＭＳ Ｐゴシック" pitchFamily="34" charset="-128"/>
                <a:cs typeface="Arial" pitchFamily="34" charset="0"/>
              </a:rPr>
              <a:t>Example </a:t>
            </a:r>
            <a:r>
              <a:rPr lang="en-US" altLang="en-US" dirty="0">
                <a:latin typeface="Arial" pitchFamily="34" charset="0"/>
                <a:ea typeface="ＭＳ Ｐゴシック" pitchFamily="34" charset="-128"/>
                <a:cs typeface="Arial" pitchFamily="34" charset="0"/>
              </a:rPr>
              <a:t>3: Big, Bigger, </a:t>
            </a:r>
            <a:r>
              <a:rPr lang="en-US" altLang="en-US" dirty="0" smtClean="0">
                <a:latin typeface="Arial" pitchFamily="34" charset="0"/>
                <a:ea typeface="ＭＳ Ｐゴシック" pitchFamily="34" charset="-128"/>
                <a:cs typeface="Arial" pitchFamily="34" charset="0"/>
              </a:rPr>
              <a:t>Biggest (2 of 2)</a:t>
            </a:r>
            <a:endParaRPr lang="en-US" altLang="en-US" kern="0" dirty="0">
              <a:latin typeface="Arial" pitchFamily="34" charset="0"/>
              <a:cs typeface="Arial" pitchFamily="34" charset="0"/>
            </a:endParaRPr>
          </a:p>
        </p:txBody>
      </p:sp>
      <p:pic>
        <p:nvPicPr>
          <p:cNvPr id="5" name="Picture 4" descr="Get a value for n, the size of the list. Get values for ay sub 1, ay sub 2, and so on, to ay sub n, the list to be searched. Set the value of largest so far to ay sub 1. Set the value of location to 1. Set the value of i to 2. Line 1: while, left parenthesis, i less than n, right parenthesis, do. Line 2, indented once: if ay i greater than, largest so far then. Line 3, indented twice: set largest so far to ay i. Line 4, indented twice: set location to i. Line 5, indented once: add 1 to the value of i. Line 6: end of the loop. Line 7: print out the values of largest so far and location. Line 8: s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714" y="1462314"/>
            <a:ext cx="669607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33237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dirty="0">
                <a:latin typeface="Arial" pitchFamily="34" charset="0"/>
                <a:ea typeface="ＭＳ Ｐゴシック" pitchFamily="34" charset="-128"/>
                <a:cs typeface="Arial" pitchFamily="34" charset="0"/>
              </a:rPr>
              <a:t>Examples of Algorithmic Problem </a:t>
            </a:r>
            <a:r>
              <a:rPr lang="en-US" altLang="en-US" dirty="0" smtClean="0">
                <a:latin typeface="Arial" pitchFamily="34" charset="0"/>
                <a:ea typeface="ＭＳ Ｐゴシック" pitchFamily="34" charset="-128"/>
                <a:cs typeface="Arial" pitchFamily="34" charset="0"/>
              </a:rPr>
              <a:t>Solving</a:t>
            </a:r>
            <a:r>
              <a:rPr lang="en-US" altLang="en-US" baseline="0" dirty="0" smtClean="0">
                <a:latin typeface="Arial" pitchFamily="34" charset="0"/>
                <a:ea typeface="ＭＳ Ｐゴシック" pitchFamily="34" charset="-128"/>
                <a:cs typeface="Arial" pitchFamily="34" charset="0"/>
              </a:rPr>
              <a:t> </a:t>
            </a:r>
            <a:r>
              <a:rPr lang="en-US" altLang="en-US" dirty="0" smtClean="0">
                <a:latin typeface="Arial" pitchFamily="34" charset="0"/>
                <a:ea typeface="ＭＳ Ｐゴシック" pitchFamily="34" charset="-128"/>
                <a:cs typeface="Arial" pitchFamily="34" charset="0"/>
              </a:rPr>
              <a:t>Example </a:t>
            </a:r>
            <a:r>
              <a:rPr lang="en-US" altLang="en-US" dirty="0">
                <a:latin typeface="Arial" pitchFamily="34" charset="0"/>
                <a:ea typeface="ＭＳ Ｐゴシック" pitchFamily="34" charset="-128"/>
                <a:cs typeface="Arial" pitchFamily="34" charset="0"/>
              </a:rPr>
              <a:t>4: Meeting Your </a:t>
            </a:r>
            <a:r>
              <a:rPr lang="en-US" altLang="en-US" dirty="0" smtClean="0">
                <a:latin typeface="Arial" pitchFamily="34" charset="0"/>
                <a:ea typeface="ＭＳ Ｐゴシック" pitchFamily="34" charset="-128"/>
                <a:cs typeface="Arial" pitchFamily="34" charset="0"/>
              </a:rPr>
              <a:t>Match (1</a:t>
            </a:r>
            <a:r>
              <a:rPr lang="en-US" altLang="en-US" baseline="0" dirty="0" smtClean="0">
                <a:latin typeface="Arial" pitchFamily="34" charset="0"/>
                <a:ea typeface="ＭＳ Ｐゴシック" pitchFamily="34" charset="-128"/>
                <a:cs typeface="Arial" pitchFamily="34" charset="0"/>
              </a:rPr>
              <a:t> of 4)</a:t>
            </a:r>
            <a:endParaRPr lang="en-US" altLang="en-US" kern="0" dirty="0">
              <a:latin typeface="Arial" pitchFamily="34" charset="0"/>
              <a:cs typeface="Arial" pitchFamily="34" charset="0"/>
            </a:endParaRPr>
          </a:p>
        </p:txBody>
      </p:sp>
      <p:sp>
        <p:nvSpPr>
          <p:cNvPr id="7" name="Content Placeholder 6"/>
          <p:cNvSpPr>
            <a:spLocks noGrp="1"/>
          </p:cNvSpPr>
          <p:nvPr>
            <p:ph idx="1"/>
          </p:nvPr>
        </p:nvSpPr>
        <p:spPr>
          <a:xfrm>
            <a:off x="247307" y="1231266"/>
            <a:ext cx="8649393" cy="4894898"/>
          </a:xfrm>
        </p:spPr>
        <p:txBody>
          <a:bodyPr>
            <a:noAutofit/>
          </a:bodyPr>
          <a:lstStyle/>
          <a:p>
            <a:r>
              <a:rPr lang="en-US" altLang="en-US" dirty="0">
                <a:latin typeface="Arial" pitchFamily="34" charset="0"/>
                <a:ea typeface="ＭＳ Ｐゴシック" pitchFamily="34" charset="-128"/>
                <a:cs typeface="Arial" pitchFamily="34" charset="0"/>
              </a:rPr>
              <a:t>Pattern matching: common across many applications, such as:</a:t>
            </a:r>
          </a:p>
          <a:p>
            <a:pPr lvl="1"/>
            <a:r>
              <a:rPr lang="en-US" altLang="en-US" dirty="0">
                <a:latin typeface="Arial" pitchFamily="34" charset="0"/>
                <a:ea typeface="ＭＳ Ｐゴシック" pitchFamily="34" charset="-128"/>
                <a:cs typeface="Arial" pitchFamily="34" charset="0"/>
              </a:rPr>
              <a:t>Word processor search, web search, image analysis, and human genome project</a:t>
            </a:r>
          </a:p>
          <a:p>
            <a:pPr marL="0" indent="0">
              <a:buFontTx/>
              <a:buNone/>
            </a:pPr>
            <a:r>
              <a:rPr lang="en-US" altLang="en-US" sz="2400" dirty="0" smtClean="0">
                <a:latin typeface="Arial" pitchFamily="34" charset="0"/>
                <a:ea typeface="ＭＳ Ｐゴシック" pitchFamily="34" charset="-128"/>
                <a:cs typeface="Arial" pitchFamily="34" charset="0"/>
              </a:rPr>
              <a:t>Let’s </a:t>
            </a:r>
            <a:r>
              <a:rPr lang="en-US" altLang="en-US" sz="2400" dirty="0">
                <a:latin typeface="Arial" pitchFamily="34" charset="0"/>
                <a:ea typeface="ＭＳ Ｐゴシック" pitchFamily="34" charset="-128"/>
                <a:cs typeface="Arial" pitchFamily="34" charset="0"/>
              </a:rPr>
              <a:t>formally define the pattern-matching problem as follows:</a:t>
            </a:r>
          </a:p>
          <a:p>
            <a:pPr marL="0" indent="0">
              <a:buFontTx/>
              <a:buNone/>
            </a:pPr>
            <a:r>
              <a:rPr lang="en-US" altLang="en-US" sz="2400" dirty="0" smtClean="0">
                <a:latin typeface="Arial" pitchFamily="34" charset="0"/>
                <a:ea typeface="ＭＳ Ｐゴシック" pitchFamily="34" charset="-128"/>
                <a:cs typeface="Arial" pitchFamily="34" charset="0"/>
              </a:rPr>
              <a:t>You </a:t>
            </a:r>
            <a:r>
              <a:rPr lang="en-US" altLang="en-US" sz="2400" dirty="0">
                <a:latin typeface="Arial" pitchFamily="34" charset="0"/>
                <a:ea typeface="ＭＳ Ｐゴシック" pitchFamily="34" charset="-128"/>
                <a:cs typeface="Arial" pitchFamily="34" charset="0"/>
              </a:rPr>
              <a:t>will be given some text composed of </a:t>
            </a:r>
            <a:r>
              <a:rPr lang="en-US" altLang="en-US" sz="2400" i="1" dirty="0">
                <a:latin typeface="Arial" pitchFamily="34" charset="0"/>
                <a:ea typeface="ＭＳ Ｐゴシック" pitchFamily="34" charset="-128"/>
                <a:cs typeface="Arial" pitchFamily="34" charset="0"/>
              </a:rPr>
              <a:t>n</a:t>
            </a:r>
            <a:r>
              <a:rPr lang="en-US" altLang="en-US" sz="2400" dirty="0">
                <a:latin typeface="Arial" pitchFamily="34" charset="0"/>
                <a:ea typeface="ＭＳ Ｐゴシック" pitchFamily="34" charset="-128"/>
                <a:cs typeface="Arial" pitchFamily="34" charset="0"/>
              </a:rPr>
              <a:t> characters that will be referred to as </a:t>
            </a:r>
            <a:r>
              <a:rPr lang="en-US" altLang="en-US" sz="2400" i="1" dirty="0">
                <a:latin typeface="Arial" pitchFamily="34" charset="0"/>
                <a:ea typeface="ＭＳ Ｐゴシック" pitchFamily="34" charset="-128"/>
                <a:cs typeface="Arial" pitchFamily="34" charset="0"/>
              </a:rPr>
              <a:t>T</a:t>
            </a:r>
            <a:r>
              <a:rPr lang="en-US" altLang="en-US" sz="2400" i="1" baseline="-25000" dirty="0">
                <a:latin typeface="Arial" pitchFamily="34" charset="0"/>
                <a:ea typeface="ＭＳ Ｐゴシック" pitchFamily="34" charset="-128"/>
                <a:cs typeface="Arial" pitchFamily="34" charset="0"/>
              </a:rPr>
              <a:t>1</a:t>
            </a:r>
            <a:r>
              <a:rPr lang="en-US" altLang="en-US" sz="2400" dirty="0">
                <a:latin typeface="Arial" pitchFamily="34" charset="0"/>
                <a:ea typeface="ＭＳ Ｐゴシック" pitchFamily="34" charset="-128"/>
                <a:cs typeface="Arial" pitchFamily="34" charset="0"/>
              </a:rPr>
              <a:t> </a:t>
            </a:r>
            <a:r>
              <a:rPr lang="en-US" altLang="en-US" sz="2400" i="1" dirty="0">
                <a:latin typeface="Arial" pitchFamily="34" charset="0"/>
                <a:ea typeface="ＭＳ Ｐゴシック" pitchFamily="34" charset="-128"/>
                <a:cs typeface="Arial" pitchFamily="34" charset="0"/>
              </a:rPr>
              <a:t>T</a:t>
            </a:r>
            <a:r>
              <a:rPr lang="en-US" altLang="en-US" sz="2400" i="1" baseline="-25000" dirty="0">
                <a:latin typeface="Arial" pitchFamily="34" charset="0"/>
                <a:ea typeface="ＭＳ Ｐゴシック" pitchFamily="34" charset="-128"/>
                <a:cs typeface="Arial" pitchFamily="34" charset="0"/>
              </a:rPr>
              <a:t>2</a:t>
            </a:r>
            <a:r>
              <a:rPr lang="en-US" altLang="en-US" sz="2400" dirty="0">
                <a:latin typeface="Arial" pitchFamily="34" charset="0"/>
                <a:ea typeface="ＭＳ Ｐゴシック" pitchFamily="34" charset="-128"/>
                <a:cs typeface="Arial" pitchFamily="34" charset="0"/>
              </a:rPr>
              <a:t> … </a:t>
            </a:r>
            <a:r>
              <a:rPr lang="en-US" altLang="en-US" sz="2400" i="1" dirty="0">
                <a:latin typeface="Arial" pitchFamily="34" charset="0"/>
                <a:ea typeface="ＭＳ Ｐゴシック" pitchFamily="34" charset="-128"/>
                <a:cs typeface="Arial" pitchFamily="34" charset="0"/>
              </a:rPr>
              <a:t>T</a:t>
            </a:r>
            <a:r>
              <a:rPr lang="en-US" altLang="en-US" sz="2400" i="1" baseline="-25000" dirty="0">
                <a:latin typeface="Arial" pitchFamily="34" charset="0"/>
                <a:ea typeface="ＭＳ Ｐゴシック" pitchFamily="34" charset="-128"/>
                <a:cs typeface="Arial" pitchFamily="34" charset="0"/>
              </a:rPr>
              <a:t>n</a:t>
            </a:r>
            <a:r>
              <a:rPr lang="en-US" altLang="en-US" sz="2400" dirty="0">
                <a:latin typeface="Arial" pitchFamily="34" charset="0"/>
                <a:ea typeface="ＭＳ Ｐゴシック" pitchFamily="34" charset="-128"/>
                <a:cs typeface="Arial" pitchFamily="34" charset="0"/>
              </a:rPr>
              <a:t>. You will also be given a pattern of </a:t>
            </a:r>
            <a:r>
              <a:rPr lang="en-US" altLang="en-US" sz="2400" i="1" dirty="0">
                <a:latin typeface="Arial" pitchFamily="34" charset="0"/>
                <a:ea typeface="ＭＳ Ｐゴシック" pitchFamily="34" charset="-128"/>
                <a:cs typeface="Arial" pitchFamily="34" charset="0"/>
              </a:rPr>
              <a:t>m</a:t>
            </a:r>
            <a:r>
              <a:rPr lang="en-US" altLang="en-US" sz="2400" dirty="0">
                <a:latin typeface="Arial" pitchFamily="34" charset="0"/>
                <a:ea typeface="ＭＳ Ｐゴシック" pitchFamily="34" charset="-128"/>
                <a:cs typeface="Arial" pitchFamily="34" charset="0"/>
              </a:rPr>
              <a:t> characters, </a:t>
            </a:r>
            <a:r>
              <a:rPr lang="en-US" altLang="en-US" sz="2400" i="1" dirty="0">
                <a:latin typeface="Arial" pitchFamily="34" charset="0"/>
                <a:ea typeface="ＭＳ Ｐゴシック" pitchFamily="34" charset="-128"/>
                <a:cs typeface="Arial" pitchFamily="34" charset="0"/>
              </a:rPr>
              <a:t>m </a:t>
            </a:r>
            <a:r>
              <a:rPr lang="en-US" altLang="en-US" sz="2400" dirty="0">
                <a:latin typeface="Arial" pitchFamily="34" charset="0"/>
                <a:ea typeface="ＭＳ Ｐゴシック" pitchFamily="34" charset="-128"/>
                <a:cs typeface="Arial" pitchFamily="34" charset="0"/>
              </a:rPr>
              <a:t>≤ </a:t>
            </a:r>
            <a:r>
              <a:rPr lang="en-US" altLang="en-US" sz="2400" i="1" dirty="0">
                <a:latin typeface="Arial" pitchFamily="34" charset="0"/>
                <a:ea typeface="ＭＳ Ｐゴシック" pitchFamily="34" charset="-128"/>
                <a:cs typeface="Arial" pitchFamily="34" charset="0"/>
              </a:rPr>
              <a:t>n</a:t>
            </a:r>
            <a:r>
              <a:rPr lang="en-US" altLang="en-US" sz="2400" dirty="0">
                <a:latin typeface="Arial" pitchFamily="34" charset="0"/>
                <a:ea typeface="ＭＳ Ｐゴシック" pitchFamily="34" charset="-128"/>
                <a:cs typeface="Arial" pitchFamily="34" charset="0"/>
              </a:rPr>
              <a:t>, that will be represented as </a:t>
            </a:r>
            <a:r>
              <a:rPr lang="en-US" altLang="en-US" sz="2400" i="1" dirty="0">
                <a:latin typeface="Arial" pitchFamily="34" charset="0"/>
                <a:ea typeface="ＭＳ Ｐゴシック" pitchFamily="34" charset="-128"/>
                <a:cs typeface="Arial" pitchFamily="34" charset="0"/>
              </a:rPr>
              <a:t>P</a:t>
            </a:r>
            <a:r>
              <a:rPr lang="en-US" altLang="en-US" sz="2400" i="1" baseline="-25000" dirty="0">
                <a:latin typeface="Arial" pitchFamily="34" charset="0"/>
                <a:ea typeface="ＭＳ Ｐゴシック" pitchFamily="34" charset="-128"/>
                <a:cs typeface="Arial" pitchFamily="34" charset="0"/>
              </a:rPr>
              <a:t>1</a:t>
            </a:r>
            <a:r>
              <a:rPr lang="en-US" altLang="en-US" sz="2400" i="1" dirty="0">
                <a:latin typeface="Arial" pitchFamily="34" charset="0"/>
                <a:ea typeface="ＭＳ Ｐゴシック" pitchFamily="34" charset="-128"/>
                <a:cs typeface="Arial" pitchFamily="34" charset="0"/>
              </a:rPr>
              <a:t> P</a:t>
            </a:r>
            <a:r>
              <a:rPr lang="en-US" altLang="en-US" sz="2400" i="1" baseline="-25000" dirty="0">
                <a:latin typeface="Arial" pitchFamily="34" charset="0"/>
                <a:ea typeface="ＭＳ Ｐゴシック" pitchFamily="34" charset="-128"/>
                <a:cs typeface="Arial" pitchFamily="34" charset="0"/>
              </a:rPr>
              <a:t>2</a:t>
            </a:r>
            <a:r>
              <a:rPr lang="en-US" altLang="en-US" sz="2400" i="1" dirty="0">
                <a:latin typeface="Arial" pitchFamily="34" charset="0"/>
                <a:ea typeface="ＭＳ Ｐゴシック" pitchFamily="34" charset="-128"/>
                <a:cs typeface="Arial" pitchFamily="34" charset="0"/>
              </a:rPr>
              <a:t> </a:t>
            </a:r>
            <a:r>
              <a:rPr lang="en-US" altLang="en-US" sz="2400" dirty="0">
                <a:latin typeface="Arial" pitchFamily="34" charset="0"/>
                <a:ea typeface="ＭＳ Ｐゴシック" pitchFamily="34" charset="-128"/>
                <a:cs typeface="Arial" pitchFamily="34" charset="0"/>
              </a:rPr>
              <a:t>… </a:t>
            </a:r>
            <a:r>
              <a:rPr lang="en-US" altLang="en-US" sz="2400" i="1" dirty="0">
                <a:latin typeface="Arial" pitchFamily="34" charset="0"/>
                <a:ea typeface="ＭＳ Ｐゴシック" pitchFamily="34" charset="-128"/>
                <a:cs typeface="Arial" pitchFamily="34" charset="0"/>
              </a:rPr>
              <a:t>P</a:t>
            </a:r>
            <a:r>
              <a:rPr lang="en-US" altLang="en-US" sz="2400" i="1" baseline="-25000" dirty="0">
                <a:latin typeface="Arial" pitchFamily="34" charset="0"/>
                <a:ea typeface="ＭＳ Ｐゴシック" pitchFamily="34" charset="-128"/>
                <a:cs typeface="Arial" pitchFamily="34" charset="0"/>
              </a:rPr>
              <a:t>m</a:t>
            </a:r>
            <a:r>
              <a:rPr lang="en-US" altLang="en-US" sz="2400" dirty="0">
                <a:latin typeface="Arial" pitchFamily="34" charset="0"/>
                <a:ea typeface="ＭＳ Ｐゴシック" pitchFamily="34" charset="-128"/>
                <a:cs typeface="Arial" pitchFamily="34" charset="0"/>
              </a:rPr>
              <a:t>. The algorithm must locate every occurrence of the given pattern within the text. The output of the algorithm is the location in the text where each match occurred</a:t>
            </a:r>
            <a:r>
              <a:rPr lang="en-US" altLang="en-US" sz="2400" dirty="0" smtClean="0">
                <a:latin typeface="Arial" pitchFamily="34" charset="0"/>
                <a:ea typeface="ＭＳ Ｐゴシック" pitchFamily="34" charset="-128"/>
                <a:cs typeface="Arial" pitchFamily="34" charset="0"/>
              </a:rPr>
              <a:t>.</a:t>
            </a:r>
            <a:endParaRPr lang="en-US" altLang="en-US" sz="2400"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3009234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dirty="0">
                <a:latin typeface="Arial" pitchFamily="34" charset="0"/>
                <a:ea typeface="ＭＳ Ｐゴシック" pitchFamily="34" charset="-128"/>
                <a:cs typeface="Arial" pitchFamily="34" charset="0"/>
              </a:rPr>
              <a:t>Examples of Algorithmic Problem </a:t>
            </a:r>
            <a:r>
              <a:rPr lang="en-US" altLang="en-US" dirty="0" smtClean="0">
                <a:latin typeface="Arial" pitchFamily="34" charset="0"/>
                <a:ea typeface="ＭＳ Ｐゴシック" pitchFamily="34" charset="-128"/>
                <a:cs typeface="Arial" pitchFamily="34" charset="0"/>
              </a:rPr>
              <a:t>Solving</a:t>
            </a:r>
            <a:r>
              <a:rPr lang="en-US" altLang="en-US" baseline="0" dirty="0" smtClean="0">
                <a:latin typeface="Arial" pitchFamily="34" charset="0"/>
                <a:ea typeface="ＭＳ Ｐゴシック" pitchFamily="34" charset="-128"/>
                <a:cs typeface="Arial" pitchFamily="34" charset="0"/>
              </a:rPr>
              <a:t> </a:t>
            </a:r>
            <a:r>
              <a:rPr lang="en-US" altLang="en-US" dirty="0" smtClean="0">
                <a:latin typeface="Arial" pitchFamily="34" charset="0"/>
                <a:ea typeface="ＭＳ Ｐゴシック" pitchFamily="34" charset="-128"/>
                <a:cs typeface="Arial" pitchFamily="34" charset="0"/>
              </a:rPr>
              <a:t>Example </a:t>
            </a:r>
            <a:r>
              <a:rPr lang="en-US" altLang="en-US" dirty="0">
                <a:latin typeface="Arial" pitchFamily="34" charset="0"/>
                <a:ea typeface="ＭＳ Ｐゴシック" pitchFamily="34" charset="-128"/>
                <a:cs typeface="Arial" pitchFamily="34" charset="0"/>
              </a:rPr>
              <a:t>4: Meeting Your </a:t>
            </a:r>
            <a:r>
              <a:rPr lang="en-US" altLang="en-US" dirty="0" smtClean="0">
                <a:latin typeface="Arial" pitchFamily="34" charset="0"/>
                <a:ea typeface="ＭＳ Ｐゴシック" pitchFamily="34" charset="-128"/>
                <a:cs typeface="Arial" pitchFamily="34" charset="0"/>
              </a:rPr>
              <a:t>Match (2 of 4)</a:t>
            </a:r>
            <a:endParaRPr lang="en-US" altLang="en-US" kern="0" dirty="0">
              <a:latin typeface="Arial" pitchFamily="34" charset="0"/>
              <a:cs typeface="Arial" pitchFamily="34" charset="0"/>
            </a:endParaRPr>
          </a:p>
        </p:txBody>
      </p:sp>
      <p:sp>
        <p:nvSpPr>
          <p:cNvPr id="7" name="Content Placeholder 6"/>
          <p:cNvSpPr>
            <a:spLocks noGrp="1"/>
          </p:cNvSpPr>
          <p:nvPr>
            <p:ph idx="1"/>
          </p:nvPr>
        </p:nvSpPr>
        <p:spPr>
          <a:xfrm>
            <a:off x="247307" y="1231266"/>
            <a:ext cx="8649393" cy="4894898"/>
          </a:xfrm>
        </p:spPr>
        <p:txBody>
          <a:bodyPr>
            <a:noAutofit/>
          </a:bodyPr>
          <a:lstStyle/>
          <a:p>
            <a:pPr>
              <a:defRPr/>
            </a:pPr>
            <a:r>
              <a:rPr lang="en-US" altLang="en-US" dirty="0">
                <a:latin typeface="Arial" pitchFamily="34" charset="0"/>
                <a:ea typeface="ＭＳ Ｐゴシック" panose="020B0600070205080204" pitchFamily="34" charset="-128"/>
                <a:cs typeface="Arial" pitchFamily="34" charset="0"/>
              </a:rPr>
              <a:t>Algorithm has two parts:</a:t>
            </a:r>
          </a:p>
          <a:p>
            <a:pPr lvl="1">
              <a:buFontTx/>
              <a:buAutoNum type="arabicPeriod"/>
              <a:defRPr/>
            </a:pPr>
            <a:r>
              <a:rPr lang="en-US" altLang="en-US" dirty="0">
                <a:latin typeface="Arial" pitchFamily="34" charset="0"/>
                <a:ea typeface="ＭＳ Ｐゴシック" panose="020B0600070205080204" pitchFamily="34" charset="-128"/>
                <a:cs typeface="Arial" pitchFamily="34" charset="0"/>
              </a:rPr>
              <a:t>Sliding the pattern along the text, aligning it with each position in turn</a:t>
            </a:r>
          </a:p>
          <a:p>
            <a:pPr lvl="1">
              <a:buFontTx/>
              <a:buAutoNum type="arabicPeriod"/>
              <a:defRPr/>
            </a:pPr>
            <a:r>
              <a:rPr lang="en-US" altLang="en-US" dirty="0">
                <a:latin typeface="Arial" pitchFamily="34" charset="0"/>
                <a:ea typeface="ＭＳ Ｐゴシック" panose="020B0600070205080204" pitchFamily="34" charset="-128"/>
                <a:cs typeface="Arial" pitchFamily="34" charset="0"/>
              </a:rPr>
              <a:t>Given a particular alignment, determine if there is a match at that location</a:t>
            </a:r>
          </a:p>
          <a:p>
            <a:pPr>
              <a:defRPr/>
            </a:pPr>
            <a:r>
              <a:rPr lang="en-US" altLang="en-US" dirty="0">
                <a:latin typeface="Arial" pitchFamily="34" charset="0"/>
                <a:ea typeface="ＭＳ Ｐゴシック" panose="020B0600070205080204" pitchFamily="34" charset="-128"/>
                <a:cs typeface="Arial" pitchFamily="34" charset="0"/>
              </a:rPr>
              <a:t>Solve parts separately and use</a:t>
            </a:r>
          </a:p>
          <a:p>
            <a:pPr lvl="1" indent="-342900">
              <a:defRPr/>
            </a:pPr>
            <a:r>
              <a:rPr lang="en-US" altLang="en-US" b="1" dirty="0">
                <a:latin typeface="Arial" pitchFamily="34" charset="0"/>
                <a:ea typeface="ＭＳ Ｐゴシック" panose="020B0600070205080204" pitchFamily="34" charset="-128"/>
                <a:cs typeface="Arial" pitchFamily="34" charset="0"/>
              </a:rPr>
              <a:t>Abstraction:</a:t>
            </a:r>
            <a:r>
              <a:rPr lang="en-US" altLang="en-US" dirty="0">
                <a:latin typeface="Arial" pitchFamily="34" charset="0"/>
                <a:ea typeface="ＭＳ Ｐゴシック" panose="020B0600070205080204" pitchFamily="34" charset="-128"/>
                <a:cs typeface="Arial" pitchFamily="34" charset="0"/>
              </a:rPr>
              <a:t> focus on high level, not details</a:t>
            </a:r>
          </a:p>
          <a:p>
            <a:pPr lvl="1" indent="-342900">
              <a:defRPr/>
            </a:pPr>
            <a:r>
              <a:rPr lang="en-US" altLang="en-US" b="1" dirty="0">
                <a:latin typeface="Arial" pitchFamily="34" charset="0"/>
                <a:ea typeface="ＭＳ Ｐゴシック" panose="020B0600070205080204" pitchFamily="34" charset="-128"/>
                <a:cs typeface="Arial" pitchFamily="34" charset="0"/>
              </a:rPr>
              <a:t>Top-down design:</a:t>
            </a:r>
            <a:r>
              <a:rPr lang="en-US" altLang="en-US" dirty="0">
                <a:latin typeface="Arial" pitchFamily="34" charset="0"/>
                <a:ea typeface="ＭＳ Ｐゴシック" panose="020B0600070205080204" pitchFamily="34" charset="-128"/>
                <a:cs typeface="Arial" pitchFamily="34" charset="0"/>
              </a:rPr>
              <a:t> start with big picture, gradually elaborate parts</a:t>
            </a:r>
            <a:endParaRPr lang="en-US" altLang="en-US" b="1" dirty="0">
              <a:latin typeface="Arial" pitchFamily="34" charset="0"/>
              <a:ea typeface="ＭＳ Ｐゴシック" panose="020B0600070205080204" pitchFamily="34" charset="-128"/>
              <a:cs typeface="Arial" pitchFamily="34" charset="0"/>
            </a:endParaRPr>
          </a:p>
        </p:txBody>
      </p:sp>
    </p:spTree>
    <p:extLst>
      <p:ext uri="{BB962C8B-B14F-4D97-AF65-F5344CB8AC3E}">
        <p14:creationId xmlns:p14="http://schemas.microsoft.com/office/powerpoint/2010/main" val="535195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3649"/>
            <a:ext cx="9144000" cy="1060704"/>
          </a:xfrm>
        </p:spPr>
        <p:txBody>
          <a:bodyPr anchor="ctr">
            <a:noAutofit/>
          </a:bodyPr>
          <a:lstStyle/>
          <a:p>
            <a:pPr defTabSz="914400">
              <a:defRPr/>
            </a:pPr>
            <a:r>
              <a:rPr lang="en-US" altLang="en-US" dirty="0">
                <a:latin typeface="Arial" pitchFamily="34" charset="0"/>
                <a:ea typeface="ＭＳ Ｐゴシック" pitchFamily="34" charset="-128"/>
                <a:cs typeface="Arial" pitchFamily="34" charset="0"/>
              </a:rPr>
              <a:t>Examples of Algorithmic Problem </a:t>
            </a:r>
            <a:r>
              <a:rPr lang="en-US" altLang="en-US" dirty="0" smtClean="0">
                <a:latin typeface="Arial" pitchFamily="34" charset="0"/>
                <a:ea typeface="ＭＳ Ｐゴシック" pitchFamily="34" charset="-128"/>
                <a:cs typeface="Arial" pitchFamily="34" charset="0"/>
              </a:rPr>
              <a:t>Solving</a:t>
            </a:r>
            <a:r>
              <a:rPr lang="en-US" altLang="en-US" baseline="0" dirty="0" smtClean="0">
                <a:latin typeface="Arial" pitchFamily="34" charset="0"/>
                <a:ea typeface="ＭＳ Ｐゴシック" pitchFamily="34" charset="-128"/>
                <a:cs typeface="Arial" pitchFamily="34" charset="0"/>
              </a:rPr>
              <a:t> </a:t>
            </a:r>
            <a:r>
              <a:rPr lang="en-US" altLang="en-US" dirty="0" smtClean="0">
                <a:latin typeface="Arial" pitchFamily="34" charset="0"/>
                <a:ea typeface="ＭＳ Ｐゴシック" pitchFamily="34" charset="-128"/>
                <a:cs typeface="Arial" pitchFamily="34" charset="0"/>
              </a:rPr>
              <a:t>Example </a:t>
            </a:r>
            <a:r>
              <a:rPr lang="en-US" altLang="en-US" dirty="0">
                <a:latin typeface="Arial" pitchFamily="34" charset="0"/>
                <a:ea typeface="ＭＳ Ｐゴシック" pitchFamily="34" charset="-128"/>
                <a:cs typeface="Arial" pitchFamily="34" charset="0"/>
              </a:rPr>
              <a:t>4: Meeting Your </a:t>
            </a:r>
            <a:r>
              <a:rPr lang="en-US" altLang="en-US" dirty="0" smtClean="0">
                <a:latin typeface="Arial" pitchFamily="34" charset="0"/>
                <a:ea typeface="ＭＳ Ｐゴシック" pitchFamily="34" charset="-128"/>
                <a:cs typeface="Arial" pitchFamily="34" charset="0"/>
              </a:rPr>
              <a:t>Match (3 of 4)</a:t>
            </a:r>
            <a:endParaRPr lang="en-US" altLang="en-US" kern="0" dirty="0">
              <a:latin typeface="Arial" pitchFamily="34" charset="0"/>
              <a:cs typeface="Arial" pitchFamily="34" charset="0"/>
            </a:endParaRPr>
          </a:p>
        </p:txBody>
      </p:sp>
      <p:pic>
        <p:nvPicPr>
          <p:cNvPr id="5" name="Picture 5" descr="Line 1: Get values for n and m, the size of the text and the pattern, respectively. Line 2: Get values for both the text T sub 1, T sub 2, and so on, to T sub n, and the pattern P sub 1, P sub 2, and so on, to P sub m. Line 3: Set k, the starting location for the attempted match, to 1. Line 4: Keep going until we have fallen off the end of the text. Line 5, indented once: Attempt to match every character in the pattern beginning at. Line 6, indented twice: position k of the text, this is Step 1 from the previous page. Line 7, indented once: If there was a match then. Line 8, indented twice: Print the value of k, the starting location of the match. Line 9, indented once: Add 1 to k, which slides the pattern forward one position, this is Step 2. Line 10: End of the loop. Line 11: S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 y="1453244"/>
            <a:ext cx="7832725"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17117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dirty="0">
                <a:latin typeface="Arial" pitchFamily="34" charset="0"/>
                <a:ea typeface="ＭＳ Ｐゴシック" pitchFamily="34" charset="-128"/>
                <a:cs typeface="Arial" pitchFamily="34" charset="0"/>
              </a:rPr>
              <a:t>Examples of Algorithmic Problem </a:t>
            </a:r>
            <a:r>
              <a:rPr lang="en-US" altLang="en-US" dirty="0" smtClean="0">
                <a:latin typeface="Arial" pitchFamily="34" charset="0"/>
                <a:ea typeface="ＭＳ Ｐゴシック" pitchFamily="34" charset="-128"/>
                <a:cs typeface="Arial" pitchFamily="34" charset="0"/>
              </a:rPr>
              <a:t>Solving</a:t>
            </a:r>
            <a:r>
              <a:rPr lang="en-US" altLang="en-US" baseline="0" dirty="0" smtClean="0">
                <a:latin typeface="Arial" pitchFamily="34" charset="0"/>
                <a:ea typeface="ＭＳ Ｐゴシック" pitchFamily="34" charset="-128"/>
                <a:cs typeface="Arial" pitchFamily="34" charset="0"/>
              </a:rPr>
              <a:t> </a:t>
            </a:r>
            <a:r>
              <a:rPr lang="en-US" altLang="en-US" dirty="0" smtClean="0">
                <a:latin typeface="Arial" pitchFamily="34" charset="0"/>
                <a:ea typeface="ＭＳ Ｐゴシック" pitchFamily="34" charset="-128"/>
                <a:cs typeface="Arial" pitchFamily="34" charset="0"/>
              </a:rPr>
              <a:t>Example </a:t>
            </a:r>
            <a:r>
              <a:rPr lang="en-US" altLang="en-US" dirty="0">
                <a:latin typeface="Arial" pitchFamily="34" charset="0"/>
                <a:ea typeface="ＭＳ Ｐゴシック" pitchFamily="34" charset="-128"/>
                <a:cs typeface="Arial" pitchFamily="34" charset="0"/>
              </a:rPr>
              <a:t>4: Meeting Your </a:t>
            </a:r>
            <a:r>
              <a:rPr lang="en-US" altLang="en-US" dirty="0" smtClean="0">
                <a:latin typeface="Arial" pitchFamily="34" charset="0"/>
                <a:ea typeface="ＭＳ Ｐゴシック" pitchFamily="34" charset="-128"/>
                <a:cs typeface="Arial" pitchFamily="34" charset="0"/>
              </a:rPr>
              <a:t>Match (4 of 4)</a:t>
            </a:r>
            <a:endParaRPr lang="en-US" altLang="en-US" kern="0" dirty="0">
              <a:latin typeface="Arial" pitchFamily="34" charset="0"/>
              <a:cs typeface="Arial" pitchFamily="34" charset="0"/>
            </a:endParaRPr>
          </a:p>
        </p:txBody>
      </p:sp>
      <p:pic>
        <p:nvPicPr>
          <p:cNvPr id="4" name="Picture 3" descr="Line 1: get values for n and m, the size of the text and the pattern, respectively. Line 2: get values both the text t sub 1, t sub 2, and so on, to t sub n, and the pattern p sub 1, p sub 2, and so on, to p sub m. Line 3: set k, the starting location for the attempted match, to 1. Line 4: while, left parenthesis, k, less than or equal to, left parenthesis, n minus, m plus 1, right parenthesis, right parenthesis, do. Line 5, indented once: set the value of i to 1. Line 6, indented once: set the value of mismatch to no. Line 7, indented once: while both, left parenthesis, i less than n, right parenthesis, and left parenthesis, mismatch = no, right parenthesis, do. Line 8, indented twice: if p sub i not equal to t sub k plus, left parenthesis, i minus 1, then. Line 9, indented three times: set mismatch to yes. Line 10, indented twice: else. Line 11, indented three times: increment i by 1, to move to the next character. Line 12, indented once: end of the loop. Line 13, indented once: if mismatch = no, then. Line 14, indented twice: print the message, left single quote, there is a match at position, right single quote. Line 15, indented once: print the value of k. Line 16, indented once: increment k by 1. Line 17: end of the loop. Line 18: sto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311955"/>
            <a:ext cx="5616575" cy="482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2078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dirty="0">
                <a:latin typeface="Arial" pitchFamily="34" charset="0"/>
                <a:ea typeface="ＭＳ Ｐゴシック" pitchFamily="34" charset="-128"/>
                <a:cs typeface="Arial" pitchFamily="34" charset="0"/>
              </a:rPr>
              <a:t>Summary</a:t>
            </a:r>
            <a:endParaRPr lang="en-US" altLang="en-US" kern="0" dirty="0">
              <a:latin typeface="Arial" pitchFamily="34" charset="0"/>
              <a:cs typeface="Arial" pitchFamily="34" charset="0"/>
            </a:endParaRPr>
          </a:p>
        </p:txBody>
      </p:sp>
      <p:sp>
        <p:nvSpPr>
          <p:cNvPr id="7" name="Content Placeholder 6"/>
          <p:cNvSpPr>
            <a:spLocks noGrp="1"/>
          </p:cNvSpPr>
          <p:nvPr>
            <p:ph idx="1"/>
          </p:nvPr>
        </p:nvSpPr>
        <p:spPr>
          <a:xfrm>
            <a:off x="247307" y="1231266"/>
            <a:ext cx="8649393" cy="4894898"/>
          </a:xfrm>
        </p:spPr>
        <p:txBody>
          <a:bodyPr>
            <a:noAutofit/>
          </a:bodyPr>
          <a:lstStyle/>
          <a:p>
            <a:pPr>
              <a:spcBef>
                <a:spcPts val="624"/>
              </a:spcBef>
            </a:pPr>
            <a:r>
              <a:rPr lang="en-US" altLang="en-US" dirty="0">
                <a:latin typeface="Arial" pitchFamily="34" charset="0"/>
                <a:ea typeface="ＭＳ Ｐゴシック" pitchFamily="34" charset="-128"/>
                <a:cs typeface="Arial" pitchFamily="34" charset="0"/>
              </a:rPr>
              <a:t>Pseudocode is used for algorithm design: structured like code but allows English and mathematical phrasing and notation</a:t>
            </a:r>
          </a:p>
          <a:p>
            <a:pPr>
              <a:spcBef>
                <a:spcPts val="624"/>
              </a:spcBef>
            </a:pPr>
            <a:r>
              <a:rPr lang="en-US" altLang="en-US" dirty="0">
                <a:latin typeface="Arial" pitchFamily="34" charset="0"/>
                <a:ea typeface="ＭＳ Ｐゴシック" pitchFamily="34" charset="-128"/>
                <a:cs typeface="Arial" pitchFamily="34" charset="0"/>
              </a:rPr>
              <a:t>Pseudocode is made up of sequential, conditional, and iterative operations</a:t>
            </a:r>
          </a:p>
          <a:p>
            <a:pPr>
              <a:spcBef>
                <a:spcPts val="624"/>
              </a:spcBef>
            </a:pPr>
            <a:r>
              <a:rPr lang="en-US" altLang="en-US" dirty="0">
                <a:latin typeface="Arial" pitchFamily="34" charset="0"/>
                <a:ea typeface="ＭＳ Ｐゴシック" pitchFamily="34" charset="-128"/>
                <a:cs typeface="Arial" pitchFamily="34" charset="0"/>
              </a:rPr>
              <a:t>Algorithmic problem solving involves:</a:t>
            </a:r>
          </a:p>
          <a:p>
            <a:pPr lvl="1">
              <a:spcBef>
                <a:spcPts val="624"/>
              </a:spcBef>
            </a:pPr>
            <a:r>
              <a:rPr lang="en-US" altLang="en-US" dirty="0">
                <a:latin typeface="Arial" pitchFamily="34" charset="0"/>
                <a:ea typeface="ＭＳ Ｐゴシック" pitchFamily="34" charset="-128"/>
                <a:cs typeface="Arial" pitchFamily="34" charset="0"/>
              </a:rPr>
              <a:t>Step-by-step development of algorithm pieces</a:t>
            </a:r>
          </a:p>
          <a:p>
            <a:pPr lvl="1">
              <a:spcBef>
                <a:spcPts val="624"/>
              </a:spcBef>
            </a:pPr>
            <a:r>
              <a:rPr lang="en-US" altLang="en-US" dirty="0">
                <a:latin typeface="Arial" pitchFamily="34" charset="0"/>
                <a:ea typeface="ＭＳ Ｐゴシック" pitchFamily="34" charset="-128"/>
                <a:cs typeface="Arial" pitchFamily="34" charset="0"/>
              </a:rPr>
              <a:t>Use of abstraction and top-down design</a:t>
            </a:r>
          </a:p>
        </p:txBody>
      </p:sp>
    </p:spTree>
    <p:extLst>
      <p:ext uri="{BB962C8B-B14F-4D97-AF65-F5344CB8AC3E}">
        <p14:creationId xmlns:p14="http://schemas.microsoft.com/office/powerpoint/2010/main" val="2811489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itchFamily="34" charset="0"/>
                <a:cs typeface="Arial" pitchFamily="34" charset="0"/>
              </a:rPr>
              <a:t> Introduction </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229600" cy="4937305"/>
          </a:xfrm>
        </p:spPr>
        <p:txBody>
          <a:bodyPr>
            <a:normAutofit/>
          </a:bodyPr>
          <a:lstStyle/>
          <a:p>
            <a:r>
              <a:rPr lang="en-US" altLang="en-US" dirty="0">
                <a:latin typeface="Arial" pitchFamily="34" charset="0"/>
                <a:ea typeface="ＭＳ Ｐゴシック" pitchFamily="34" charset="-128"/>
                <a:cs typeface="Arial" pitchFamily="34" charset="0"/>
              </a:rPr>
              <a:t>Everyday algorithms, such as hair washing, may not be suitable for computers to perform (as in Chapter 1).</a:t>
            </a:r>
          </a:p>
          <a:p>
            <a:r>
              <a:rPr lang="en-US" altLang="en-US" dirty="0">
                <a:latin typeface="Arial" pitchFamily="34" charset="0"/>
                <a:ea typeface="ＭＳ Ｐゴシック" pitchFamily="34" charset="-128"/>
                <a:cs typeface="Arial" pitchFamily="34" charset="0"/>
              </a:rPr>
              <a:t>Algorithmic problem solving focuses on algorithms suitable for computers such as searching lists and matching patterns.</a:t>
            </a:r>
          </a:p>
          <a:p>
            <a:r>
              <a:rPr lang="en-US" altLang="en-US" dirty="0">
                <a:latin typeface="Arial" pitchFamily="34" charset="0"/>
                <a:ea typeface="ＭＳ Ｐゴシック" pitchFamily="34" charset="-128"/>
                <a:cs typeface="Arial" pitchFamily="34" charset="0"/>
              </a:rPr>
              <a:t>Pseudocode is a tool for designing algorithms but does not run on a computing device.</a:t>
            </a:r>
          </a:p>
          <a:p>
            <a:r>
              <a:rPr lang="en-US" altLang="en-US" dirty="0">
                <a:latin typeface="Arial" pitchFamily="34" charset="0"/>
                <a:ea typeface="ＭＳ Ｐゴシック" pitchFamily="34" charset="-128"/>
                <a:cs typeface="Arial" pitchFamily="34" charset="0"/>
              </a:rPr>
              <a:t>This chapter will use a set of problems to illustrate algorithmic problem solving, including those with conditional statements and loops</a:t>
            </a:r>
            <a:r>
              <a:rPr lang="en-US" altLang="en-US" dirty="0" smtClean="0">
                <a:latin typeface="Arial" pitchFamily="34" charset="0"/>
                <a:ea typeface="ＭＳ Ｐゴシック" pitchFamily="34" charset="-128"/>
                <a:cs typeface="Arial" pitchFamily="34" charset="0"/>
              </a:rPr>
              <a:t>.</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793489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Representing </a:t>
            </a:r>
            <a:r>
              <a:rPr lang="en-US" altLang="en-US" dirty="0" smtClean="0">
                <a:latin typeface="Arial" pitchFamily="34" charset="0"/>
                <a:ea typeface="ＭＳ Ｐゴシック" pitchFamily="34" charset="-128"/>
                <a:cs typeface="Arial" pitchFamily="34" charset="0"/>
              </a:rPr>
              <a:t>Algorithms (1 of</a:t>
            </a:r>
            <a:r>
              <a:rPr lang="en-US" altLang="en-US" baseline="0" dirty="0" smtClean="0">
                <a:latin typeface="Arial" pitchFamily="34" charset="0"/>
                <a:ea typeface="ＭＳ Ｐゴシック" pitchFamily="34" charset="-128"/>
                <a:cs typeface="Arial" pitchFamily="34" charset="0"/>
              </a:rPr>
              <a:t> 5)</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229600" cy="4879248"/>
          </a:xfrm>
        </p:spPr>
        <p:txBody>
          <a:bodyPr>
            <a:normAutofit/>
          </a:bodyPr>
          <a:lstStyle/>
          <a:p>
            <a:r>
              <a:rPr lang="en-US" altLang="en-US" dirty="0">
                <a:latin typeface="Arial" pitchFamily="34" charset="0"/>
                <a:ea typeface="ＭＳ Ｐゴシック" pitchFamily="34" charset="-128"/>
                <a:cs typeface="Arial" pitchFamily="34" charset="0"/>
              </a:rPr>
              <a:t>Natural language is:</a:t>
            </a:r>
          </a:p>
          <a:p>
            <a:pPr lvl="1"/>
            <a:r>
              <a:rPr lang="en-US" altLang="en-US" dirty="0">
                <a:latin typeface="Arial" pitchFamily="34" charset="0"/>
                <a:ea typeface="ＭＳ Ｐゴシック" pitchFamily="34" charset="-128"/>
                <a:cs typeface="Arial" pitchFamily="34" charset="0"/>
              </a:rPr>
              <a:t>Expressive and easy to use</a:t>
            </a:r>
          </a:p>
          <a:p>
            <a:pPr lvl="1"/>
            <a:r>
              <a:rPr lang="en-US" altLang="en-US" dirty="0">
                <a:latin typeface="Arial" pitchFamily="34" charset="0"/>
                <a:ea typeface="ＭＳ Ｐゴシック" pitchFamily="34" charset="-128"/>
                <a:cs typeface="Arial" pitchFamily="34" charset="0"/>
              </a:rPr>
              <a:t>Verbose, unstructured, and ambiguous</a:t>
            </a:r>
          </a:p>
          <a:p>
            <a:r>
              <a:rPr lang="en-US" altLang="en-US" dirty="0">
                <a:latin typeface="Arial" pitchFamily="34" charset="0"/>
                <a:ea typeface="ＭＳ Ｐゴシック" pitchFamily="34" charset="-128"/>
                <a:cs typeface="Arial" pitchFamily="34" charset="0"/>
              </a:rPr>
              <a:t>Programming languages are:</a:t>
            </a:r>
          </a:p>
          <a:p>
            <a:pPr lvl="1"/>
            <a:r>
              <a:rPr lang="en-US" altLang="en-US" dirty="0">
                <a:latin typeface="Arial" pitchFamily="34" charset="0"/>
                <a:ea typeface="ＭＳ Ｐゴシック" pitchFamily="34" charset="-128"/>
                <a:cs typeface="Arial" pitchFamily="34" charset="0"/>
              </a:rPr>
              <a:t>Structured and designed for computers</a:t>
            </a:r>
          </a:p>
          <a:p>
            <a:pPr lvl="1"/>
            <a:r>
              <a:rPr lang="en-US" altLang="en-US" dirty="0">
                <a:latin typeface="Arial" pitchFamily="34" charset="0"/>
                <a:ea typeface="ＭＳ Ｐゴシック" pitchFamily="34" charset="-128"/>
                <a:cs typeface="Arial" pitchFamily="34" charset="0"/>
              </a:rPr>
              <a:t>Grammatically fussy and cryptic</a:t>
            </a:r>
          </a:p>
          <a:p>
            <a:r>
              <a:rPr lang="en-US" altLang="en-US" b="1" dirty="0">
                <a:latin typeface="Arial" pitchFamily="34" charset="0"/>
                <a:ea typeface="ＭＳ Ｐゴシック" pitchFamily="34" charset="-128"/>
                <a:cs typeface="Arial" pitchFamily="34" charset="0"/>
              </a:rPr>
              <a:t>Pseudocode</a:t>
            </a:r>
            <a:r>
              <a:rPr lang="en-US" altLang="en-US" dirty="0">
                <a:latin typeface="Arial" pitchFamily="34" charset="0"/>
                <a:ea typeface="ＭＳ Ｐゴシック" pitchFamily="34" charset="-128"/>
                <a:cs typeface="Arial" pitchFamily="34" charset="0"/>
              </a:rPr>
              <a:t> lies somewhere between these two and is used to design algorithms prior to coding them</a:t>
            </a:r>
          </a:p>
        </p:txBody>
      </p:sp>
    </p:spTree>
    <p:extLst>
      <p:ext uri="{BB962C8B-B14F-4D97-AF65-F5344CB8AC3E}">
        <p14:creationId xmlns:p14="http://schemas.microsoft.com/office/powerpoint/2010/main" val="1094778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kern="0" dirty="0">
                <a:latin typeface="Arial" pitchFamily="34" charset="0"/>
                <a:cs typeface="Arial" pitchFamily="34" charset="0"/>
              </a:rPr>
              <a:t>Representing </a:t>
            </a:r>
            <a:r>
              <a:rPr lang="en-US" altLang="en-US" kern="0" dirty="0" smtClean="0">
                <a:latin typeface="Arial" pitchFamily="34" charset="0"/>
                <a:cs typeface="Arial" pitchFamily="34" charset="0"/>
              </a:rPr>
              <a:t>Algorithms Natural Language (1 of 2)</a:t>
            </a:r>
            <a:endParaRPr lang="en-US" altLang="en-US" kern="0" dirty="0">
              <a:latin typeface="Arial" pitchFamily="34" charset="0"/>
              <a:cs typeface="Arial" pitchFamily="34" charset="0"/>
            </a:endParaRPr>
          </a:p>
        </p:txBody>
      </p:sp>
      <p:sp>
        <p:nvSpPr>
          <p:cNvPr id="7" name="Content Placeholder 6"/>
          <p:cNvSpPr>
            <a:spLocks noGrp="1"/>
          </p:cNvSpPr>
          <p:nvPr>
            <p:ph idx="1"/>
          </p:nvPr>
        </p:nvSpPr>
        <p:spPr>
          <a:xfrm>
            <a:off x="247307" y="1231266"/>
            <a:ext cx="8649393" cy="4894898"/>
          </a:xfrm>
        </p:spPr>
        <p:txBody>
          <a:bodyPr>
            <a:noAutofit/>
          </a:bodyPr>
          <a:lstStyle/>
          <a:p>
            <a:pPr marL="0" indent="0">
              <a:buNone/>
            </a:pPr>
            <a:r>
              <a:rPr lang="en-US" altLang="en-US" b="1" dirty="0">
                <a:latin typeface="Arial" pitchFamily="34" charset="0"/>
                <a:ea typeface="ＭＳ Ｐゴシック" pitchFamily="34" charset="-128"/>
                <a:cs typeface="Arial" pitchFamily="34" charset="0"/>
              </a:rPr>
              <a:t>FIGURE 2.1 </a:t>
            </a:r>
          </a:p>
          <a:p>
            <a:pPr marL="0" indent="0">
              <a:buNone/>
            </a:pPr>
            <a:r>
              <a:rPr lang="en-US" altLang="en-US" dirty="0">
                <a:latin typeface="Arial" pitchFamily="34" charset="0"/>
                <a:ea typeface="ＭＳ Ｐゴシック" pitchFamily="34" charset="-128"/>
                <a:cs typeface="Arial" pitchFamily="34" charset="0"/>
              </a:rPr>
              <a:t>Initially, set the value of the variable carry to 0 and the value of the variable i to 0. When these initializations have been completed, begin looping as long as the value of the variable</a:t>
            </a:r>
            <a:r>
              <a:rPr lang="en-US" altLang="en-US" i="1" dirty="0">
                <a:latin typeface="Arial" pitchFamily="34" charset="0"/>
                <a:ea typeface="ＭＳ Ｐゴシック" pitchFamily="34" charset="-128"/>
                <a:cs typeface="Arial" pitchFamily="34" charset="0"/>
              </a:rPr>
              <a:t> i </a:t>
            </a:r>
            <a:r>
              <a:rPr lang="en-US" altLang="en-US" dirty="0">
                <a:latin typeface="Arial" pitchFamily="34" charset="0"/>
                <a:ea typeface="ＭＳ Ｐゴシック" pitchFamily="34" charset="-128"/>
                <a:cs typeface="Arial" pitchFamily="34" charset="0"/>
              </a:rPr>
              <a:t>is less than or equal to (</a:t>
            </a:r>
            <a:r>
              <a:rPr lang="en-US" altLang="en-US" i="1" dirty="0">
                <a:latin typeface="Arial" pitchFamily="34" charset="0"/>
                <a:ea typeface="ＭＳ Ｐゴシック" pitchFamily="34" charset="-128"/>
                <a:cs typeface="Arial" pitchFamily="34" charset="0"/>
              </a:rPr>
              <a:t>m</a:t>
            </a:r>
            <a:r>
              <a:rPr lang="en-US" altLang="en-US" dirty="0">
                <a:latin typeface="Arial" pitchFamily="34" charset="0"/>
                <a:ea typeface="ＭＳ Ｐゴシック" pitchFamily="34" charset="-128"/>
                <a:cs typeface="Arial" pitchFamily="34" charset="0"/>
              </a:rPr>
              <a:t> - 1). First, add together the values of the two digits </a:t>
            </a:r>
            <a:r>
              <a:rPr lang="en-US" altLang="en-US" i="1" dirty="0">
                <a:latin typeface="Arial" pitchFamily="34" charset="0"/>
                <a:ea typeface="ＭＳ Ｐゴシック" pitchFamily="34" charset="-128"/>
                <a:cs typeface="Arial" pitchFamily="34" charset="0"/>
              </a:rPr>
              <a:t>a</a:t>
            </a:r>
            <a:r>
              <a:rPr lang="en-US" altLang="en-US" i="1" baseline="-25000" dirty="0">
                <a:latin typeface="Arial" pitchFamily="34" charset="0"/>
                <a:ea typeface="ＭＳ Ｐゴシック" pitchFamily="34" charset="-128"/>
                <a:cs typeface="Arial" pitchFamily="34" charset="0"/>
              </a:rPr>
              <a:t>i</a:t>
            </a:r>
            <a:r>
              <a:rPr lang="en-US" altLang="en-US" dirty="0">
                <a:latin typeface="Arial" pitchFamily="34" charset="0"/>
                <a:ea typeface="ＭＳ Ｐゴシック" pitchFamily="34" charset="-128"/>
                <a:cs typeface="Arial" pitchFamily="34" charset="0"/>
              </a:rPr>
              <a:t> and </a:t>
            </a:r>
            <a:r>
              <a:rPr lang="en-US" altLang="en-US" i="1" dirty="0">
                <a:latin typeface="Arial" pitchFamily="34" charset="0"/>
                <a:ea typeface="ＭＳ Ｐゴシック" pitchFamily="34" charset="-128"/>
                <a:cs typeface="Arial" pitchFamily="34" charset="0"/>
              </a:rPr>
              <a:t>b</a:t>
            </a:r>
            <a:r>
              <a:rPr lang="en-US" altLang="en-US" i="1" baseline="-25000" dirty="0">
                <a:latin typeface="Arial" pitchFamily="34" charset="0"/>
                <a:ea typeface="ＭＳ Ｐゴシック" pitchFamily="34" charset="-128"/>
                <a:cs typeface="Arial" pitchFamily="34" charset="0"/>
              </a:rPr>
              <a:t>i</a:t>
            </a:r>
            <a:r>
              <a:rPr lang="en-US" altLang="en-US" dirty="0">
                <a:latin typeface="Arial" pitchFamily="34" charset="0"/>
                <a:ea typeface="ＭＳ Ｐゴシック" pitchFamily="34" charset="-128"/>
                <a:cs typeface="Arial" pitchFamily="34" charset="0"/>
              </a:rPr>
              <a:t> and the current value of the carry digit to get the result called c</a:t>
            </a:r>
            <a:r>
              <a:rPr lang="en-US" altLang="en-US" baseline="-25000" dirty="0">
                <a:latin typeface="Arial" pitchFamily="34" charset="0"/>
                <a:ea typeface="ＭＳ Ｐゴシック" pitchFamily="34" charset="-128"/>
                <a:cs typeface="Arial" pitchFamily="34" charset="0"/>
              </a:rPr>
              <a:t>i</a:t>
            </a:r>
            <a:r>
              <a:rPr lang="en-US" altLang="en-US" dirty="0">
                <a:latin typeface="Arial" pitchFamily="34" charset="0"/>
                <a:ea typeface="ＭＳ Ｐゴシック" pitchFamily="34" charset="-128"/>
                <a:cs typeface="Arial" pitchFamily="34" charset="0"/>
              </a:rPr>
              <a:t> Now check the value of </a:t>
            </a:r>
            <a:r>
              <a:rPr lang="en-US" altLang="en-US" i="1" dirty="0">
                <a:latin typeface="Arial" pitchFamily="34" charset="0"/>
                <a:ea typeface="ＭＳ Ｐゴシック" pitchFamily="34" charset="-128"/>
                <a:cs typeface="Arial" pitchFamily="34" charset="0"/>
              </a:rPr>
              <a:t>c</a:t>
            </a:r>
            <a:r>
              <a:rPr lang="en-US" altLang="en-US" i="1" baseline="-25000" dirty="0">
                <a:latin typeface="Arial" pitchFamily="34" charset="0"/>
                <a:ea typeface="ＭＳ Ｐゴシック" pitchFamily="34" charset="-128"/>
                <a:cs typeface="Arial" pitchFamily="34" charset="0"/>
              </a:rPr>
              <a:t>i</a:t>
            </a:r>
            <a:r>
              <a:rPr lang="en-US" altLang="en-US" baseline="-25000" dirty="0">
                <a:latin typeface="Arial" pitchFamily="34" charset="0"/>
                <a:ea typeface="ＭＳ Ｐゴシック" pitchFamily="34" charset="-128"/>
                <a:cs typeface="Arial" pitchFamily="34" charset="0"/>
              </a:rPr>
              <a:t> </a:t>
            </a:r>
            <a:r>
              <a:rPr lang="en-US" altLang="en-US" dirty="0">
                <a:latin typeface="Arial" pitchFamily="34" charset="0"/>
                <a:ea typeface="ＭＳ Ｐゴシック" pitchFamily="34" charset="-128"/>
                <a:cs typeface="Arial" pitchFamily="34" charset="0"/>
              </a:rPr>
              <a:t>to see whether it is greater than or equal to 10. If </a:t>
            </a:r>
            <a:r>
              <a:rPr lang="en-US" altLang="en-US" i="1" dirty="0">
                <a:latin typeface="Arial" pitchFamily="34" charset="0"/>
                <a:ea typeface="ＭＳ Ｐゴシック" pitchFamily="34" charset="-128"/>
                <a:cs typeface="Arial" pitchFamily="34" charset="0"/>
              </a:rPr>
              <a:t>c</a:t>
            </a:r>
            <a:r>
              <a:rPr lang="en-US" altLang="en-US" i="1" baseline="-25000" dirty="0">
                <a:latin typeface="Arial" pitchFamily="34" charset="0"/>
                <a:ea typeface="ＭＳ Ｐゴシック" pitchFamily="34" charset="-128"/>
                <a:cs typeface="Arial" pitchFamily="34" charset="0"/>
              </a:rPr>
              <a:t>i</a:t>
            </a:r>
            <a:r>
              <a:rPr lang="en-US" altLang="en-US" baseline="-25000" dirty="0">
                <a:latin typeface="Arial" pitchFamily="34" charset="0"/>
                <a:ea typeface="ＭＳ Ｐゴシック" pitchFamily="34" charset="-128"/>
                <a:cs typeface="Arial" pitchFamily="34" charset="0"/>
              </a:rPr>
              <a:t> </a:t>
            </a:r>
            <a:r>
              <a:rPr lang="en-US" altLang="en-US" dirty="0">
                <a:latin typeface="Arial" pitchFamily="34" charset="0"/>
                <a:ea typeface="ＭＳ Ｐゴシック" pitchFamily="34" charset="-128"/>
                <a:cs typeface="Arial" pitchFamily="34" charset="0"/>
              </a:rPr>
              <a:t>is greater than or equal to 10, then reset the value of carry to 1 and reduce the value of </a:t>
            </a:r>
            <a:r>
              <a:rPr lang="en-US" altLang="en-US" i="1" dirty="0">
                <a:latin typeface="Arial" pitchFamily="34" charset="0"/>
                <a:ea typeface="ＭＳ Ｐゴシック" pitchFamily="34" charset="-128"/>
                <a:cs typeface="Arial" pitchFamily="34" charset="0"/>
              </a:rPr>
              <a:t>c</a:t>
            </a:r>
            <a:r>
              <a:rPr lang="en-US" altLang="en-US" baseline="-25000" dirty="0">
                <a:latin typeface="Arial" pitchFamily="34" charset="0"/>
                <a:ea typeface="ＭＳ Ｐゴシック" pitchFamily="34" charset="-128"/>
                <a:cs typeface="Arial" pitchFamily="34" charset="0"/>
              </a:rPr>
              <a:t>i </a:t>
            </a:r>
            <a:r>
              <a:rPr lang="en-US" altLang="en-US" dirty="0">
                <a:latin typeface="Arial" pitchFamily="34" charset="0"/>
                <a:ea typeface="ＭＳ Ｐゴシック" pitchFamily="34" charset="-128"/>
                <a:cs typeface="Arial" pitchFamily="34" charset="0"/>
              </a:rPr>
              <a:t>by 10; otherwise, set the value of carry to 0. When you are</a:t>
            </a:r>
          </a:p>
        </p:txBody>
      </p:sp>
    </p:spTree>
    <p:extLst>
      <p:ext uri="{BB962C8B-B14F-4D97-AF65-F5344CB8AC3E}">
        <p14:creationId xmlns:p14="http://schemas.microsoft.com/office/powerpoint/2010/main" val="3599252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kern="0" dirty="0">
                <a:latin typeface="Arial" pitchFamily="34" charset="0"/>
                <a:cs typeface="Arial" pitchFamily="34" charset="0"/>
              </a:rPr>
              <a:t>Representing </a:t>
            </a:r>
            <a:r>
              <a:rPr lang="en-US" altLang="en-US" kern="0" dirty="0" smtClean="0">
                <a:latin typeface="Arial" pitchFamily="34" charset="0"/>
                <a:cs typeface="Arial" pitchFamily="34" charset="0"/>
              </a:rPr>
              <a:t>Algorithms Natural Language (2 of 2)</a:t>
            </a:r>
            <a:endParaRPr lang="en-US" altLang="en-US" kern="0" dirty="0">
              <a:latin typeface="Arial" pitchFamily="34" charset="0"/>
              <a:cs typeface="Arial" pitchFamily="34" charset="0"/>
            </a:endParaRPr>
          </a:p>
        </p:txBody>
      </p:sp>
      <p:sp>
        <p:nvSpPr>
          <p:cNvPr id="7" name="Content Placeholder 6"/>
          <p:cNvSpPr>
            <a:spLocks noGrp="1"/>
          </p:cNvSpPr>
          <p:nvPr>
            <p:ph idx="1"/>
          </p:nvPr>
        </p:nvSpPr>
        <p:spPr>
          <a:xfrm>
            <a:off x="247307" y="1231266"/>
            <a:ext cx="8649393" cy="4894898"/>
          </a:xfrm>
        </p:spPr>
        <p:txBody>
          <a:bodyPr>
            <a:noAutofit/>
          </a:bodyPr>
          <a:lstStyle/>
          <a:p>
            <a:pPr marL="0" indent="0">
              <a:buNone/>
            </a:pPr>
            <a:r>
              <a:rPr lang="en-US" altLang="en-US" dirty="0">
                <a:latin typeface="Arial" pitchFamily="34" charset="0"/>
                <a:ea typeface="ＭＳ Ｐゴシック" pitchFamily="34" charset="-128"/>
                <a:cs typeface="Arial" pitchFamily="34" charset="0"/>
              </a:rPr>
              <a:t>finished with that operation, add 1 to i and begin the loop all over again. When the loop has completed execution, set the leftmost digit of the result c</a:t>
            </a:r>
            <a:r>
              <a:rPr lang="en-US" altLang="en-US" baseline="-25000" dirty="0">
                <a:latin typeface="Arial" pitchFamily="34" charset="0"/>
                <a:ea typeface="ＭＳ Ｐゴシック" pitchFamily="34" charset="-128"/>
                <a:cs typeface="Arial" pitchFamily="34" charset="0"/>
              </a:rPr>
              <a:t>m</a:t>
            </a:r>
            <a:r>
              <a:rPr lang="en-US" altLang="en-US" dirty="0">
                <a:latin typeface="Arial" pitchFamily="34" charset="0"/>
                <a:ea typeface="ＭＳ Ｐゴシック" pitchFamily="34" charset="-128"/>
                <a:cs typeface="Arial" pitchFamily="34" charset="0"/>
              </a:rPr>
              <a:t> to the value of carry and print out the final result, which consists of the digits c</a:t>
            </a:r>
            <a:r>
              <a:rPr lang="en-US" altLang="en-US" baseline="-25000" dirty="0">
                <a:latin typeface="Arial" pitchFamily="34" charset="0"/>
                <a:ea typeface="ＭＳ Ｐゴシック" pitchFamily="34" charset="-128"/>
                <a:cs typeface="Arial" pitchFamily="34" charset="0"/>
              </a:rPr>
              <a:t>m </a:t>
            </a:r>
            <a:r>
              <a:rPr lang="en-US" altLang="en-US" dirty="0">
                <a:latin typeface="Arial" pitchFamily="34" charset="0"/>
                <a:ea typeface="ＭＳ Ｐゴシック" pitchFamily="34" charset="-128"/>
                <a:cs typeface="Arial" pitchFamily="34" charset="0"/>
              </a:rPr>
              <a:t>c</a:t>
            </a:r>
            <a:r>
              <a:rPr lang="en-US" altLang="en-US" baseline="-25000" dirty="0">
                <a:latin typeface="Arial" pitchFamily="34" charset="0"/>
                <a:ea typeface="ＭＳ Ｐゴシック" pitchFamily="34" charset="-128"/>
                <a:cs typeface="Arial" pitchFamily="34" charset="0"/>
              </a:rPr>
              <a:t>m-1…</a:t>
            </a:r>
            <a:r>
              <a:rPr lang="en-US" altLang="en-US" dirty="0">
                <a:latin typeface="Arial" pitchFamily="34" charset="0"/>
                <a:ea typeface="ＭＳ Ｐゴシック" pitchFamily="34" charset="-128"/>
                <a:cs typeface="Arial" pitchFamily="34" charset="0"/>
              </a:rPr>
              <a:t>c</a:t>
            </a:r>
            <a:r>
              <a:rPr lang="en-US" altLang="en-US" baseline="-25000" dirty="0">
                <a:latin typeface="Arial" pitchFamily="34" charset="0"/>
                <a:ea typeface="ＭＳ Ｐゴシック" pitchFamily="34" charset="-128"/>
                <a:cs typeface="Arial" pitchFamily="34" charset="0"/>
              </a:rPr>
              <a:t>0</a:t>
            </a:r>
            <a:r>
              <a:rPr lang="en-US" altLang="en-US" dirty="0">
                <a:latin typeface="Arial" pitchFamily="34" charset="0"/>
                <a:ea typeface="ＭＳ Ｐゴシック" pitchFamily="34" charset="-128"/>
                <a:cs typeface="Arial" pitchFamily="34" charset="0"/>
              </a:rPr>
              <a:t>. After printing the result, the algorithm is finished, and it terminates. </a:t>
            </a:r>
          </a:p>
          <a:p>
            <a:pPr marL="0" indent="0">
              <a:buNone/>
            </a:pPr>
            <a:r>
              <a:rPr lang="en-US" altLang="en-US" dirty="0">
                <a:latin typeface="Arial" pitchFamily="34" charset="0"/>
                <a:ea typeface="ＭＳ Ｐゴシック" pitchFamily="34" charset="-128"/>
                <a:cs typeface="Arial" pitchFamily="34" charset="0"/>
              </a:rPr>
              <a:t>The addition algorithm of Figure 1.2 expressed in natural language </a:t>
            </a:r>
          </a:p>
        </p:txBody>
      </p:sp>
    </p:spTree>
    <p:extLst>
      <p:ext uri="{BB962C8B-B14F-4D97-AF65-F5344CB8AC3E}">
        <p14:creationId xmlns:p14="http://schemas.microsoft.com/office/powerpoint/2010/main" val="3750810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pPr defTabSz="914400">
              <a:defRPr/>
            </a:pPr>
            <a:r>
              <a:rPr lang="en-US" altLang="en-US" kern="0" dirty="0">
                <a:latin typeface="Arial" pitchFamily="34" charset="0"/>
                <a:cs typeface="Arial" pitchFamily="34" charset="0"/>
              </a:rPr>
              <a:t>Representing Algorithms Programming Language</a:t>
            </a:r>
          </a:p>
        </p:txBody>
      </p:sp>
      <p:pic>
        <p:nvPicPr>
          <p:cNvPr id="5" name="Picture 5" descr="Line 1: left curly brace. Line 2: Scanner I n p = new Scanner, left parenthesis, System dot in, right parenthesis, semicolon. Line 3: i n t I, comma, m, comma, carry, semicolon. Line 4: i n t, left bracket, right bracket, ay = new i n t left bracket, 100, right bracket, semicolon. Line 5: i n t left bracket, right bracket, b = new i n t left bracket, 100, right bracket, semicolon. Line 6: i n t left bracket, right bracket, c = new i n t left bracket, 100, right bracket, semicolon. Line 7: m = I n p dot next I n t, left parenthesis, right parenthesis, semicolon. Line 8: for, left parenthesis, i n t j = 0, semicolon, j less than or equal to, m minus 1, semicolon, j plus, plus, right parenthesis, left curly brace. Line 9, indented twice: ay, left bracket, j, right bracket = I n p dot next i n t, left parenthesis, right parenthesis, semicolon. Line 10, indented twice: b, left bracket, j, right bracket = I n p dot next i n t, left parenthesis, right parenthesis, semicolon. Line 11: right curly brace. Line 12: carry = 0, semicolon. Line 13: i = 0, semicolon. Line 14: while, left parenthesis, I less than, m right parenthesis, left curly brace. Line 15, indented twice: c left bracket, I, right bracket = ay, left bracket, I, right bracket, plus, b left bracket, I, right bracket, plus, carry, semicolon. Line 16, indented twice: if, left parenthesis, c, left bracket, I, right bracket greater than or equal to, 10, right parenthesi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230" y="1752600"/>
            <a:ext cx="431390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2301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defTabSz="914400">
              <a:defRPr/>
            </a:pPr>
            <a:r>
              <a:rPr lang="en-US" altLang="en-US" dirty="0">
                <a:latin typeface="Arial" pitchFamily="34" charset="0"/>
                <a:ea typeface="ＭＳ Ｐゴシック" pitchFamily="34" charset="-128"/>
                <a:cs typeface="Arial" pitchFamily="34" charset="0"/>
              </a:rPr>
              <a:t>Representing </a:t>
            </a:r>
            <a:r>
              <a:rPr lang="en-US" altLang="en-US" dirty="0" smtClean="0">
                <a:latin typeface="Arial" pitchFamily="34" charset="0"/>
                <a:ea typeface="ＭＳ Ｐゴシック" pitchFamily="34" charset="-128"/>
                <a:cs typeface="Arial" pitchFamily="34" charset="0"/>
              </a:rPr>
              <a:t>Algorithms (2 of 5)</a:t>
            </a:r>
            <a:endParaRPr lang="en-US" altLang="en-US" kern="0" dirty="0">
              <a:latin typeface="Arial" pitchFamily="34" charset="0"/>
              <a:cs typeface="Arial" pitchFamily="34" charset="0"/>
            </a:endParaRPr>
          </a:p>
        </p:txBody>
      </p:sp>
      <p:sp>
        <p:nvSpPr>
          <p:cNvPr id="7" name="Content Placeholder 6"/>
          <p:cNvSpPr>
            <a:spLocks noGrp="1"/>
          </p:cNvSpPr>
          <p:nvPr>
            <p:ph idx="1"/>
          </p:nvPr>
        </p:nvSpPr>
        <p:spPr>
          <a:xfrm>
            <a:off x="247307" y="1231266"/>
            <a:ext cx="8649393" cy="4894898"/>
          </a:xfrm>
        </p:spPr>
        <p:txBody>
          <a:bodyPr>
            <a:noAutofit/>
          </a:bodyPr>
          <a:lstStyle/>
          <a:p>
            <a:r>
              <a:rPr lang="en-US" altLang="en-US" dirty="0">
                <a:latin typeface="Arial" pitchFamily="34" charset="0"/>
                <a:ea typeface="ＭＳ Ｐゴシック" pitchFamily="34" charset="-128"/>
                <a:cs typeface="Arial" pitchFamily="34" charset="0"/>
              </a:rPr>
              <a:t>Sequential operations perform a single task</a:t>
            </a:r>
          </a:p>
          <a:p>
            <a:r>
              <a:rPr lang="en-US" altLang="en-US" dirty="0">
                <a:latin typeface="Arial" pitchFamily="34" charset="0"/>
                <a:ea typeface="ＭＳ Ｐゴシック" pitchFamily="34" charset="-128"/>
                <a:cs typeface="Arial" pitchFamily="34" charset="0"/>
              </a:rPr>
              <a:t>The three basic sequential operations:</a:t>
            </a:r>
          </a:p>
          <a:p>
            <a:pPr lvl="1"/>
            <a:r>
              <a:rPr lang="en-US" altLang="en-US" b="1" dirty="0">
                <a:latin typeface="Arial" pitchFamily="34" charset="0"/>
                <a:ea typeface="ＭＳ Ｐゴシック" pitchFamily="34" charset="-128"/>
                <a:cs typeface="Arial" pitchFamily="34" charset="0"/>
              </a:rPr>
              <a:t>Computation</a:t>
            </a:r>
            <a:r>
              <a:rPr lang="en-US" altLang="en-US" dirty="0">
                <a:latin typeface="Arial" pitchFamily="34" charset="0"/>
                <a:ea typeface="ＭＳ Ｐゴシック" pitchFamily="34" charset="-128"/>
                <a:cs typeface="Arial" pitchFamily="34" charset="0"/>
              </a:rPr>
              <a:t>: a single numeric calculation</a:t>
            </a:r>
          </a:p>
          <a:p>
            <a:pPr lvl="1"/>
            <a:r>
              <a:rPr lang="en-US" altLang="en-US" b="1" dirty="0">
                <a:latin typeface="Arial" pitchFamily="34" charset="0"/>
                <a:ea typeface="ＭＳ Ｐゴシック" pitchFamily="34" charset="-128"/>
                <a:cs typeface="Arial" pitchFamily="34" charset="0"/>
              </a:rPr>
              <a:t>Input</a:t>
            </a:r>
            <a:r>
              <a:rPr lang="en-US" altLang="en-US" dirty="0">
                <a:latin typeface="Arial" pitchFamily="34" charset="0"/>
                <a:ea typeface="ＭＳ Ｐゴシック" pitchFamily="34" charset="-128"/>
                <a:cs typeface="Arial" pitchFamily="34" charset="0"/>
              </a:rPr>
              <a:t>: gets data values from outside the algorithm </a:t>
            </a:r>
          </a:p>
          <a:p>
            <a:pPr lvl="1"/>
            <a:r>
              <a:rPr lang="en-US" altLang="en-US" b="1" dirty="0">
                <a:latin typeface="Arial" pitchFamily="34" charset="0"/>
                <a:ea typeface="ＭＳ Ｐゴシック" pitchFamily="34" charset="-128"/>
                <a:cs typeface="Arial" pitchFamily="34" charset="0"/>
              </a:rPr>
              <a:t>Output</a:t>
            </a:r>
            <a:r>
              <a:rPr lang="en-US" altLang="en-US" dirty="0">
                <a:latin typeface="Arial" pitchFamily="34" charset="0"/>
                <a:ea typeface="ＭＳ Ｐゴシック" pitchFamily="34" charset="-128"/>
                <a:cs typeface="Arial" pitchFamily="34" charset="0"/>
              </a:rPr>
              <a:t>: sends data values to the outside world</a:t>
            </a:r>
          </a:p>
          <a:p>
            <a:r>
              <a:rPr lang="en-US" altLang="en-US" dirty="0">
                <a:latin typeface="Arial" pitchFamily="34" charset="0"/>
                <a:ea typeface="ＭＳ Ｐゴシック" pitchFamily="34" charset="-128"/>
                <a:cs typeface="Arial" pitchFamily="34" charset="0"/>
              </a:rPr>
              <a:t>A </a:t>
            </a:r>
            <a:r>
              <a:rPr lang="en-US" altLang="en-US" b="1" dirty="0">
                <a:latin typeface="Arial" pitchFamily="34" charset="0"/>
                <a:ea typeface="ＭＳ Ｐゴシック" pitchFamily="34" charset="-128"/>
                <a:cs typeface="Arial" pitchFamily="34" charset="0"/>
              </a:rPr>
              <a:t>sequential algorithm</a:t>
            </a:r>
            <a:r>
              <a:rPr lang="en-US" altLang="en-US" dirty="0">
                <a:latin typeface="Arial" pitchFamily="34" charset="0"/>
                <a:ea typeface="ＭＳ Ｐゴシック" pitchFamily="34" charset="-128"/>
                <a:cs typeface="Arial" pitchFamily="34" charset="0"/>
              </a:rPr>
              <a:t> is made up only of sequential operations</a:t>
            </a:r>
          </a:p>
          <a:p>
            <a:r>
              <a:rPr lang="en-US" altLang="en-US" dirty="0">
                <a:latin typeface="Arial" pitchFamily="34" charset="0"/>
                <a:ea typeface="ＭＳ Ｐゴシック" pitchFamily="34" charset="-128"/>
                <a:cs typeface="Arial" pitchFamily="34" charset="0"/>
              </a:rPr>
              <a:t>A </a:t>
            </a:r>
            <a:r>
              <a:rPr lang="en-US" altLang="en-US" b="1" dirty="0">
                <a:latin typeface="Arial" pitchFamily="34" charset="0"/>
                <a:ea typeface="ＭＳ Ｐゴシック" pitchFamily="34" charset="-128"/>
                <a:cs typeface="Arial" pitchFamily="34" charset="0"/>
              </a:rPr>
              <a:t>variable </a:t>
            </a:r>
            <a:r>
              <a:rPr lang="en-US" altLang="en-US" dirty="0">
                <a:latin typeface="Arial" pitchFamily="34" charset="0"/>
                <a:ea typeface="ＭＳ Ｐゴシック" pitchFamily="34" charset="-128"/>
                <a:cs typeface="Arial" pitchFamily="34" charset="0"/>
              </a:rPr>
              <a:t>is a named storage location to hold a data value</a:t>
            </a:r>
          </a:p>
          <a:p>
            <a:r>
              <a:rPr lang="en-US" altLang="en-US" dirty="0">
                <a:latin typeface="Arial" pitchFamily="34" charset="0"/>
                <a:ea typeface="ＭＳ Ｐゴシック" pitchFamily="34" charset="-128"/>
                <a:cs typeface="Arial" pitchFamily="34" charset="0"/>
              </a:rPr>
              <a:t>Example: computing average miles per gallon</a:t>
            </a:r>
          </a:p>
        </p:txBody>
      </p:sp>
    </p:spTree>
    <p:extLst>
      <p:ext uri="{BB962C8B-B14F-4D97-AF65-F5344CB8AC3E}">
        <p14:creationId xmlns:p14="http://schemas.microsoft.com/office/powerpoint/2010/main" val="3003212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1882</TotalTime>
  <Words>1651</Words>
  <Application>Microsoft Office PowerPoint</Application>
  <PresentationFormat>On-screen Show (4:3)</PresentationFormat>
  <Paragraphs>148</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Chapter 2</vt:lpstr>
      <vt:lpstr>Learning Objectives (1 of 2)</vt:lpstr>
      <vt:lpstr>Learning Objectives (2 of 2)</vt:lpstr>
      <vt:lpstr> Introduction </vt:lpstr>
      <vt:lpstr>Representing Algorithms (1 of 5)</vt:lpstr>
      <vt:lpstr>Representing Algorithms Natural Language (1 of 2)</vt:lpstr>
      <vt:lpstr>Representing Algorithms Natural Language (2 of 2)</vt:lpstr>
      <vt:lpstr>Representing Algorithms Programming Language</vt:lpstr>
      <vt:lpstr>Representing Algorithms (2 of 5)</vt:lpstr>
      <vt:lpstr>Representing Algorithms Sequential Algorithm</vt:lpstr>
      <vt:lpstr>Representing Algorithms (3 of 5)</vt:lpstr>
      <vt:lpstr>Representing Algorithms Conditional Statement (1 of 2)</vt:lpstr>
      <vt:lpstr>Representing Algorithms Conditional Statement (2 of 2)</vt:lpstr>
      <vt:lpstr>Representing Algorithms (4 of 5)</vt:lpstr>
      <vt:lpstr>Representing Algorithms Iteration and Loop Body (1 of 2)</vt:lpstr>
      <vt:lpstr>Representing Algorithms Iteration and Loop Body (2 of 2)</vt:lpstr>
      <vt:lpstr>Representing Algorithms (5 of 5)</vt:lpstr>
      <vt:lpstr>Representing Algorithms Do/While Posttest Loop (1 of 2)</vt:lpstr>
      <vt:lpstr>Representing Algorithms Do/While Posttest Loop (2 of 2)</vt:lpstr>
      <vt:lpstr>Examples of Algorithmic Problem Solving Example 1: Go Forth and Multiply (1 of 5)</vt:lpstr>
      <vt:lpstr>Examples of Algorithmic Problem Solving Example 1: Go Forth and Multiply (2 of 5)</vt:lpstr>
      <vt:lpstr>Examples of Algorithmic Problem Solving Example 1: Go Forth and Multiply (3 of 5)</vt:lpstr>
      <vt:lpstr>Examples of Algorithmic Problem Solving Example 1: Go Forth and Multiply (4 of 5)</vt:lpstr>
      <vt:lpstr>Examples of Algorithmic Problem Solving Example 1: Go Forth and Multiply (5 of 5)</vt:lpstr>
      <vt:lpstr>Examples of Algorithmic Problem Solving Example 2: Looking, Looking, Looking (1 of 5)</vt:lpstr>
      <vt:lpstr>Examples of Algorithmic Problem Solving Example 2: Looking, Looking, Looking (2 of 5)</vt:lpstr>
      <vt:lpstr>Examples of Algorithmic Problem Solving Example 2: Looking, Looking, Looking (3 of 5)</vt:lpstr>
      <vt:lpstr>Examples of Algorithmic Problem Solving Example 2: Looking, Looking, Looking (4 of 5)</vt:lpstr>
      <vt:lpstr>Examples of Algorithmic Problem Solving Example 2: Looking, Looking, Looking (5 of 5)</vt:lpstr>
      <vt:lpstr>Examples of Algorithmic Problem Solving Example 3: Big, Bigger, Biggest (1 of 2)</vt:lpstr>
      <vt:lpstr>Examples of Algorithmic Problem Solving Example 3: Big, Bigger, Biggest (2 of 2)</vt:lpstr>
      <vt:lpstr>Examples of Algorithmic Problem Solving Example 4: Meeting Your Match (1 of 4)</vt:lpstr>
      <vt:lpstr>Examples of Algorithmic Problem Solving Example 4: Meeting Your Match (2 of 4)</vt:lpstr>
      <vt:lpstr>Examples of Algorithmic Problem Solving Example 4: Meeting Your Match (3 of 4)</vt:lpstr>
      <vt:lpstr>Examples of Algorithmic Problem Solving Example 4: Meeting Your Match (4 of 4)</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Algorithm Discovery and Design</dc:title>
  <dc:creator>Schneider</dc:creator>
  <cp:lastModifiedBy>CD</cp:lastModifiedBy>
  <cp:revision>173</cp:revision>
  <dcterms:created xsi:type="dcterms:W3CDTF">2015-05-05T09:30:46Z</dcterms:created>
  <dcterms:modified xsi:type="dcterms:W3CDTF">2017-11-21T14:21:11Z</dcterms:modified>
</cp:coreProperties>
</file>