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07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05">
          <p15:clr>
            <a:srgbClr val="A4A3A4"/>
          </p15:clr>
        </p15:guide>
        <p15:guide id="2" pos="5612">
          <p15:clr>
            <a:srgbClr val="A4A3A4"/>
          </p15:clr>
        </p15:guide>
        <p15:guide id="3" pos="4085">
          <p15:clr>
            <a:srgbClr val="A4A3A4"/>
          </p15:clr>
        </p15:guide>
        <p15:guide id="4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B14B"/>
    <a:srgbClr val="5FC3DA"/>
    <a:srgbClr val="536E75"/>
    <a:srgbClr val="D2D927"/>
    <a:srgbClr val="1F3668"/>
    <a:srgbClr val="D72229"/>
    <a:srgbClr val="5A7B36"/>
    <a:srgbClr val="2C3C22"/>
    <a:srgbClr val="A2D35D"/>
    <a:srgbClr val="F37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434" autoAdjust="0"/>
  </p:normalViewPr>
  <p:slideViewPr>
    <p:cSldViewPr snapToGrid="0">
      <p:cViewPr>
        <p:scale>
          <a:sx n="73" d="100"/>
          <a:sy n="73" d="100"/>
        </p:scale>
        <p:origin x="-1200" y="-48"/>
      </p:cViewPr>
      <p:guideLst>
        <p:guide orient="horz" pos="705"/>
        <p:guide pos="5612"/>
        <p:guide pos="4085"/>
        <p:guide pos="2881"/>
      </p:guideLst>
    </p:cSldViewPr>
  </p:slideViewPr>
  <p:outlineViewPr>
    <p:cViewPr>
      <p:scale>
        <a:sx n="33" d="100"/>
        <a:sy n="33" d="100"/>
      </p:scale>
      <p:origin x="0" y="-292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-50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FDED-9808-2145-B21E-E47DA86996FE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C2110-F9BA-5949-A42B-CE3DC41F23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999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B3269-F868-1148-8D0F-00224D62984F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83670-0D61-9349-97AC-A9731AA75D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241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83670-0D61-9349-97AC-A9731AA75D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6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ticle_PPT_Template-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8414" y="3422664"/>
            <a:ext cx="3709317" cy="1982154"/>
          </a:xfrm>
        </p:spPr>
        <p:txBody>
          <a:bodyPr>
            <a:noAutofit/>
          </a:bodyPr>
          <a:lstStyle>
            <a:lvl1pPr marL="0" indent="0" algn="l">
              <a:buNone/>
              <a:defRPr sz="4000" b="1">
                <a:solidFill>
                  <a:srgbClr val="536E75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5438415" y="1465263"/>
            <a:ext cx="3705585" cy="1708160"/>
          </a:xfrm>
        </p:spPr>
        <p:txBody>
          <a:bodyPr>
            <a:noAutofit/>
          </a:bodyPr>
          <a:lstStyle>
            <a:lvl1pPr marL="0" indent="0">
              <a:buNone/>
              <a:defRPr sz="3500" b="1" baseline="0">
                <a:solidFill>
                  <a:srgbClr val="34B14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547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48006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53673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9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35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ticle_PPT_Template-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8414" y="3422664"/>
            <a:ext cx="3709317" cy="1982154"/>
          </a:xfrm>
        </p:spPr>
        <p:txBody>
          <a:bodyPr>
            <a:noAutofit/>
          </a:bodyPr>
          <a:lstStyle>
            <a:lvl1pPr marL="0" indent="0" algn="l">
              <a:buNone/>
              <a:defRPr sz="4000" b="1">
                <a:solidFill>
                  <a:srgbClr val="536E75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5438415" y="1465263"/>
            <a:ext cx="3705585" cy="1708160"/>
          </a:xfrm>
        </p:spPr>
        <p:txBody>
          <a:bodyPr>
            <a:noAutofit/>
          </a:bodyPr>
          <a:lstStyle>
            <a:lvl1pPr marL="0" indent="0">
              <a:buNone/>
              <a:defRPr sz="3500" b="1" baseline="0">
                <a:solidFill>
                  <a:srgbClr val="34B14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605" y="248195"/>
            <a:ext cx="4645395" cy="1143000"/>
          </a:xfrm>
        </p:spPr>
        <p:txBody>
          <a:bodyPr>
            <a:normAutofit/>
          </a:bodyPr>
          <a:lstStyle>
            <a:lvl1pPr>
              <a:defRPr lang="en-US" sz="3500" b="1" kern="1200" baseline="0" dirty="0">
                <a:solidFill>
                  <a:srgbClr val="34B14B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Clr>
                <a:srgbClr val="3C5AA8"/>
              </a:buClr>
              <a:buFont typeface="Arial"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19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ticle_PPT_Template-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60704"/>
          </a:xfrm>
          <a:noFill/>
          <a:ln>
            <a:noFill/>
          </a:ln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2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231266"/>
            <a:ext cx="8229600" cy="4894898"/>
          </a:xfrm>
        </p:spPr>
        <p:txBody>
          <a:bodyPr/>
          <a:lstStyle>
            <a:lvl1pPr>
              <a:buClr>
                <a:srgbClr val="34B14B"/>
              </a:buClr>
              <a:defRPr sz="3000" b="0" i="0">
                <a:latin typeface="Arial"/>
                <a:cs typeface="Arial"/>
              </a:defRPr>
            </a:lvl1pPr>
            <a:lvl2pPr>
              <a:buClr>
                <a:srgbClr val="34B14B"/>
              </a:buClr>
              <a:defRPr b="0" i="0">
                <a:latin typeface="Arial"/>
                <a:cs typeface="Arial"/>
              </a:defRPr>
            </a:lvl2pPr>
            <a:lvl3pPr>
              <a:buClr>
                <a:srgbClr val="34B14B"/>
              </a:buClr>
              <a:defRPr b="0" i="0">
                <a:latin typeface="Arial"/>
                <a:cs typeface="Arial"/>
              </a:defRPr>
            </a:lvl3pPr>
            <a:lvl4pPr>
              <a:buClr>
                <a:srgbClr val="34B14B"/>
              </a:buClr>
              <a:defRPr b="0" i="0">
                <a:latin typeface="Arial"/>
                <a:cs typeface="Arial"/>
              </a:defRPr>
            </a:lvl4pPr>
            <a:lvl5pPr>
              <a:buClr>
                <a:srgbClr val="34B14B"/>
              </a:buClr>
              <a:defRPr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rticle_PPT_Template-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4440"/>
            <a:ext cx="4038600" cy="4892040"/>
          </a:xfrm>
        </p:spPr>
        <p:txBody>
          <a:bodyPr/>
          <a:lstStyle>
            <a:lvl1pPr>
              <a:buClr>
                <a:srgbClr val="34B14B"/>
              </a:buClr>
              <a:defRPr sz="3000">
                <a:latin typeface="Arial"/>
                <a:cs typeface="Arial"/>
              </a:defRPr>
            </a:lvl1pPr>
            <a:lvl2pPr>
              <a:buClr>
                <a:srgbClr val="34B14B"/>
              </a:buClr>
              <a:defRPr sz="2800">
                <a:latin typeface="Arial"/>
                <a:cs typeface="Arial"/>
              </a:defRPr>
            </a:lvl2pPr>
            <a:lvl3pPr>
              <a:buClr>
                <a:srgbClr val="34B14B"/>
              </a:buClr>
              <a:defRPr sz="2400">
                <a:latin typeface="Arial"/>
                <a:cs typeface="Arial"/>
              </a:defRPr>
            </a:lvl3pPr>
            <a:lvl4pPr>
              <a:buClr>
                <a:srgbClr val="34B14B"/>
              </a:buClr>
              <a:defRPr sz="2000">
                <a:latin typeface="Arial"/>
                <a:cs typeface="Arial"/>
              </a:defRPr>
            </a:lvl4pPr>
            <a:lvl5pPr>
              <a:buClr>
                <a:srgbClr val="34B14B"/>
              </a:buClr>
              <a:defRPr sz="20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4440"/>
            <a:ext cx="4038600" cy="4892040"/>
          </a:xfrm>
        </p:spPr>
        <p:txBody>
          <a:bodyPr/>
          <a:lstStyle>
            <a:lvl1pPr>
              <a:buClr>
                <a:srgbClr val="34B14B"/>
              </a:buClr>
              <a:defRPr sz="3000">
                <a:latin typeface="Arial"/>
                <a:cs typeface="Arial"/>
              </a:defRPr>
            </a:lvl1pPr>
            <a:lvl2pPr>
              <a:buClr>
                <a:srgbClr val="34B14B"/>
              </a:buClr>
              <a:defRPr sz="2800">
                <a:latin typeface="Arial"/>
                <a:cs typeface="Arial"/>
              </a:defRPr>
            </a:lvl2pPr>
            <a:lvl3pPr>
              <a:buClr>
                <a:srgbClr val="34B14B"/>
              </a:buClr>
              <a:defRPr sz="2400">
                <a:latin typeface="Arial"/>
                <a:cs typeface="Arial"/>
              </a:defRPr>
            </a:lvl3pPr>
            <a:lvl4pPr>
              <a:buClr>
                <a:srgbClr val="34B14B"/>
              </a:buClr>
              <a:defRPr sz="2000">
                <a:latin typeface="Arial"/>
                <a:cs typeface="Arial"/>
              </a:defRPr>
            </a:lvl4pPr>
            <a:lvl5pPr>
              <a:buClr>
                <a:srgbClr val="34B14B"/>
              </a:buClr>
              <a:defRPr sz="20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60704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25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833433" y="6313295"/>
            <a:ext cx="3477134" cy="37941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726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4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7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9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9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9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0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3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3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4"/>
            <a:ext cx="2895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3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5F8B6-4AEF-1F4D-AC2D-D10919A1A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C5AA8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C5AA8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3C5AA8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3C5AA8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3C5AA8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3910" y="3422664"/>
            <a:ext cx="3709317" cy="1306090"/>
          </a:xfrm>
        </p:spPr>
        <p:txBody>
          <a:bodyPr/>
          <a:lstStyle/>
          <a:p>
            <a:pPr marL="0" lvl="1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The Efficiency of Algorithms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5944" y="1528356"/>
            <a:ext cx="3172867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Chapter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7980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5637" y="1"/>
            <a:ext cx="8312727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Measuring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Efficiency Sequential Search (4</a:t>
            </a:r>
            <a:r>
              <a:rPr lang="en-US" altLang="en-US" sz="3600" b="0" baseline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of 4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77421" y="1234440"/>
            <a:ext cx="8816453" cy="2327626"/>
          </a:xfrm>
        </p:spPr>
        <p:txBody>
          <a:bodyPr>
            <a:normAutofit/>
          </a:bodyPr>
          <a:lstStyle/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Best case: target found with the first comparison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Worst case: target never found or the last value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Average case: if each value is equally likely to be searched, work done varies from 1 to n, averages to 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n/2</a:t>
            </a:r>
          </a:p>
          <a:p>
            <a:pPr marL="0" indent="0">
              <a:buNone/>
            </a:pPr>
            <a:r>
              <a:rPr lang="en-US" altLang="en-US" sz="2600" b="1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Figure 3.2</a:t>
            </a:r>
            <a:endParaRPr lang="en-US" altLang="en-US" sz="2600" b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57527"/>
              </p:ext>
            </p:extLst>
          </p:nvPr>
        </p:nvGraphicFramePr>
        <p:xfrm>
          <a:off x="457200" y="3905378"/>
          <a:ext cx="466350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4780"/>
                <a:gridCol w="1499553"/>
                <a:gridCol w="17491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Best Case 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Worst Case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Average Case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en-US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rial" pitchFamily="34" charset="0"/>
                          <a:cs typeface="Arial" pitchFamily="34" charset="0"/>
                        </a:rPr>
                        <a:t>n/2</a:t>
                      </a:r>
                      <a:endParaRPr lang="en-US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272952" y="5199798"/>
            <a:ext cx="8209128" cy="926682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Number of comparisons to find NUMBER in a list of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numbers using sequential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04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Measuring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Efficiency Order 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of Magnitude—Order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 (1 of 2)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231266"/>
            <a:ext cx="8229600" cy="938728"/>
          </a:xfrm>
        </p:spPr>
        <p:txBody>
          <a:bodyPr>
            <a:normAutofit/>
          </a:bodyPr>
          <a:lstStyle/>
          <a:p>
            <a:r>
              <a:rPr lang="en-US" altLang="en-US" sz="26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Order of magnitude n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Θ(n): the set of functions that grow in a linear 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fashion</a:t>
            </a:r>
            <a:endParaRPr lang="en-US" altLang="en-US" sz="2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4" name="Picture 8" descr="The graph of the line work = 2 n is a line passing through the points (0, 0), (1, 2), (2, 4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75" y="2340555"/>
            <a:ext cx="28321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The graph of the lines work = C n are lines passing through the point (0, 0) with varying degree of steepness. When C = 2. The line passes through the points (0, 0), (1, 2). When C = 1. The line passes through the points (0, 0), (2, 2). When C = 1 over 2. The line passes through the points (0, 0), (2, 1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14" y="2340555"/>
            <a:ext cx="35877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90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Measuring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Efficiency Order 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of Magnitude—Order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 (2</a:t>
            </a:r>
            <a:r>
              <a:rPr lang="en-US" altLang="en-US" sz="3600" b="0" baseline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of 2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231266"/>
            <a:ext cx="8229600" cy="502000"/>
          </a:xfrm>
        </p:spPr>
        <p:txBody>
          <a:bodyPr>
            <a:normAutofit/>
          </a:bodyPr>
          <a:lstStyle/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Change in growth as n increases is constant 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size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7" descr="A bar chart plots the growth of work for varying values of C. the values of c are 1 over 2, 1 and 2. When n = 1, work for the varying values of C is as follows: 0.5; 1; 2. When n = 2, work for the varying values of C is as follows: 1; 2; 4. When n = 3, work for the varying values of C is as follows: 1.5; 3; 6. When n = 4, work for the varying values of C is as follows: 2; 4; 8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2163168"/>
            <a:ext cx="3797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73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Measuring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Efficiency Selection Sort (1 of 5)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altLang="en-US" sz="26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Sorting: 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task of putting a list of values into numeric or alphabetical order</a:t>
            </a:r>
          </a:p>
          <a:p>
            <a:pPr marL="514350" indent="-457200"/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Key idea </a:t>
            </a:r>
          </a:p>
          <a:p>
            <a:pPr marL="914400" lvl="1" indent="-457200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Pass repeatedly over the unsorted portion of the list</a:t>
            </a:r>
          </a:p>
          <a:p>
            <a:pPr marL="914400" lvl="1" indent="-457200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Each pass, select the largest remaining value</a:t>
            </a:r>
          </a:p>
          <a:p>
            <a:pPr marL="914400" lvl="1" indent="-457200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Move that value to the end of the unsorted 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values</a:t>
            </a: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63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kern="0" dirty="0">
                <a:latin typeface="Arial" panose="020B0604020202020204" pitchFamily="34" charset="0"/>
                <a:cs typeface="Arial" panose="020B0604020202020204" pitchFamily="34" charset="0"/>
              </a:rPr>
              <a:t>Measuring </a:t>
            </a:r>
            <a:r>
              <a:rPr lang="en-US" altLang="en-US" sz="36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Efficiency Selection Sort (2 of 5)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04716" y="1231266"/>
            <a:ext cx="8720919" cy="4894898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altLang="en-US" sz="24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FIGURE 3.6</a:t>
            </a:r>
          </a:p>
          <a:p>
            <a:pPr marL="571500" indent="-514350"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Get values for </a:t>
            </a:r>
            <a:r>
              <a:rPr lang="en-US" altLang="en-US" sz="24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and the </a:t>
            </a:r>
            <a:r>
              <a:rPr lang="en-US" altLang="en-US" sz="24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list items</a:t>
            </a:r>
          </a:p>
          <a:p>
            <a:pPr marL="571500" indent="-514350"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Set the maker for the unsorted section at the end of the list</a:t>
            </a:r>
          </a:p>
          <a:p>
            <a:pPr marL="571500" indent="-514350"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While the unsorted section of the list is not empty, 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do Steps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4 through 6</a:t>
            </a:r>
          </a:p>
          <a:p>
            <a:pPr marL="571500" indent="-514350"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Select the largest number in the unsorted section of the list</a:t>
            </a:r>
          </a:p>
          <a:p>
            <a:pPr marL="571500" indent="-514350"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Exchange this number with the last number in the unsorted section of the list</a:t>
            </a:r>
          </a:p>
          <a:p>
            <a:pPr marL="571500" indent="-514350"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Move the marker for the unsorted section left one position</a:t>
            </a:r>
          </a:p>
          <a:p>
            <a:pPr marL="571500" indent="-514350"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Stop</a:t>
            </a:r>
          </a:p>
          <a:p>
            <a:pPr marL="57150" indent="0"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Selection sort algorithm </a:t>
            </a:r>
          </a:p>
        </p:txBody>
      </p:sp>
    </p:spTree>
    <p:extLst>
      <p:ext uri="{BB962C8B-B14F-4D97-AF65-F5344CB8AC3E}">
        <p14:creationId xmlns:p14="http://schemas.microsoft.com/office/powerpoint/2010/main" val="4591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Measuring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Efficiency Selection Sort (3 of 5)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>
              <a:buFontTx/>
              <a:buNone/>
            </a:pP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Example: Selection Sort on [5, 1, 3, 9, 4]</a:t>
            </a:r>
          </a:p>
          <a:p>
            <a:pPr marL="514350" indent="-457200"/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Pass 1 </a:t>
            </a:r>
          </a:p>
          <a:p>
            <a:pPr marL="914400" lvl="1" indent="-457200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Select 9 as the largest in the whole list</a:t>
            </a:r>
          </a:p>
          <a:p>
            <a:pPr marL="914400" lvl="1" indent="-457200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Swap with 4 to place in the last slot</a:t>
            </a:r>
          </a:p>
          <a:p>
            <a:pPr marL="914400" lvl="1" indent="-457200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[5, 1, 3, 4, 9]</a:t>
            </a:r>
          </a:p>
          <a:p>
            <a:pPr marL="514350" indent="-457200"/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Pass 2</a:t>
            </a:r>
          </a:p>
          <a:p>
            <a:pPr marL="914400" lvl="1" indent="-457200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Select 5 as the largest in the first four values</a:t>
            </a:r>
          </a:p>
          <a:p>
            <a:pPr marL="914400" lvl="1" indent="-457200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Swap with 4 to place in the last remaining slot</a:t>
            </a:r>
          </a:p>
          <a:p>
            <a:pPr marL="914400" lvl="1" indent="-457200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[4, 1, 3, 5, 9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]</a:t>
            </a: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36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Measuring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Efficiency Selection Sort (4 of 5)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Tx/>
              <a:buNone/>
            </a:pP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Example: Selection Sort on [5, 1, 3, 9, 4]</a:t>
            </a:r>
          </a:p>
          <a:p>
            <a:pPr marL="514350" indent="-457200"/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Pass 3</a:t>
            </a:r>
          </a:p>
          <a:p>
            <a:pPr marL="914400" lvl="1" indent="-457200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Select 4 as the largest in the first three</a:t>
            </a:r>
          </a:p>
          <a:p>
            <a:pPr marL="914400" lvl="1" indent="-457200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Swap with 3 to place in the last slot</a:t>
            </a:r>
          </a:p>
          <a:p>
            <a:pPr marL="914400" lvl="1" indent="-457200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[3, 1, 4, 5, 9]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514350" indent="-457200"/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Pass 4</a:t>
            </a:r>
          </a:p>
          <a:p>
            <a:pPr marL="914400" lvl="1" indent="-457200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Select 3 as the largest in the first two values</a:t>
            </a:r>
          </a:p>
          <a:p>
            <a:pPr marL="914400" lvl="1" indent="-457200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Swap with 1 to place in last remaining slot</a:t>
            </a:r>
          </a:p>
          <a:p>
            <a:pPr marL="914400" lvl="1" indent="-457200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[1, 3, 4, 5, 9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]</a:t>
            </a: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Measuring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Efficiency Selection Sort (5 of 5)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27547" y="1234440"/>
            <a:ext cx="8529850" cy="2313978"/>
          </a:xfrm>
        </p:spPr>
        <p:txBody>
          <a:bodyPr>
            <a:normAutofit/>
          </a:bodyPr>
          <a:lstStyle/>
          <a:p>
            <a:pPr marL="514350" indent="-457200"/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Central unit of work: hidden in “find largest” step</a:t>
            </a:r>
          </a:p>
          <a:p>
            <a:pPr marL="514350" indent="-457200"/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Work done to find largest changes as unsorted portion shrinks</a:t>
            </a:r>
          </a:p>
          <a:p>
            <a:pPr marL="514350" indent="-457200"/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(n - 1) + (n - 2) + … + 2 + 1 =  n (n - 1) / 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  <a:p>
            <a:pPr marL="57150" indent="0">
              <a:buNone/>
            </a:pPr>
            <a:r>
              <a:rPr lang="en-US" altLang="en-US" sz="2600" b="1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FIGURE 3.7</a:t>
            </a:r>
            <a:endParaRPr lang="en-US" altLang="en-US" sz="2600" b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276372"/>
              </p:ext>
            </p:extLst>
          </p:nvPr>
        </p:nvGraphicFramePr>
        <p:xfrm>
          <a:off x="533400" y="3802762"/>
          <a:ext cx="79908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0980"/>
                <a:gridCol w="1262380"/>
                <a:gridCol w="3967480"/>
              </a:tblGrid>
              <a:tr h="33299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 </a:t>
                      </a:r>
                      <a:r>
                        <a:rPr lang="en-US" b="1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List to Sort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1" baseline="30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Comparisons Required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3761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3761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4,950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3761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499,500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1319" y="5460351"/>
            <a:ext cx="8195481" cy="570725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Comparisons required by selection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18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Measuring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Efficiency Order 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of Magnitude—Order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</a:t>
            </a:r>
            <a:r>
              <a:rPr lang="en-US" altLang="en-US" sz="3600" b="0" baseline="300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(1 of 3)</a:t>
            </a:r>
            <a:r>
              <a:rPr lang="en-US" altLang="en-US" sz="3600" b="0" baseline="300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188402"/>
            <a:ext cx="8229600" cy="966024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en-US" sz="2600" b="1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Order </a:t>
            </a:r>
            <a:r>
              <a:rPr lang="en-US" altLang="en-US" sz="26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of magnitude n</a:t>
            </a:r>
            <a:r>
              <a:rPr lang="en-US" altLang="en-US" sz="2600" b="1" baseline="30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6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 Θ(n</a:t>
            </a:r>
            <a:r>
              <a:rPr lang="en-US" altLang="en-US" sz="2600" b="1" baseline="30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6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):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set 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of functions whose 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growth is on 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order 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of 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</a:t>
            </a:r>
            <a:r>
              <a:rPr lang="en-US" altLang="en-US" sz="2600" baseline="300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endParaRPr lang="en-US" altLang="en-US" sz="2600" baseline="300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4" name="Picture 7" descr="The graphs of the curve, work = C n squared, are parabolic curves passing through the point (0, 0) with varying degree of steepness. When C = 2, the curve passes through the points (0, 0), (1, 2). When C = 1, the curve passes through the points (0, 0), (2, 4). When C = one-half, the curve passes through the points (0, 0), (2, 2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60" y="2251882"/>
            <a:ext cx="4052279" cy="3944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9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Measuring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Efficiency Order 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of Magnitude—Order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</a:t>
            </a:r>
            <a:r>
              <a:rPr lang="en-US" altLang="en-US" sz="3600" b="0" baseline="300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(2 of 3)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231266"/>
            <a:ext cx="8229600" cy="884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6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Eventually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every function with order n</a:t>
            </a:r>
            <a:r>
              <a:rPr lang="en-US" altLang="en-US" sz="2600" baseline="30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has greater values than any function with order n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</a:t>
            </a:r>
            <a:endParaRPr lang="en-US" altLang="en-US" sz="2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4" name="Picture 8" descr="A graph compares the functions f of n and f of n squared. The f of n squared curve rises sharply in comparison to f of N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06" y="2285964"/>
            <a:ext cx="3814763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A graph compares the functions f of 10 n and f of 0.25 n squared. It is observed that for large enough n, 0.25 n squared has larger values than 10 n. The two graphs intersect at (40, 400)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403" y="2395940"/>
            <a:ext cx="2722563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34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Learning Objectives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1450" y="1231266"/>
            <a:ext cx="8815388" cy="4894898"/>
          </a:xfrm>
        </p:spPr>
        <p:txBody>
          <a:bodyPr>
            <a:no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Describe algorithm attributes and why they are important </a:t>
            </a: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Explain the purpose of efficiency analysis and apply it to new algorithms to determine the order of magnitude of their time efficiencies </a:t>
            </a: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Describe, illustrate, and use the algorithms from the chapter, including: sequential and binary search, selection sort, data cleanup algorithms, pattern-matching </a:t>
            </a: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Explain which orders of magnitude grow faster or slower than others </a:t>
            </a: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Describe what a “suspected intractable” problem is, giving one or more examples, and the purpose of approximation algorithms that partially solve 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them</a:t>
            </a: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2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altLang="en-US" sz="3600" b="0" kern="0" dirty="0">
                <a:latin typeface="Arial" panose="020B0604020202020204" pitchFamily="34" charset="0"/>
                <a:cs typeface="Arial" panose="020B0604020202020204" pitchFamily="34" charset="0"/>
              </a:rPr>
              <a:t>Measuring </a:t>
            </a:r>
            <a:r>
              <a:rPr lang="en-US" altLang="en-US" sz="36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Efficiency Order </a:t>
            </a:r>
            <a:r>
              <a:rPr lang="en-US" altLang="en-US" sz="3600" b="0" kern="0" dirty="0">
                <a:latin typeface="Arial" panose="020B0604020202020204" pitchFamily="34" charset="0"/>
                <a:cs typeface="Arial" panose="020B0604020202020204" pitchFamily="34" charset="0"/>
              </a:rPr>
              <a:t>of Magnitude—Order </a:t>
            </a:r>
            <a:r>
              <a:rPr lang="en-US" altLang="en-US" sz="36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3600" b="0" kern="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600" b="0" kern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(3 of 3)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66128" y="1234440"/>
            <a:ext cx="4038600" cy="4578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6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FIGURE </a:t>
            </a:r>
            <a:r>
              <a:rPr lang="en-US" altLang="en-US" sz="2600" b="1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3.13</a:t>
            </a:r>
            <a:endParaRPr lang="en-US" altLang="en-US" sz="2600" b="1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92462"/>
              </p:ext>
            </p:extLst>
          </p:nvPr>
        </p:nvGraphicFramePr>
        <p:xfrm>
          <a:off x="1066800" y="1843960"/>
          <a:ext cx="5453380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938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Work Units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Required: 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Work Units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Required: 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</a:t>
                      </a:r>
                      <a:r>
                        <a:rPr lang="en-US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 B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0.0001 </a:t>
                      </a:r>
                      <a:r>
                        <a:rPr lang="en-US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b="1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1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r>
                        <a:rPr lang="en-US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1,000,000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10,000,000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100,000,000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100,000,000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10,000,000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10,000,000,000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1,000,000,000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44342" y="5243696"/>
            <a:ext cx="7870092" cy="967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 comparison of two extreme 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Θ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6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Θ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0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Analysis of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Algorithms Data 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Cleanup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Algorithms (1 of 12)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6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Given a collection of age data, where erroneous zeros occur, find and remove all the zeros from the data, reporting the number of legitimate age values that remain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”</a:t>
            </a:r>
            <a:endParaRPr lang="en-US" altLang="en-US" sz="2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Illustrates multiple solutions to a single problem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 of analysis to compare 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algorithms</a:t>
            </a:r>
            <a:endParaRPr lang="en-US" altLang="en-US" sz="2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Analysis of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Algorithms Data 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Cleanup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Algorithms (2 of 12)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Shuffle-left algorithm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Search for zeros from left to right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When a zero is found, shift all values to its right one cell to the left 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Example: [55, 0, 32, 19, 0, 27]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Finds 0 at position 2: [55, 32, 19, 0, 27, 27]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Finds 0 at position 4: [55, 32, 19, 27, 27, 27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]</a:t>
            </a: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9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 defTabSz="914400">
              <a:defRPr/>
            </a:pPr>
            <a:r>
              <a:rPr lang="en-US" altLang="en-US" sz="3600" b="0" kern="0" dirty="0">
                <a:latin typeface="Arial" panose="020B0604020202020204" pitchFamily="34" charset="0"/>
                <a:cs typeface="Arial" panose="020B0604020202020204" pitchFamily="34" charset="0"/>
              </a:rPr>
              <a:t>Analysis of </a:t>
            </a:r>
            <a:r>
              <a:rPr lang="en-US" altLang="en-US" sz="36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 Data </a:t>
            </a:r>
            <a:r>
              <a:rPr lang="en-US" altLang="en-US" sz="3600" b="0" kern="0" dirty="0">
                <a:latin typeface="Arial" panose="020B0604020202020204" pitchFamily="34" charset="0"/>
                <a:cs typeface="Arial" panose="020B0604020202020204" pitchFamily="34" charset="0"/>
              </a:rPr>
              <a:t>Cleanup </a:t>
            </a:r>
            <a:r>
              <a:rPr lang="en-US" altLang="en-US" sz="36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 (3 of 12)</a:t>
            </a:r>
            <a:endParaRPr lang="en-US" altLang="en-US" sz="36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5" descr="Line 1: get values for n and the n data items. Line 2: set the value of legit to n. Line 3: set the value of left to 1. Line 4: set the value of right to 2. Line 5: while left is less than or equal to legit do steps 6 through 14. Line 6, indented once: if the item at position left is not 0 then do steps 7 and 8. Line 7, indented twice: increase left by 1. Line 8, indented twice: increase right by 1. Line 9, indented once: else left parenthesis, the item at position left is 0, right parenthesis, do steps 10 through 14. Line 10, indented twice: reduce legit by 1. Line 11, indented twice: while right is less than or equal to n do steps 12 and 13. Line 12, indented three times: copy the item at position right into position left parenthesis, right minus 1, right parenthesis. Line 13, indented three times: increase right by 1. Line 14, indented twice: set the value of right to left parenthesis, left + 1 right parenthesis. Line 15: stop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295400"/>
            <a:ext cx="6810375" cy="48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6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Analysis of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Algorithms Data 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Cleanup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Algorithms (4 of 12)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Analysis of shuffle-left for time efficiency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Count comparisons looking for zero AND movements of values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Best case: no zero value, check each value and nothing more: Θ(n)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Worst case: every value is a zero, move n - 1 values, then n - 2 values, etc.: Θ(n</a:t>
            </a:r>
            <a:r>
              <a:rPr lang="en-US" altLang="en-US" sz="2400" baseline="30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Analysis of shuffle-left for space efficiency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Uses no significant space beyond 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input</a:t>
            </a: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8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Analysis of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Algorithms Data 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Cleanup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Algorithms (5 of 12)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Copy-over algorithm</a:t>
            </a:r>
          </a:p>
          <a:p>
            <a:pPr lvl="1">
              <a:defRPr/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Create a second, initially empty, list</a:t>
            </a:r>
          </a:p>
          <a:p>
            <a:pPr lvl="1">
              <a:defRPr/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Look at each value in the original</a:t>
            </a:r>
          </a:p>
          <a:p>
            <a:pPr lvl="1">
              <a:defRPr/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If it is nonzero, copy it to the second list</a:t>
            </a:r>
          </a:p>
          <a:p>
            <a:pPr>
              <a:defRPr/>
            </a:pPr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Example: [55, 0, 32, 19, 0, 27]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answer = [55</a:t>
            </a:r>
            <a:r>
              <a:rPr lang="en-US" altLang="en-US" sz="28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answer = [55</a:t>
            </a:r>
            <a:r>
              <a:rPr lang="en-US" altLang="en-US" sz="28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answer = [55, 32</a:t>
            </a:r>
            <a:r>
              <a:rPr lang="en-US" altLang="en-US" sz="28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answer = [55, 32, 19]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answer = [55, 32, 19]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answer = [55, 32, 19, 27</a:t>
            </a:r>
            <a:r>
              <a:rPr lang="en-US" altLang="en-US" sz="28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]</a:t>
            </a:r>
            <a:endParaRPr lang="en-US" altLang="en-US" sz="2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6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altLang="en-US" sz="3600" b="0" kern="0" dirty="0">
                <a:latin typeface="Arial" panose="020B0604020202020204" pitchFamily="34" charset="0"/>
                <a:cs typeface="Arial" panose="020B0604020202020204" pitchFamily="34" charset="0"/>
              </a:rPr>
              <a:t>Analysis of </a:t>
            </a:r>
            <a:r>
              <a:rPr lang="en-US" altLang="en-US" sz="36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 Data </a:t>
            </a:r>
            <a:r>
              <a:rPr lang="en-US" altLang="en-US" sz="3600" b="0" kern="0" dirty="0">
                <a:latin typeface="Arial" panose="020B0604020202020204" pitchFamily="34" charset="0"/>
                <a:cs typeface="Arial" panose="020B0604020202020204" pitchFamily="34" charset="0"/>
              </a:rPr>
              <a:t>Cleanup </a:t>
            </a:r>
            <a:r>
              <a:rPr lang="en-US" altLang="en-US" sz="36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 (6 of 12)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5" descr="Line 1: Get values for n and the n data items. Line 2: Set the value of left to 1. Line3: Set the value of new position to 1. Line 4: While left is less than or equal to n do Steps 5 through 8. Line 5, indented once: If the item at position left is not 0 then do Steps 6 and 7. Line 6, indented twice: Copy the item at position left into position new position in new list. Line 7, indented twice: Increase new position by 1. Line 8, indented once: Increase left by 1. Line 9: Stop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576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63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Analysis of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Algorithms Data 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Cleanup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Algorithms (7 of 12)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Time efficiency for copy-over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Best case: all zeros, checks each value but doesn’t copy it: Θ(n)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Worst case: no zeros, checks each value and copies it: Θ(n)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Space efficiency for copy-over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Best case: all zeros, uses no extra space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Worst case: no zeros, uses n extra 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spaces</a:t>
            </a: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4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Analysis of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Algorithms Data 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Cleanup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Algorithms (8 of 12)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Converging-pointers algorithm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Keep track of two pointers at the data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Left pointer moves left to right and stops when it sees a zero value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Right pointer stays put until a zero is found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Then its value is copied on top of the zero, and it moves one cell to the left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Stop when the left crosses the right </a:t>
            </a:r>
          </a:p>
        </p:txBody>
      </p:sp>
    </p:spTree>
    <p:extLst>
      <p:ext uri="{BB962C8B-B14F-4D97-AF65-F5344CB8AC3E}">
        <p14:creationId xmlns:p14="http://schemas.microsoft.com/office/powerpoint/2010/main" val="282737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altLang="en-US" sz="3600" b="0" kern="0" dirty="0">
                <a:latin typeface="Arial" panose="020B0604020202020204" pitchFamily="34" charset="0"/>
                <a:cs typeface="Arial" panose="020B0604020202020204" pitchFamily="34" charset="0"/>
              </a:rPr>
              <a:t>Analysis of </a:t>
            </a:r>
            <a:r>
              <a:rPr lang="en-US" altLang="en-US" sz="36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 Data </a:t>
            </a:r>
            <a:r>
              <a:rPr lang="en-US" altLang="en-US" sz="3600" b="0" kern="0" dirty="0">
                <a:latin typeface="Arial" panose="020B0604020202020204" pitchFamily="34" charset="0"/>
                <a:cs typeface="Arial" panose="020B0604020202020204" pitchFamily="34" charset="0"/>
              </a:rPr>
              <a:t>Cleanup </a:t>
            </a:r>
            <a:r>
              <a:rPr lang="en-US" altLang="en-US" sz="36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 (9 of 12)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5" descr="Line 1: get values for n and the n data items. Line 2: set the value of legit to n. Line 3: set the value of left to 1. Line 4: set the value of right to n. Line 5: while left is less than right do steps 6 through 10. Line 6, indented once: if the item at position left is not 0 then increase left by 1. Line 7, indented once: else, left parenthesis, the item at position left is 0, right parenthesis, do steps 8 through 10. Line 8, indented twice: reduce legit by 1. Line 9, indented twice: Copy the item at position right into position left. Line 10, indented twice: Reduce right by 1. Line 11: If the item at position left is 0, then reduce legit by 1. Line 12: stop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524000"/>
            <a:ext cx="73533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59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Introduction 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makes one algorithm better than another?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How can we judge and compare algorithms?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Metaphor: purchasing a car vs. attributes of interest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Ease of 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handling</a:t>
            </a:r>
          </a:p>
          <a:p>
            <a:pPr lvl="1"/>
            <a:r>
              <a:rPr lang="en-US" altLang="en-US" sz="24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Style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Fuel 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efficiency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Ease of understanding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Elegance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Time/space 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efficiency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13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Analysis of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Algorithms Data 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Cleanup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Algorithms (10 of 12)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Alt text will be entere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91" y="1389247"/>
            <a:ext cx="5118018" cy="460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70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Analysis of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Algorithms Data 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Cleanup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Algorithms (11 of 12)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Time efficiency for converging-pointers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Best case: no zeros, left pointer just moves across to pass the right pointers, examines each value: Θ(n)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Worst case: all zeros, examines each value and copies a value over it, right pointer moves left towards left pointer: Θ(n)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Space efficiency for converging-pointers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 significant extra space 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needed</a:t>
            </a: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altLang="en-US" sz="3600" b="0" kern="0" dirty="0">
                <a:latin typeface="Arial" panose="020B0604020202020204" pitchFamily="34" charset="0"/>
                <a:cs typeface="Arial" panose="020B0604020202020204" pitchFamily="34" charset="0"/>
              </a:rPr>
              <a:t>Analysis of </a:t>
            </a:r>
            <a:r>
              <a:rPr lang="en-US" altLang="en-US" sz="36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 Data </a:t>
            </a:r>
            <a:r>
              <a:rPr lang="en-US" altLang="en-US" sz="3600" b="0" kern="0" dirty="0">
                <a:latin typeface="Arial" panose="020B0604020202020204" pitchFamily="34" charset="0"/>
                <a:cs typeface="Arial" panose="020B0604020202020204" pitchFamily="34" charset="0"/>
              </a:rPr>
              <a:t>Cleanup </a:t>
            </a:r>
            <a:r>
              <a:rPr lang="en-US" altLang="en-US" sz="36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 (12 of 12)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72277" y="1234440"/>
            <a:ext cx="8324675" cy="512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6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FIGURE </a:t>
            </a:r>
            <a:r>
              <a:rPr lang="en-US" altLang="en-US" sz="2600" b="1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3.17</a:t>
            </a:r>
            <a:endParaRPr lang="en-US" altLang="en-US" sz="2600" b="1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85554"/>
              </p:ext>
            </p:extLst>
          </p:nvPr>
        </p:nvGraphicFramePr>
        <p:xfrm>
          <a:off x="341193" y="2419406"/>
          <a:ext cx="8585744" cy="21192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01"/>
                <a:gridCol w="1458135"/>
                <a:gridCol w="1149256"/>
                <a:gridCol w="947788"/>
                <a:gridCol w="1166508"/>
                <a:gridCol w="1385228"/>
                <a:gridCol w="1385228"/>
              </a:tblGrid>
              <a:tr h="50436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Shuffle-left: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Shuffle-left: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2. Copy-over: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2. Copy-over: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3.Converging-pointers: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3.Converging-pointers: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60967">
                <a:tc>
                  <a:txBody>
                    <a:bodyPr/>
                    <a:lstStyle/>
                    <a:p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Time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Space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Time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Space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Time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Space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6096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Best case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 smtClean="0"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Θ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en-US" sz="14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 smtClean="0"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Θ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en-US" sz="14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 smtClean="0"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Θ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en-US" sz="14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6096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Worst case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Θ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400" baseline="30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en-US" sz="14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Θ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en-US" sz="14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Θ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en-US" sz="14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0436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Average case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Θ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400" baseline="30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en-US" sz="14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Θ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≤ x ≤ 2</a:t>
                      </a:r>
                      <a:r>
                        <a:rPr lang="en-US" sz="1400" i="1" baseline="0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en-US" sz="14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Θ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en-US" sz="14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68489" y="5240741"/>
            <a:ext cx="8228463" cy="655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Analysis of three data cleanup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88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3488" y="1"/>
            <a:ext cx="7557025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Analysis of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Algorithms Binary Search (1 of 5)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600" b="1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Binary </a:t>
            </a:r>
            <a:r>
              <a:rPr lang="en-US" altLang="en-US" sz="26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Search </a:t>
            </a:r>
            <a:r>
              <a:rPr lang="en-US" altLang="en-US" sz="2600" b="1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Algorithm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</a:t>
            </a:r>
            <a:endParaRPr lang="en-US" altLang="en-US" sz="2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6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Requires 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list to be </a:t>
            </a:r>
            <a:r>
              <a:rPr lang="en-US" altLang="en-US" sz="26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ordered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values</a:t>
            </a:r>
            <a:r>
              <a:rPr lang="en-US" altLang="en-US" sz="26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 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Will find the location of the target in the list, if it occurs, by starting in the middle and splitting the range in two with each 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comparison</a:t>
            </a:r>
            <a:endParaRPr lang="en-US" altLang="en-US" sz="2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19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3488" y="1"/>
            <a:ext cx="7557025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kern="0" dirty="0">
                <a:latin typeface="Arial" panose="020B0604020202020204" pitchFamily="34" charset="0"/>
                <a:cs typeface="Arial" panose="020B0604020202020204" pitchFamily="34" charset="0"/>
              </a:rPr>
              <a:t>Analysis of </a:t>
            </a:r>
            <a:r>
              <a:rPr lang="en-US" altLang="en-US" sz="36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 Binary Search (2 of 5)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5" descr="Line 1: get values for number, n, t sub 1, and so on, to, t sub n, and n sub 1, and so on, to, n sub n. Line 2: set the value of beginning to 1 and set the value of found to no. Line 3: set the value of end to n. Line 4: while, found = no and beginning is less than or equal to end, do steps 5 through 10. Line 5, indented once: set the value of m to the middle value between beginning and end. Line 6, indented once: if number = t sub m, the number found at the midpoint between beginning and end, then do steps 7 and 8. Line 7, indented twice: print the name of the corresponding person, n sub m. Line 8, indented twice: set the value of found to yes. Line 9, indented once: else if, number less than t sub m, then set end = m minus 1. Line 10, indented once: else, left parenthesis, number greater than t sub m, right parenthesis, set beginning = m plus 1. &#10;Line 11: if, left parenthesis, found = no, right parenthesis, then print the message, left single quote, sorry, this number is not in our directory, right single quote. Line 12: stop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1469408"/>
            <a:ext cx="7251700" cy="453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60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3488" y="1"/>
            <a:ext cx="7557025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Analysis of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Algorithms Binary Search (3 of 5)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Alt text will be entere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86" y="1905000"/>
            <a:ext cx="6805429" cy="3932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251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3488" y="1"/>
            <a:ext cx="7557025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Analysis of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Algorithms Binary Search (4 of 5)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Central unit of work: comparisons against target</a:t>
            </a:r>
          </a:p>
          <a:p>
            <a:pPr marL="514350" indent="-514350"/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Best case efficiency</a:t>
            </a:r>
          </a:p>
          <a:p>
            <a:pPr marL="914400" lvl="1" indent="-514350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Value is the first middle value: 1 comparison</a:t>
            </a:r>
          </a:p>
          <a:p>
            <a:pPr marL="514350" indent="-514350"/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Worst case efficiency</a:t>
            </a:r>
          </a:p>
          <a:p>
            <a:pPr marL="914400" lvl="1" indent="-514350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Value does not appear, repeats as many times as we can divide the list before running out of values: Θ(</a:t>
            </a:r>
            <a:r>
              <a:rPr lang="en-US" altLang="en-US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lg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n) </a:t>
            </a:r>
          </a:p>
        </p:txBody>
      </p:sp>
    </p:spTree>
    <p:extLst>
      <p:ext uri="{BB962C8B-B14F-4D97-AF65-F5344CB8AC3E}">
        <p14:creationId xmlns:p14="http://schemas.microsoft.com/office/powerpoint/2010/main" val="397348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3488" y="1"/>
            <a:ext cx="7557025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Analysis of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Algorithms Binary Search (5 of 5)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231266"/>
            <a:ext cx="8229600" cy="966024"/>
          </a:xfrm>
        </p:spPr>
        <p:txBody>
          <a:bodyPr>
            <a:noAutofit/>
          </a:bodyPr>
          <a:lstStyle/>
          <a:p>
            <a:r>
              <a:rPr lang="en-US" altLang="en-US" sz="26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Order of magnitude </a:t>
            </a:r>
            <a:r>
              <a:rPr lang="en-US" altLang="en-US" sz="2600" b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lg</a:t>
            </a:r>
            <a:r>
              <a:rPr lang="en-US" altLang="en-US" sz="26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n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Θ(</a:t>
            </a:r>
            <a:r>
              <a:rPr lang="en-US" altLang="en-US" sz="26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lg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n), grows very 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slowly</a:t>
            </a:r>
            <a:endParaRPr lang="en-US" altLang="en-US" sz="2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4" name="Picture 8" descr="N, 8; Log n, 3. N, 16; Log n, 4. N, 32; Log n, 5. N, 64; Log n, 6. N, 128; Log n, 7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80" y="2367851"/>
            <a:ext cx="2795587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A comparison of functions n and log n shows that the log function grows much more slowly than the n function and is below the n function all times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19" y="2483893"/>
            <a:ext cx="2695575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5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5637" y="1"/>
            <a:ext cx="8312727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Analysis of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Algorithms Pattern Matching (1 of 4)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Algorithm from Chapter 2: Finding a pattern in a text document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Best case: when first symbol of pattern does not appear in text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Worst case: when all but last symbol of pattern make up the 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text</a:t>
            </a: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4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5637" y="1"/>
            <a:ext cx="8312727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kern="0" dirty="0">
                <a:latin typeface="Arial" panose="020B0604020202020204" pitchFamily="34" charset="0"/>
                <a:cs typeface="Arial" panose="020B0604020202020204" pitchFamily="34" charset="0"/>
              </a:rPr>
              <a:t>Analysis of </a:t>
            </a:r>
            <a:r>
              <a:rPr lang="en-US" altLang="en-US" sz="36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 Pattern Matching (2 of 4)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5" descr="Line 1: get values for n and m, the size of the text and the pattern, respectively. Line 2: get values both the text t sub 1, t sub 2, and so on, to t sub n, and the pattern p sub 1, p sub 2, and so on, to p sub m. Line 3: set k, the starting location for the attempted match, to 1. Line 4: while, left parenthesis, k, less than or equal to, left parenthesis, n minus, m plus 1, right parenthesis, right parenthesis, do. Line 5, indented once: set the value of i to 1. Line 6, indented once: set the value of mismatch to no. Line 7, indented once: while both, left parenthesis, i less than n, right parenthesis, and left parenthesis, mismatch = no, right parenthesis, do. Line 8, indented twice: if p sub i not equal to t sub k plus, left parenthesis, i minus 1, then. Line 9, indented three times: set mismatch to yes. Line 10, indented twice: else. Line 11, indented three times: increment i by 1, to move to the next character. Line 12, indented once: end of the loop. Line 13, indented once: if mismatch = no, then. Line 14, indented twice: print the message, left single quote, there is a match at position, right single quote. Line 15, indented once: print the value of k. Line 16, indented once: increment k by 1. Line 17: end of the loop. Line 18: stop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428464"/>
            <a:ext cx="528637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5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Attributes of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Algorithms (1 of 3)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Correctness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Is the problem specified correctly?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Does the algorithm produce the correct  result?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Example: pattern matching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Problem spec: “given pattern p and text t, determine the location, if any, of pattern p occurring in text t”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Algorithm correct: does it always work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?</a:t>
            </a: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7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5637" y="1"/>
            <a:ext cx="8312727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Analysis of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Algorithms Pattern Matching (3 of 4)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Best case example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Pattern = “xyz” text = “</a:t>
            </a:r>
            <a:r>
              <a:rPr lang="en-US" altLang="en-US" sz="24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aaaaaaaaaaaaaaa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”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At each step, compare x to a and then move on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Θ(n) comparisons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Worst case example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Pattern = “</a:t>
            </a:r>
            <a:r>
              <a:rPr lang="en-US" altLang="en-US" sz="24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aab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” text = “</a:t>
            </a:r>
            <a:r>
              <a:rPr lang="en-US" altLang="en-US" sz="24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aaaaaaaaaaaaaaa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”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At each step, compare m symbols from pattern against text before moving on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Θ(m × n) 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comparisons</a:t>
            </a: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5637" y="1"/>
            <a:ext cx="8312727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kern="0" dirty="0">
                <a:latin typeface="Arial" panose="020B0604020202020204" pitchFamily="34" charset="0"/>
                <a:cs typeface="Arial" panose="020B0604020202020204" pitchFamily="34" charset="0"/>
              </a:rPr>
              <a:t>Analysis of </a:t>
            </a:r>
            <a:r>
              <a:rPr lang="en-US" altLang="en-US" sz="36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 Pattern Matching (4 of 4)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234440"/>
            <a:ext cx="4038600" cy="553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6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FIGURE </a:t>
            </a:r>
            <a:r>
              <a:rPr lang="en-US" altLang="en-US" sz="2600" b="1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3.22</a:t>
            </a:r>
            <a:endParaRPr lang="en-US" altLang="en-US" sz="2600" b="1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19506"/>
              </p:ext>
            </p:extLst>
          </p:nvPr>
        </p:nvGraphicFramePr>
        <p:xfrm>
          <a:off x="277525" y="1961592"/>
          <a:ext cx="8588949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6152"/>
                <a:gridCol w="2303590"/>
                <a:gridCol w="1683703"/>
                <a:gridCol w="915924"/>
                <a:gridCol w="1033971"/>
                <a:gridCol w="1185609"/>
              </a:tblGrid>
              <a:tr h="147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Problem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Unit of Work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Algorithm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Best Case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Worst Case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Average Case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Searching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Comparisons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Sequential search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 smtClean="0"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Θ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400" i="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 smtClean="0"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Θ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400" i="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77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Searching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Comparisons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Binary search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 smtClean="0"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Θ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(Ig </a:t>
                      </a:r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400" i="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4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Θ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(Ig </a:t>
                      </a:r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400" i="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400" i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Sorting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Comparisons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and exchanges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Selection sort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 smtClean="0"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Θ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400" i="0" baseline="30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082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cleanup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Examinations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and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copies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Shuffle-left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Θ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Θ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400" i="0" baseline="30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Θ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400" i="0" baseline="30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/>
                </a:tc>
              </a:tr>
              <a:tr h="147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cleanup</a:t>
                      </a:r>
                      <a:endParaRPr lang="en-US" sz="1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Examinations and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copies</a:t>
                      </a:r>
                      <a:endParaRPr lang="en-US" sz="1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Copy-over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Θ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Θ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400" i="0" baseline="30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Θ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400" i="0" baseline="30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cleanup</a:t>
                      </a:r>
                      <a:endParaRPr lang="en-US" sz="1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Examinations and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copies</a:t>
                      </a:r>
                      <a:endParaRPr lang="en-US" sz="1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Converging-pointers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Θ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Θ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Θ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Pattern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matching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Character comparisons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Forward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march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Θ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Θ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400" i="1" dirty="0" smtClean="0">
                          <a:latin typeface="Arial" pitchFamily="34" charset="0"/>
                          <a:cs typeface="Arial" pitchFamily="34" charset="0"/>
                        </a:rPr>
                        <a:t>m × n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19100" y="5448017"/>
            <a:ext cx="8153400" cy="532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Order-of-magnitude time efficiency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95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When Things Get Out of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Hand (1 of 8)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b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Polynomially</a:t>
            </a:r>
            <a:r>
              <a:rPr lang="en-US" altLang="en-US" sz="26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bounded: 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 algorithm that does work on the order of Θ(</a:t>
            </a:r>
            <a:r>
              <a:rPr lang="en-US" altLang="en-US" sz="26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</a:t>
            </a:r>
            <a:r>
              <a:rPr lang="en-US" altLang="en-US" sz="2600" baseline="300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Most common problems are </a:t>
            </a:r>
            <a:r>
              <a:rPr lang="en-US" altLang="en-US" sz="26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polynomially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bounded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Hamiltonian circuit is NOT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Given a graph, find a path that passes through each vertex exactly once and returns to its starting 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102069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kern="0" dirty="0">
                <a:latin typeface="Arial" panose="020B0604020202020204" pitchFamily="34" charset="0"/>
                <a:cs typeface="Arial" panose="020B0604020202020204" pitchFamily="34" charset="0"/>
              </a:rPr>
              <a:t>When Things Get Out of </a:t>
            </a:r>
            <a:r>
              <a:rPr lang="en-US" altLang="en-US" sz="36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Hand (2 of 8)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6" descr="Points ay, b, c, d form a rectangle. Ay and D, C and B, are diametrically opposite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1936892"/>
            <a:ext cx="2246312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The decision tree has 5 levels. Level 1 1 node ay. Level 2, 2 nodes B C. Level 3, 4 nodes, Ay D and Ay D. Level 4, 8 nodes, B C, B C, B C, B C. Level 5 16 nodes, 8 sets of Ay D. The two Hamiltonian circuits are as follows: Ay, B, D, C, Ay and Ay C, D, B, Ay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39" y="1443061"/>
            <a:ext cx="5216525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78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When Things Get Out of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Hand (3 of 8)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Possible paths in the graph are paths through a tree of choices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Simplest case has exactly two choices per vertex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Number of paths to examine = number of leaves in the tree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Height of the tree = n + 1 (n is the number of vertices in the graph)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Number of leaves = 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600" baseline="300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</a:t>
            </a:r>
            <a:endParaRPr lang="en-US" altLang="en-US" sz="2600" baseline="300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When Things Get Out of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Hand (4 of 8)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Exponential algorithm: 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 algorithm whose order of growth is Θ(2</a:t>
            </a:r>
            <a:r>
              <a:rPr lang="en-US" altLang="en-US" sz="2600" baseline="30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</a:p>
          <a:p>
            <a:r>
              <a:rPr lang="en-US" altLang="en-US" sz="26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Intractable: 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problems with no </a:t>
            </a:r>
            <a:r>
              <a:rPr lang="en-US" altLang="en-US" sz="26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polynomially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bounded solutions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Hamiltonian circuit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Traveling salesperson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Bin packing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Chess </a:t>
            </a:r>
          </a:p>
        </p:txBody>
      </p:sp>
    </p:spTree>
    <p:extLst>
      <p:ext uri="{BB962C8B-B14F-4D97-AF65-F5344CB8AC3E}">
        <p14:creationId xmlns:p14="http://schemas.microsoft.com/office/powerpoint/2010/main" val="219013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kern="0" dirty="0">
                <a:latin typeface="Arial" panose="020B0604020202020204" pitchFamily="34" charset="0"/>
                <a:cs typeface="Arial" panose="020B0604020202020204" pitchFamily="34" charset="0"/>
              </a:rPr>
              <a:t>When Things Get Out of </a:t>
            </a:r>
            <a:r>
              <a:rPr lang="en-US" altLang="en-US" sz="36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Hand (5 of 8)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6" descr="The graph compares the functions: 2 to the n, N squared, N, and log n. 2 to the n has the steepest curve, followed by n squared, N and log n has the shallowest curve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40" y="1423920"/>
            <a:ext cx="307181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 bar chart compares the results for the functions: log n, n, n squared and 2 to the n. The values of n are 5, 6, 7 and 8. When n = 5: log 5 &lt; 5; N = 5; 5 squared = 25; 2 to the fifth = 32. When n = 6: log 6 = &lt; 5; N = 6; 6 squared = 36; 2 to the sixth = 64. When n = 7: log 7 = &lt; 5; N = 7; 7 squared = 49; 2 to the seventh = 128. When n = 8: log 8 = &lt; 5; N = 8; 8 squared = 64; 2 to the eighth = 256. All values are approximated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182" y="1423920"/>
            <a:ext cx="49466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5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kern="0" dirty="0">
                <a:latin typeface="Arial" panose="020B0604020202020204" pitchFamily="34" charset="0"/>
                <a:cs typeface="Arial" panose="020B0604020202020204" pitchFamily="34" charset="0"/>
              </a:rPr>
              <a:t>When Things Get Out of </a:t>
            </a:r>
            <a:r>
              <a:rPr lang="en-US" altLang="en-US" sz="36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Hand (6 of</a:t>
            </a:r>
            <a:r>
              <a:rPr lang="en-US" altLang="en-US" sz="3600" b="0" kern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8</a:t>
            </a:r>
            <a:r>
              <a:rPr lang="en-US" altLang="en-US" sz="36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22668" y="1343624"/>
            <a:ext cx="7154628" cy="512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3.27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707728"/>
              </p:ext>
            </p:extLst>
          </p:nvPr>
        </p:nvGraphicFramePr>
        <p:xfrm>
          <a:off x="914400" y="2438400"/>
          <a:ext cx="7133909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0730"/>
                <a:gridCol w="1233805"/>
                <a:gridCol w="1302068"/>
                <a:gridCol w="1765618"/>
                <a:gridCol w="2071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sz="16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 </a:t>
                      </a:r>
                      <a:r>
                        <a:rPr lang="en-US" sz="16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6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0.0003 sec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0.0006 sec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0.0007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sec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 sec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6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 sec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0.005 sec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 sec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 sec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16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 sec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 sec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sec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1.67 min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6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600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0.1024 sec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3,570 years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× 10</a:t>
                      </a:r>
                      <a:r>
                        <a:rPr lang="en-US" sz="16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centuries</a:t>
                      </a:r>
                      <a:endParaRPr lang="en-US" sz="1600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 big to compute!!</a:t>
                      </a:r>
                      <a:endParaRPr lang="en-US" sz="16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73206" y="5262407"/>
            <a:ext cx="8202304" cy="597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 comparison of four orders of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magnitude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24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kern="0" dirty="0">
                <a:latin typeface="Arial" panose="020B0604020202020204" pitchFamily="34" charset="0"/>
                <a:cs typeface="Arial" panose="020B0604020202020204" pitchFamily="34" charset="0"/>
              </a:rPr>
              <a:t>When Things Get Out of </a:t>
            </a:r>
            <a:r>
              <a:rPr lang="en-US" altLang="en-US" sz="36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Hand (7 of 8)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5" descr="Bin 1 from top to bottom. First section empty, second section box of volume 0.4, third section box of volume 0.3. Bin 2 from top to bottom. First section empty, second section box of volume 0.5 bin 3 from top to bottom. First section empty, second section box of volume 0.6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439863"/>
            <a:ext cx="7086600" cy="45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99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When Things Get Out of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Hand (8 of 8)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Approximation algorithms: 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algorithms that partially solve, or provide suboptimal solutions to, intractable problems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Example: bin packing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 each box to be packed: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Check each current bin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If new box fits in the bin, place it there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If no bin can hold the new box, add a new </a:t>
            </a:r>
            <a:r>
              <a:rPr lang="en-US" altLang="en-US" sz="22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bin</a:t>
            </a:r>
            <a:endParaRPr lang="en-US" altLang="en-US" sz="2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9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Attributes of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Algorithms (2 of 3)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Ease of understanding: Can somebody other than the author easily understand it?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Examples: Checking correctness and program maintenance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Elegance: using a clever or nonobvious approach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Example: Gauss’s summing of 1 + 2 + … + 100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Attributes may conflict: elegance often conflicts with ease of understanding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Attributes may reinforce each other: ease of understanding supports correctness </a:t>
            </a:r>
          </a:p>
        </p:txBody>
      </p:sp>
    </p:spTree>
    <p:extLst>
      <p:ext uri="{BB962C8B-B14F-4D97-AF65-F5344CB8AC3E}">
        <p14:creationId xmlns:p14="http://schemas.microsoft.com/office/powerpoint/2010/main" val="20175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Summary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We must evaluate the quality of algorithms and compare competing algorithms to each other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Attributes: correctness, efficiency, elegance, and ease of understanding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Compare competing algorithms for time and space efficiency (time/space tradeoffs are common)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Orders of magnitude capture work as a function of input size: Θ(</a:t>
            </a:r>
            <a:r>
              <a:rPr lang="en-US" altLang="en-US" sz="26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lg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n), Θ(n), Θ(n</a:t>
            </a:r>
            <a:r>
              <a:rPr lang="en-US" altLang="en-US" sz="2600" baseline="30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), and Θ(2</a:t>
            </a:r>
            <a:r>
              <a:rPr lang="en-US" altLang="en-US" sz="2600" baseline="30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Problems with only exponential algorithms are 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intractable</a:t>
            </a:r>
          </a:p>
        </p:txBody>
      </p:sp>
    </p:spTree>
    <p:extLst>
      <p:ext uri="{BB962C8B-B14F-4D97-AF65-F5344CB8AC3E}">
        <p14:creationId xmlns:p14="http://schemas.microsoft.com/office/powerpoint/2010/main" val="97531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Attributes of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Algorithms (3 of 3)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Efficiency: 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 algorithm’s use of time and space resources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Timing an algorithm is not always useful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Confounding factors: machine speed, size of input</a:t>
            </a:r>
          </a:p>
          <a:p>
            <a:r>
              <a:rPr lang="en-US" altLang="en-US" sz="26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Benchmarking: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timing an algorithm on standard data sets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Testing hardware and operating system, etc.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Testing real-world performance limits </a:t>
            </a:r>
          </a:p>
        </p:txBody>
      </p:sp>
    </p:spTree>
    <p:extLst>
      <p:ext uri="{BB962C8B-B14F-4D97-AF65-F5344CB8AC3E}">
        <p14:creationId xmlns:p14="http://schemas.microsoft.com/office/powerpoint/2010/main" val="23520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5637" y="1"/>
            <a:ext cx="8312727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Measuring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Efficiency Sequential Search (1 of 4)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Analysis of algorithms: 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study of the efficiency of algorithms</a:t>
            </a:r>
          </a:p>
          <a:p>
            <a:r>
              <a:rPr lang="en-US" altLang="en-US" sz="26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Searching: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the task of finding a specific value in a list of values, or deciding it is not there</a:t>
            </a:r>
          </a:p>
          <a:p>
            <a:r>
              <a:rPr lang="en-US" altLang="en-US" sz="26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Sequential search algorithm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(from Chapter 2)</a:t>
            </a:r>
            <a:endParaRPr lang="en-US" altLang="en-US" sz="2600" b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Given a target value and a random list of values, find the location of the target in the list, if it occurs, by checking each value in the list in 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turn</a:t>
            </a: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20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5637" y="1"/>
            <a:ext cx="8312727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kern="0" dirty="0">
                <a:latin typeface="Arial" panose="020B0604020202020204" pitchFamily="34" charset="0"/>
                <a:cs typeface="Arial" panose="020B0604020202020204" pitchFamily="34" charset="0"/>
              </a:rPr>
              <a:t>Measuring </a:t>
            </a:r>
            <a:r>
              <a:rPr lang="en-US" altLang="en-US" sz="36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Efficiency Sequential Search (2 of 4)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5" descr="Line 1: Get values for NUMBER, n, T sub 1, and so on, to T sub n and N sub 1, and so on, to N sub n. Line 2: Set the value of i to 1 and set the value of Found to NO. Line 3: While, left parenthesis, Found = NO, right parenthesis, and, left parenthesis, i less than or equal to n, right parenthesis, do Steps 4 through 7. Line 4, indented once: If NUMBER is equal to the ith number on the list, T sub i, then. Line 5, indented twice: Print the name of the corresponding person, N sub i. Line 6, indented twice: Set the value of Found to YES. Indented once: Else, left parenthesis, NUMBER is not equal to T sub I, right parenthesis. Line 7, indented twice: Add 1 to the value of i. Line 8: If, left parenthesis, Found = NO, right parenthesis, then. Line 9: Print the message, open single quotes, Sorry, this number is not in our directory, close single quotes. Line 10: Stop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29390"/>
            <a:ext cx="8229600" cy="457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1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5637" y="1"/>
            <a:ext cx="8312727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Measuring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Efficiency Sequential Search (3 of 4)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Central unit of work, operations most important for the task, and occurring frequently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sequential search, comparison of the target NUMBER to each number in the list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Given a big input list: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Best case is smallest amount of work algorithm does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Worst case is greatest amount of work algorithm does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Average case depends on likelihood of different scenarios occurring </a:t>
            </a:r>
          </a:p>
        </p:txBody>
      </p:sp>
    </p:spTree>
    <p:extLst>
      <p:ext uri="{BB962C8B-B14F-4D97-AF65-F5344CB8AC3E}">
        <p14:creationId xmlns:p14="http://schemas.microsoft.com/office/powerpoint/2010/main" val="13997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2583</Words>
  <Application>Microsoft Office PowerPoint</Application>
  <PresentationFormat>On-screen Show (4:3)</PresentationFormat>
  <Paragraphs>380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Chapter 3</vt:lpstr>
      <vt:lpstr>Learning Objectives</vt:lpstr>
      <vt:lpstr> Introduction </vt:lpstr>
      <vt:lpstr>Attributes of Algorithms (1 of 3)</vt:lpstr>
      <vt:lpstr>Attributes of Algorithms (2 of 3)</vt:lpstr>
      <vt:lpstr>Attributes of Algorithms (3 of 3)</vt:lpstr>
      <vt:lpstr>Measuring Efficiency Sequential Search (1 of 4)</vt:lpstr>
      <vt:lpstr>Measuring Efficiency Sequential Search (2 of 4)</vt:lpstr>
      <vt:lpstr>Measuring Efficiency Sequential Search (3 of 4)</vt:lpstr>
      <vt:lpstr>Measuring Efficiency Sequential Search (4 of 4)</vt:lpstr>
      <vt:lpstr>Measuring Efficiency Order of Magnitude—Order n (1 of 2)</vt:lpstr>
      <vt:lpstr>Measuring Efficiency Order of Magnitude—Order n (2 of 2)</vt:lpstr>
      <vt:lpstr>Measuring Efficiency Selection Sort (1 of 5)</vt:lpstr>
      <vt:lpstr>Measuring Efficiency Selection Sort (2 of 5)</vt:lpstr>
      <vt:lpstr>Measuring Efficiency Selection Sort (3 of 5)</vt:lpstr>
      <vt:lpstr>Measuring Efficiency Selection Sort (4 of 5)</vt:lpstr>
      <vt:lpstr>Measuring Efficiency Selection Sort (5 of 5)</vt:lpstr>
      <vt:lpstr>Measuring Efficiency Order of Magnitude—Order n2 (1 of 3)  </vt:lpstr>
      <vt:lpstr>Measuring Efficiency Order of Magnitude—Order n2 (2 of 3)</vt:lpstr>
      <vt:lpstr>Measuring Efficiency Order of Magnitude—Order n2 (3 of 3)</vt:lpstr>
      <vt:lpstr>Analysis of Algorithms Data Cleanup Algorithms (1 of 12)</vt:lpstr>
      <vt:lpstr>Analysis of Algorithms Data Cleanup Algorithms (2 of 12)</vt:lpstr>
      <vt:lpstr>Analysis of Algorithms Data Cleanup Algorithms (3 of 12)</vt:lpstr>
      <vt:lpstr>Analysis of Algorithms Data Cleanup Algorithms (4 of 12)</vt:lpstr>
      <vt:lpstr>Analysis of Algorithms Data Cleanup Algorithms (5 of 12)</vt:lpstr>
      <vt:lpstr>Analysis of Algorithms Data Cleanup Algorithms (6 of 12)</vt:lpstr>
      <vt:lpstr>Analysis of Algorithms Data Cleanup Algorithms (7 of 12)</vt:lpstr>
      <vt:lpstr>Analysis of Algorithms Data Cleanup Algorithms (8 of 12)</vt:lpstr>
      <vt:lpstr>Analysis of Algorithms Data Cleanup Algorithms (9 of 12)</vt:lpstr>
      <vt:lpstr>Analysis of Algorithms Data Cleanup Algorithms (10 of 12)</vt:lpstr>
      <vt:lpstr>Analysis of Algorithms Data Cleanup Algorithms (11 of 12)</vt:lpstr>
      <vt:lpstr>Analysis of Algorithms Data Cleanup Algorithms (12 of 12)</vt:lpstr>
      <vt:lpstr>Analysis of Algorithms Binary Search (1 of 5)</vt:lpstr>
      <vt:lpstr>Analysis of Algorithms Binary Search (2 of 5)</vt:lpstr>
      <vt:lpstr>Analysis of Algorithms Binary Search (3 of 5)</vt:lpstr>
      <vt:lpstr>Analysis of Algorithms Binary Search (4 of 5)</vt:lpstr>
      <vt:lpstr>Analysis of Algorithms Binary Search (5 of 5)</vt:lpstr>
      <vt:lpstr>Analysis of Algorithms Pattern Matching (1 of 4)</vt:lpstr>
      <vt:lpstr>Analysis of Algorithms Pattern Matching (2 of 4)</vt:lpstr>
      <vt:lpstr>Analysis of Algorithms Pattern Matching (3 of 4)</vt:lpstr>
      <vt:lpstr>Analysis of Algorithms Pattern Matching (4 of 4)</vt:lpstr>
      <vt:lpstr>When Things Get Out of Hand (1 of 8)</vt:lpstr>
      <vt:lpstr>When Things Get Out of Hand (2 of 8)</vt:lpstr>
      <vt:lpstr>When Things Get Out of Hand (3 of 8)</vt:lpstr>
      <vt:lpstr>When Things Get Out of Hand (4 of 8)</vt:lpstr>
      <vt:lpstr>When Things Get Out of Hand (5 of 8)</vt:lpstr>
      <vt:lpstr>When Things Get Out of Hand (6 of 8)</vt:lpstr>
      <vt:lpstr>When Things Get Out of Hand (7 of 8)</vt:lpstr>
      <vt:lpstr>When Things Get Out of Hand (8 of 8)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The Efficiency of Algorithms</dc:title>
  <dc:creator>Schnider</dc:creator>
  <cp:lastModifiedBy>CD</cp:lastModifiedBy>
  <cp:revision>175</cp:revision>
  <dcterms:created xsi:type="dcterms:W3CDTF">2015-05-05T09:30:46Z</dcterms:created>
  <dcterms:modified xsi:type="dcterms:W3CDTF">2017-11-21T14:22:00Z</dcterms:modified>
</cp:coreProperties>
</file>