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15" r:id="rId29"/>
    <p:sldId id="316" r:id="rId30"/>
    <p:sldId id="317"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434" autoAdjust="0"/>
  </p:normalViewPr>
  <p:slideViewPr>
    <p:cSldViewPr snapToGrid="0">
      <p:cViewPr>
        <p:scale>
          <a:sx n="73" d="100"/>
          <a:sy n="73" d="100"/>
        </p:scale>
        <p:origin x="-702" y="-48"/>
      </p:cViewPr>
      <p:guideLst>
        <p:guide orient="horz" pos="705"/>
        <p:guide pos="5612"/>
        <p:guide pos="4085"/>
        <p:guide pos="2881"/>
      </p:guideLst>
    </p:cSldViewPr>
  </p:slideViewPr>
  <p:outlineViewPr>
    <p:cViewPr>
      <p:scale>
        <a:sx n="33" d="100"/>
        <a:sy n="33" d="100"/>
      </p:scale>
      <p:origin x="0" y="-4789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19</a:t>
            </a:fld>
            <a:endParaRPr lang="en-US" dirty="0"/>
          </a:p>
        </p:txBody>
      </p:sp>
    </p:spTree>
    <p:extLst>
      <p:ext uri="{BB962C8B-B14F-4D97-AF65-F5344CB8AC3E}">
        <p14:creationId xmlns:p14="http://schemas.microsoft.com/office/powerpoint/2010/main" val="4143459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anose="05000000000000000000" pitchFamily="2" charset="2"/>
              <a:buChar char="§"/>
              <a:defRPr sz="2200" b="0" i="0">
                <a:latin typeface="Arial"/>
                <a:cs typeface="Arial"/>
              </a:defRPr>
            </a:lvl3pPr>
            <a:lvl4pPr marL="1828800" indent="-457200">
              <a:buClr>
                <a:srgbClr val="34B14B"/>
              </a:buClr>
              <a:buFont typeface="Courier New" panose="02070309020205020404"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0"/>
          </p:nvPr>
        </p:nvSpPr>
        <p:spPr>
          <a:xfrm>
            <a:off x="457200" y="5291138"/>
            <a:ext cx="7950200" cy="90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422664"/>
            <a:ext cx="3709317" cy="2612376"/>
          </a:xfrm>
        </p:spPr>
        <p:txBody>
          <a:bodyPr/>
          <a:lstStyle/>
          <a:p>
            <a:pPr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anose="020B0604020202020204" pitchFamily="34" charset="0"/>
                <a:ea typeface="ＭＳ Ｐゴシック" charset="-128"/>
                <a:cs typeface="Arial" panose="020B0604020202020204" pitchFamily="34" charset="0"/>
              </a:rPr>
              <a:t>The Building Blocks: Binary Numbers, Boolean Logic, and Gates</a:t>
            </a: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a:t>
            </a:r>
            <a:r>
              <a:rPr lang="en-US" sz="4000" dirty="0" smtClean="0">
                <a:latin typeface="Arial" panose="020B0604020202020204" pitchFamily="34" charset="0"/>
                <a:cs typeface="Arial" panose="020B0604020202020204" pitchFamily="34" charset="0"/>
              </a:rPr>
              <a:t>4</a:t>
            </a:r>
            <a:endParaRPr lang="en-US" sz="4000" dirty="0"/>
          </a:p>
        </p:txBody>
      </p:sp>
    </p:spTree>
    <p:extLst>
      <p:ext uri="{BB962C8B-B14F-4D97-AF65-F5344CB8AC3E}">
        <p14:creationId xmlns:p14="http://schemas.microsoft.com/office/powerpoint/2010/main" val="1428518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(6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Converting from binary to decimal</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Add up powers of two where a 1 appears in the binary number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Converting from decimal to binary</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Repeatedly divide by two and record the remainder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Example, convert 11:  </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11 ÷ 2 = 5, remainder = 1, binary number = 1 </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5 ÷ 2 = 2, remainder = 1, binary number = 11</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2 ÷ 2 = 1, remainder = 0, binary number = 011</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1 ÷ 2 = 0, remainder = 1, binary number =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1011</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08630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(7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defRPr/>
            </a:pPr>
            <a:r>
              <a:rPr lang="en-US" altLang="en-US" dirty="0">
                <a:latin typeface="Arial" panose="020B0604020202020204" pitchFamily="34" charset="0"/>
                <a:ea typeface="ＭＳ Ｐゴシック" panose="020B0600070205080204" pitchFamily="34" charset="-128"/>
                <a:cs typeface="Arial" panose="020B0604020202020204" pitchFamily="34" charset="0"/>
              </a:rPr>
              <a:t>Computers use fixed-length binary numbers for integers, e.g., 4 bits could represent 0 to 15</a:t>
            </a:r>
          </a:p>
          <a:p>
            <a:pPr>
              <a:defRPr/>
            </a:pPr>
            <a:r>
              <a:rPr lang="en-US" altLang="en-US" b="1" dirty="0">
                <a:latin typeface="Arial" panose="020B0604020202020204" pitchFamily="34" charset="0"/>
                <a:ea typeface="ＭＳ Ｐゴシック" panose="020B0600070205080204" pitchFamily="34" charset="-128"/>
                <a:cs typeface="Arial" panose="020B0604020202020204" pitchFamily="34" charset="0"/>
              </a:rPr>
              <a:t>Arithmetic overflow</a:t>
            </a:r>
            <a:r>
              <a:rPr lang="en-US" altLang="en-US" dirty="0">
                <a:latin typeface="Arial" panose="020B0604020202020204" pitchFamily="34" charset="0"/>
                <a:ea typeface="ＭＳ Ｐゴシック" panose="020B0600070205080204" pitchFamily="34" charset="-128"/>
                <a:cs typeface="Arial" panose="020B0604020202020204" pitchFamily="34" charset="0"/>
              </a:rPr>
              <a:t>: when the computer tries to make a number that is too large, e.g., 14 + 2 with 4 bits</a:t>
            </a:r>
          </a:p>
          <a:p>
            <a:pPr>
              <a:defRPr/>
            </a:pPr>
            <a:r>
              <a:rPr lang="en-US" altLang="en-US" dirty="0">
                <a:latin typeface="Arial" panose="020B0604020202020204" pitchFamily="34" charset="0"/>
                <a:ea typeface="ＭＳ Ｐゴシック" panose="020B0600070205080204" pitchFamily="34" charset="-128"/>
                <a:cs typeface="Arial" panose="020B0604020202020204" pitchFamily="34" charset="0"/>
              </a:rPr>
              <a:t>Binary addition: 0 + 0 = 0, 0 + 1 = 1, 1 + 0 = 1,</a:t>
            </a:r>
          </a:p>
          <a:p>
            <a:pPr indent="0">
              <a:buFontTx/>
              <a:buNone/>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1 </a:t>
            </a:r>
            <a:r>
              <a:rPr lang="en-US" altLang="en-US" dirty="0">
                <a:latin typeface="Arial" panose="020B0604020202020204" pitchFamily="34" charset="0"/>
                <a:ea typeface="ＭＳ Ｐゴシック" panose="020B0600070205080204" pitchFamily="34" charset="-128"/>
                <a:cs typeface="Arial" panose="020B0604020202020204" pitchFamily="34" charset="0"/>
              </a:rPr>
              <a:t>+ 1 = 10 (that is, 0 with a carry of 1)</a:t>
            </a:r>
          </a:p>
          <a:p>
            <a:pPr>
              <a:defRPr/>
            </a:pPr>
            <a:r>
              <a:rPr lang="en-US" altLang="en-US" dirty="0">
                <a:latin typeface="Arial" panose="020B0604020202020204" pitchFamily="34" charset="0"/>
                <a:ea typeface="ＭＳ Ｐゴシック" panose="020B0600070205080204" pitchFamily="34" charset="-128"/>
                <a:cs typeface="Arial" panose="020B0604020202020204" pitchFamily="34" charset="0"/>
              </a:rPr>
              <a:t>Example:  0101 + 0011  = 1000</a:t>
            </a:r>
          </a:p>
        </p:txBody>
      </p:sp>
    </p:spTree>
    <p:extLst>
      <p:ext uri="{BB962C8B-B14F-4D97-AF65-F5344CB8AC3E}">
        <p14:creationId xmlns:p14="http://schemas.microsoft.com/office/powerpoint/2010/main" val="52478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(8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Signed integers include negative numbers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Sign/magnitude notation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uses 1 bit for the sign and the rest for the value</a:t>
            </a:r>
          </a:p>
          <a:p>
            <a:pPr marL="457200" lvl="1" indent="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r>
              <a:rPr lang="en-US" altLang="en-US" dirty="0">
                <a:latin typeface="Arial" panose="020B0604020202020204" pitchFamily="34" charset="0"/>
                <a:ea typeface="ＭＳ Ｐゴシック" panose="020B0600070205080204" pitchFamily="34" charset="-128"/>
                <a:cs typeface="Arial" panose="020B0604020202020204" pitchFamily="34" charset="0"/>
              </a:rPr>
              <a:t>5 = 0101, -5 = 1101</a:t>
            </a:r>
          </a:p>
          <a:p>
            <a:pPr marL="457200" lvl="1" indent="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0 </a:t>
            </a:r>
            <a:r>
              <a:rPr lang="en-US" altLang="en-US" dirty="0">
                <a:latin typeface="Arial" panose="020B0604020202020204" pitchFamily="34" charset="0"/>
                <a:ea typeface="ＭＳ Ｐゴシック" panose="020B0600070205080204" pitchFamily="34" charset="-128"/>
                <a:cs typeface="Arial" panose="020B0604020202020204" pitchFamily="34" charset="0"/>
              </a:rPr>
              <a:t>= 0000 and 1000!</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Two’s complement representation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to make the negative of a number, flip every bit and add one</a:t>
            </a:r>
          </a:p>
          <a:p>
            <a:pPr marL="457200" lvl="1" indent="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r>
              <a:rPr lang="en-US" altLang="en-US" dirty="0">
                <a:latin typeface="Arial" panose="020B0604020202020204" pitchFamily="34" charset="0"/>
                <a:ea typeface="ＭＳ Ｐゴシック" panose="020B0600070205080204" pitchFamily="34" charset="-128"/>
                <a:cs typeface="Arial" panose="020B0604020202020204" pitchFamily="34" charset="0"/>
              </a:rPr>
              <a:t>5 = 0101, -5 = 1010 + 1 = 1011</a:t>
            </a:r>
          </a:p>
          <a:p>
            <a:pPr marL="457200" lvl="1" indent="0">
              <a:buFontTx/>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0 </a:t>
            </a:r>
            <a:r>
              <a:rPr lang="en-US" altLang="en-US" dirty="0">
                <a:latin typeface="Arial" panose="020B0604020202020204" pitchFamily="34" charset="0"/>
                <a:ea typeface="ＭＳ Ｐゴシック" panose="020B0600070205080204" pitchFamily="34" charset="-128"/>
                <a:cs typeface="Arial" panose="020B0604020202020204" pitchFamily="34" charset="0"/>
              </a:rPr>
              <a:t>= 0000, -0 = 1111 + 1 = 0000</a:t>
            </a:r>
          </a:p>
        </p:txBody>
      </p:sp>
    </p:spTree>
    <p:extLst>
      <p:ext uri="{BB962C8B-B14F-4D97-AF65-F5344CB8AC3E}">
        <p14:creationId xmlns:p14="http://schemas.microsoft.com/office/powerpoint/2010/main" val="372187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(9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Floating point numbers use binary scientific notation</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Scientific notation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base 10: 1.35 × 10</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-5</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Base 2:  3.25</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10</a:t>
            </a:r>
            <a:r>
              <a:rPr lang="en-US" altLang="en-US" dirty="0">
                <a:latin typeface="Arial" panose="020B0604020202020204" pitchFamily="34" charset="0"/>
                <a:ea typeface="ＭＳ Ｐゴシック" panose="020B0600070205080204" pitchFamily="34" charset="-128"/>
                <a:cs typeface="Arial" panose="020B0604020202020204" pitchFamily="34" charset="0"/>
              </a:rPr>
              <a:t> = 11.01</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2</a:t>
            </a:r>
            <a:r>
              <a:rPr lang="en-US" altLang="en-US" dirty="0">
                <a:latin typeface="Arial" panose="020B0604020202020204" pitchFamily="34" charset="0"/>
                <a:ea typeface="ＭＳ Ｐゴシック" panose="020B0600070205080204" pitchFamily="34" charset="-128"/>
                <a:cs typeface="Arial" panose="020B0604020202020204" pitchFamily="34" charset="0"/>
              </a:rPr>
              <a:t> = 1.101 × 2</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1</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Characters and text: map characters onto binary numbers in a standard way</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ASCII</a:t>
            </a:r>
            <a:r>
              <a:rPr lang="en-US" altLang="en-US" dirty="0">
                <a:latin typeface="Arial" panose="020B0604020202020204" pitchFamily="34" charset="0"/>
                <a:ea typeface="ＭＳ Ｐゴシック" panose="020B0600070205080204" pitchFamily="34" charset="-128"/>
                <a:cs typeface="Arial" panose="020B0604020202020204" pitchFamily="34" charset="0"/>
              </a:rPr>
              <a:t> (8-bit numbers for each character)</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Unicode</a:t>
            </a:r>
            <a:r>
              <a:rPr lang="en-US" altLang="en-US" dirty="0">
                <a:latin typeface="Arial" panose="020B0604020202020204" pitchFamily="34" charset="0"/>
                <a:ea typeface="ＭＳ Ｐゴシック" panose="020B0600070205080204" pitchFamily="34" charset="-128"/>
                <a:cs typeface="Arial" panose="020B0604020202020204" pitchFamily="34" charset="0"/>
              </a:rPr>
              <a:t> (Minimum of 16-bit numbers for each character</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49103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(10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Sounds and images require converting naturally </a:t>
            </a:r>
            <a:r>
              <a:rPr lang="en-US" altLang="en-US" b="1" dirty="0">
                <a:latin typeface="Arial" panose="020B0604020202020204" pitchFamily="34" charset="0"/>
                <a:ea typeface="ＭＳ Ｐゴシック" panose="020B0600070205080204" pitchFamily="34" charset="-128"/>
                <a:cs typeface="Arial" panose="020B0604020202020204" pitchFamily="34" charset="0"/>
              </a:rPr>
              <a:t>analog representations</a:t>
            </a:r>
            <a:r>
              <a:rPr lang="en-US" altLang="en-US" dirty="0">
                <a:latin typeface="Arial" panose="020B0604020202020204" pitchFamily="34" charset="0"/>
                <a:ea typeface="ＭＳ Ｐゴシック" panose="020B0600070205080204" pitchFamily="34" charset="-128"/>
                <a:cs typeface="Arial" panose="020B0604020202020204" pitchFamily="34" charset="0"/>
              </a:rPr>
              <a:t> to </a:t>
            </a:r>
            <a:r>
              <a:rPr lang="en-US" altLang="en-US" b="1" dirty="0">
                <a:latin typeface="Arial" panose="020B0604020202020204" pitchFamily="34" charset="0"/>
                <a:ea typeface="ＭＳ Ｐゴシック" panose="020B0600070205080204" pitchFamily="34" charset="-128"/>
                <a:cs typeface="Arial" panose="020B0604020202020204" pitchFamily="34" charset="0"/>
              </a:rPr>
              <a:t>digital representations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Sound waves characterized by:</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Amplitude: </a:t>
            </a:r>
            <a:r>
              <a:rPr lang="en-US" altLang="en-US" dirty="0">
                <a:latin typeface="Arial" panose="020B0604020202020204" pitchFamily="34" charset="0"/>
                <a:ea typeface="ＭＳ Ｐゴシック" panose="020B0600070205080204" pitchFamily="34" charset="-128"/>
                <a:cs typeface="Arial" panose="020B0604020202020204" pitchFamily="34" charset="0"/>
              </a:rPr>
              <a:t>height of the wave at a moment in time</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Period: </a:t>
            </a:r>
            <a:r>
              <a:rPr lang="en-US" altLang="en-US" dirty="0">
                <a:latin typeface="Arial" panose="020B0604020202020204" pitchFamily="34" charset="0"/>
                <a:ea typeface="ＭＳ Ｐゴシック" panose="020B0600070205080204" pitchFamily="34" charset="-128"/>
                <a:cs typeface="Arial" panose="020B0604020202020204" pitchFamily="34" charset="0"/>
              </a:rPr>
              <a:t>length of time until wave pattern repeats</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Frequency: </a:t>
            </a:r>
            <a:r>
              <a:rPr lang="en-US" altLang="en-US" dirty="0">
                <a:latin typeface="Arial" panose="020B0604020202020204" pitchFamily="34" charset="0"/>
                <a:ea typeface="ＭＳ Ｐゴシック" panose="020B0600070205080204" pitchFamily="34" charset="-128"/>
                <a:cs typeface="Arial" panose="020B0604020202020204" pitchFamily="34" charset="0"/>
              </a:rPr>
              <a:t>number of cycles per unit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time</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7885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(11 of 21)</a:t>
            </a:r>
            <a:endParaRPr lang="en-US" dirty="0">
              <a:latin typeface="Arial" panose="020B0604020202020204" pitchFamily="34" charset="0"/>
              <a:cs typeface="Arial" panose="020B0604020202020204" pitchFamily="34" charset="0"/>
            </a:endParaRPr>
          </a:p>
        </p:txBody>
      </p:sp>
      <p:pic>
        <p:nvPicPr>
          <p:cNvPr id="4" name="Picture 5" descr="An illustration shows an example of sound represented as a waveform.&#10;A horizontal line along the x-axis is labeled as Time; Height of the wave at a moment in “Time” is marked as “Amplitude.” Length of time until wave pattern repeats is marked as “Period,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587" y="1410507"/>
            <a:ext cx="5872827" cy="459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73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(12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Digitize</a:t>
            </a:r>
            <a:r>
              <a:rPr lang="en-US" altLang="en-US" dirty="0">
                <a:latin typeface="Arial" panose="020B0604020202020204" pitchFamily="34" charset="0"/>
                <a:ea typeface="ＭＳ Ｐゴシック" panose="020B0600070205080204" pitchFamily="34" charset="-128"/>
                <a:cs typeface="Arial" panose="020B0604020202020204" pitchFamily="34" charset="0"/>
              </a:rPr>
              <a:t>: to convert to a digital form</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Sampling</a:t>
            </a:r>
            <a:r>
              <a:rPr lang="en-US" altLang="en-US" dirty="0">
                <a:latin typeface="Arial" panose="020B0604020202020204" pitchFamily="34" charset="0"/>
                <a:ea typeface="ＭＳ Ｐゴシック" panose="020B0600070205080204" pitchFamily="34" charset="-128"/>
                <a:cs typeface="Arial" panose="020B0604020202020204" pitchFamily="34" charset="0"/>
              </a:rPr>
              <a:t>: record sound wave values at fixed, discrete intervals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To reproduce sound, approximate using samples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Quality is determined by</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Sampling rate:</a:t>
            </a:r>
            <a:r>
              <a:rPr lang="en-US" altLang="en-US" dirty="0">
                <a:latin typeface="Arial" panose="020B0604020202020204" pitchFamily="34" charset="0"/>
                <a:ea typeface="ＭＳ Ｐゴシック" panose="020B0600070205080204" pitchFamily="34" charset="-128"/>
                <a:cs typeface="Arial" panose="020B0604020202020204" pitchFamily="34" charset="0"/>
              </a:rPr>
              <a:t> number of samples per second</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More samples ► more accurate waveform</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Bit depth: </a:t>
            </a:r>
            <a:r>
              <a:rPr lang="en-US" altLang="en-US" dirty="0">
                <a:latin typeface="Arial" panose="020B0604020202020204" pitchFamily="34" charset="0"/>
                <a:ea typeface="ＭＳ Ｐゴシック" panose="020B0600070205080204" pitchFamily="34" charset="-128"/>
                <a:cs typeface="Arial" panose="020B0604020202020204" pitchFamily="34" charset="0"/>
              </a:rPr>
              <a:t>number of bits per sample</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More bits ► more accurate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amplitude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973370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(13 of 21)</a:t>
            </a:r>
            <a:endParaRPr lang="en-US" dirty="0">
              <a:latin typeface="Arial" panose="020B0604020202020204" pitchFamily="34" charset="0"/>
              <a:cs typeface="Arial" panose="020B0604020202020204" pitchFamily="34" charset="0"/>
            </a:endParaRPr>
          </a:p>
        </p:txBody>
      </p:sp>
      <p:pic>
        <p:nvPicPr>
          <p:cNvPr id="4" name="Picture 4" descr="The figure displays the digitization of an analog signal. The graph ay is sampling the original signal which is plotted for time versus amplitude. The sine wave passes from positive to the negative; the amplitude values in one unit are as follows: 3, 7, 7, 5, 0, negative 3, negative 6, negative 6, 0 and the cycle continues. The graph b is recreating the signal from the sampled values which is plotted for time versus amplitude. The graph resembles a sine wave though it is not curved smoothly. The values for the amplitude are 3, 7, 7, 5, 0, negative 3, negative 6, negative 6, and the wave stops abruptl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65" y="1279836"/>
            <a:ext cx="3673870" cy="492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215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(14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Image sampling: record color or intensity at fixed, discrete intervals in two dimensions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Pixels: individual recorded samples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RGB encoding scheme</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Colors are combinations of red, green, and blue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One byte each for red, green, and blue</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Raster graphics</a:t>
            </a:r>
            <a:r>
              <a:rPr lang="en-US" altLang="en-US" dirty="0">
                <a:latin typeface="Arial" panose="020B0604020202020204" pitchFamily="34" charset="0"/>
                <a:ea typeface="ＭＳ Ｐゴシック" panose="020B0600070205080204" pitchFamily="34" charset="-128"/>
                <a:cs typeface="Arial" panose="020B0604020202020204" pitchFamily="34" charset="0"/>
              </a:rPr>
              <a:t> store picture as two dimensional grid of pixel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values</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61112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(15 of 21)</a:t>
            </a:r>
            <a:endParaRPr lang="en-US" dirty="0">
              <a:latin typeface="Arial" panose="020B0604020202020204" pitchFamily="34" charset="0"/>
              <a:cs typeface="Arial" panose="020B0604020202020204" pitchFamily="34" charset="0"/>
            </a:endParaRPr>
          </a:p>
        </p:txBody>
      </p:sp>
      <p:pic>
        <p:nvPicPr>
          <p:cNvPr id="4" name="Picture 6" descr="A photo shows two sections: first section is marked as (b) and shows a dog seated; second section marked as (a) shows its eye zoomed to show in pixels. Text below shows the following: Example of a digitized photograph (a) Individual pixels in the photograph (b) Photo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400" y="1324758"/>
            <a:ext cx="4225201" cy="475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3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Learning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Objectives (1 of 2)</a:t>
            </a:r>
            <a:endParaRPr lang="en-US" sz="3600" b="0"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261550" y="1216698"/>
            <a:ext cx="8563755" cy="4884068"/>
          </a:xfrm>
        </p:spPr>
        <p:txBody>
          <a:bodyPr>
            <a:noAutofit/>
          </a:bodyPr>
          <a:lstStyle/>
          <a:p>
            <a:pPr marL="457200" indent="-457200"/>
            <a:r>
              <a:rPr lang="en-US" altLang="en-US" dirty="0">
                <a:latin typeface="Arial" panose="020B0604020202020204" pitchFamily="34" charset="0"/>
                <a:ea typeface="ＭＳ Ｐゴシック" panose="020B0600070205080204" pitchFamily="34" charset="-128"/>
                <a:cs typeface="Arial" panose="020B0604020202020204" pitchFamily="34" charset="0"/>
              </a:rPr>
              <a:t>Translate between base-ten and base-two numbers, and represent negative numbers using both sign-magnitude and two’s complement representations </a:t>
            </a:r>
          </a:p>
          <a:p>
            <a:pPr marL="457200" indent="-457200"/>
            <a:r>
              <a:rPr lang="en-US" altLang="en-US" dirty="0">
                <a:latin typeface="Arial" panose="020B0604020202020204" pitchFamily="34" charset="0"/>
                <a:ea typeface="ＭＳ Ｐゴシック" panose="020B0600070205080204" pitchFamily="34" charset="-128"/>
                <a:cs typeface="Arial" panose="020B0604020202020204" pitchFamily="34" charset="0"/>
              </a:rPr>
              <a:t>Explain how fractional numbers, characters, sounds, and images are represented inside the computer </a:t>
            </a:r>
          </a:p>
          <a:p>
            <a:pPr marL="457200" indent="-457200"/>
            <a:r>
              <a:rPr lang="en-US" altLang="en-US" dirty="0">
                <a:latin typeface="Arial" panose="020B0604020202020204" pitchFamily="34" charset="0"/>
                <a:ea typeface="ＭＳ Ｐゴシック" panose="020B0600070205080204" pitchFamily="34" charset="-128"/>
                <a:cs typeface="Arial" panose="020B0604020202020204" pitchFamily="34" charset="0"/>
              </a:rPr>
              <a:t>Build truth tables for Boolean expressions and determine when they are true or false </a:t>
            </a:r>
          </a:p>
          <a:p>
            <a:pPr marL="457200" indent="-457200"/>
            <a:r>
              <a:rPr lang="en-US" altLang="en-US" dirty="0">
                <a:latin typeface="Arial" panose="020B0604020202020204" pitchFamily="34" charset="0"/>
                <a:ea typeface="ＭＳ Ｐゴシック" panose="020B0600070205080204" pitchFamily="34" charset="-128"/>
                <a:cs typeface="Arial" panose="020B0604020202020204" pitchFamily="34" charset="0"/>
              </a:rPr>
              <a:t>Describe the relationship between Boolean logic and electronic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a:t>
            </a: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(16 of 21)</a:t>
            </a:r>
            <a:endParaRPr lang="en-US" dirty="0">
              <a:latin typeface="Arial" panose="020B0604020202020204" pitchFamily="34" charset="0"/>
              <a:cs typeface="Arial" panose="020B0604020202020204" pitchFamily="34" charset="0"/>
            </a:endParaRPr>
          </a:p>
        </p:txBody>
      </p:sp>
      <p:pic>
        <p:nvPicPr>
          <p:cNvPr id="4" name="Picture 5" descr="The figure displays an eight-level gray scale. 8 squares represent the gray scale level. 0 being the lightest it gradually darkens and square 7 is the darkes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84" y="1983135"/>
            <a:ext cx="7765232" cy="31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371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(17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What is the space necessary to store the following data?</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1000 integer values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10-page text paper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60-second sound file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480 by 640 image</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Data compression</a:t>
            </a:r>
            <a:r>
              <a:rPr lang="en-US" altLang="en-US" dirty="0">
                <a:latin typeface="Arial" panose="020B0604020202020204" pitchFamily="34" charset="0"/>
                <a:ea typeface="ＭＳ Ｐゴシック" panose="020B0600070205080204" pitchFamily="34" charset="-128"/>
                <a:cs typeface="Arial" panose="020B0604020202020204" pitchFamily="34" charset="0"/>
              </a:rPr>
              <a:t>: storing data in a reduced-size form to save space/time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Lossless: data can be perfectly restored</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Lossy: data cannot be perfectly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restored</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2264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(18 of 21)</a:t>
            </a:r>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39469240"/>
              </p:ext>
            </p:extLst>
          </p:nvPr>
        </p:nvGraphicFramePr>
        <p:xfrm>
          <a:off x="2239014" y="1147484"/>
          <a:ext cx="4997006" cy="3840480"/>
        </p:xfrm>
        <a:graphic>
          <a:graphicData uri="http://schemas.openxmlformats.org/drawingml/2006/table">
            <a:tbl>
              <a:tblPr firstRow="1" bandRow="1">
                <a:tableStyleId>{5940675A-B579-460E-94D1-54222C63F5DA}</a:tableStyleId>
              </a:tblPr>
              <a:tblGrid>
                <a:gridCol w="793369"/>
                <a:gridCol w="1588262"/>
                <a:gridCol w="2615375"/>
              </a:tblGrid>
              <a:tr h="194354">
                <a:tc>
                  <a:txBody>
                    <a:bodyPr/>
                    <a:lstStyle/>
                    <a:p>
                      <a:r>
                        <a:rPr lang="en-US" sz="1200" b="1" dirty="0" smtClean="0">
                          <a:latin typeface="Arial" panose="020B0604020202020204" pitchFamily="34" charset="0"/>
                          <a:cs typeface="Arial" panose="020B0604020202020204" pitchFamily="34" charset="0"/>
                        </a:rPr>
                        <a:t>Letter</a:t>
                      </a:r>
                      <a:endParaRPr lang="en-US" sz="1200" b="1" dirty="0">
                        <a:latin typeface="Arial" panose="020B0604020202020204" pitchFamily="34" charset="0"/>
                        <a:cs typeface="Arial" panose="020B0604020202020204" pitchFamily="34" charset="0"/>
                      </a:endParaRPr>
                    </a:p>
                  </a:txBody>
                  <a:tcPr/>
                </a:tc>
                <a:tc>
                  <a:txBody>
                    <a:bodyPr/>
                    <a:lstStyle/>
                    <a:p>
                      <a:r>
                        <a:rPr lang="en-US" sz="1200" b="1" dirty="0" smtClean="0">
                          <a:latin typeface="Arial" panose="020B0604020202020204" pitchFamily="34" charset="0"/>
                          <a:cs typeface="Arial" panose="020B0604020202020204" pitchFamily="34" charset="0"/>
                        </a:rPr>
                        <a:t>4-bit Encoding</a:t>
                      </a:r>
                      <a:endParaRPr lang="en-US" sz="1200" b="1" dirty="0">
                        <a:latin typeface="Arial" panose="020B0604020202020204" pitchFamily="34" charset="0"/>
                        <a:cs typeface="Arial" panose="020B0604020202020204" pitchFamily="34" charset="0"/>
                      </a:endParaRPr>
                    </a:p>
                  </a:txBody>
                  <a:tcPr/>
                </a:tc>
                <a:tc>
                  <a:txBody>
                    <a:bodyPr/>
                    <a:lstStyle/>
                    <a:p>
                      <a:r>
                        <a:rPr lang="en-US" sz="1200" b="1" dirty="0" smtClean="0">
                          <a:latin typeface="Arial" panose="020B0604020202020204" pitchFamily="34" charset="0"/>
                          <a:cs typeface="Arial" panose="020B0604020202020204" pitchFamily="34" charset="0"/>
                        </a:rPr>
                        <a:t>Variable</a:t>
                      </a:r>
                      <a:r>
                        <a:rPr lang="en-US" sz="1200" b="1" baseline="0" dirty="0" smtClean="0">
                          <a:latin typeface="Arial" panose="020B0604020202020204" pitchFamily="34" charset="0"/>
                          <a:cs typeface="Arial" panose="020B0604020202020204" pitchFamily="34" charset="0"/>
                        </a:rPr>
                        <a:t> Length Encoding</a:t>
                      </a:r>
                      <a:endParaRPr lang="en-US" sz="1200" b="1" dirty="0">
                        <a:latin typeface="Arial" panose="020B0604020202020204" pitchFamily="34" charset="0"/>
                        <a:cs typeface="Arial" panose="020B0604020202020204" pitchFamily="34" charset="0"/>
                      </a:endParaRPr>
                    </a:p>
                  </a:txBody>
                  <a:tcPr/>
                </a:tc>
              </a:tr>
              <a:tr h="122636">
                <a:tc>
                  <a:txBody>
                    <a:bodyPr/>
                    <a:lstStyle/>
                    <a:p>
                      <a:r>
                        <a:rPr lang="en-US" sz="1200" dirty="0" smtClean="0">
                          <a:latin typeface="Arial" panose="020B0604020202020204" pitchFamily="34" charset="0"/>
                          <a:cs typeface="Arial" panose="020B0604020202020204" pitchFamily="34" charset="0"/>
                        </a:rPr>
                        <a:t>A</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0000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0001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H</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0010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010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W</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0011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110</a:t>
                      </a:r>
                      <a:endParaRPr lang="en-US" sz="1200" dirty="0">
                        <a:latin typeface="Arial" panose="020B0604020202020204" pitchFamily="34" charset="0"/>
                        <a:cs typeface="Arial" panose="020B0604020202020204" pitchFamily="34" charset="0"/>
                      </a:endParaRPr>
                    </a:p>
                  </a:txBody>
                  <a:tcPr/>
                </a:tc>
              </a:tr>
              <a:tr h="140566">
                <a:tc>
                  <a:txBody>
                    <a:bodyPr/>
                    <a:lstStyle/>
                    <a:p>
                      <a:r>
                        <a:rPr lang="en-US" sz="1200" dirty="0" smtClean="0">
                          <a:latin typeface="Arial" panose="020B0604020202020204" pitchFamily="34" charset="0"/>
                          <a:cs typeface="Arial" panose="020B0604020202020204" pitchFamily="34" charset="0"/>
                        </a:rPr>
                        <a:t>E</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0100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0110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O</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0101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0111</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M</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0110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11100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K</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0111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11101</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U</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11110</a:t>
                      </a:r>
                      <a:endParaRPr lang="en-US" sz="1200" dirty="0">
                        <a:latin typeface="Arial" panose="020B0604020202020204" pitchFamily="34" charset="0"/>
                        <a:cs typeface="Arial" panose="020B0604020202020204" pitchFamily="34" charset="0"/>
                      </a:endParaRPr>
                    </a:p>
                  </a:txBody>
                  <a:tcPr/>
                </a:tc>
              </a:tr>
              <a:tr h="149530">
                <a:tc>
                  <a:txBody>
                    <a:bodyPr/>
                    <a:lstStyle/>
                    <a:p>
                      <a:r>
                        <a:rPr lang="en-US" sz="1200" dirty="0" smtClean="0">
                          <a:latin typeface="Arial" panose="020B0604020202020204" pitchFamily="34" charset="0"/>
                          <a:cs typeface="Arial" panose="020B0604020202020204" pitchFamily="34" charset="0"/>
                        </a:rPr>
                        <a:t>N</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111110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P</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1111110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L</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1111111</a:t>
                      </a:r>
                      <a:endParaRPr lang="en-US" sz="1200" dirty="0">
                        <a:latin typeface="Arial" panose="020B0604020202020204" pitchFamily="34" charset="0"/>
                        <a:cs typeface="Arial" panose="020B0604020202020204" pitchFamily="34" charset="0"/>
                      </a:endParaRPr>
                    </a:p>
                  </a:txBody>
                  <a:tcPr/>
                </a:tc>
              </a:tr>
              <a:tr h="158495">
                <a:tc>
                  <a:txBody>
                    <a:bodyPr/>
                    <a:lstStyle/>
                    <a:p>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(a)</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(b)</a:t>
                      </a:r>
                      <a:endParaRPr lang="en-US" sz="1200" dirty="0">
                        <a:latin typeface="Arial" panose="020B0604020202020204" pitchFamily="34" charset="0"/>
                        <a:cs typeface="Arial" panose="020B0604020202020204" pitchFamily="34" charset="0"/>
                      </a:endParaRPr>
                    </a:p>
                  </a:txBody>
                  <a:tcPr/>
                </a:tc>
              </a:tr>
            </a:tbl>
          </a:graphicData>
        </a:graphic>
      </p:graphicFrame>
      <p:sp>
        <p:nvSpPr>
          <p:cNvPr id="6" name="Content Placeholder 5"/>
          <p:cNvSpPr>
            <a:spLocks noGrp="1"/>
          </p:cNvSpPr>
          <p:nvPr>
            <p:ph idx="1"/>
          </p:nvPr>
        </p:nvSpPr>
        <p:spPr>
          <a:xfrm>
            <a:off x="502024" y="5143797"/>
            <a:ext cx="8229600" cy="1009910"/>
          </a:xfrm>
        </p:spPr>
        <p:txBody>
          <a:bodyPr>
            <a:normAutofit fontScale="77500" lnSpcReduction="20000"/>
          </a:bodyPr>
          <a:lstStyle/>
          <a:p>
            <a:pPr marL="0" indent="0">
              <a:buNone/>
            </a:pPr>
            <a:r>
              <a:rPr lang="en-US" dirty="0" smtClean="0">
                <a:latin typeface="Arial" panose="020B0604020202020204" pitchFamily="34" charset="0"/>
                <a:cs typeface="Arial" panose="020B0604020202020204" pitchFamily="34" charset="0"/>
              </a:rPr>
              <a:t>Using variable-length code sets</a:t>
            </a:r>
          </a:p>
          <a:p>
            <a:pPr marL="514350" indent="-514350">
              <a:buAutoNum type="alphaLcParenBoth"/>
            </a:pPr>
            <a:r>
              <a:rPr lang="en-US" dirty="0" smtClean="0">
                <a:latin typeface="Arial" panose="020B0604020202020204" pitchFamily="34" charset="0"/>
                <a:cs typeface="Arial" panose="020B0604020202020204" pitchFamily="34" charset="0"/>
              </a:rPr>
              <a:t>Fixed Length</a:t>
            </a:r>
          </a:p>
          <a:p>
            <a:pPr marL="514350" indent="-514350">
              <a:buAutoNum type="alphaLcParenBoth"/>
            </a:pPr>
            <a:r>
              <a:rPr lang="en-US" dirty="0" smtClean="0">
                <a:latin typeface="Arial" panose="020B0604020202020204" pitchFamily="34" charset="0"/>
                <a:cs typeface="Arial" panose="020B0604020202020204" pitchFamily="34" charset="0"/>
              </a:rPr>
              <a:t>Variable Length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(19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1753981"/>
          </a:xfrm>
        </p:spPr>
        <p:txBody>
          <a:bodyPr>
            <a:normAutofit lnSpcReduction="10000"/>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Computers use binary because “bistable” systems are reliable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Current on/off</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Magnetic field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left/right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7" descr="Two illustrations show binary values represented using magnetic core.&#10;Illustration 1 is labeled as Binary 0 and shows the direction of the current flows towards right side while the direction of the magnetic field is marked with a forward moving to the left. The path of the magnetic field is labeled as Ferric oxide.&#10;Illustration 2 is labeled as Binary 1 and shows the direction of the current flows towards left side while the direction of magnetic field is marked with a forward moving to the righ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470" y="3316266"/>
            <a:ext cx="6144037" cy="279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4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(20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9977" y="1231266"/>
            <a:ext cx="3747244" cy="4894898"/>
          </a:xfrm>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Transistors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Solid-state switches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Change on/off when given power on control line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Extremely small (billions per chip)</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Enable computers that work with </a:t>
            </a:r>
            <a:r>
              <a:rPr lang="en-US" altLang="en-US" b="1" dirty="0">
                <a:latin typeface="Arial" panose="020B0604020202020204" pitchFamily="34" charset="0"/>
                <a:ea typeface="ＭＳ Ｐゴシック" panose="020B0600070205080204" pitchFamily="34" charset="-128"/>
                <a:cs typeface="Arial" panose="020B0604020202020204" pitchFamily="34" charset="0"/>
              </a:rPr>
              <a:t>gigabytes</a:t>
            </a:r>
            <a:r>
              <a:rPr lang="en-US" altLang="en-US" dirty="0">
                <a:latin typeface="Arial" panose="020B0604020202020204" pitchFamily="34" charset="0"/>
                <a:ea typeface="ＭＳ Ｐゴシック" panose="020B0600070205080204" pitchFamily="34" charset="-128"/>
                <a:cs typeface="Arial" panose="020B0604020202020204" pitchFamily="34" charset="0"/>
              </a:rPr>
              <a:t> of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data</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7" descr="The figure displays a simplified model of a transistor. The transistor is represented by a circular shape. There is switch in between the two bases. It has two input lines, control and collector, and one output line emitter. The input lines control the switch within the transis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047" y="1586613"/>
            <a:ext cx="4170380" cy="4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1160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(21 of 21)</a:t>
            </a:r>
            <a:endParaRPr lang="en-US" dirty="0">
              <a:latin typeface="Arial" panose="020B0604020202020204" pitchFamily="34" charset="0"/>
              <a:cs typeface="Arial" panose="020B0604020202020204" pitchFamily="34" charset="0"/>
            </a:endParaRPr>
          </a:p>
        </p:txBody>
      </p:sp>
      <p:pic>
        <p:nvPicPr>
          <p:cNvPr id="4" name="Picture 3" descr="The figure displays the relationships among transistors, chips, and circuit boards. The parts of an integrated circuit or chip are individual transistors, there can be 1 to 5 billion per chips, and their interconnections. The size of the chip is 1 to 3 centimeters. The components of a circuit board are as follows: Memory, input or output boards and processor chips. These components are linked with communication channels. The circuit board connects to multiple connector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912" y="1234664"/>
            <a:ext cx="5848176" cy="491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695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 (1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Boolean logic </a:t>
            </a:r>
            <a:r>
              <a:rPr lang="en-US" altLang="en-US" dirty="0">
                <a:latin typeface="Arial" panose="020B0604020202020204" pitchFamily="34" charset="0"/>
                <a:ea typeface="ＭＳ Ｐゴシック" panose="020B0600070205080204" pitchFamily="34" charset="-128"/>
                <a:cs typeface="Arial" panose="020B0604020202020204" pitchFamily="34" charset="0"/>
              </a:rPr>
              <a:t>is the</a:t>
            </a:r>
            <a:r>
              <a:rPr lang="en-US" altLang="en-US" b="1"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rule for manipulating true/false expressions for binary machine language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expressions can be converted to circuits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Hardware design/logic design</a:t>
            </a:r>
            <a:r>
              <a:rPr lang="en-US" altLang="en-US" dirty="0">
                <a:latin typeface="Arial" panose="020B0604020202020204" pitchFamily="34" charset="0"/>
                <a:ea typeface="ＭＳ Ｐゴシック" panose="020B0600070205080204" pitchFamily="34" charset="-128"/>
                <a:cs typeface="Arial" panose="020B0604020202020204" pitchFamily="34" charset="0"/>
              </a:rPr>
              <a:t> pertains to the design and construction of new circuits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Binary 1/0 maps to true/false of Boolean logic</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expressions: x ≤ 35, a = 12</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operators: (0 ≤ x) AND (x ≤ 35), (a = 12) OR (a = 13), NOT (a = 12)</a:t>
            </a:r>
          </a:p>
          <a:p>
            <a:pPr lvl="1">
              <a:buFontTx/>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0 ≤ x)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(x ≤ 35), (a = 12) + (a = 13), ~(a = 12</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180195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 (2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9983" y="1320916"/>
            <a:ext cx="8561290" cy="4722697"/>
          </a:xfrm>
        </p:spPr>
        <p:txBody>
          <a:bodyPr>
            <a:normAutofit/>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Truth tables</a:t>
            </a:r>
            <a:r>
              <a:rPr lang="en-US" altLang="en-US" dirty="0">
                <a:latin typeface="Arial" panose="020B0604020202020204" pitchFamily="34" charset="0"/>
                <a:ea typeface="ＭＳ Ｐゴシック" panose="020B0600070205080204" pitchFamily="34" charset="-128"/>
                <a:cs typeface="Arial" panose="020B0604020202020204" pitchFamily="34" charset="0"/>
              </a:rPr>
              <a:t> lay out true/false values for Boolean expressions, for each possible true/false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input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95896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 (3 of 9)</a:t>
            </a: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457203" y="1361892"/>
            <a:ext cx="8229600" cy="539477"/>
          </a:xfrm>
        </p:spPr>
        <p:txBody>
          <a:bodyPr/>
          <a:lstStyle/>
          <a:p>
            <a:pPr marL="0" indent="0">
              <a:buNone/>
            </a:pPr>
            <a:r>
              <a:rPr lang="en-US" b="1" dirty="0" smtClean="0">
                <a:latin typeface="Arial" panose="020B0604020202020204" pitchFamily="34" charset="0"/>
                <a:cs typeface="Arial" panose="020B0604020202020204" pitchFamily="34" charset="0"/>
              </a:rPr>
              <a:t>FIGURE 4.14</a:t>
            </a:r>
            <a:endParaRPr lang="en-US"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73654147"/>
              </p:ext>
            </p:extLst>
          </p:nvPr>
        </p:nvGraphicFramePr>
        <p:xfrm>
          <a:off x="609600" y="2391576"/>
          <a:ext cx="4105050" cy="2390156"/>
        </p:xfrm>
        <a:graphic>
          <a:graphicData uri="http://schemas.openxmlformats.org/drawingml/2006/table">
            <a:tbl>
              <a:tblPr firstRow="1" bandRow="1">
                <a:tableStyleId>{5940675A-B579-460E-94D1-54222C63F5DA}</a:tableStyleId>
              </a:tblPr>
              <a:tblGrid>
                <a:gridCol w="1065918"/>
                <a:gridCol w="1077272"/>
                <a:gridCol w="1961860"/>
              </a:tblGrid>
              <a:tr h="636799">
                <a:tc>
                  <a:txBody>
                    <a:bodyPr/>
                    <a:lstStyle/>
                    <a:p>
                      <a:pPr algn="ctr"/>
                      <a:r>
                        <a:rPr lang="en-US" b="1" dirty="0" smtClean="0">
                          <a:latin typeface="Arial" panose="020B0604020202020204" pitchFamily="34" charset="0"/>
                          <a:cs typeface="Arial" panose="020B0604020202020204" pitchFamily="34" charset="0"/>
                        </a:rPr>
                        <a:t>Inputs</a:t>
                      </a:r>
                      <a:r>
                        <a:rPr lang="en-US" b="1" baseline="0" dirty="0" smtClean="0">
                          <a:latin typeface="Arial" panose="020B0604020202020204" pitchFamily="34" charset="0"/>
                          <a:cs typeface="Arial" panose="020B0604020202020204" pitchFamily="34" charset="0"/>
                        </a:rPr>
                        <a:t>: a</a:t>
                      </a:r>
                      <a:endParaRPr lang="en-US" b="1" dirty="0">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panose="020B0604020202020204" pitchFamily="34" charset="0"/>
                          <a:cs typeface="Arial" panose="020B0604020202020204" pitchFamily="34" charset="0"/>
                        </a:rPr>
                        <a:t>Inputs</a:t>
                      </a:r>
                      <a:r>
                        <a:rPr lang="en-US" b="1" baseline="0" dirty="0" smtClean="0">
                          <a:latin typeface="Arial" panose="020B0604020202020204" pitchFamily="34" charset="0"/>
                          <a:cs typeface="Arial" panose="020B0604020202020204" pitchFamily="34" charset="0"/>
                        </a:rPr>
                        <a:t>: b</a:t>
                      </a:r>
                      <a:endParaRPr lang="en-US" b="1" dirty="0" smtClean="0">
                        <a:latin typeface="Arial" panose="020B0604020202020204" pitchFamily="34" charset="0"/>
                        <a:cs typeface="Arial" panose="020B0604020202020204" pitchFamily="34" charset="0"/>
                      </a:endParaRPr>
                    </a:p>
                  </a:txBody>
                  <a:tcPr anchor="ctr"/>
                </a:tc>
                <a:tc>
                  <a:txBody>
                    <a:bodyPr/>
                    <a:lstStyle/>
                    <a:p>
                      <a:pPr algn="ctr"/>
                      <a:r>
                        <a:rPr lang="en-US" b="1" dirty="0" smtClean="0">
                          <a:latin typeface="Arial" panose="020B0604020202020204" pitchFamily="34" charset="0"/>
                          <a:cs typeface="Arial" panose="020B0604020202020204" pitchFamily="34" charset="0"/>
                        </a:rPr>
                        <a:t>Output a AND b</a:t>
                      </a:r>
                    </a:p>
                    <a:p>
                      <a:pPr algn="ctr"/>
                      <a:r>
                        <a:rPr lang="en-US" b="1" dirty="0" smtClean="0">
                          <a:latin typeface="Arial" panose="020B0604020202020204" pitchFamily="34" charset="0"/>
                          <a:cs typeface="Arial" panose="020B0604020202020204" pitchFamily="34" charset="0"/>
                        </a:rPr>
                        <a:t>(also</a:t>
                      </a:r>
                      <a:r>
                        <a:rPr lang="en-US" b="1" baseline="0" dirty="0" smtClean="0">
                          <a:latin typeface="Arial" panose="020B0604020202020204" pitchFamily="34" charset="0"/>
                          <a:cs typeface="Arial" panose="020B0604020202020204" pitchFamily="34" charset="0"/>
                        </a:rPr>
                        <a:t> written a . b)</a:t>
                      </a:r>
                      <a:endParaRPr lang="en-US" b="1" dirty="0">
                        <a:latin typeface="Arial" panose="020B0604020202020204" pitchFamily="34" charset="0"/>
                        <a:cs typeface="Arial" panose="020B0604020202020204" pitchFamily="34" charset="0"/>
                      </a:endParaRPr>
                    </a:p>
                  </a:txBody>
                  <a:tcPr anchor="ctr"/>
                </a:tc>
              </a:tr>
              <a:tr h="368939">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r>
              <a:tr h="36893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False</a:t>
                      </a:r>
                    </a:p>
                  </a:txBody>
                  <a:tcPr anchor="ctr"/>
                </a:tc>
                <a:tc>
                  <a:txBody>
                    <a:bodyPr/>
                    <a:lstStyle/>
                    <a:p>
                      <a:pPr algn="ctr"/>
                      <a:r>
                        <a:rPr lang="en-US" dirty="0" smtClean="0">
                          <a:latin typeface="Arial" panose="020B0604020202020204" pitchFamily="34" charset="0"/>
                          <a:cs typeface="Arial" panose="020B0604020202020204" pitchFamily="34" charset="0"/>
                        </a:rPr>
                        <a:t>True</a:t>
                      </a:r>
                      <a:endParaRPr lang="en-US" dirty="0">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False</a:t>
                      </a:r>
                    </a:p>
                  </a:txBody>
                  <a:tcPr anchor="ctr"/>
                </a:tc>
              </a:tr>
              <a:tr h="36893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False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False</a:t>
                      </a:r>
                    </a:p>
                  </a:txBody>
                  <a:tcPr anchor="ctr"/>
                </a:tc>
              </a:tr>
              <a:tr h="36893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r>
            </a:tbl>
          </a:graphicData>
        </a:graphic>
      </p:graphicFrame>
      <p:sp>
        <p:nvSpPr>
          <p:cNvPr id="4" name="Content Placeholder 3"/>
          <p:cNvSpPr>
            <a:spLocks noGrp="1"/>
          </p:cNvSpPr>
          <p:nvPr>
            <p:ph sz="quarter" idx="10"/>
          </p:nvPr>
        </p:nvSpPr>
        <p:spPr>
          <a:xfrm>
            <a:off x="466050" y="5060938"/>
            <a:ext cx="8126408" cy="614136"/>
          </a:xfrm>
        </p:spPr>
        <p:txBody>
          <a:bodyPr>
            <a:normAutofit/>
          </a:bodyPr>
          <a:lstStyle/>
          <a:p>
            <a:pPr marL="0" indent="0">
              <a:buNone/>
            </a:pPr>
            <a:r>
              <a:rPr lang="en-US" sz="2600" dirty="0" smtClean="0">
                <a:latin typeface="Arial" pitchFamily="34" charset="0"/>
                <a:cs typeface="Arial" pitchFamily="34" charset="0"/>
              </a:rPr>
              <a:t>Truth table for the AND operation</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val="1757108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 (4 of 9)</a:t>
            </a: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457203" y="1361892"/>
            <a:ext cx="8229600" cy="539477"/>
          </a:xfrm>
        </p:spPr>
        <p:txBody>
          <a:bodyPr/>
          <a:lstStyle/>
          <a:p>
            <a:pPr marL="0" indent="0">
              <a:buNone/>
            </a:pPr>
            <a:r>
              <a:rPr lang="en-US" b="1" dirty="0" smtClean="0">
                <a:latin typeface="Arial" panose="020B0604020202020204" pitchFamily="34" charset="0"/>
                <a:cs typeface="Arial" panose="020B0604020202020204" pitchFamily="34" charset="0"/>
              </a:rPr>
              <a:t>FIGURE 4.15</a:t>
            </a:r>
            <a:endParaRPr lang="en-US"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66221929"/>
              </p:ext>
            </p:extLst>
          </p:nvPr>
        </p:nvGraphicFramePr>
        <p:xfrm>
          <a:off x="522515" y="2413000"/>
          <a:ext cx="4075113" cy="2397760"/>
        </p:xfrm>
        <a:graphic>
          <a:graphicData uri="http://schemas.openxmlformats.org/drawingml/2006/table">
            <a:tbl>
              <a:tblPr firstRow="1" bandRow="1">
                <a:tableStyleId>{5940675A-B579-460E-94D1-54222C63F5DA}</a:tableStyleId>
              </a:tblPr>
              <a:tblGrid>
                <a:gridCol w="1043305"/>
                <a:gridCol w="1054418"/>
                <a:gridCol w="1977390"/>
              </a:tblGrid>
              <a:tr h="370840">
                <a:tc>
                  <a:txBody>
                    <a:bodyPr/>
                    <a:lstStyle/>
                    <a:p>
                      <a:pPr algn="ctr"/>
                      <a:r>
                        <a:rPr lang="en-US" b="1" dirty="0" smtClean="0">
                          <a:latin typeface="Arial" panose="020B0604020202020204" pitchFamily="34" charset="0"/>
                          <a:cs typeface="Arial" panose="020B0604020202020204" pitchFamily="34" charset="0"/>
                        </a:rPr>
                        <a:t>Inputs</a:t>
                      </a:r>
                      <a:r>
                        <a:rPr lang="en-US" b="1" baseline="0" dirty="0" smtClean="0">
                          <a:latin typeface="Arial" panose="020B0604020202020204" pitchFamily="34" charset="0"/>
                          <a:cs typeface="Arial" panose="020B0604020202020204" pitchFamily="34" charset="0"/>
                        </a:rPr>
                        <a:t>: a</a:t>
                      </a:r>
                      <a:endParaRPr lang="en-US" b="1" dirty="0">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panose="020B0604020202020204" pitchFamily="34" charset="0"/>
                          <a:cs typeface="Arial" panose="020B0604020202020204" pitchFamily="34" charset="0"/>
                        </a:rPr>
                        <a:t>Inputs</a:t>
                      </a:r>
                      <a:r>
                        <a:rPr lang="en-US" b="1" baseline="0" dirty="0" smtClean="0">
                          <a:latin typeface="Arial" panose="020B0604020202020204" pitchFamily="34" charset="0"/>
                          <a:cs typeface="Arial" panose="020B0604020202020204" pitchFamily="34" charset="0"/>
                        </a:rPr>
                        <a:t>: b</a:t>
                      </a:r>
                      <a:endParaRPr lang="en-US" b="1" dirty="0" smtClean="0">
                        <a:latin typeface="Arial" panose="020B0604020202020204" pitchFamily="34" charset="0"/>
                        <a:cs typeface="Arial" panose="020B0604020202020204" pitchFamily="34" charset="0"/>
                      </a:endParaRPr>
                    </a:p>
                  </a:txBody>
                  <a:tcPr anchor="ctr"/>
                </a:tc>
                <a:tc>
                  <a:txBody>
                    <a:bodyPr/>
                    <a:lstStyle/>
                    <a:p>
                      <a:pPr algn="ctr"/>
                      <a:r>
                        <a:rPr lang="en-US" b="1" dirty="0" smtClean="0">
                          <a:latin typeface="Arial" panose="020B0604020202020204" pitchFamily="34" charset="0"/>
                          <a:cs typeface="Arial" panose="020B0604020202020204" pitchFamily="34" charset="0"/>
                        </a:rPr>
                        <a:t>Output a OR b</a:t>
                      </a:r>
                    </a:p>
                    <a:p>
                      <a:pPr algn="ctr"/>
                      <a:r>
                        <a:rPr lang="en-US" b="1" dirty="0" smtClean="0">
                          <a:latin typeface="Arial" panose="020B0604020202020204" pitchFamily="34" charset="0"/>
                          <a:cs typeface="Arial" panose="020B0604020202020204" pitchFamily="34" charset="0"/>
                        </a:rPr>
                        <a:t>(also</a:t>
                      </a:r>
                      <a:r>
                        <a:rPr lang="en-US" b="1" baseline="0" dirty="0" smtClean="0">
                          <a:latin typeface="Arial" panose="020B0604020202020204" pitchFamily="34" charset="0"/>
                          <a:cs typeface="Arial" panose="020B0604020202020204" pitchFamily="34" charset="0"/>
                        </a:rPr>
                        <a:t> written a + b)</a:t>
                      </a:r>
                      <a:endParaRPr lang="en-US" b="1" dirty="0">
                        <a:latin typeface="Arial" panose="020B0604020202020204" pitchFamily="34" charset="0"/>
                        <a:cs typeface="Arial" panose="020B0604020202020204" pitchFamily="34" charset="0"/>
                      </a:endParaRPr>
                    </a:p>
                  </a:txBody>
                  <a:tcPr anchor="ctr"/>
                </a:tc>
              </a:tr>
              <a:tr h="370840">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False</a:t>
                      </a:r>
                    </a:p>
                  </a:txBody>
                  <a:tcPr anchor="ctr"/>
                </a:tc>
                <a:tc>
                  <a:txBody>
                    <a:bodyPr/>
                    <a:lstStyle/>
                    <a:p>
                      <a:pPr algn="ctr"/>
                      <a:r>
                        <a:rPr lang="en-US" dirty="0" smtClean="0">
                          <a:latin typeface="Arial" panose="020B0604020202020204" pitchFamily="34" charset="0"/>
                          <a:cs typeface="Arial" panose="020B0604020202020204" pitchFamily="34" charset="0"/>
                        </a:rPr>
                        <a:t>True</a:t>
                      </a:r>
                      <a:endParaRPr lang="en-US" dirty="0">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False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r>
            </a:tbl>
          </a:graphicData>
        </a:graphic>
      </p:graphicFrame>
      <p:sp>
        <p:nvSpPr>
          <p:cNvPr id="4" name="Content Placeholder 3"/>
          <p:cNvSpPr>
            <a:spLocks noGrp="1"/>
          </p:cNvSpPr>
          <p:nvPr>
            <p:ph sz="quarter" idx="10"/>
          </p:nvPr>
        </p:nvSpPr>
        <p:spPr>
          <a:xfrm>
            <a:off x="480564" y="5060938"/>
            <a:ext cx="8126408" cy="614136"/>
          </a:xfrm>
        </p:spPr>
        <p:txBody>
          <a:bodyPr>
            <a:normAutofit/>
          </a:bodyPr>
          <a:lstStyle/>
          <a:p>
            <a:pPr marL="0" indent="0">
              <a:buNone/>
            </a:pPr>
            <a:r>
              <a:rPr lang="en-US" sz="2600" dirty="0" smtClean="0">
                <a:latin typeface="Arial" pitchFamily="34" charset="0"/>
                <a:cs typeface="Arial" pitchFamily="34" charset="0"/>
              </a:rPr>
              <a:t>Truth table for the OR operation</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val="532410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Learning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Objectives (2 of 2)</a:t>
            </a:r>
            <a:endParaRPr lang="en-US" sz="3600" b="0"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290126" y="1231266"/>
            <a:ext cx="8563755" cy="4894898"/>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Construct circuits using the sum-of-products circuit design algorithm, and analyze simple circuits to determine their truth tables</a:t>
            </a:r>
          </a:p>
          <a:p>
            <a:pPr marL="457200" indent="-457200"/>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Explain </a:t>
            </a:r>
            <a:r>
              <a:rPr lang="en-US" altLang="en-US" dirty="0">
                <a:latin typeface="Arial" panose="020B0604020202020204" pitchFamily="34" charset="0"/>
                <a:ea typeface="ＭＳ Ｐゴシック" panose="020B0600070205080204" pitchFamily="34" charset="-128"/>
                <a:cs typeface="Arial" panose="020B0604020202020204" pitchFamily="34" charset="0"/>
              </a:rPr>
              <a:t>how large, complex circuits, like 32-bit adder or compare-for-equality circuits, are constructed from simpler, 1-bit components </a:t>
            </a:r>
          </a:p>
          <a:p>
            <a:pPr marL="457200" indent="-457200"/>
            <a:r>
              <a:rPr lang="en-US" altLang="en-US" dirty="0">
                <a:latin typeface="Arial" panose="020B0604020202020204" pitchFamily="34" charset="0"/>
                <a:ea typeface="ＭＳ Ｐゴシック" panose="020B0600070205080204" pitchFamily="34" charset="-128"/>
                <a:cs typeface="Arial" panose="020B0604020202020204" pitchFamily="34" charset="0"/>
              </a:rPr>
              <a:t>Describe the purpose and workings of multiplexer and decoder control circuits</a:t>
            </a:r>
          </a:p>
        </p:txBody>
      </p:sp>
    </p:spTree>
    <p:extLst>
      <p:ext uri="{BB962C8B-B14F-4D97-AF65-F5344CB8AC3E}">
        <p14:creationId xmlns:p14="http://schemas.microsoft.com/office/powerpoint/2010/main" val="3677397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 (5 of 9)</a:t>
            </a: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457203" y="1361892"/>
            <a:ext cx="8229600" cy="539477"/>
          </a:xfrm>
        </p:spPr>
        <p:txBody>
          <a:bodyPr/>
          <a:lstStyle/>
          <a:p>
            <a:pPr marL="0" indent="0">
              <a:buNone/>
            </a:pPr>
            <a:r>
              <a:rPr lang="en-US" b="1" dirty="0" smtClean="0">
                <a:latin typeface="Arial" panose="020B0604020202020204" pitchFamily="34" charset="0"/>
                <a:cs typeface="Arial" panose="020B0604020202020204" pitchFamily="34" charset="0"/>
              </a:rPr>
              <a:t>FIGURE 4.16</a:t>
            </a:r>
            <a:endParaRPr lang="en-US"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25759684"/>
              </p:ext>
            </p:extLst>
          </p:nvPr>
        </p:nvGraphicFramePr>
        <p:xfrm>
          <a:off x="595105" y="2674249"/>
          <a:ext cx="3020695" cy="1381760"/>
        </p:xfrm>
        <a:graphic>
          <a:graphicData uri="http://schemas.openxmlformats.org/drawingml/2006/table">
            <a:tbl>
              <a:tblPr firstRow="1" bandRow="1">
                <a:tableStyleId>{5940675A-B579-460E-94D1-54222C63F5DA}</a:tableStyleId>
              </a:tblPr>
              <a:tblGrid>
                <a:gridCol w="1043305"/>
                <a:gridCol w="1977390"/>
              </a:tblGrid>
              <a:tr h="370840">
                <a:tc>
                  <a:txBody>
                    <a:bodyPr/>
                    <a:lstStyle/>
                    <a:p>
                      <a:pPr algn="ctr"/>
                      <a:r>
                        <a:rPr lang="en-US" b="1" dirty="0" smtClean="0">
                          <a:latin typeface="Arial" panose="020B0604020202020204" pitchFamily="34" charset="0"/>
                          <a:cs typeface="Arial" panose="020B0604020202020204" pitchFamily="34" charset="0"/>
                        </a:rPr>
                        <a:t>Inputs</a:t>
                      </a:r>
                      <a:r>
                        <a:rPr lang="en-US" b="1" baseline="0" dirty="0" smtClean="0">
                          <a:latin typeface="Arial" panose="020B0604020202020204" pitchFamily="34" charset="0"/>
                          <a:cs typeface="Arial" panose="020B0604020202020204" pitchFamily="34" charset="0"/>
                        </a:rPr>
                        <a:t>: a</a:t>
                      </a:r>
                      <a:endParaRPr lang="en-US" b="1" dirty="0">
                        <a:latin typeface="Arial" panose="020B0604020202020204" pitchFamily="34" charset="0"/>
                        <a:cs typeface="Arial" panose="020B0604020202020204" pitchFamily="34" charset="0"/>
                      </a:endParaRPr>
                    </a:p>
                  </a:txBody>
                  <a:tcPr anchor="ctr"/>
                </a:tc>
                <a:tc>
                  <a:txBody>
                    <a:bodyPr/>
                    <a:lstStyle/>
                    <a:p>
                      <a:pPr algn="ctr"/>
                      <a:r>
                        <a:rPr lang="en-US" b="1" dirty="0" smtClean="0">
                          <a:latin typeface="Arial" panose="020B0604020202020204" pitchFamily="34" charset="0"/>
                          <a:cs typeface="Arial" panose="020B0604020202020204" pitchFamily="34" charset="0"/>
                        </a:rPr>
                        <a:t>Output NOT a </a:t>
                      </a:r>
                    </a:p>
                    <a:p>
                      <a:pPr algn="ctr"/>
                      <a:r>
                        <a:rPr lang="en-US" dirty="0" smtClean="0">
                          <a:latin typeface="Arial" panose="020B0604020202020204" pitchFamily="34" charset="0"/>
                          <a:cs typeface="Arial" panose="020B0604020202020204" pitchFamily="34" charset="0"/>
                        </a:rPr>
                        <a:t>(also</a:t>
                      </a:r>
                      <a:r>
                        <a:rPr lang="en-US" baseline="0" dirty="0" smtClean="0">
                          <a:latin typeface="Arial" panose="020B0604020202020204" pitchFamily="34" charset="0"/>
                          <a:cs typeface="Arial" panose="020B0604020202020204" pitchFamily="34" charset="0"/>
                        </a:rPr>
                        <a:t> written ā)</a:t>
                      </a:r>
                      <a:endParaRPr lang="en-US" dirty="0">
                        <a:latin typeface="Arial" panose="020B0604020202020204" pitchFamily="34" charset="0"/>
                        <a:cs typeface="Arial" panose="020B0604020202020204" pitchFamily="34" charset="0"/>
                      </a:endParaRPr>
                    </a:p>
                  </a:txBody>
                  <a:tcPr anchor="ctr"/>
                </a:tc>
              </a:tr>
              <a:tr h="370840">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True</a:t>
                      </a:r>
                    </a:p>
                  </a:txBody>
                  <a:tcPr anchor="ctr"/>
                </a:tc>
                <a:tc>
                  <a:txBody>
                    <a:bodyPr/>
                    <a:lstStyle/>
                    <a:p>
                      <a:pPr algn="ctr"/>
                      <a:r>
                        <a:rPr lang="en-US" dirty="0" smtClean="0">
                          <a:latin typeface="Arial" panose="020B0604020202020204" pitchFamily="34" charset="0"/>
                          <a:cs typeface="Arial" panose="020B0604020202020204" pitchFamily="34" charset="0"/>
                        </a:rPr>
                        <a:t>False</a:t>
                      </a:r>
                      <a:endParaRPr lang="en-US" dirty="0">
                        <a:latin typeface="Arial" panose="020B0604020202020204" pitchFamily="34" charset="0"/>
                        <a:cs typeface="Arial" panose="020B0604020202020204" pitchFamily="34" charset="0"/>
                      </a:endParaRPr>
                    </a:p>
                  </a:txBody>
                  <a:tcPr anchor="ctr"/>
                </a:tc>
              </a:tr>
            </a:tbl>
          </a:graphicData>
        </a:graphic>
      </p:graphicFrame>
      <p:sp>
        <p:nvSpPr>
          <p:cNvPr id="4" name="Content Placeholder 3"/>
          <p:cNvSpPr>
            <a:spLocks noGrp="1"/>
          </p:cNvSpPr>
          <p:nvPr>
            <p:ph sz="quarter" idx="10"/>
          </p:nvPr>
        </p:nvSpPr>
        <p:spPr>
          <a:xfrm>
            <a:off x="480564" y="5060938"/>
            <a:ext cx="8126408" cy="614136"/>
          </a:xfrm>
        </p:spPr>
        <p:txBody>
          <a:bodyPr>
            <a:normAutofit/>
          </a:bodyPr>
          <a:lstStyle/>
          <a:p>
            <a:pPr marL="0" indent="0">
              <a:buNone/>
            </a:pPr>
            <a:r>
              <a:rPr lang="en-US" sz="2600" dirty="0" smtClean="0">
                <a:latin typeface="Arial" pitchFamily="34" charset="0"/>
                <a:cs typeface="Arial" pitchFamily="34" charset="0"/>
              </a:rPr>
              <a:t>Truth table for the NOT operation</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val="3087126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9"/>
            <a:ext cx="9144000" cy="1060704"/>
          </a:xfrm>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 (6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1323675"/>
          </a:xfrm>
        </p:spPr>
        <p:txBody>
          <a:bodyPr>
            <a:normAutofit lnSpcReduction="10000"/>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Gate: </a:t>
            </a:r>
            <a:r>
              <a:rPr lang="en-US" altLang="en-US" dirty="0">
                <a:latin typeface="Arial" panose="020B0604020202020204" pitchFamily="34" charset="0"/>
                <a:ea typeface="ＭＳ Ｐゴシック" panose="020B0600070205080204" pitchFamily="34" charset="-128"/>
                <a:cs typeface="Arial" panose="020B0604020202020204" pitchFamily="34" charset="0"/>
              </a:rPr>
              <a:t>an electronic device that operates on inputs to produce outputs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Each gate corresponds to a Boolean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operator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7" descr="The image displays the three gates and their symbols. The AND gate operation is represented by a dot sign. Input signals ay and b, after passing through the AND gate, change into ay, dot, b. Row 1: ay, 0; b, 0; ay, dot, b, 0. Row 2: ay, 0; b, 1; ay, dot, b, 0. Row 3: ay, 1; b, 0; ay, dot, b, 0. Row 4: ay, 1; b, 1; ay, dot, b, 1. OR gate. The OR gate operation is represented by the plus sign. Input signals ay and b, after passing through the OR gate, change into ay + b. Row 1: ay, 0; b, 0; ay + b, 0. Row 2: ay, 0; b, 1; ay + b, 1. Row 3: ay, 1; b, 0; ay + b, 1. Row 4: ay, 1; b, 1; ay + b, 1. NOT gate. The NOT gate operation is represented by a bar above the letter ay. Row 1: ay, 0; ay bar, 1. Row 2: ay, 1; ay bar, 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30" y="2841611"/>
            <a:ext cx="5721339" cy="30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4751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Gates (7 of 9)</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3926538" cy="4894898"/>
          </a:xfrm>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Gates are built from transistors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NOT gate: 1 transistor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AND gate: 3 transistors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OR gate: 3 transistors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NAND and NOR: 2 transistors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Transistors can be in series or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parallel</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7" descr="An illustration shows a circuit diagram of Construction of NOT gate.&#10;The following path is labeled in series: Power supply (Logical-one); Resistor; Output; Input; Ground (Logical-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111" y="1361510"/>
            <a:ext cx="4077671" cy="466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55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Boolean Logic and </a:t>
            </a:r>
            <a:r>
              <a:rPr lang="en-US" altLang="en-US" kern="0" dirty="0" smtClean="0">
                <a:latin typeface="Arial" panose="020B0604020202020204" pitchFamily="34" charset="0"/>
                <a:cs typeface="Arial" panose="020B0604020202020204" pitchFamily="34" charset="0"/>
              </a:rPr>
              <a:t>Gates (8 of 9)</a:t>
            </a:r>
            <a:endParaRPr lang="en-US" dirty="0">
              <a:latin typeface="Arial" panose="020B0604020202020204" pitchFamily="34" charset="0"/>
              <a:cs typeface="Arial" panose="020B0604020202020204" pitchFamily="34" charset="0"/>
            </a:endParaRPr>
          </a:p>
        </p:txBody>
      </p:sp>
      <p:pic>
        <p:nvPicPr>
          <p:cNvPr id="4" name="Picture 5" descr="Two illustrations show circuit diagram of Construction of NAND gate and AND gate.&#10;Illustration (a) shows a two-transistor NAND gate; the following path is labeled in series: Power supply (Logical-1); Resistor; Output; Input-1; Input-2; Ground (Logical-0).&#10;Illustration (b) shows a three-transistor AND gate; the following path is labeled in series: Power supply (Logical-1); Resistor; NOT gate; Output; Input-1; Input-2; Ground (Logica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284" y="1452332"/>
            <a:ext cx="6283362" cy="466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864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Boolean Logic and </a:t>
            </a:r>
            <a:r>
              <a:rPr lang="en-US" altLang="en-US" kern="0" dirty="0" smtClean="0">
                <a:latin typeface="Arial" panose="020B0604020202020204" pitchFamily="34" charset="0"/>
                <a:cs typeface="Arial" panose="020B0604020202020204" pitchFamily="34" charset="0"/>
              </a:rPr>
              <a:t>Gates (9 of 9)</a:t>
            </a:r>
            <a:endParaRPr lang="en-US" dirty="0">
              <a:latin typeface="Arial" panose="020B0604020202020204" pitchFamily="34" charset="0"/>
              <a:cs typeface="Arial" panose="020B0604020202020204" pitchFamily="34" charset="0"/>
            </a:endParaRPr>
          </a:p>
        </p:txBody>
      </p:sp>
      <p:pic>
        <p:nvPicPr>
          <p:cNvPr id="5" name="Picture 4" descr="Two illustrations show a circuit diagram of Construction of NOR gate and OR gate.&#10;Illustration (a) shows a two-transistor NOR gate; the following path is labeled in series:  Power supply (Logical- 1); Resistor; Output; Input-2; Input-2; Ground (Logical-0). Both the Inputs are places in parallel position.&#10;Illustration (b) shows a three-transistor OR gate; the following path is labeled in series: Power supply (Logical-1); Resistor; NOT gate; Output; Input-2; Input-1; Ground (Logical-0). Both the Inputs are places in parallel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06" y="1318129"/>
            <a:ext cx="3403588" cy="483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369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(1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1413322"/>
          </a:xfrm>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Circuit: </a:t>
            </a:r>
            <a:r>
              <a:rPr lang="en-US" altLang="en-US" dirty="0">
                <a:latin typeface="Arial" panose="020B0604020202020204" pitchFamily="34" charset="0"/>
                <a:ea typeface="ＭＳ Ｐゴシック" panose="020B0600070205080204" pitchFamily="34" charset="-128"/>
                <a:cs typeface="Arial" panose="020B0604020202020204" pitchFamily="34" charset="0"/>
              </a:rPr>
              <a:t>has input wires, contains gates connected by wires, and has output wires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Outputs depend only on current inputs: no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state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7" descr="The figure displays the diagram of a typical computer circuit. A circuit C has n inputs: input 1, input 2, up to input n. The circuit has m outputs; output 1, output 2 up to output 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52" y="2996630"/>
            <a:ext cx="5950356" cy="309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6805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(2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To convert a circuit to a Boolean expression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Start with output and work backward</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Find next gate back, convert to Boolean operator</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Repeat for each input, filling in left and/or right side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To convert a Boolean expression to a circuit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Similar approach</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To build a circuit from desired outcomes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Use standard </a:t>
            </a:r>
            <a:r>
              <a:rPr lang="en-US" altLang="en-US" b="1" dirty="0">
                <a:latin typeface="Arial" panose="020B0604020202020204" pitchFamily="34" charset="0"/>
                <a:ea typeface="ＭＳ Ｐゴシック" panose="020B0600070205080204" pitchFamily="34" charset="-128"/>
                <a:cs typeface="Arial" panose="020B0604020202020204" pitchFamily="34" charset="0"/>
              </a:rPr>
              <a:t>circuit construction algorithm</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E.g., sum-of-products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algorithm</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56749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(3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1045769"/>
          </a:xfrm>
        </p:spPr>
        <p:txBody>
          <a:bodyPr/>
          <a:lstStyle/>
          <a:p>
            <a:pPr>
              <a:buFontTx/>
              <a:buNone/>
              <a:defRPr/>
            </a:pPr>
            <a:r>
              <a:rPr lang="en-US" dirty="0">
                <a:latin typeface="Arial" panose="020B0604020202020204" pitchFamily="34" charset="0"/>
                <a:cs typeface="Arial" panose="020B0604020202020204" pitchFamily="34" charset="0"/>
              </a:rPr>
              <a:t>Example from text</a:t>
            </a:r>
          </a:p>
          <a:p>
            <a:pPr marL="514350" indent="-514350">
              <a:defRPr/>
            </a:pPr>
            <a:r>
              <a:rPr lang="en-US" dirty="0">
                <a:latin typeface="Arial" panose="020B0604020202020204" pitchFamily="34" charset="0"/>
                <a:cs typeface="Arial" panose="020B0604020202020204" pitchFamily="34" charset="0"/>
              </a:rPr>
              <a:t>Build truth </a:t>
            </a:r>
            <a:r>
              <a:rPr lang="en-US" dirty="0" smtClean="0">
                <a:latin typeface="Arial" panose="020B0604020202020204" pitchFamily="34" charset="0"/>
                <a:cs typeface="Arial" panose="020B0604020202020204" pitchFamily="34" charset="0"/>
              </a:rPr>
              <a:t>table</a:t>
            </a:r>
            <a:endParaRPr lang="en-US" dirty="0">
              <a:latin typeface="Arial" panose="020B0604020202020204" pitchFamily="34" charset="0"/>
              <a:cs typeface="Arial" panose="020B0604020202020204" pitchFamily="34" charset="0"/>
            </a:endParaRPr>
          </a:p>
        </p:txBody>
      </p:sp>
      <p:pic>
        <p:nvPicPr>
          <p:cNvPr id="4" name="Picture 1" descr="A table shows an example of building truth table. &#10;The column headers are as follows: Inputs: a, b, c and Outputs: Output-1,Output-2 . The values for a, b, c and Output-1 and Output-2 are as follows respectively: 0,0,0,0,1; 0,0,1,0,0; 0,1,0,1,1; 0,1,1,0,1; 1,0,0,0,0; 1,0,1,0,0; 1,1,0,1,1; 1,1,1,0,0. Output-2 values are two to the power three equals to eight input combinati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2743200"/>
            <a:ext cx="5994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821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(4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1045769"/>
          </a:xfrm>
        </p:spPr>
        <p:txBody>
          <a:bodyPr/>
          <a:lstStyle/>
          <a:p>
            <a:pPr>
              <a:buFontTx/>
              <a:buNone/>
              <a:defRPr/>
            </a:pPr>
            <a:r>
              <a:rPr lang="en-US" dirty="0">
                <a:latin typeface="Arial" panose="020B0604020202020204" pitchFamily="34" charset="0"/>
                <a:cs typeface="Arial" panose="020B0604020202020204" pitchFamily="34" charset="0"/>
              </a:rPr>
              <a:t>Example from text</a:t>
            </a:r>
          </a:p>
          <a:p>
            <a:pPr marL="514350" indent="-514350">
              <a:defRPr/>
            </a:pPr>
            <a:r>
              <a:rPr lang="en-US" dirty="0">
                <a:latin typeface="Arial" panose="020B0604020202020204" pitchFamily="34" charset="0"/>
                <a:cs typeface="Arial" panose="020B0604020202020204" pitchFamily="34" charset="0"/>
              </a:rPr>
              <a:t>Find true rows for </a:t>
            </a:r>
            <a:r>
              <a:rPr lang="en-US" dirty="0" smtClean="0">
                <a:latin typeface="Arial" panose="020B0604020202020204" pitchFamily="34" charset="0"/>
                <a:cs typeface="Arial" panose="020B0604020202020204" pitchFamily="34" charset="0"/>
              </a:rPr>
              <a:t>Output-1</a:t>
            </a:r>
            <a:endParaRPr lang="en-US" dirty="0">
              <a:latin typeface="Arial" panose="020B0604020202020204" pitchFamily="34" charset="0"/>
              <a:cs typeface="Arial" panose="020B0604020202020204" pitchFamily="34" charset="0"/>
            </a:endParaRPr>
          </a:p>
        </p:txBody>
      </p:sp>
      <p:pic>
        <p:nvPicPr>
          <p:cNvPr id="4" name="Picture 55" descr="A table shows an example of true rows for Output-1. &#10;The column headers are as follows: Inputs: a, b, c, and Output-1.&#10;The values for a, b ,c and Output-1 are as follows respectively: 0,0,0,0; 0,0,1,0; 0,1,0,1: Case 1; 0,1,1,0; 1,0,0,0; 1,0,1,0; 1,1,0,1:Case 2; 1,1,1,0. "/>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l="4929" t="2531" r="8995" b="3204"/>
          <a:stretch>
            <a:fillRect/>
          </a:stretch>
        </p:blipFill>
        <p:spPr bwMode="auto">
          <a:xfrm>
            <a:off x="2069168" y="2559050"/>
            <a:ext cx="5178425" cy="3232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510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(5 of 18)</a:t>
            </a:r>
            <a:endParaRPr lang="en-US" dirty="0">
              <a:latin typeface="Arial" panose="020B0604020202020204" pitchFamily="34" charset="0"/>
              <a:cs typeface="Arial" panose="020B0604020202020204" pitchFamily="34" charset="0"/>
            </a:endParaRPr>
          </a:p>
        </p:txBody>
      </p:sp>
      <p:pic>
        <p:nvPicPr>
          <p:cNvPr id="4" name="Picture 5" descr="Inputs ay, b, and c pass through a series of NOT gates and AND gates till there are only two outputs. These two outputs combine at an OR gate resulting in the output minus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1653990"/>
            <a:ext cx="80041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88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 Introduction </a:t>
            </a:r>
            <a:endParaRPr lang="en-US" sz="3600" b="0"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290126" y="1231266"/>
            <a:ext cx="8563755" cy="4894898"/>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This chapter introduces the fundamental building blocks of all computer systems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Binary representation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Gates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Circuits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This chapter examines what the computing agent looks like and how it is able to execute instructions and produce results</a:t>
            </a:r>
          </a:p>
        </p:txBody>
      </p:sp>
    </p:spTree>
    <p:extLst>
      <p:ext uri="{BB962C8B-B14F-4D97-AF65-F5344CB8AC3E}">
        <p14:creationId xmlns:p14="http://schemas.microsoft.com/office/powerpoint/2010/main" val="2260964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(6 of 18)</a:t>
            </a:r>
            <a:endParaRPr lang="en-US" dirty="0">
              <a:latin typeface="Arial" panose="020B0604020202020204" pitchFamily="34" charset="0"/>
              <a:cs typeface="Arial" panose="020B0604020202020204" pitchFamily="34" charset="0"/>
            </a:endParaRPr>
          </a:p>
        </p:txBody>
      </p:sp>
      <p:pic>
        <p:nvPicPr>
          <p:cNvPr id="4" name="Picture 5" descr="Line 1: Construct the truth table describing the behavior of the desired circuit. Line: 2: While, there is still an output column in the truth table, do Steps 3 through 6. Line 3, indented once: Select an output column. Line 4, indented once: Sub expression construction using AND and NOT gates. Line 5, indented once: Sub expression combination using OR gates. Line 6, indented once: Circuit diagram production. Line 7: Do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825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(7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b="1" dirty="0">
                <a:latin typeface="Arial" panose="020B0604020202020204" pitchFamily="34" charset="0"/>
                <a:ea typeface="ＭＳ Ｐゴシック" panose="020B0600070205080204" pitchFamily="34" charset="-128"/>
                <a:cs typeface="Arial" panose="020B0604020202020204" pitchFamily="34" charset="0"/>
              </a:rPr>
              <a:t>Compare-for-equality (CE) circuit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Input is two unsigned binary numbers.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Output is 1 if inputs are identical and 0 otherwise.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Start with 1-bit version (1-CE) and build general version from that</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680783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cs typeface="Arial" panose="020B0604020202020204" pitchFamily="34" charset="0"/>
              </a:rPr>
              <a:t>Building Computer Circuits (8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983016"/>
          </a:xfrm>
        </p:spPr>
        <p:txBody>
          <a:bodyPr/>
          <a:lstStyle/>
          <a:p>
            <a:r>
              <a:rPr lang="en-US" altLang="en-US" dirty="0" smtClean="0">
                <a:latin typeface="Arial" panose="020B0604020202020204" pitchFamily="34" charset="0"/>
                <a:cs typeface="Arial" panose="020B0604020202020204" pitchFamily="34" charset="0"/>
              </a:rPr>
              <a:t>1-CE circuit: compare two input bits for equality</a:t>
            </a:r>
          </a:p>
          <a:p>
            <a:r>
              <a:rPr lang="en-US" altLang="en-US" dirty="0" smtClean="0">
                <a:latin typeface="Arial" panose="020B0604020202020204" pitchFamily="34" charset="0"/>
                <a:cs typeface="Arial" panose="020B0604020202020204" pitchFamily="34" charset="0"/>
              </a:rPr>
              <a:t>Truth table</a:t>
            </a:r>
            <a:endParaRPr lang="en-US" altLang="en-US" dirty="0">
              <a:latin typeface="Arial" panose="020B0604020202020204" pitchFamily="34" charset="0"/>
              <a:cs typeface="Arial" panose="020B0604020202020204" pitchFamily="34" charset="0"/>
            </a:endParaRPr>
          </a:p>
        </p:txBody>
      </p:sp>
      <p:pic>
        <p:nvPicPr>
          <p:cNvPr id="4" name="Picture 1" descr="A truth table shows the following data:&#10;The column headers are given as: a, b, Output. The values are as follows: 0,0,1: Case 1(both numbers equals to zero); 0,1,0; 1,0,0; 1,1,1: Case 2 (both numbers equal to on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9749" y="2409886"/>
            <a:ext cx="5484503" cy="163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quarter" idx="10"/>
          </p:nvPr>
        </p:nvSpPr>
        <p:spPr>
          <a:xfrm>
            <a:off x="457200" y="4349843"/>
            <a:ext cx="7950200" cy="517991"/>
          </a:xfrm>
        </p:spPr>
        <p:txBody>
          <a:bodyPr>
            <a:normAutofit/>
          </a:bodyPr>
          <a:lstStyle/>
          <a:p>
            <a:pPr marL="457200" indent="-457200">
              <a:buClr>
                <a:srgbClr val="34B14B"/>
              </a:buClr>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Boolean expression: (a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b) + (~a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~b</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94447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(9</a:t>
            </a:r>
            <a:r>
              <a:rPr lang="en-US" altLang="en-US" kern="0" baseline="0" dirty="0" smtClean="0">
                <a:latin typeface="Arial" panose="020B0604020202020204" pitchFamily="34" charset="0"/>
                <a:cs typeface="Arial" panose="020B0604020202020204" pitchFamily="34" charset="0"/>
              </a:rPr>
              <a:t> of 18)</a:t>
            </a:r>
            <a:endParaRPr lang="en-US" dirty="0">
              <a:latin typeface="Arial" panose="020B0604020202020204" pitchFamily="34" charset="0"/>
              <a:cs typeface="Arial" panose="020B0604020202020204" pitchFamily="34" charset="0"/>
            </a:endParaRPr>
          </a:p>
        </p:txBody>
      </p:sp>
      <p:pic>
        <p:nvPicPr>
          <p:cNvPr id="5" name="Picture 5" descr="The figure displays a one-bit compare-for-equality circuit. The circuit has two inputs ay and b. inputs ay and b pass through an AND gate. Inputs ay and b pass through NOT and after that through an AND gate. The two outputs further pass through an OR gate and result in the final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86754"/>
            <a:ext cx="73152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126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(10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N-bit CE circuit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Input: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2</a:t>
            </a:r>
            <a:r>
              <a:rPr lang="en-US" altLang="en-US" dirty="0">
                <a:latin typeface="Arial" panose="020B0604020202020204" pitchFamily="34" charset="0"/>
                <a:ea typeface="ＭＳ Ｐゴシック" panose="020B0600070205080204" pitchFamily="34" charset="-128"/>
                <a:cs typeface="Arial" panose="020B0604020202020204" pitchFamily="34" charset="0"/>
              </a:rPr>
              <a:t>…a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n-1</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2</a:t>
            </a:r>
            <a:r>
              <a:rPr lang="en-US" altLang="en-US" dirty="0">
                <a:latin typeface="Arial" panose="020B0604020202020204" pitchFamily="34" charset="0"/>
                <a:ea typeface="ＭＳ Ｐゴシック" panose="020B0600070205080204" pitchFamily="34" charset="-128"/>
                <a:cs typeface="Arial" panose="020B0604020202020204" pitchFamily="34" charset="0"/>
              </a:rPr>
              <a:t>…b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n-1</a:t>
            </a:r>
            <a:r>
              <a:rPr lang="en-US" altLang="en-US" dirty="0">
                <a:latin typeface="Arial" panose="020B0604020202020204" pitchFamily="34" charset="0"/>
                <a:ea typeface="ＭＳ Ｐゴシック" panose="020B0600070205080204" pitchFamily="34" charset="-128"/>
                <a:cs typeface="Arial" panose="020B0604020202020204" pitchFamily="34" charset="0"/>
              </a:rPr>
              <a:t>, where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dirty="0">
                <a:latin typeface="Arial" panose="020B0604020202020204" pitchFamily="34" charset="0"/>
                <a:ea typeface="ＭＳ Ｐゴシック" panose="020B0600070205080204" pitchFamily="34" charset="-128"/>
                <a:cs typeface="Arial" panose="020B0604020202020204" pitchFamily="34" charset="0"/>
              </a:rPr>
              <a:t> are individual bits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Pair up corresponding bits: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with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1</a:t>
            </a:r>
            <a:r>
              <a:rPr lang="en-US" altLang="en-US" dirty="0">
                <a:latin typeface="Arial" panose="020B0604020202020204" pitchFamily="34" charset="0"/>
                <a:ea typeface="ＭＳ Ｐゴシック" panose="020B0600070205080204" pitchFamily="34" charset="-128"/>
                <a:cs typeface="Arial" panose="020B0604020202020204" pitchFamily="34" charset="0"/>
              </a:rPr>
              <a:t> with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1</a:t>
            </a:r>
            <a:r>
              <a:rPr lang="en-US" altLang="en-US" dirty="0">
                <a:latin typeface="Arial" panose="020B0604020202020204" pitchFamily="34" charset="0"/>
                <a:ea typeface="ＭＳ Ｐゴシック" panose="020B0600070205080204" pitchFamily="34" charset="-128"/>
                <a:cs typeface="Arial" panose="020B0604020202020204" pitchFamily="34" charset="0"/>
              </a:rPr>
              <a:t>, etc.</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Run a 1-CE circuit on each pair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AND the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results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72731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(11 of 18)</a:t>
            </a:r>
            <a:endParaRPr lang="en-US" dirty="0">
              <a:latin typeface="Arial" panose="020B0604020202020204" pitchFamily="34" charset="0"/>
              <a:cs typeface="Arial" panose="020B0604020202020204" pitchFamily="34" charset="0"/>
            </a:endParaRPr>
          </a:p>
        </p:txBody>
      </p:sp>
      <p:pic>
        <p:nvPicPr>
          <p:cNvPr id="5" name="Picture 5" descr="The image displays an N-bit compare-for-equality circuit. N input pairs ranging from ay sub 0, b sub 0; to ay sub, n minus 1, to b sub, n minus 1, are fed in to 1 C E circuit blocks. Output from two 1 C E circuit blocks combines at an AND gate. This happens for the n number of input pairs. Output from two adjacent AND gates combines further at an AND gate. This process is repeated till there is only a singl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109" y="1339689"/>
            <a:ext cx="5009783" cy="486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381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(12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174114"/>
            <a:ext cx="8229600" cy="2300828"/>
          </a:xfrm>
        </p:spPr>
        <p:txBody>
          <a:bodyPr>
            <a:normAutofit lnSpcReduction="10000"/>
          </a:bodyPr>
          <a:lstStyle/>
          <a:p>
            <a:pPr>
              <a:buFontTx/>
              <a:buNone/>
            </a:pPr>
            <a:r>
              <a:rPr lang="en-US" altLang="en-US" b="1" dirty="0">
                <a:latin typeface="Arial" panose="020B0604020202020204" pitchFamily="34" charset="0"/>
                <a:ea typeface="ＭＳ Ｐゴシック" panose="020B0600070205080204" pitchFamily="34" charset="-128"/>
                <a:cs typeface="Arial" panose="020B0604020202020204" pitchFamily="34" charset="0"/>
              </a:rPr>
              <a:t>Full adder circuit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Input is two unsigned N-bit numbers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Output is one unsigned N-bit number, the result of adding inputs together</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Example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05245975"/>
              </p:ext>
            </p:extLst>
          </p:nvPr>
        </p:nvGraphicFramePr>
        <p:xfrm>
          <a:off x="1656202" y="3734306"/>
          <a:ext cx="6096000" cy="1483360"/>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370840">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000000"/>
                          </a:solidFill>
                          <a:effectLst/>
                          <a:latin typeface="Arial" charset="0"/>
                          <a:ea typeface="ＭＳ Ｐゴシック" charset="-128"/>
                        </a:rPr>
                        <a:t>	</a:t>
                      </a:r>
                      <a:endParaRPr kumimoji="0" lang="en-US" altLang="x-none" sz="1800" b="0" i="0" u="none" strike="noStrike" cap="none" normalizeH="0" baseline="0" dirty="0">
                        <a:ln>
                          <a:noFill/>
                        </a:ln>
                        <a:solidFill>
                          <a:srgbClr val="000000"/>
                        </a:solidFill>
                        <a:effectLst/>
                        <a:latin typeface="Arial" charset="0"/>
                        <a:ea typeface="ＭＳ Ｐゴシック" charset="-128"/>
                      </a:endParaRP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dirty="0">
                        <a:ln>
                          <a:noFill/>
                        </a:ln>
                        <a:solidFill>
                          <a:srgbClr val="000000"/>
                        </a:solidFill>
                        <a:effectLst/>
                        <a:latin typeface="Arial" charset="0"/>
                        <a:ea typeface="ＭＳ Ｐゴシック" charset="-128"/>
                      </a:endParaRP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dirty="0">
                        <a:ln>
                          <a:noFill/>
                        </a:ln>
                        <a:solidFill>
                          <a:srgbClr val="000000"/>
                        </a:solidFill>
                        <a:effectLst/>
                        <a:latin typeface="Arial" charset="0"/>
                        <a:ea typeface="ＭＳ Ｐゴシック" charset="-128"/>
                      </a:endParaRP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dirty="0">
                        <a:ln>
                          <a:noFill/>
                        </a:ln>
                        <a:solidFill>
                          <a:srgbClr val="000000"/>
                        </a:solidFill>
                        <a:effectLst/>
                        <a:latin typeface="Arial" charset="0"/>
                        <a:ea typeface="ＭＳ Ｐゴシック" charset="-128"/>
                      </a:endParaRP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dirty="0">
                        <a:ln>
                          <a:noFill/>
                        </a:ln>
                        <a:solidFill>
                          <a:srgbClr val="000000"/>
                        </a:solidFill>
                        <a:effectLst/>
                        <a:latin typeface="Arial" charset="0"/>
                        <a:ea typeface="ＭＳ Ｐゴシック" charset="-128"/>
                      </a:endParaRPr>
                    </a:p>
                  </a:txBody>
                  <a:tcPr marT="45740" marB="45740" anchor="ctr" horzOverflow="overflow"/>
                </a:tc>
              </a:tr>
              <a:tr h="370840">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800" b="0" i="0" u="none" strike="noStrike" cap="none" normalizeH="0" baseline="0" dirty="0">
                        <a:ln>
                          <a:noFill/>
                        </a:ln>
                        <a:solidFill>
                          <a:srgbClr val="000000"/>
                        </a:solidFill>
                        <a:effectLst/>
                        <a:latin typeface="Arial" charset="0"/>
                        <a:ea typeface="ＭＳ Ｐゴシック" charset="-128"/>
                      </a:endParaRP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r>
              <a:tr h="370840">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r>
              <a:tr h="370840">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800" b="0" i="0" u="none" strike="noStrike" cap="none" normalizeH="0" baseline="0" dirty="0">
                        <a:ln>
                          <a:noFill/>
                        </a:ln>
                        <a:solidFill>
                          <a:srgbClr val="000000"/>
                        </a:solidFill>
                        <a:effectLst/>
                        <a:latin typeface="Arial" charset="0"/>
                        <a:ea typeface="ＭＳ Ｐゴシック" charset="-128"/>
                      </a:endParaRP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40" marB="45740" anchor="ctr" horzOverflow="overflow"/>
                </a:tc>
                <a:tc>
                  <a:txBody>
                    <a:bodyPr/>
                    <a:lstStyle>
                      <a:lvl1pPr eaLnBrk="0" hangingPunct="0">
                        <a:spcBef>
                          <a:spcPct val="20000"/>
                        </a:spcBef>
                        <a:defRPr sz="2200">
                          <a:solidFill>
                            <a:schemeClr val="tx1"/>
                          </a:solidFill>
                          <a:latin typeface="Arial" charset="0"/>
                          <a:ea typeface="ＭＳ Ｐゴシック" charset="-128"/>
                        </a:defRPr>
                      </a:lvl1pPr>
                      <a:lvl2pPr marL="742950" indent="-285750" eaLnBrk="0" hangingPunct="0">
                        <a:spcBef>
                          <a:spcPct val="20000"/>
                        </a:spcBef>
                        <a:defRPr sz="2000">
                          <a:solidFill>
                            <a:schemeClr val="tx1"/>
                          </a:solidFill>
                          <a:latin typeface="Arial" charset="0"/>
                          <a:ea typeface="ＭＳ Ｐゴシック" charset="-128"/>
                        </a:defRPr>
                      </a:lvl2pPr>
                      <a:lvl3pPr marL="1143000" indent="-228600" eaLnBrk="0" hangingPunct="0">
                        <a:spcBef>
                          <a:spcPct val="20000"/>
                        </a:spcBef>
                        <a:defRPr sz="2000">
                          <a:solidFill>
                            <a:schemeClr val="tx1"/>
                          </a:solidFill>
                          <a:latin typeface="Arial" charset="0"/>
                          <a:ea typeface="ＭＳ Ｐゴシック" charset="-128"/>
                        </a:defRPr>
                      </a:lvl3pPr>
                      <a:lvl4pPr marL="1600200" indent="-228600" eaLnBrk="0" hangingPunct="0">
                        <a:spcBef>
                          <a:spcPct val="20000"/>
                        </a:spcBef>
                        <a:defRPr sz="2000">
                          <a:solidFill>
                            <a:schemeClr val="tx1"/>
                          </a:solidFill>
                          <a:latin typeface="Arial"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0</a:t>
                      </a:r>
                    </a:p>
                  </a:txBody>
                  <a:tcPr marT="45740" marB="45740" anchor="ctr" horzOverflow="overflow"/>
                </a:tc>
              </a:tr>
            </a:tbl>
          </a:graphicData>
        </a:graphic>
      </p:graphicFrame>
      <p:sp>
        <p:nvSpPr>
          <p:cNvPr id="4" name="Content Placeholder 3"/>
          <p:cNvSpPr>
            <a:spLocks noGrp="1"/>
          </p:cNvSpPr>
          <p:nvPr>
            <p:ph sz="quarter" idx="10"/>
          </p:nvPr>
        </p:nvSpPr>
        <p:spPr>
          <a:xfrm>
            <a:off x="457200" y="5548322"/>
            <a:ext cx="7950200" cy="491097"/>
          </a:xfrm>
        </p:spPr>
        <p:txBody>
          <a:bodyPr>
            <a:normAutofit/>
          </a:bodyPr>
          <a:lstStyle/>
          <a:p>
            <a:pPr marL="457200" indent="-457200">
              <a:buClr>
                <a:srgbClr val="34B14B"/>
              </a:buClr>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Start with 1-bit adder (1-ADD)</a:t>
            </a:r>
          </a:p>
        </p:txBody>
      </p:sp>
    </p:spTree>
    <p:extLst>
      <p:ext uri="{BB962C8B-B14F-4D97-AF65-F5344CB8AC3E}">
        <p14:creationId xmlns:p14="http://schemas.microsoft.com/office/powerpoint/2010/main" val="3374019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(13 of 18)</a:t>
            </a:r>
            <a:endParaRPr lang="en-US" dirty="0">
              <a:latin typeface="Arial" panose="020B0604020202020204" pitchFamily="34" charset="0"/>
              <a:cs typeface="Arial" panose="020B0604020202020204" pitchFamily="34" charset="0"/>
            </a:endParaRPr>
          </a:p>
        </p:txBody>
      </p:sp>
      <p:pic>
        <p:nvPicPr>
          <p:cNvPr id="5" name="Picture 5" descr="The truth table consists of 3 columns of inputs, which are ay sub i, b sub i, and c sub i, and 2 columns of outputs, which are s sub i and c sub, i plus 1. Line 1, inputs: ay sub i, 0; b sub i, 0; c sub i, 0. Line 1, outputs: s sub i, 0; c sub, i plus 1, 0. Line 2, inputs: ay sub i, 0; b sub i, 0; c sub i, 1. Line 2, outputs: s sub i, 1; c sub, i plus 1, 0. Line 3, inputs: ay sub i, 0; b sub i, 1; c sub i, 1. Line 3, outputs: s sub i, 1; c sub, i plus 1, 0. Line 4, inputs: ay sub i, 0; b sub i, 1; c sub i, 1. Line 4, outputs: s sub i, 0; c sub, i plus 1, 1. Line 5, inputs: ay sub i, 1; b sub i, 0; c sub i, 0. Line 5, outputs: s sub i, 1; c sub, i plus 1, 0. Line 6, inputs: ay sub i, 1; b sub i, 0; c sub i, 1. Line 6, outputs: s sub i, 0; c sub, i plus 1, 1. Line 7, inputs: ay sub i, 1; b sub i, 1; c sub i, 0. Line 7, outputs: s sub i, 0; c sub, i plus 1, 1. Line 8, inputs: ay sub i, 1; b sub i, 1; c sub i, 1. Line 8, outputs: s sub i, 1; c sub, i plus 1,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193" y="1366249"/>
            <a:ext cx="4049614" cy="471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623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(14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Sum digit, s</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dirty="0">
                <a:latin typeface="Arial" panose="020B0604020202020204" pitchFamily="34" charset="0"/>
                <a:ea typeface="ＭＳ Ｐゴシック" panose="020B0600070205080204" pitchFamily="34" charset="-128"/>
                <a:cs typeface="Arial" panose="020B0604020202020204" pitchFamily="34" charset="0"/>
              </a:rPr>
              <a:t>, has the Boolean expression</a:t>
            </a:r>
          </a:p>
          <a:p>
            <a:pPr lvl="1">
              <a:buFontTx/>
              <a:buNone/>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a:t>
            </a:r>
          </a:p>
          <a:p>
            <a:pPr lvl="1">
              <a:buFontTx/>
              <a:buNone/>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Carry digit, c</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i+1</a:t>
            </a:r>
            <a:r>
              <a:rPr lang="en-US" altLang="en-US" dirty="0">
                <a:latin typeface="Arial" panose="020B0604020202020204" pitchFamily="34" charset="0"/>
                <a:ea typeface="ＭＳ Ｐゴシック" panose="020B0600070205080204" pitchFamily="34" charset="-128"/>
                <a:cs typeface="Arial" panose="020B0604020202020204" pitchFamily="34" charset="0"/>
              </a:rPr>
              <a:t>, has the Boolean expression</a:t>
            </a:r>
          </a:p>
          <a:p>
            <a:pPr lvl="1">
              <a:buFontTx/>
              <a:buNone/>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a:t>
            </a:r>
          </a:p>
          <a:p>
            <a:pPr lvl="1">
              <a:buFontTx/>
              <a:buNone/>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(a</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b</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 c</a:t>
            </a:r>
            <a:r>
              <a:rPr lang="en-US" altLang="en-US" sz="2600"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965375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(15 of 18)</a:t>
            </a:r>
            <a:endParaRPr lang="en-US" dirty="0">
              <a:latin typeface="Arial" panose="020B0604020202020204" pitchFamily="34" charset="0"/>
              <a:cs typeface="Arial" panose="020B0604020202020204" pitchFamily="34" charset="0"/>
            </a:endParaRPr>
          </a:p>
        </p:txBody>
      </p:sp>
      <p:pic>
        <p:nvPicPr>
          <p:cNvPr id="5" name="Picture 3" descr="Inputs ay sub i, b sub i, and c sub i. Step 2. Construction of four separate sub expressions using AND and NOT gates. The sub expressions are as follows: case 1, ay bar, dot, b bar dot c; case 2, ay bar, dot, b, dot, c bar; case 3, ay, dot, b bar, dot, c bar; case 4, ay, dot, b, dot, c. Step 3. Combining sub expression outputs using OR. Case 1 and case 2 combine at an OR gate, case 3 and case 4, combine at an OR gate. The outputs from both combine further at a third OR gate. The resulting output is the su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757" y="1262154"/>
            <a:ext cx="5916487" cy="477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42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(1 of 21)</a:t>
            </a:r>
            <a:endParaRPr lang="en-US" sz="3600" b="0"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290126" y="1231266"/>
            <a:ext cx="8563755" cy="4894898"/>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How can an electronic (or magnetic) machine represent information?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Key requirements: clear, unambiguous, and reliable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External representation is human-oriented </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Base-10 numbers </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Keyboard characters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Internal representation is computer-oriented</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Base-2 numbers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Base-2 codes for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characters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1187611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(16 of 18)</a:t>
            </a:r>
            <a:endParaRPr lang="en-US" dirty="0">
              <a:latin typeface="Arial" panose="020B0604020202020204" pitchFamily="34" charset="0"/>
              <a:cs typeface="Arial" panose="020B0604020202020204" pitchFamily="34" charset="0"/>
            </a:endParaRPr>
          </a:p>
        </p:txBody>
      </p:sp>
      <p:pic>
        <p:nvPicPr>
          <p:cNvPr id="4" name="Picture 4" descr="An illustration shows an example of 1-ADD circuit for 1-bit binary addition.&#10;The circuit shows the following Inputs: a1, b1, c1. Each input passes through a NOT gate and forms the following input: a, a(bar); b, b(bar); c, c(bar). The circuit passes from the Inputs through AND gates and OR Gates and gives the following Outputs: Sum (s subscript 1) and Carry (c subscript 1 pl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440" y="1145097"/>
            <a:ext cx="4547120" cy="500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383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Building Computer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(17 of 18)</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N-bit adder circuit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Input: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2</a:t>
            </a:r>
            <a:r>
              <a:rPr lang="en-US" altLang="en-US" dirty="0">
                <a:latin typeface="Arial" panose="020B0604020202020204" pitchFamily="34" charset="0"/>
                <a:ea typeface="ＭＳ Ｐゴシック" panose="020B0600070205080204" pitchFamily="34" charset="-128"/>
                <a:cs typeface="Arial" panose="020B0604020202020204" pitchFamily="34" charset="0"/>
              </a:rPr>
              <a:t>…a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n-1</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2</a:t>
            </a:r>
            <a:r>
              <a:rPr lang="en-US" altLang="en-US" dirty="0">
                <a:latin typeface="Arial" panose="020B0604020202020204" pitchFamily="34" charset="0"/>
                <a:ea typeface="ＭＳ Ｐゴシック" panose="020B0600070205080204" pitchFamily="34" charset="-128"/>
                <a:cs typeface="Arial" panose="020B0604020202020204" pitchFamily="34" charset="0"/>
              </a:rPr>
              <a:t>…b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n-1</a:t>
            </a:r>
            <a:r>
              <a:rPr lang="en-US" altLang="en-US" dirty="0">
                <a:latin typeface="Arial" panose="020B0604020202020204" pitchFamily="34" charset="0"/>
                <a:ea typeface="ＭＳ Ｐゴシック" panose="020B0600070205080204" pitchFamily="34" charset="-128"/>
                <a:cs typeface="Arial" panose="020B0604020202020204" pitchFamily="34" charset="0"/>
              </a:rPr>
              <a:t>, where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i</a:t>
            </a:r>
            <a:r>
              <a:rPr lang="en-US" altLang="en-US" dirty="0">
                <a:latin typeface="Arial" panose="020B0604020202020204" pitchFamily="34" charset="0"/>
                <a:ea typeface="ＭＳ Ｐゴシック" panose="020B0600070205080204" pitchFamily="34" charset="-128"/>
                <a:cs typeface="Arial" panose="020B0604020202020204" pitchFamily="34" charset="0"/>
              </a:rPr>
              <a:t> are individual bits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 </a:t>
            </a:r>
            <a:r>
              <a:rPr lang="en-US" altLang="en-US" dirty="0">
                <a:latin typeface="Arial" panose="020B0604020202020204" pitchFamily="34" charset="0"/>
                <a:ea typeface="ＭＳ Ｐゴシック" panose="020B0600070205080204" pitchFamily="34" charset="-128"/>
                <a:cs typeface="Arial" panose="020B0604020202020204" pitchFamily="34" charset="0"/>
              </a:rPr>
              <a:t>and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are least significant digits: ones place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Pair up corresponding bits: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with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1</a:t>
            </a:r>
            <a:r>
              <a:rPr lang="en-US" altLang="en-US" dirty="0">
                <a:latin typeface="Arial" panose="020B0604020202020204" pitchFamily="34" charset="0"/>
                <a:ea typeface="ＭＳ Ｐゴシック" panose="020B0600070205080204" pitchFamily="34" charset="-128"/>
                <a:cs typeface="Arial" panose="020B0604020202020204" pitchFamily="34" charset="0"/>
              </a:rPr>
              <a:t> with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1</a:t>
            </a:r>
            <a:r>
              <a:rPr lang="en-US" altLang="en-US" dirty="0">
                <a:latin typeface="Arial" panose="020B0604020202020204" pitchFamily="34" charset="0"/>
                <a:ea typeface="ＭＳ Ｐゴシック" panose="020B0600070205080204" pitchFamily="34" charset="-128"/>
                <a:cs typeface="Arial" panose="020B0604020202020204" pitchFamily="34" charset="0"/>
              </a:rPr>
              <a:t>, etc.</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Run 1-ADD on a</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b</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with fixed carry in c</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 = 0</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Feed carry out c</a:t>
            </a:r>
            <a:r>
              <a:rPr lang="en-US" altLang="en-US" baseline="-25000" dirty="0">
                <a:latin typeface="Arial" panose="020B0604020202020204" pitchFamily="34" charset="0"/>
                <a:ea typeface="ＭＳ Ｐゴシック" panose="020B0600070205080204" pitchFamily="34" charset="-128"/>
                <a:cs typeface="Arial" panose="020B0604020202020204" pitchFamily="34" charset="0"/>
              </a:rPr>
              <a:t>1</a:t>
            </a:r>
            <a:r>
              <a:rPr lang="en-US" altLang="en-US" dirty="0">
                <a:latin typeface="Arial" panose="020B0604020202020204" pitchFamily="34" charset="0"/>
                <a:ea typeface="ＭＳ Ｐゴシック" panose="020B0600070205080204" pitchFamily="34" charset="-128"/>
                <a:cs typeface="Arial" panose="020B0604020202020204" pitchFamily="34" charset="0"/>
              </a:rPr>
              <a:t> to next 1-ADD and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repeat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94605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Building Computer </a:t>
            </a:r>
            <a:r>
              <a:rPr lang="en-US" altLang="en-US" kern="0" dirty="0" smtClean="0">
                <a:latin typeface="Arial" panose="020B0604020202020204" pitchFamily="34" charset="0"/>
                <a:cs typeface="Arial" panose="020B0604020202020204" pitchFamily="34" charset="0"/>
              </a:rPr>
              <a:t>Circuits (18 of 18)</a:t>
            </a:r>
            <a:endParaRPr lang="en-US" dirty="0">
              <a:latin typeface="Arial" panose="020B0604020202020204" pitchFamily="34" charset="0"/>
              <a:cs typeface="Arial" panose="020B0604020202020204" pitchFamily="34" charset="0"/>
            </a:endParaRPr>
          </a:p>
        </p:txBody>
      </p:sp>
      <p:pic>
        <p:nvPicPr>
          <p:cNvPr id="5" name="Picture 4" descr="An illustration shows the complete full adder ADD circuit. A formula at the top shows the following: a (subscript n minus 1), a (subscript n minus 2), a (subscript n minus 3) continues till a (subscript 0) plus b (subscript n minus 1), b (subscript n minus 2), b (subscript n minus 3) continues till (subscript 0) equals to S (subscript N), S (subscript n minus 1), S (subscript n minus 2), S (subscript n minus 3) continues till a (subscript 0)&#10;The N-bit input value b ranging from b subscript 0 to b subscript n minus 1 is shown on the left and N-bit input value a ranging from b subscript 0 to b subscript n minus 1 is shown on the right.&#10;0 initial carry 0 is marked on the extreme right. Input from N-bit input value a and N-bit input value b add with initial carry 0; each marked from C subscript 1 to C subscript N and give and Output of (N plus 1) bit output value s, ranging from S subscript value 0 to S subscript value 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104" y="1167429"/>
            <a:ext cx="6519792" cy="491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655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(1</a:t>
            </a:r>
            <a:r>
              <a:rPr lang="en-US" altLang="en-US" baseline="0" dirty="0" smtClean="0">
                <a:latin typeface="Arial" panose="020B0604020202020204" pitchFamily="34" charset="0"/>
                <a:ea typeface="ＭＳ Ｐゴシック" panose="020B0600070205080204" pitchFamily="34" charset="-128"/>
                <a:cs typeface="Arial" panose="020B0604020202020204" pitchFamily="34" charset="0"/>
              </a:rPr>
              <a:t>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Control circuits </a:t>
            </a:r>
            <a:r>
              <a:rPr lang="en-US" altLang="en-US" dirty="0">
                <a:latin typeface="Arial" panose="020B0604020202020204" pitchFamily="34" charset="0"/>
                <a:ea typeface="ＭＳ Ｐゴシック" panose="020B0600070205080204" pitchFamily="34" charset="-128"/>
                <a:cs typeface="Arial" panose="020B0604020202020204" pitchFamily="34" charset="0"/>
              </a:rPr>
              <a:t>make decisions, determine order of operations, select data values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Multiplexer</a:t>
            </a:r>
            <a:r>
              <a:rPr lang="en-US" altLang="en-US" dirty="0">
                <a:latin typeface="Arial" panose="020B0604020202020204" pitchFamily="34" charset="0"/>
                <a:ea typeface="ＭＳ Ｐゴシック" panose="020B0600070205080204" pitchFamily="34" charset="-128"/>
                <a:cs typeface="Arial" panose="020B0604020202020204" pitchFamily="34" charset="0"/>
              </a:rPr>
              <a:t> selects one from among many inputs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2</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N</a:t>
            </a:r>
            <a:r>
              <a:rPr lang="en-US" altLang="en-US" dirty="0">
                <a:latin typeface="Arial" panose="020B0604020202020204" pitchFamily="34" charset="0"/>
                <a:ea typeface="ＭＳ Ｐゴシック" panose="020B0600070205080204" pitchFamily="34" charset="-128"/>
                <a:cs typeface="Arial" panose="020B0604020202020204" pitchFamily="34" charset="0"/>
              </a:rPr>
              <a:t> input lines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N selector lines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1 output line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Each input line corresponds to a unique pattern on selector lines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That input value is passed to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output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443375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Control </a:t>
            </a:r>
            <a:r>
              <a:rPr lang="en-US" altLang="en-US" kern="0" dirty="0" smtClean="0">
                <a:latin typeface="Arial" panose="020B0604020202020204" pitchFamily="34" charset="0"/>
                <a:cs typeface="Arial" panose="020B0604020202020204" pitchFamily="34" charset="0"/>
              </a:rPr>
              <a:t>Circuits (2 of 7)</a:t>
            </a:r>
            <a:endParaRPr lang="en-US" dirty="0">
              <a:latin typeface="Arial" panose="020B0604020202020204" pitchFamily="34" charset="0"/>
              <a:cs typeface="Arial" panose="020B0604020202020204" pitchFamily="34" charset="0"/>
            </a:endParaRPr>
          </a:p>
        </p:txBody>
      </p:sp>
      <p:pic>
        <p:nvPicPr>
          <p:cNvPr id="5" name="Picture 5" descr="An illustration shows a circuit diagram of two-input multiplexor circuit. The following path in series is labeled: (a) Input line 0; AND gate one; Output; (b) Input line 1; AND gate 2; Output. A selector line crosses before the Input lines reach the AND g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859" y="1371759"/>
            <a:ext cx="7019861" cy="452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213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(3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4840922"/>
          </a:xfrm>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Decoder</a:t>
            </a:r>
            <a:r>
              <a:rPr lang="en-US" altLang="en-US" dirty="0">
                <a:latin typeface="Arial" panose="020B0604020202020204" pitchFamily="34" charset="0"/>
                <a:ea typeface="ＭＳ Ｐゴシック" panose="020B0600070205080204" pitchFamily="34" charset="-128"/>
                <a:cs typeface="Arial" panose="020B0604020202020204" pitchFamily="34" charset="0"/>
              </a:rPr>
              <a:t> sends a signal out to only one output chosen by its input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N input lines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2</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N</a:t>
            </a:r>
            <a:r>
              <a:rPr lang="en-US" altLang="en-US" dirty="0">
                <a:latin typeface="Arial" panose="020B0604020202020204" pitchFamily="34" charset="0"/>
                <a:ea typeface="ＭＳ Ｐゴシック" panose="020B0600070205080204" pitchFamily="34" charset="-128"/>
                <a:cs typeface="Arial" panose="020B0604020202020204" pitchFamily="34" charset="0"/>
              </a:rPr>
              <a:t> output lines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Each output line corresponds to a unique pattern on input lines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Only the chosen output line produces 1, all others output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0</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543556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Control </a:t>
            </a:r>
            <a:r>
              <a:rPr lang="en-US" altLang="en-US" kern="0" dirty="0" smtClean="0">
                <a:latin typeface="Arial" panose="020B0604020202020204" pitchFamily="34" charset="0"/>
                <a:cs typeface="Arial" panose="020B0604020202020204" pitchFamily="34" charset="0"/>
              </a:rPr>
              <a:t>Circuits (4 of 7)</a:t>
            </a:r>
            <a:endParaRPr lang="en-US" dirty="0">
              <a:latin typeface="Arial" panose="020B0604020202020204" pitchFamily="34" charset="0"/>
              <a:cs typeface="Arial" panose="020B0604020202020204" pitchFamily="34" charset="0"/>
            </a:endParaRPr>
          </a:p>
        </p:txBody>
      </p:sp>
      <p:pic>
        <p:nvPicPr>
          <p:cNvPr id="5" name="Picture 4" descr="The figure displays a 2-to-4 decoder circuit. The input 1 is the left digit and the input 2 is the right digit. They connect to AND gates in 4 circuits with output 0, 1, 2, and 3.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486" y="1353136"/>
            <a:ext cx="3229029" cy="486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882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Control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Circuits (5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Decoder circuit uses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To select a single arithmetic instruction, given a code for that instruction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Code activates one output line; that line activates corresponding arithmetic circuit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Multiplexer circuit uses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To choose one data value from among a set, based on selector pattern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Many data values flow into the multiplexer, only the selected one comes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out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49913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Control </a:t>
            </a:r>
            <a:r>
              <a:rPr lang="en-US" altLang="en-US" kern="0" dirty="0" smtClean="0">
                <a:latin typeface="Arial" panose="020B0604020202020204" pitchFamily="34" charset="0"/>
                <a:cs typeface="Arial" panose="020B0604020202020204" pitchFamily="34" charset="0"/>
              </a:rPr>
              <a:t>Circuits (6 of 7)</a:t>
            </a:r>
            <a:endParaRPr lang="en-US" dirty="0">
              <a:latin typeface="Arial" panose="020B0604020202020204" pitchFamily="34" charset="0"/>
              <a:cs typeface="Arial" panose="020B0604020202020204" pitchFamily="34" charset="0"/>
            </a:endParaRPr>
          </a:p>
        </p:txBody>
      </p:sp>
      <p:pic>
        <p:nvPicPr>
          <p:cNvPr id="5" name="Picture 5" descr="The figure displays an example of a decoder circuit. The input lines are operation code which are 0 0 = add, 0 1 = subtract, 1 0 = multiply, and 1 1 = divide. These lines enter the decoder circuit and the output lines are 0, add circuit; 1, subtract circuit; 2, multiply circuit; and 3, divide circui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90" y="1411232"/>
            <a:ext cx="8011421" cy="394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254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Control </a:t>
            </a:r>
            <a:r>
              <a:rPr lang="en-US" altLang="en-US" kern="0" dirty="0" smtClean="0">
                <a:latin typeface="Arial" panose="020B0604020202020204" pitchFamily="34" charset="0"/>
                <a:cs typeface="Arial" panose="020B0604020202020204" pitchFamily="34" charset="0"/>
              </a:rPr>
              <a:t>Circuits (7 of 7)</a:t>
            </a:r>
            <a:endParaRPr lang="en-US" dirty="0">
              <a:latin typeface="Arial" panose="020B0604020202020204" pitchFamily="34" charset="0"/>
              <a:cs typeface="Arial" panose="020B0604020202020204" pitchFamily="34" charset="0"/>
            </a:endParaRPr>
          </a:p>
        </p:txBody>
      </p:sp>
      <p:pic>
        <p:nvPicPr>
          <p:cNvPr id="5" name="Picture 5" descr="The figure displays an example of a multiplexer circuit. The input lines in to the multiplexer come from four registers, R 0, R 1, R 2, and R 3. The multiplexer is also connected to the sector lines. There is a single output line. The test-if-zero circuit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443319"/>
            <a:ext cx="76041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25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(2 of 21)</a:t>
            </a:r>
            <a:endParaRPr lang="en-US" sz="3600" b="0"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290126" y="1231266"/>
            <a:ext cx="8563755" cy="4894898"/>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Binary is the simple idea of On/Off, Yes/No, True/False, and Positive/Negative.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Binary is important to computing systems because of it’s stability and reliability.</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Even when an electrical system degrades, there is still a clear “On/Off.”</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All data stored inside a computer is stored in binary (also called machine language) and interpreted to display on the screen in human language.</a:t>
            </a:r>
          </a:p>
        </p:txBody>
      </p:sp>
    </p:spTree>
    <p:extLst>
      <p:ext uri="{BB962C8B-B14F-4D97-AF65-F5344CB8AC3E}">
        <p14:creationId xmlns:p14="http://schemas.microsoft.com/office/powerpoint/2010/main" val="14878842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Summary (1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Computers use binary representations because they maximize reliability for electronic systems.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Many kinds of data may be represented at least in an approximate digital form using binary values.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Data can be compressed.</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Lossy: Some information is lost in the process.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Lossless: No information is lost in the process.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Boolean logic describes how to build and manipulate expressions that are true/false</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767454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Summary (2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We can build logic gates that act like Boolean operators using transistors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Circuits may be built from logic gates; circuits correspond to Boolean expressions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Sum-of-products is a circuit design algorithm: takes a specification and ends with a circuit </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We can build circuits for basic algorithmic tasks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Comparisons (compare-for-equality circuit)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Arithmetic (adder circuit)</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Control (multiplexer and decoder circuits</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66848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(3 of 21)</a:t>
            </a:r>
            <a:endParaRPr lang="en-US" dirty="0">
              <a:latin typeface="Arial" panose="020B0604020202020204" pitchFamily="34" charset="0"/>
              <a:cs typeface="Arial" panose="020B0604020202020204" pitchFamily="34" charset="0"/>
            </a:endParaRPr>
          </a:p>
        </p:txBody>
      </p:sp>
      <p:pic>
        <p:nvPicPr>
          <p:cNvPr id="4" name="Picture 5" descr="The diagram represents the distinction between external and internal information. A keyboard or a virtual keypad, which is the external representation, consists of 3 letters Ay, B, and C. The input of the letter Ay, in the memory, which is also the internal representation, converts the signal to 0 1 0 0 0 0 0 1. The input of the numbers represents the letter Ay in the screen, which is the external represent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997" y="1282117"/>
            <a:ext cx="6516006" cy="480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40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Binary Numbering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 (4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32521" y="1231266"/>
            <a:ext cx="8478965" cy="4894898"/>
          </a:xfrm>
        </p:spPr>
        <p:txBody>
          <a:bodyP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binary numbering system</a:t>
            </a:r>
            <a:r>
              <a:rPr lang="en-US" altLang="en-US" dirty="0">
                <a:latin typeface="Arial" panose="020B0604020202020204" pitchFamily="34" charset="0"/>
                <a:ea typeface="ＭＳ Ｐゴシック" panose="020B0600070205080204" pitchFamily="34" charset="-128"/>
                <a:cs typeface="Arial" panose="020B0604020202020204" pitchFamily="34" charset="0"/>
              </a:rPr>
              <a:t> is a base-2 </a:t>
            </a:r>
            <a:r>
              <a:rPr lang="en-US" altLang="en-US" b="1" dirty="0">
                <a:latin typeface="Arial" panose="020B0604020202020204" pitchFamily="34" charset="0"/>
                <a:ea typeface="ＭＳ Ｐゴシック" panose="020B0600070205080204" pitchFamily="34" charset="-128"/>
                <a:cs typeface="Arial" panose="020B0604020202020204" pitchFamily="34" charset="0"/>
              </a:rPr>
              <a:t>positional numbering system</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a:latin typeface="Arial" panose="020B0604020202020204" pitchFamily="34" charset="0"/>
                <a:ea typeface="ＭＳ Ｐゴシック" panose="020B0600070205080204" pitchFamily="34" charset="-128"/>
                <a:cs typeface="Arial" panose="020B0604020202020204" pitchFamily="34" charset="0"/>
              </a:rPr>
              <a:t>Base ten: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Uses 10 digits: 0, 1, 2, 3, 4, 5, 6, 7, 8, and 9</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Each place corresponds to a power of 10</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1,943 = (1 × 10</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3</a:t>
            </a:r>
            <a:r>
              <a:rPr lang="en-US" altLang="en-US" dirty="0">
                <a:latin typeface="Arial" panose="020B0604020202020204" pitchFamily="34" charset="0"/>
                <a:ea typeface="ＭＳ Ｐゴシック" panose="020B0600070205080204" pitchFamily="34" charset="-128"/>
                <a:cs typeface="Arial" panose="020B0604020202020204" pitchFamily="34" charset="0"/>
              </a:rPr>
              <a:t>) + (9 × 10</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2</a:t>
            </a:r>
            <a:r>
              <a:rPr lang="en-US" altLang="en-US" dirty="0">
                <a:latin typeface="Arial" panose="020B0604020202020204" pitchFamily="34" charset="0"/>
                <a:ea typeface="ＭＳ Ｐゴシック" panose="020B0600070205080204" pitchFamily="34" charset="-128"/>
                <a:cs typeface="Arial" panose="020B0604020202020204" pitchFamily="34" charset="0"/>
              </a:rPr>
              <a:t>) + (4 × 10</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1</a:t>
            </a:r>
            <a:r>
              <a:rPr lang="en-US" altLang="en-US" dirty="0">
                <a:latin typeface="Arial" panose="020B0604020202020204" pitchFamily="34" charset="0"/>
                <a:ea typeface="ＭＳ Ｐゴシック" panose="020B0600070205080204" pitchFamily="34" charset="-128"/>
                <a:cs typeface="Arial" panose="020B0604020202020204" pitchFamily="34" charset="0"/>
              </a:rPr>
              <a:t>) + (3 × 10</a:t>
            </a:r>
            <a:r>
              <a:rPr lang="en-US" altLang="en-US" baseline="30000" dirty="0">
                <a:latin typeface="Arial" panose="020B0604020202020204" pitchFamily="34" charset="0"/>
                <a:ea typeface="ＭＳ Ｐゴシック" panose="020B0600070205080204" pitchFamily="34" charset="-128"/>
                <a:cs typeface="Arial" panose="020B0604020202020204" pitchFamily="34" charset="0"/>
              </a:rPr>
              <a:t>0</a:t>
            </a:r>
            <a:r>
              <a:rPr lang="en-US" altLang="en-US" dirty="0">
                <a:latin typeface="Arial" panose="020B0604020202020204" pitchFamily="34" charset="0"/>
                <a:ea typeface="ＭＳ Ｐゴシック" panose="020B0600070205080204" pitchFamily="34" charset="-128"/>
                <a:cs typeface="Arial" panose="020B0604020202020204" pitchFamily="34" charset="0"/>
              </a:rPr>
              <a:t>)</a:t>
            </a:r>
            <a:r>
              <a:rPr lang="en-US" altLang="en-US" b="1" dirty="0">
                <a:latin typeface="Arial" panose="020B0604020202020204" pitchFamily="34" charset="0"/>
                <a:ea typeface="ＭＳ Ｐゴシック" panose="020B0600070205080204" pitchFamily="34" charset="-128"/>
                <a:cs typeface="Arial" panose="020B0604020202020204" pitchFamily="34" charset="0"/>
              </a:rPr>
              <a:t> </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Base two:</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Uses 2 digits: 0 and 1</a:t>
            </a:r>
          </a:p>
          <a:p>
            <a:pPr lvl="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place corresponds to a power of 2</a:t>
            </a:r>
          </a:p>
          <a:p>
            <a:pPr lvl="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1101 = (1 × 2</a:t>
            </a:r>
            <a:r>
              <a:rPr lang="en-US" altLang="en-US" baseline="30000" dirty="0" smtClean="0">
                <a:latin typeface="Arial" panose="020B0604020202020204" pitchFamily="34" charset="0"/>
                <a:ea typeface="ＭＳ Ｐゴシック" panose="020B0600070205080204" pitchFamily="34" charset="-128"/>
                <a:cs typeface="Arial" panose="020B0604020202020204" pitchFamily="34" charset="0"/>
              </a:rPr>
              <a:t>3</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 (1 × 2</a:t>
            </a:r>
            <a:r>
              <a:rPr lang="en-US" altLang="en-US" baseline="30000" dirty="0" smtClean="0">
                <a:latin typeface="Arial" panose="020B0604020202020204" pitchFamily="34" charset="0"/>
                <a:ea typeface="ＭＳ Ｐゴシック" panose="020B0600070205080204" pitchFamily="34" charset="-128"/>
                <a:cs typeface="Arial" panose="020B0604020202020204" pitchFamily="34" charset="0"/>
              </a:rPr>
              <a:t>2</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 (0 × 2</a:t>
            </a:r>
            <a:r>
              <a:rPr lang="en-US" altLang="en-US" baseline="30000" dirty="0" smtClean="0">
                <a:latin typeface="Arial" panose="020B0604020202020204" pitchFamily="34" charset="0"/>
                <a:ea typeface="ＭＳ Ｐゴシック" panose="020B0600070205080204" pitchFamily="34" charset="-128"/>
                <a:cs typeface="Arial" panose="020B0604020202020204" pitchFamily="34" charset="0"/>
              </a:rPr>
              <a:t>1</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 (1 × 2</a:t>
            </a:r>
            <a:r>
              <a:rPr lang="en-US" altLang="en-US" baseline="30000" dirty="0" smtClean="0">
                <a:latin typeface="Arial" panose="020B0604020202020204" pitchFamily="34" charset="0"/>
                <a:ea typeface="ＭＳ Ｐゴシック" panose="020B0600070205080204" pitchFamily="34" charset="-128"/>
                <a:cs typeface="Arial" panose="020B0604020202020204" pitchFamily="34" charset="0"/>
              </a:rPr>
              <a:t>0</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 13</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049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The Binary Numbering </a:t>
            </a:r>
            <a:r>
              <a:rPr lang="en-US" altLang="en-US" kern="0" dirty="0" smtClean="0">
                <a:latin typeface="Arial" panose="020B0604020202020204" pitchFamily="34" charset="0"/>
                <a:cs typeface="Arial" panose="020B0604020202020204" pitchFamily="34" charset="0"/>
              </a:rPr>
              <a:t>System (5 of 21)</a:t>
            </a:r>
            <a:endParaRPr lang="en-US"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430310" y="1093156"/>
            <a:ext cx="8229600" cy="391346"/>
          </a:xfrm>
        </p:spPr>
        <p:txBody>
          <a:bodyPr>
            <a:noAutofit/>
          </a:bodyPr>
          <a:lstStyle/>
          <a:p>
            <a:pPr marL="0" indent="0">
              <a:buNone/>
            </a:pPr>
            <a:r>
              <a:rPr lang="en-US" sz="2200" b="1" dirty="0" smtClean="0">
                <a:latin typeface="Arial" panose="020B0604020202020204" pitchFamily="34" charset="0"/>
                <a:cs typeface="Arial" panose="020B0604020202020204" pitchFamily="34" charset="0"/>
              </a:rPr>
              <a:t>FIGURE 4.2 </a:t>
            </a:r>
            <a:r>
              <a:rPr lang="en-US" sz="2200" dirty="0" smtClean="0">
                <a:latin typeface="Arial" panose="020B0604020202020204" pitchFamily="34" charset="0"/>
                <a:cs typeface="Arial" panose="020B0604020202020204" pitchFamily="34" charset="0"/>
              </a:rPr>
              <a:t>Binary-to-decimal conversion table</a:t>
            </a:r>
            <a:endParaRPr lang="en-US" sz="22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04370741"/>
              </p:ext>
            </p:extLst>
          </p:nvPr>
        </p:nvGraphicFramePr>
        <p:xfrm>
          <a:off x="1102658" y="1538178"/>
          <a:ext cx="3307977" cy="4663440"/>
        </p:xfrm>
        <a:graphic>
          <a:graphicData uri="http://schemas.openxmlformats.org/drawingml/2006/table">
            <a:tbl>
              <a:tblPr firstRow="1" bandRow="1">
                <a:tableStyleId>{5940675A-B579-460E-94D1-54222C63F5DA}</a:tableStyleId>
              </a:tblPr>
              <a:tblGrid>
                <a:gridCol w="1671918"/>
                <a:gridCol w="1636059"/>
              </a:tblGrid>
              <a:tr h="153895">
                <a:tc>
                  <a:txBody>
                    <a:bodyPr/>
                    <a:lstStyle/>
                    <a:p>
                      <a:pPr algn="ctr"/>
                      <a:r>
                        <a:rPr lang="en-US" sz="1200" b="1" dirty="0" smtClean="0">
                          <a:solidFill>
                            <a:schemeClr val="tx1"/>
                          </a:solidFill>
                          <a:latin typeface="Arial" panose="020B0604020202020204" pitchFamily="34" charset="0"/>
                          <a:cs typeface="Arial" panose="020B0604020202020204" pitchFamily="34" charset="0"/>
                        </a:rPr>
                        <a:t>Binary </a:t>
                      </a:r>
                      <a:endParaRPr lang="en-US" sz="1200" b="1" dirty="0">
                        <a:solidFill>
                          <a:schemeClr val="tx1"/>
                        </a:solidFill>
                        <a:latin typeface="Arial" panose="020B0604020202020204" pitchFamily="34" charset="0"/>
                        <a:cs typeface="Arial" panose="020B0604020202020204" pitchFamily="34" charset="0"/>
                      </a:endParaRPr>
                    </a:p>
                  </a:txBody>
                  <a:tcPr>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Decimal</a:t>
                      </a:r>
                      <a:endParaRPr lang="en-US" sz="1200" b="1" dirty="0">
                        <a:solidFill>
                          <a:schemeClr val="tx1"/>
                        </a:solidFill>
                        <a:latin typeface="Arial" panose="020B0604020202020204" pitchFamily="34" charset="0"/>
                        <a:cs typeface="Arial" panose="020B0604020202020204" pitchFamily="34" charset="0"/>
                      </a:endParaRPr>
                    </a:p>
                  </a:txBody>
                  <a:tcPr>
                    <a:noFill/>
                  </a:tcPr>
                </a:tc>
              </a:tr>
              <a:tr h="0">
                <a:tc>
                  <a:txBody>
                    <a:bodyPr/>
                    <a:lstStyle/>
                    <a:p>
                      <a:r>
                        <a:rPr lang="en-US" sz="1200" dirty="0" smtClean="0">
                          <a:latin typeface="Arial" panose="020B0604020202020204" pitchFamily="34" charset="0"/>
                          <a:cs typeface="Arial" panose="020B0604020202020204" pitchFamily="34" charset="0"/>
                        </a:rPr>
                        <a:t>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tc>
              </a:tr>
              <a:tr h="263264">
                <a:tc>
                  <a:txBody>
                    <a:bodyPr/>
                    <a:lstStyle/>
                    <a:p>
                      <a:r>
                        <a:rPr lang="en-US" sz="1200" dirty="0" smtClean="0">
                          <a:latin typeface="Arial" panose="020B0604020202020204" pitchFamily="34" charset="0"/>
                          <a:cs typeface="Arial" panose="020B0604020202020204" pitchFamily="34" charset="0"/>
                        </a:rPr>
                        <a:t>101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tc>
              </a:tr>
              <a:tr h="213061">
                <a:tc>
                  <a:txBody>
                    <a:bodyPr/>
                    <a:lstStyle/>
                    <a:p>
                      <a:r>
                        <a:rPr lang="en-US" sz="1200" dirty="0" smtClean="0">
                          <a:latin typeface="Arial" panose="020B0604020202020204" pitchFamily="34" charset="0"/>
                          <a:cs typeface="Arial" panose="020B0604020202020204" pitchFamily="34" charset="0"/>
                        </a:rPr>
                        <a:t>111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11</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12</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14</a:t>
                      </a:r>
                      <a:endParaRPr lang="en-US" sz="1200" dirty="0">
                        <a:latin typeface="Arial" panose="020B0604020202020204" pitchFamily="34" charset="0"/>
                        <a:cs typeface="Arial" panose="020B0604020202020204" pitchFamily="34" charset="0"/>
                      </a:endParaRPr>
                    </a:p>
                  </a:txBody>
                  <a:tcPr/>
                </a:tc>
              </a:tr>
              <a:tr h="149482">
                <a:tc>
                  <a:txBody>
                    <a:bodyPr/>
                    <a:lstStyle/>
                    <a:p>
                      <a:r>
                        <a:rPr lang="en-US" sz="1200" dirty="0" smtClean="0">
                          <a:latin typeface="Arial" panose="020B0604020202020204" pitchFamily="34" charset="0"/>
                          <a:cs typeface="Arial" panose="020B0604020202020204" pitchFamily="34" charset="0"/>
                        </a:rPr>
                        <a:t>1111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15</a:t>
                      </a:r>
                      <a:endParaRPr lang="en-US" sz="1200" dirty="0">
                        <a:latin typeface="Arial" panose="020B0604020202020204" pitchFamily="34" charset="0"/>
                        <a:cs typeface="Arial" panose="020B060402020202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01220247"/>
              </p:ext>
            </p:extLst>
          </p:nvPr>
        </p:nvGraphicFramePr>
        <p:xfrm>
          <a:off x="5185006" y="1541819"/>
          <a:ext cx="3343836" cy="4663440"/>
        </p:xfrm>
        <a:graphic>
          <a:graphicData uri="http://schemas.openxmlformats.org/drawingml/2006/table">
            <a:tbl>
              <a:tblPr firstRow="1" bandRow="1">
                <a:tableStyleId>{5940675A-B579-460E-94D1-54222C63F5DA}</a:tableStyleId>
              </a:tblPr>
              <a:tblGrid>
                <a:gridCol w="1671918"/>
                <a:gridCol w="1671918"/>
              </a:tblGrid>
              <a:tr h="0">
                <a:tc>
                  <a:txBody>
                    <a:bodyPr/>
                    <a:lstStyle/>
                    <a:p>
                      <a:pPr algn="ctr"/>
                      <a:r>
                        <a:rPr lang="en-US" sz="1200" b="1" dirty="0" smtClean="0">
                          <a:solidFill>
                            <a:schemeClr val="tx1"/>
                          </a:solidFill>
                          <a:latin typeface="Arial" panose="020B0604020202020204" pitchFamily="34" charset="0"/>
                          <a:cs typeface="Arial" panose="020B0604020202020204" pitchFamily="34" charset="0"/>
                        </a:rPr>
                        <a:t>Binary </a:t>
                      </a:r>
                      <a:endParaRPr lang="en-US" sz="1200" b="1" dirty="0">
                        <a:solidFill>
                          <a:schemeClr val="tx1"/>
                        </a:solidFill>
                        <a:latin typeface="Arial" panose="020B0604020202020204" pitchFamily="34" charset="0"/>
                        <a:cs typeface="Arial" panose="020B0604020202020204" pitchFamily="34" charset="0"/>
                      </a:endParaRPr>
                    </a:p>
                  </a:txBody>
                  <a:tcPr>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Decimal</a:t>
                      </a:r>
                      <a:endParaRPr lang="en-US" sz="1200" b="1" dirty="0">
                        <a:solidFill>
                          <a:schemeClr val="tx1"/>
                        </a:solidFill>
                        <a:latin typeface="Arial" panose="020B0604020202020204" pitchFamily="34" charset="0"/>
                        <a:cs typeface="Arial" panose="020B0604020202020204" pitchFamily="34" charset="0"/>
                      </a:endParaRPr>
                    </a:p>
                  </a:txBody>
                  <a:tcPr>
                    <a:noFill/>
                  </a:tcPr>
                </a:tc>
              </a:tr>
              <a:tr h="0">
                <a:tc>
                  <a:txBody>
                    <a:bodyPr/>
                    <a:lstStyle/>
                    <a:p>
                      <a:r>
                        <a:rPr lang="en-US" sz="1200" dirty="0" smtClean="0">
                          <a:latin typeface="Arial" panose="020B0604020202020204" pitchFamily="34" charset="0"/>
                          <a:cs typeface="Arial" panose="020B0604020202020204" pitchFamily="34" charset="0"/>
                        </a:rPr>
                        <a:t>10000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16</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10001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17</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10010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18</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10011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19</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10100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20</a:t>
                      </a:r>
                      <a:endParaRPr lang="en-US" sz="1200" dirty="0">
                        <a:latin typeface="Arial" panose="020B0604020202020204" pitchFamily="34" charset="0"/>
                        <a:cs typeface="Arial" panose="020B0604020202020204" pitchFamily="34" charset="0"/>
                      </a:endParaRPr>
                    </a:p>
                  </a:txBody>
                  <a:tcPr/>
                </a:tc>
              </a:tr>
              <a:tr h="263264">
                <a:tc>
                  <a:txBody>
                    <a:bodyPr/>
                    <a:lstStyle/>
                    <a:p>
                      <a:r>
                        <a:rPr lang="en-US" sz="1200" dirty="0" smtClean="0">
                          <a:latin typeface="Arial" panose="020B0604020202020204" pitchFamily="34" charset="0"/>
                          <a:cs typeface="Arial" panose="020B0604020202020204" pitchFamily="34" charset="0"/>
                        </a:rPr>
                        <a:t>10101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21</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10110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22</a:t>
                      </a:r>
                      <a:endParaRPr lang="en-US" sz="1200" dirty="0">
                        <a:latin typeface="Arial" panose="020B0604020202020204" pitchFamily="34" charset="0"/>
                        <a:cs typeface="Arial" panose="020B0604020202020204" pitchFamily="34" charset="0"/>
                      </a:endParaRPr>
                    </a:p>
                  </a:txBody>
                  <a:tcPr/>
                </a:tc>
              </a:tr>
              <a:tr h="213061">
                <a:tc>
                  <a:txBody>
                    <a:bodyPr/>
                    <a:lstStyle/>
                    <a:p>
                      <a:r>
                        <a:rPr lang="en-US" sz="1200" dirty="0" smtClean="0">
                          <a:latin typeface="Arial" panose="020B0604020202020204" pitchFamily="34" charset="0"/>
                          <a:cs typeface="Arial" panose="020B0604020202020204" pitchFamily="34" charset="0"/>
                        </a:rPr>
                        <a:t>10111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23</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11000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24</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11001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25</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11010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26</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11011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27</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11100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28</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11101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29</a:t>
                      </a:r>
                      <a:endParaRPr lang="en-US" sz="1200" dirty="0">
                        <a:latin typeface="Arial" panose="020B0604020202020204" pitchFamily="34" charset="0"/>
                        <a:cs typeface="Arial" panose="020B0604020202020204" pitchFamily="34" charset="0"/>
                      </a:endParaRPr>
                    </a:p>
                  </a:txBody>
                  <a:tcPr/>
                </a:tc>
              </a:tr>
              <a:tr h="0">
                <a:tc>
                  <a:txBody>
                    <a:bodyPr/>
                    <a:lstStyle/>
                    <a:p>
                      <a:r>
                        <a:rPr lang="en-US" sz="1200" dirty="0" smtClean="0">
                          <a:latin typeface="Arial" panose="020B0604020202020204" pitchFamily="34" charset="0"/>
                          <a:cs typeface="Arial" panose="020B0604020202020204" pitchFamily="34" charset="0"/>
                        </a:rPr>
                        <a:t>11110</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30</a:t>
                      </a:r>
                      <a:endParaRPr lang="en-US" sz="1200" dirty="0">
                        <a:latin typeface="Arial" panose="020B0604020202020204" pitchFamily="34" charset="0"/>
                        <a:cs typeface="Arial" panose="020B0604020202020204" pitchFamily="34" charset="0"/>
                      </a:endParaRPr>
                    </a:p>
                  </a:txBody>
                  <a:tcPr/>
                </a:tc>
              </a:tr>
              <a:tr h="171134">
                <a:tc>
                  <a:txBody>
                    <a:bodyPr/>
                    <a:lstStyle/>
                    <a:p>
                      <a:r>
                        <a:rPr lang="en-US" sz="1200" dirty="0" smtClean="0">
                          <a:latin typeface="Arial" panose="020B0604020202020204" pitchFamily="34" charset="0"/>
                          <a:cs typeface="Arial" panose="020B0604020202020204" pitchFamily="34" charset="0"/>
                        </a:rPr>
                        <a:t>11111</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31</a:t>
                      </a:r>
                      <a:endParaRPr lang="en-US" sz="12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05844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1918</TotalTime>
  <Words>2516</Words>
  <Application>Microsoft Office PowerPoint</Application>
  <PresentationFormat>On-screen Show (4:3)</PresentationFormat>
  <Paragraphs>427</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Chapter 4</vt:lpstr>
      <vt:lpstr>Learning Objectives (1 of 2)</vt:lpstr>
      <vt:lpstr>Learning Objectives (2 of 2)</vt:lpstr>
      <vt:lpstr> Introduction </vt:lpstr>
      <vt:lpstr>The Binary Numbering System (1 of 21)</vt:lpstr>
      <vt:lpstr>The Binary Numbering System (2 of 21)</vt:lpstr>
      <vt:lpstr>The Binary Numbering System (3 of 21)</vt:lpstr>
      <vt:lpstr>The Binary Numbering System (4 of 21)</vt:lpstr>
      <vt:lpstr>The Binary Numbering System (5 of 21)</vt:lpstr>
      <vt:lpstr>The Binary Numbering System (6 of 21)</vt:lpstr>
      <vt:lpstr>The Binary Numbering System (7 of 21)</vt:lpstr>
      <vt:lpstr>The Binary Numbering System (8 of 21)</vt:lpstr>
      <vt:lpstr>The Binary Numbering System (9 of 21)</vt:lpstr>
      <vt:lpstr>The Binary Numbering System (10 of 21)</vt:lpstr>
      <vt:lpstr>The Binary Numbering System (11 of 21)</vt:lpstr>
      <vt:lpstr>The Binary Numbering System (12 of 21)</vt:lpstr>
      <vt:lpstr>The Binary Numbering System (13 of 21)</vt:lpstr>
      <vt:lpstr>The Binary Numbering System (14 of 21)</vt:lpstr>
      <vt:lpstr>The Binary Numbering System (15 of 21)</vt:lpstr>
      <vt:lpstr>The Binary Numbering System (16 of 21)</vt:lpstr>
      <vt:lpstr>The Binary Numbering System (17 of 21)</vt:lpstr>
      <vt:lpstr>The Binary Numbering System (18 of 21)</vt:lpstr>
      <vt:lpstr>The Binary Numbering System (19 of 21)</vt:lpstr>
      <vt:lpstr>The Binary Numbering System (20 of 21)</vt:lpstr>
      <vt:lpstr>The Binary Numbering System (21 of 21)</vt:lpstr>
      <vt:lpstr>Boolean Logic and Gates (1 of 9)</vt:lpstr>
      <vt:lpstr>Boolean Logic and Gates (2 of 9)</vt:lpstr>
      <vt:lpstr>Boolean Logic and Gates (3 of 9)</vt:lpstr>
      <vt:lpstr>Boolean Logic and Gates (4 of 9)</vt:lpstr>
      <vt:lpstr>Boolean Logic and Gates (5 of 9)</vt:lpstr>
      <vt:lpstr>Boolean Logic and Gates (6 of 9)</vt:lpstr>
      <vt:lpstr>Boolean Logic and Gates (7 of 9)</vt:lpstr>
      <vt:lpstr>Boolean Logic and Gates (8 of 9)</vt:lpstr>
      <vt:lpstr>Boolean Logic and Gates (9 of 9)</vt:lpstr>
      <vt:lpstr>Building Computer Circuits (1 of 18)</vt:lpstr>
      <vt:lpstr>Building Computer Circuits (2 of 18)</vt:lpstr>
      <vt:lpstr>Building Computer Circuits (3 of 18)</vt:lpstr>
      <vt:lpstr>Building Computer Circuits (4 of 18)</vt:lpstr>
      <vt:lpstr>Building Computer Circuits (5 of 18)</vt:lpstr>
      <vt:lpstr>Building Computer Circuits (6 of 18)</vt:lpstr>
      <vt:lpstr>Building Computer Circuits (7 of 18)</vt:lpstr>
      <vt:lpstr>Building Computer Circuits (8 of 18)</vt:lpstr>
      <vt:lpstr>Building Computer Circuits (9 of 18)</vt:lpstr>
      <vt:lpstr>Building Computer Circuits (10 of 18)</vt:lpstr>
      <vt:lpstr>Building Computer Circuits (11 of 18)</vt:lpstr>
      <vt:lpstr>Building Computer Circuits (12 of 18)</vt:lpstr>
      <vt:lpstr>Building Computer Circuits (13 of 18)</vt:lpstr>
      <vt:lpstr>Building Computer Circuits (14 of 18)</vt:lpstr>
      <vt:lpstr>Building Computer Circuits (15 of 18)</vt:lpstr>
      <vt:lpstr>Building Computer Circuits (16 of 18)</vt:lpstr>
      <vt:lpstr>Building Computer Circuits (17 of 18)</vt:lpstr>
      <vt:lpstr>Building Computer Circuits (18 of 18)</vt:lpstr>
      <vt:lpstr>Control Circuits (1 of 7)</vt:lpstr>
      <vt:lpstr>Control Circuits (2 of 7)</vt:lpstr>
      <vt:lpstr>Control Circuits (3 of 7)</vt:lpstr>
      <vt:lpstr>Control Circuits (4 of 7)</vt:lpstr>
      <vt:lpstr>Control Circuits (5 of 7)</vt:lpstr>
      <vt:lpstr>Control Circuits (6 of 7)</vt:lpstr>
      <vt:lpstr>Control Circuits (7 of 7)</vt:lpstr>
      <vt:lpstr>Summary (1 of 2)</vt:lpstr>
      <vt:lpstr>Summary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The Building Blocks: Binary Numbers, Boolean Logic, and Gates</dc:title>
  <dc:creator>Schneider</dc:creator>
  <cp:lastModifiedBy>CD</cp:lastModifiedBy>
  <cp:revision>172</cp:revision>
  <dcterms:created xsi:type="dcterms:W3CDTF">2015-05-05T09:30:46Z</dcterms:created>
  <dcterms:modified xsi:type="dcterms:W3CDTF">2017-11-21T14:00:56Z</dcterms:modified>
</cp:coreProperties>
</file>