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11"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73" autoAdjust="0"/>
    <p:restoredTop sz="86421" autoAdjust="0"/>
  </p:normalViewPr>
  <p:slideViewPr>
    <p:cSldViewPr snapToGrid="0">
      <p:cViewPr>
        <p:scale>
          <a:sx n="66" d="100"/>
          <a:sy n="66" d="100"/>
        </p:scale>
        <p:origin x="-1176" y="-72"/>
      </p:cViewPr>
      <p:guideLst>
        <p:guide orient="horz" pos="705"/>
        <p:guide pos="5612"/>
        <p:guide pos="4085"/>
        <p:guide pos="2881"/>
      </p:guideLst>
    </p:cSldViewPr>
  </p:slideViewPr>
  <p:outlineViewPr>
    <p:cViewPr>
      <p:scale>
        <a:sx n="33" d="100"/>
        <a:sy n="33" d="100"/>
      </p:scale>
      <p:origin x="0" y="-389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86875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anose="05000000000000000000" pitchFamily="2" charset="2"/>
              <a:buChar char="§"/>
              <a:defRPr sz="2200" b="0" i="0">
                <a:latin typeface="Arial"/>
                <a:cs typeface="Arial"/>
              </a:defRPr>
            </a:lvl3pPr>
            <a:lvl4pPr marL="1828800" indent="-457200">
              <a:buClr>
                <a:srgbClr val="34B14B"/>
              </a:buClr>
              <a:buFont typeface="Courier New" panose="02070309020205020404"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1758936"/>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anose="020B0604020202020204" pitchFamily="34" charset="0"/>
                <a:cs typeface="Arial" panose="020B0604020202020204" pitchFamily="34" charset="0"/>
              </a:rPr>
              <a:t>Computer Systems Organization</a:t>
            </a:r>
            <a:endParaRPr lang="en-US" sz="3600" dirty="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a:latin typeface="Arial" panose="020B0604020202020204" pitchFamily="34" charset="0"/>
                <a:cs typeface="Arial" panose="020B0604020202020204" pitchFamily="34" charset="0"/>
              </a:rPr>
              <a:t>5</a:t>
            </a:r>
            <a:endParaRPr lang="en-US" sz="4000" dirty="0"/>
          </a:p>
        </p:txBody>
      </p:sp>
    </p:spTree>
    <p:extLst>
      <p:ext uri="{BB962C8B-B14F-4D97-AF65-F5344CB8AC3E}">
        <p14:creationId xmlns:p14="http://schemas.microsoft.com/office/powerpoint/2010/main" val="2030018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Memory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Cache (3 of 9)</a:t>
            </a:r>
            <a:endParaRPr lang="en-US"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315529"/>
              </p:ext>
            </p:extLst>
          </p:nvPr>
        </p:nvGraphicFramePr>
        <p:xfrm>
          <a:off x="1713185" y="2206295"/>
          <a:ext cx="6096000" cy="2966720"/>
        </p:xfrm>
        <a:graphic>
          <a:graphicData uri="http://schemas.openxmlformats.org/drawingml/2006/table">
            <a:tbl>
              <a:tblPr firstRow="1" bandRow="1">
                <a:tableStyleId>{5940675A-B579-460E-94D1-54222C63F5DA}</a:tableStyleId>
              </a:tblPr>
              <a:tblGrid>
                <a:gridCol w="2393866"/>
                <a:gridCol w="3702134"/>
              </a:tblGrid>
              <a:tr h="370840">
                <a:tc>
                  <a:txBody>
                    <a:bodyPr/>
                    <a:lstStyle/>
                    <a:p>
                      <a:pPr algn="ctr"/>
                      <a:r>
                        <a:rPr lang="en-US" b="1" i="1" dirty="0" smtClean="0">
                          <a:solidFill>
                            <a:schemeClr val="tx1"/>
                          </a:solidFill>
                          <a:latin typeface="Arial" panose="020B0604020202020204" pitchFamily="34" charset="0"/>
                          <a:cs typeface="Arial" panose="020B0604020202020204" pitchFamily="34" charset="0"/>
                        </a:rPr>
                        <a:t>N</a:t>
                      </a:r>
                      <a:endParaRPr lang="en-US" b="1" i="1" dirty="0">
                        <a:solidFill>
                          <a:schemeClr val="tx1"/>
                        </a:solidFill>
                        <a:latin typeface="Arial" panose="020B0604020202020204" pitchFamily="34" charset="0"/>
                        <a:cs typeface="Arial" panose="020B0604020202020204" pitchFamily="34" charset="0"/>
                      </a:endParaRPr>
                    </a:p>
                  </a:txBody>
                  <a:tcPr>
                    <a:noFill/>
                  </a:tcPr>
                </a:tc>
                <a:tc>
                  <a:txBody>
                    <a:bodyPr/>
                    <a:lstStyle/>
                    <a:p>
                      <a:pPr algn="ctr"/>
                      <a:r>
                        <a:rPr lang="en-US" b="1" dirty="0" smtClean="0">
                          <a:solidFill>
                            <a:schemeClr val="tx1"/>
                          </a:solidFill>
                          <a:latin typeface="Arial" panose="020B0604020202020204" pitchFamily="34" charset="0"/>
                          <a:cs typeface="Arial" panose="020B0604020202020204" pitchFamily="34" charset="0"/>
                        </a:rPr>
                        <a:t>Maximum Memory Size (2</a:t>
                      </a:r>
                      <a:r>
                        <a:rPr lang="en-US" b="1" i="1" baseline="30000" dirty="0" smtClean="0">
                          <a:solidFill>
                            <a:schemeClr val="tx1"/>
                          </a:solidFill>
                          <a:latin typeface="Arial" panose="020B0604020202020204" pitchFamily="34" charset="0"/>
                          <a:cs typeface="Arial" panose="020B0604020202020204" pitchFamily="34" charset="0"/>
                        </a:rPr>
                        <a:t>N</a:t>
                      </a:r>
                      <a:r>
                        <a:rPr lang="en-US" b="1" dirty="0" smtClean="0">
                          <a:solidFill>
                            <a:schemeClr val="tx1"/>
                          </a:solidFill>
                          <a:latin typeface="Arial" panose="020B0604020202020204" pitchFamily="34" charset="0"/>
                          <a:cs typeface="Arial" panose="020B0604020202020204" pitchFamily="34" charset="0"/>
                        </a:rPr>
                        <a:t>)</a:t>
                      </a:r>
                      <a:endParaRPr lang="en-US" b="1" dirty="0">
                        <a:solidFill>
                          <a:schemeClr val="tx1"/>
                        </a:solidFill>
                        <a:latin typeface="Arial" panose="020B0604020202020204" pitchFamily="34" charset="0"/>
                        <a:cs typeface="Arial" panose="020B0604020202020204" pitchFamily="34" charset="0"/>
                      </a:endParaRPr>
                    </a:p>
                  </a:txBody>
                  <a:tcPr>
                    <a:noFill/>
                  </a:tcPr>
                </a:tc>
              </a:tr>
              <a:tr h="370840">
                <a:tc>
                  <a:txBody>
                    <a:bodyPr/>
                    <a:lstStyle/>
                    <a:p>
                      <a:r>
                        <a:rPr lang="en-US" dirty="0" smtClean="0">
                          <a:latin typeface="Arial" panose="020B0604020202020204" pitchFamily="34" charset="0"/>
                          <a:cs typeface="Arial" panose="020B0604020202020204" pitchFamily="34" charset="0"/>
                        </a:rPr>
                        <a:t>16</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65,536</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20</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1,048,576</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22</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4,194,304</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24</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16,777,216</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32</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4,294,967,296</a:t>
                      </a:r>
                    </a:p>
                  </a:txBody>
                  <a:tcPr/>
                </a:tc>
              </a:tr>
              <a:tr h="370840">
                <a:tc>
                  <a:txBody>
                    <a:bodyPr/>
                    <a:lstStyle/>
                    <a:p>
                      <a:r>
                        <a:rPr lang="en-US" dirty="0" smtClean="0">
                          <a:latin typeface="Arial" panose="020B0604020202020204" pitchFamily="34" charset="0"/>
                          <a:cs typeface="Arial" panose="020B0604020202020204" pitchFamily="34" charset="0"/>
                        </a:rPr>
                        <a:t>40</a:t>
                      </a:r>
                      <a:endParaRPr lang="en-US"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1,099,511,627,776</a:t>
                      </a:r>
                    </a:p>
                  </a:txBody>
                  <a:tcPr/>
                </a:tc>
              </a:tr>
              <a:tr h="370840">
                <a:tc>
                  <a:txBody>
                    <a:bodyPr/>
                    <a:lstStyle/>
                    <a:p>
                      <a:r>
                        <a:rPr lang="en-US" dirty="0" smtClean="0">
                          <a:latin typeface="Arial" panose="020B0604020202020204" pitchFamily="34" charset="0"/>
                          <a:cs typeface="Arial" panose="020B0604020202020204" pitchFamily="34" charset="0"/>
                        </a:rPr>
                        <a:t>50</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1,125,899,906,842,624</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88197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smtClean="0">
                <a:latin typeface="Arial" panose="020B0604020202020204" pitchFamily="34" charset="0"/>
                <a:cs typeface="Arial" panose="020B0604020202020204" pitchFamily="34" charset="0"/>
              </a:rPr>
              <a:t>The Components of a Computer System Memory and Cache (4 of 9)</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Fetch: retrieve from memory (</a:t>
            </a:r>
            <a:r>
              <a:rPr lang="en-US" altLang="en-US" b="1" dirty="0">
                <a:latin typeface="Arial" panose="020B0604020202020204" pitchFamily="34" charset="0"/>
                <a:ea typeface="ＭＳ Ｐゴシック" panose="020B0600070205080204" pitchFamily="34" charset="-128"/>
                <a:cs typeface="Arial" panose="020B0604020202020204" pitchFamily="34" charset="0"/>
              </a:rPr>
              <a:t>nondestructive fetch</a:t>
            </a:r>
            <a:r>
              <a:rPr lang="en-US" altLang="en-US" dirty="0">
                <a:latin typeface="Arial" panose="020B0604020202020204" pitchFamily="34" charset="0"/>
                <a:ea typeface="ＭＳ Ｐゴシック" panose="020B0600070205080204" pitchFamily="34" charset="-128"/>
                <a:cs typeface="Arial" panose="020B0604020202020204" pitchFamily="34" charset="0"/>
              </a:rPr>
              <a: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Store: write to memory (</a:t>
            </a:r>
            <a:r>
              <a:rPr lang="en-US" altLang="en-US" b="1" dirty="0">
                <a:latin typeface="Arial" panose="020B0604020202020204" pitchFamily="34" charset="0"/>
                <a:ea typeface="ＭＳ Ｐゴシック" panose="020B0600070205080204" pitchFamily="34" charset="-128"/>
                <a:cs typeface="Arial" panose="020B0604020202020204" pitchFamily="34" charset="0"/>
              </a:rPr>
              <a:t>destructive store</a:t>
            </a:r>
            <a:r>
              <a:rPr lang="en-US" altLang="en-US" dirty="0">
                <a:latin typeface="Arial" panose="020B0604020202020204" pitchFamily="34" charset="0"/>
                <a:ea typeface="ＭＳ Ｐゴシック" panose="020B0600070205080204" pitchFamily="34" charset="-128"/>
                <a:cs typeface="Arial" panose="020B0604020202020204" pitchFamily="34" charset="0"/>
              </a:rPr>
              <a:t>)</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Memory access time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Time required to fetch/store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Modern RAM requires 5-10 </a:t>
            </a:r>
            <a:r>
              <a:rPr lang="en-US" altLang="en-US" b="1" dirty="0">
                <a:latin typeface="Arial" panose="020B0604020202020204" pitchFamily="34" charset="0"/>
                <a:ea typeface="ＭＳ Ｐゴシック" panose="020B0600070205080204" pitchFamily="34" charset="-128"/>
                <a:cs typeface="Arial" panose="020B0604020202020204" pitchFamily="34" charset="0"/>
              </a:rPr>
              <a:t>nanoseconds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Memory address register (MAR)</a:t>
            </a:r>
            <a:r>
              <a:rPr lang="en-US" altLang="en-US" dirty="0">
                <a:latin typeface="Arial" panose="020B0604020202020204" pitchFamily="34" charset="0"/>
                <a:ea typeface="ＭＳ Ｐゴシック" panose="020B0600070205080204" pitchFamily="34" charset="-128"/>
                <a:cs typeface="Arial" panose="020B0604020202020204" pitchFamily="34" charset="0"/>
              </a:rPr>
              <a:t> holds memory address to access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Memory data register (MDR) </a:t>
            </a:r>
            <a:r>
              <a:rPr lang="en-US" altLang="en-US" dirty="0">
                <a:latin typeface="Arial" panose="020B0604020202020204" pitchFamily="34" charset="0"/>
                <a:ea typeface="ＭＳ Ｐゴシック" panose="020B0600070205080204" pitchFamily="34" charset="-128"/>
                <a:cs typeface="Arial" panose="020B0604020202020204" pitchFamily="34" charset="0"/>
              </a:rPr>
              <a:t>receives data from fetch and holds data to be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stored</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9664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smtClean="0">
                <a:latin typeface="Arial" panose="020B0604020202020204" pitchFamily="34" charset="0"/>
                <a:cs typeface="Arial" panose="020B0604020202020204" pitchFamily="34" charset="0"/>
              </a:rPr>
              <a:t>The Components of a Computer System Memory and Cache (5 of 9)</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Memory system circuits: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decoder</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a:t>
            </a:r>
            <a:r>
              <a:rPr lang="en-US" altLang="en-US" b="1" dirty="0">
                <a:latin typeface="Arial" panose="020B0604020202020204" pitchFamily="34" charset="0"/>
                <a:ea typeface="ＭＳ Ｐゴシック" panose="020B0600070205080204" pitchFamily="34" charset="-128"/>
                <a:cs typeface="Arial" panose="020B0604020202020204" pitchFamily="34" charset="0"/>
              </a:rPr>
              <a:t>fetch/store controller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Decoder converts MAR into signal to a specific memory cell</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One-dimensional versus two-dimensional memory organization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Fetch/Store controller ► traffic cop for MDR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Takes in a signal that indicates fetch or store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Routes data flow to/from memory cells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MDR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0690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smtClean="0">
                <a:latin typeface="Arial" panose="020B0604020202020204" pitchFamily="34" charset="0"/>
                <a:cs typeface="Arial" panose="020B0604020202020204" pitchFamily="34" charset="0"/>
              </a:rPr>
              <a:t>The Components of a Computer System Memory and Cache (6 of 9)</a:t>
            </a:r>
            <a:endParaRPr lang="en-US" dirty="0">
              <a:latin typeface="Arial" panose="020B0604020202020204" pitchFamily="34" charset="0"/>
              <a:cs typeface="Arial" panose="020B0604020202020204" pitchFamily="34" charset="0"/>
            </a:endParaRPr>
          </a:p>
        </p:txBody>
      </p:sp>
      <p:pic>
        <p:nvPicPr>
          <p:cNvPr id="5" name="Picture 4" descr="The image displays the organization of memory and the decoding logic. The M Ay R contains four blocks termed d, n = 4. d = 0 or 1. There are 4 input lines therefore 2 to the forth = 16 output lines that connect to the 4 to 16 decoder circuit. The decoder circuit outputs range from 0 0 0 0 to 1 1 1 1 and Is fed into the memory. So, the address ranging from 0 to 15 will give an output ranging from 0 0 0 0 to 1 1 1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1322295"/>
            <a:ext cx="5559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322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smtClean="0">
                <a:latin typeface="Arial" panose="020B0604020202020204" pitchFamily="34" charset="0"/>
                <a:cs typeface="Arial" panose="020B0604020202020204" pitchFamily="34" charset="0"/>
              </a:rPr>
              <a:t>The Components of a Computer System Memory and Cache (7 of 9)</a:t>
            </a:r>
            <a:endParaRPr lang="en-US" dirty="0">
              <a:latin typeface="Arial" panose="020B0604020202020204" pitchFamily="34" charset="0"/>
              <a:cs typeface="Arial" panose="020B0604020202020204" pitchFamily="34" charset="0"/>
            </a:endParaRPr>
          </a:p>
        </p:txBody>
      </p:sp>
      <p:pic>
        <p:nvPicPr>
          <p:cNvPr id="4" name="Picture 4" descr="The table has four columns and four rows. The four columns are as follows: column 0, 0 0; column 1, 0 1, column 2, 1 0, column 3, 1 1. The values on row 0, 0 0 are as follows: columns1, 0 0 0 0; column 2, 0 0 0 1; column 3, 0 0 1 0; column 4, 0 0 1 1. The values on row 1, 0 1are: columns1, 0 1 0 0; column 2, 0 1 0 1; column 3, 0 1 1 0; column 4, 0 1 1 1. The values on row 2, 1 0 are as follows: columns1, 1 0 0 0; column 2, 1 0 0 1; column 3, 1 0 1 0; column 4, 1 0 1 1. The values on row 3, 1 1 are as follows: columns1, 1 1 0 0; column 2, 1 1 0 1; column 3, 1 1 1 0; column 4, 1 1 1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334" y="1292034"/>
            <a:ext cx="5109333" cy="480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6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smtClean="0">
                <a:latin typeface="Arial" panose="020B0604020202020204" pitchFamily="34" charset="0"/>
                <a:cs typeface="Arial" panose="020B0604020202020204" pitchFamily="34" charset="0"/>
              </a:rPr>
              <a:t>The Components of a Computer System Memory and Cache (8 of 9)</a:t>
            </a:r>
            <a:endParaRPr lang="en-US" dirty="0">
              <a:latin typeface="Arial" panose="020B0604020202020204" pitchFamily="34" charset="0"/>
              <a:cs typeface="Arial" panose="020B0604020202020204" pitchFamily="34" charset="0"/>
            </a:endParaRPr>
          </a:p>
        </p:txBody>
      </p:sp>
      <p:pic>
        <p:nvPicPr>
          <p:cNvPr id="5" name="Picture 4" descr="The diagram displays an overall RAM organization. The M Ay R with N bits gets an input from the other parts of the computer. The M Ay R consists of d, and is arranged in two blocks of half n bits each. The outputs from the first block pass to the row decoder circuit and then to the memory cell. The outputs from the second block pass to the column decoder circuit and reach the memory cell block. The memory cells block consists of 2 to the N memory cells organized by 2 to the half n into 2 to half N by 2 squared. M D R which consists of multiple of W bits has a reciprocal signal exchange from other parts of the computer. The M D R has reciprocal signal exchange with the fetch or store controller. F or S signals from other parts of the computer are also fed into the fetch or store controller. The fetch or store controller has a reciprocal signal exchange with the memory cell bl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718" y="1317669"/>
            <a:ext cx="4240565" cy="473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93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Memory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Cache (9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RAM speeds increased more slowly than CPU speeds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Cache memory</a:t>
            </a:r>
            <a:r>
              <a:rPr lang="en-US" altLang="en-US" dirty="0">
                <a:latin typeface="Arial" panose="020B0604020202020204" pitchFamily="34" charset="0"/>
                <a:ea typeface="ＭＳ Ｐゴシック" panose="020B0600070205080204" pitchFamily="34" charset="-128"/>
                <a:cs typeface="Arial" panose="020B0604020202020204" pitchFamily="34" charset="0"/>
              </a:rPr>
              <a:t> is fast but expensive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Built into the CPU for fast access times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Principle of locality</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Values close to recently accessed memory are more likely to be accessed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Load neighbors into cache and keep recent values there</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Cache hit rate:</a:t>
            </a:r>
            <a:r>
              <a:rPr lang="en-US" altLang="en-US" dirty="0">
                <a:latin typeface="Arial" panose="020B0604020202020204" pitchFamily="34" charset="0"/>
                <a:ea typeface="ＭＳ Ｐゴシック" panose="020B0600070205080204" pitchFamily="34" charset="-128"/>
                <a:cs typeface="Arial" panose="020B0604020202020204" pitchFamily="34" charset="0"/>
              </a:rPr>
              <a:t> percentage of times values are found in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cache</a:t>
            </a:r>
            <a:endParaRPr lang="en-US" altLang="en-US" dirty="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37545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a:t>
            </a:r>
            <a:r>
              <a:rPr lang="en-US" altLang="en-US" baseline="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Input/Output </a:t>
            </a:r>
            <a:r>
              <a:rPr lang="en-US" altLang="en-US" dirty="0">
                <a:latin typeface="Arial" panose="020B0604020202020204" pitchFamily="34" charset="0"/>
                <a:ea typeface="ＭＳ Ｐゴシック" panose="020B0600070205080204" pitchFamily="34" charset="-128"/>
                <a:cs typeface="Arial" panose="020B0604020202020204" pitchFamily="34" charset="0"/>
              </a:rPr>
              <a:t>and Mass Storage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Input/output (I/O)</a:t>
            </a:r>
            <a:r>
              <a:rPr lang="en-US" altLang="en-US" dirty="0">
                <a:latin typeface="Arial" panose="020B0604020202020204" pitchFamily="34" charset="0"/>
                <a:ea typeface="ＭＳ Ｐゴシック" panose="020B0600070205080204" pitchFamily="34" charset="-128"/>
                <a:cs typeface="Arial" panose="020B0604020202020204" pitchFamily="34" charset="0"/>
              </a:rPr>
              <a:t> connects the processor to the outside world</a:t>
            </a: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Humans: keyboard, monitor, etc.</a:t>
            </a: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Data storage: hard drive, DVD, flash drive</a:t>
            </a: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Other computers: network</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RAM = </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volatile memory</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(gone without power)</a:t>
            </a:r>
          </a:p>
          <a:p>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Mass storage systems</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 </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nonvolatile memory</a:t>
            </a:r>
          </a:p>
          <a:p>
            <a:pPr lvl="1"/>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Direct </a:t>
            </a:r>
            <a:r>
              <a:rPr lang="en-US" altLang="en-US" b="1" dirty="0">
                <a:latin typeface="Arial" panose="020B0604020202020204" pitchFamily="34" charset="0"/>
                <a:ea typeface="ＭＳ Ｐゴシック" panose="020B0600070205080204" pitchFamily="34" charset="-128"/>
                <a:cs typeface="Arial" panose="020B0604020202020204" pitchFamily="34" charset="0"/>
              </a:rPr>
              <a:t>access storage devices (DASDs)</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Sequential access storage devices (SASDs)</a:t>
            </a:r>
          </a:p>
        </p:txBody>
      </p:sp>
    </p:spTree>
    <p:extLst>
      <p:ext uri="{BB962C8B-B14F-4D97-AF65-F5344CB8AC3E}">
        <p14:creationId xmlns:p14="http://schemas.microsoft.com/office/powerpoint/2010/main" val="275653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I/O and Mass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Storage (1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b="1" dirty="0">
                <a:latin typeface="Arial" panose="020B0604020202020204" pitchFamily="34" charset="0"/>
                <a:ea typeface="ＭＳ Ｐゴシック" panose="020B0600070205080204" pitchFamily="34" charset="-128"/>
                <a:cs typeface="Arial" panose="020B0604020202020204" pitchFamily="34" charset="0"/>
              </a:rPr>
              <a:t>DASDs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Disks: Hard drives and optical media (CDs/DVDs)</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Tracks: </a:t>
            </a:r>
            <a:r>
              <a:rPr lang="en-US" altLang="en-US" dirty="0">
                <a:latin typeface="Arial" panose="020B0604020202020204" pitchFamily="34" charset="0"/>
                <a:ea typeface="ＭＳ Ｐゴシック" panose="020B0600070205080204" pitchFamily="34" charset="-128"/>
                <a:cs typeface="Arial" panose="020B0604020202020204" pitchFamily="34" charset="0"/>
              </a:rPr>
              <a:t>concentric rings around the disk surface</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Sectors:</a:t>
            </a:r>
            <a:r>
              <a:rPr lang="en-US" altLang="en-US" dirty="0">
                <a:latin typeface="Arial" panose="020B0604020202020204" pitchFamily="34" charset="0"/>
                <a:ea typeface="ＭＳ Ｐゴシック" panose="020B0600070205080204" pitchFamily="34" charset="-128"/>
                <a:cs typeface="Arial" panose="020B0604020202020204" pitchFamily="34" charset="0"/>
              </a:rPr>
              <a:t> fixed size segments of tracks, unit of retrieval</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Time to retrieve data based on</a:t>
            </a:r>
          </a:p>
          <a:p>
            <a:pPr lvl="2"/>
            <a:r>
              <a:rPr lang="en-US" altLang="en-US" b="1" dirty="0">
                <a:latin typeface="Arial" panose="020B0604020202020204" pitchFamily="34" charset="0"/>
                <a:ea typeface="ＭＳ Ｐゴシック" panose="020B0600070205080204" pitchFamily="34" charset="-128"/>
                <a:cs typeface="Arial" panose="020B0604020202020204" pitchFamily="34" charset="0"/>
              </a:rPr>
              <a:t>Seek time</a:t>
            </a:r>
          </a:p>
          <a:p>
            <a:pPr lvl="2"/>
            <a:r>
              <a:rPr lang="en-US" altLang="en-US" b="1" dirty="0">
                <a:latin typeface="Arial" panose="020B0604020202020204" pitchFamily="34" charset="0"/>
                <a:ea typeface="ＭＳ Ｐゴシック" panose="020B0600070205080204" pitchFamily="34" charset="-128"/>
                <a:cs typeface="Arial" panose="020B0604020202020204" pitchFamily="34" charset="0"/>
              </a:rPr>
              <a:t>Latency</a:t>
            </a:r>
          </a:p>
          <a:p>
            <a:pPr lvl="2"/>
            <a:r>
              <a:rPr lang="en-US" altLang="en-US" b="1" dirty="0">
                <a:latin typeface="Arial" panose="020B0604020202020204" pitchFamily="34" charset="0"/>
                <a:ea typeface="ＭＳ Ｐゴシック" panose="020B0600070205080204" pitchFamily="34" charset="-128"/>
                <a:cs typeface="Arial" panose="020B0604020202020204" pitchFamily="34" charset="0"/>
              </a:rPr>
              <a:t>Transfer time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Other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nondisk</a:t>
            </a:r>
            <a:r>
              <a:rPr lang="en-US" altLang="en-US" dirty="0">
                <a:latin typeface="Arial" panose="020B0604020202020204" pitchFamily="34" charset="0"/>
                <a:ea typeface="ＭＳ Ｐゴシック" panose="020B0600070205080204" pitchFamily="34" charset="-128"/>
                <a:cs typeface="Arial" panose="020B0604020202020204" pitchFamily="34" charset="0"/>
              </a:rPr>
              <a:t> DASDs: flash memory and solid-state drives (random access mass storage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8752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I/O and Mass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Storage (2 of 6)</a:t>
            </a:r>
            <a:endParaRPr lang="en-US" dirty="0">
              <a:latin typeface="Arial" panose="020B0604020202020204" pitchFamily="34" charset="0"/>
              <a:cs typeface="Arial" panose="020B0604020202020204" pitchFamily="34" charset="0"/>
            </a:endParaRPr>
          </a:p>
        </p:txBody>
      </p:sp>
      <p:pic>
        <p:nvPicPr>
          <p:cNvPr id="4" name="Picture 5" descr="The image displays the overall organization of a typical rotating disk. There are three tracks, in concentric circles, on a disk. A read or write head moves above the tracks. The disk rotates in an anti-clockwise dire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613" y="1447800"/>
            <a:ext cx="6454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Objectives (1 of 2)</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p:txBody>
          <a:bodyPr>
            <a:noAutofit/>
          </a:bodyPr>
          <a:lstStyle/>
          <a:p>
            <a:pPr marL="457200" indent="-457200"/>
            <a:r>
              <a:rPr lang="en-US" altLang="en-US" sz="2600" dirty="0">
                <a:latin typeface="Arial" panose="020B0604020202020204" pitchFamily="34" charset="0"/>
                <a:ea typeface="ＭＳ Ｐゴシック" panose="020B0600070205080204" pitchFamily="34" charset="-128"/>
                <a:cs typeface="Arial" panose="020B0604020202020204" pitchFamily="34" charset="0"/>
              </a:rPr>
              <a:t>Enumerate the characteristics of the Von Neumann architecture </a:t>
            </a:r>
          </a:p>
          <a:p>
            <a:pPr marL="457200" indent="-457200"/>
            <a:r>
              <a:rPr lang="en-US" altLang="en-US" sz="2600" dirty="0">
                <a:latin typeface="Arial" panose="020B0604020202020204" pitchFamily="34" charset="0"/>
                <a:ea typeface="ＭＳ Ｐゴシック" panose="020B0600070205080204" pitchFamily="34" charset="-128"/>
                <a:cs typeface="Arial" panose="020B0604020202020204" pitchFamily="34" charset="0"/>
              </a:rPr>
              <a:t>Describe the components of a random access memory system, including how fetch and store operations work, and the use of cache memory to speed up access time </a:t>
            </a:r>
          </a:p>
          <a:p>
            <a:pPr marL="457200" indent="-457200"/>
            <a:r>
              <a:rPr lang="en-US" altLang="en-US" sz="2600" dirty="0">
                <a:latin typeface="Arial" panose="020B0604020202020204" pitchFamily="34" charset="0"/>
                <a:ea typeface="ＭＳ Ｐゴシック" panose="020B0600070205080204" pitchFamily="34" charset="-128"/>
                <a:cs typeface="Arial" panose="020B0604020202020204" pitchFamily="34" charset="0"/>
              </a:rPr>
              <a:t>Diagram the components of a typical arithmetic/logic unit (ALU) and illustrate how the ALU data path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operates</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I/O and Mass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Storage (3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DASDs and SASDs are orders of magnitude slower than RAM: (microseconds or milliseconds).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I/O Controller</a:t>
            </a:r>
            <a:r>
              <a:rPr lang="en-US" altLang="en-US" dirty="0">
                <a:latin typeface="Arial" panose="020B0604020202020204" pitchFamily="34" charset="0"/>
                <a:ea typeface="ＭＳ Ｐゴシック" panose="020B0600070205080204" pitchFamily="34" charset="-128"/>
                <a:cs typeface="Arial" panose="020B0604020202020204" pitchFamily="34" charset="0"/>
              </a:rPr>
              <a:t> manages data transfer with slow I/O devices, freeing processor to do other work.</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Controller sends an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interrupt signal</a:t>
            </a:r>
            <a:r>
              <a:rPr lang="en-US" altLang="en-US" dirty="0">
                <a:latin typeface="Arial" panose="020B0604020202020204" pitchFamily="34" charset="0"/>
                <a:ea typeface="ＭＳ Ｐゴシック" panose="020B0600070205080204" pitchFamily="34" charset="-128"/>
                <a:cs typeface="Arial" panose="020B0604020202020204" pitchFamily="34" charset="0"/>
              </a:rPr>
              <a:t> to processor when I/O task is done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7099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I/O and Mass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Storage (4 of 6)</a:t>
            </a:r>
            <a:endParaRPr lang="en-US" dirty="0">
              <a:latin typeface="Arial" panose="020B0604020202020204" pitchFamily="34" charset="0"/>
              <a:cs typeface="Arial" panose="020B0604020202020204" pitchFamily="34" charset="0"/>
            </a:endParaRPr>
          </a:p>
        </p:txBody>
      </p:sp>
      <p:pic>
        <p:nvPicPr>
          <p:cNvPr id="4" name="Picture 5" descr="The diagram displays the organization of an I or O controller. The I or O controller consists of the I or O buffer and control or logic. An I or O device is connected to the I or O controller. The processor, memory and the I or O controller is connected to common link. The processor gets signal from the I or O controller and the memory transfer data to the I or O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44" y="1352548"/>
            <a:ext cx="7577713" cy="465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09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Arithmetic/Logic Unit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ALU is part of 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processor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Contains circuits for arithmetic</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Addition, subtraction, multiplication, and division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Contains circuits for comparison and logic</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Equality, and, or, not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Contains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registers</a:t>
            </a:r>
            <a:r>
              <a:rPr lang="en-US" altLang="en-US" dirty="0">
                <a:latin typeface="Arial" panose="020B0604020202020204" pitchFamily="34" charset="0"/>
                <a:ea typeface="ＭＳ Ｐゴシック" panose="020B0600070205080204" pitchFamily="34" charset="-128"/>
                <a:cs typeface="Arial" panose="020B0604020202020204" pitchFamily="34" charset="0"/>
              </a:rPr>
              <a:t>: high-speed, dedicated memory connected to circuits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Data path:</a:t>
            </a:r>
            <a:r>
              <a:rPr lang="en-US" altLang="en-US" dirty="0">
                <a:latin typeface="Arial" panose="020B0604020202020204" pitchFamily="34" charset="0"/>
                <a:ea typeface="ＭＳ Ｐゴシック" panose="020B0600070205080204" pitchFamily="34" charset="-128"/>
                <a:cs typeface="Arial" panose="020B0604020202020204" pitchFamily="34" charset="0"/>
              </a:rPr>
              <a:t> how information flows in the ALU</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From registers to circuits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From circuits back to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registers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3225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kern="0" dirty="0">
                <a:latin typeface="Arial" panose="020B0604020202020204" pitchFamily="34" charset="0"/>
                <a:cs typeface="Arial" panose="020B0604020202020204" pitchFamily="34" charset="0"/>
              </a:rPr>
              <a:t>The Components of a Computer System I/O and Mass </a:t>
            </a:r>
            <a:r>
              <a:rPr lang="en-US" altLang="en-US" kern="0" dirty="0" smtClean="0">
                <a:latin typeface="Arial" panose="020B0604020202020204" pitchFamily="34" charset="0"/>
                <a:cs typeface="Arial" panose="020B0604020202020204" pitchFamily="34" charset="0"/>
              </a:rPr>
              <a:t>Storage (5 of 6)</a:t>
            </a:r>
            <a:endParaRPr lang="en-US" dirty="0">
              <a:latin typeface="Arial" panose="020B0604020202020204" pitchFamily="34" charset="0"/>
              <a:cs typeface="Arial" panose="020B0604020202020204" pitchFamily="34" charset="0"/>
            </a:endParaRPr>
          </a:p>
        </p:txBody>
      </p:sp>
      <p:pic>
        <p:nvPicPr>
          <p:cNvPr id="4" name="Picture 5" descr="The diagram displays a three-register Ay L U organization. Registers Ay and B feed signals into the Ay L U. These registers are separately connected to the Ay L. Then Ay L U transfers outputs to the register C which holds the resul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446" y="1269164"/>
            <a:ext cx="5121521" cy="48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933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kern="0" dirty="0">
                <a:latin typeface="Arial" panose="020B0604020202020204" pitchFamily="34" charset="0"/>
                <a:cs typeface="Arial" panose="020B0604020202020204" pitchFamily="34" charset="0"/>
              </a:rPr>
              <a:t>The Components of a Computer System I/O and Mass </a:t>
            </a:r>
            <a:r>
              <a:rPr lang="en-US" altLang="en-US" kern="0" dirty="0" smtClean="0">
                <a:latin typeface="Arial" panose="020B0604020202020204" pitchFamily="34" charset="0"/>
                <a:cs typeface="Arial" panose="020B0604020202020204" pitchFamily="34" charset="0"/>
              </a:rPr>
              <a:t>Storage (6 of 6)</a:t>
            </a:r>
            <a:endParaRPr lang="en-US" dirty="0">
              <a:latin typeface="Arial" panose="020B0604020202020204" pitchFamily="34" charset="0"/>
              <a:cs typeface="Arial" panose="020B0604020202020204" pitchFamily="34" charset="0"/>
            </a:endParaRPr>
          </a:p>
        </p:txBody>
      </p:sp>
      <p:pic>
        <p:nvPicPr>
          <p:cNvPr id="5" name="Picture 4" descr="An illustration shows a Multi register ALU organization&#10;There are four columns labeled as: Result; Register; Left; Right. The signals from the Result reach the registers ranging from R0 to R15. All the signals pass through Left and Right connections and reaches ALU. From ALU signals are sent back to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937" y="1230726"/>
            <a:ext cx="2674126" cy="49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388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ALU (1 of 4)</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How is the operation to perform chosen?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Option 1: decoder signals one circuit to run.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Option 2: run all circuits, multiplexer selects one output from all circuits.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 practice, option 2 is usually chosen</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0174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ALU (2 of 4)</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Information flow</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Data comes in from outside to registers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Signal comes from registers to ALU</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Signal moves from ALU to multiplexer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Multiplexer selects the value to keep and discards the rest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Result from the multiplexer goes back to the register and then to outside</a:t>
            </a:r>
          </a:p>
        </p:txBody>
      </p:sp>
    </p:spTree>
    <p:extLst>
      <p:ext uri="{BB962C8B-B14F-4D97-AF65-F5344CB8AC3E}">
        <p14:creationId xmlns:p14="http://schemas.microsoft.com/office/powerpoint/2010/main" val="1585587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ALU (3 of 4)</a:t>
            </a:r>
            <a:endParaRPr lang="en-US" dirty="0">
              <a:latin typeface="Arial" panose="020B0604020202020204" pitchFamily="34" charset="0"/>
              <a:cs typeface="Arial" panose="020B0604020202020204" pitchFamily="34" charset="0"/>
            </a:endParaRPr>
          </a:p>
        </p:txBody>
      </p:sp>
      <p:pic>
        <p:nvPicPr>
          <p:cNvPr id="4" name="Picture 5" descr="Signal is fed to the Ay L U, from lines Ay and B, which performs the following operations: Ay + B; Ay minus B; Ay divided by B, and Ay times B. Ay + B is line 0 or 0 0; Ay minus B is line 1 or 0 1; Ay over B is line 2 or 1 0 and Ay times B is line 3 or 1 1. The four lines connect to the multiplexer circuit which also has input signal from two sector lines. The multiplexer circuit gives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54" y="1514446"/>
            <a:ext cx="7765692" cy="43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53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ALU (4 of 4)</a:t>
            </a:r>
            <a:endParaRPr lang="en-US" dirty="0">
              <a:latin typeface="Arial" panose="020B0604020202020204" pitchFamily="34" charset="0"/>
              <a:cs typeface="Arial" panose="020B0604020202020204" pitchFamily="34" charset="0"/>
            </a:endParaRPr>
          </a:p>
        </p:txBody>
      </p:sp>
      <p:pic>
        <p:nvPicPr>
          <p:cNvPr id="5" name="Picture 4" descr="Bus 2 relays signals to registers R 0, R 1, R 2, R 3 and others. The registers further relay the signals to bus 0 and bus 1. Bus 0 and Bus 1 relay the signal to lines ay and b in the Ay L U where multiple operations are performed and the signal is fed to the multiplexer. The multiplexer also receives signals from multiple sector lines. The signal from the multiplexer is relayed back to bus 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846" y="1321410"/>
            <a:ext cx="3218309" cy="485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85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(1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Stored program</a:t>
            </a:r>
            <a:r>
              <a:rPr lang="en-US" altLang="en-US" dirty="0">
                <a:latin typeface="Arial" panose="020B0604020202020204" pitchFamily="34" charset="0"/>
                <a:ea typeface="ＭＳ Ｐゴシック" panose="020B0600070205080204" pitchFamily="34" charset="-128"/>
                <a:cs typeface="Arial" panose="020B0604020202020204" pitchFamily="34" charset="0"/>
              </a:rPr>
              <a:t> characteristic</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Programs are encoded in binary and stored in computer’s memory</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Control unit</a:t>
            </a:r>
            <a:r>
              <a:rPr lang="en-US" altLang="en-US" dirty="0">
                <a:latin typeface="Arial" panose="020B0604020202020204" pitchFamily="34" charset="0"/>
                <a:ea typeface="ＭＳ Ｐゴシック" panose="020B0600070205080204" pitchFamily="34" charset="-128"/>
                <a:cs typeface="Arial" panose="020B0604020202020204" pitchFamily="34" charset="0"/>
              </a:rPr>
              <a:t> fetches instructions from memory, decodes them, and executes them</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Instructions encoded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Operation code (op code) tells which operation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Addresses tell which memory addresses/registers to operate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on</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0490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Objectives (2 of 2)</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Describe the operation of the control unit and explain how it implements the stored program characteristic of the Von Neumann architecture </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List and explain the types of instructions in a typical instruction set, and how instructions are commonly encoded </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Diagram the organization of a typical Von Neumann machine </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Show the sequence of steps, using the book’s notation, in the fetch, decode, and execute cycle to perform a typical instruction</a:t>
            </a:r>
          </a:p>
        </p:txBody>
      </p:sp>
    </p:spTree>
    <p:extLst>
      <p:ext uri="{BB962C8B-B14F-4D97-AF65-F5344CB8AC3E}">
        <p14:creationId xmlns:p14="http://schemas.microsoft.com/office/powerpoint/2010/main" val="3762548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(2 of 9)</a:t>
            </a:r>
            <a:endParaRPr lang="en-US" dirty="0">
              <a:latin typeface="Arial" panose="020B0604020202020204" pitchFamily="34" charset="0"/>
              <a:cs typeface="Arial" panose="020B0604020202020204" pitchFamily="34" charset="0"/>
            </a:endParaRPr>
          </a:p>
        </p:txBody>
      </p:sp>
      <p:pic>
        <p:nvPicPr>
          <p:cNvPr id="4" name="Picture 5" descr="A typical machine language instruction format has an operation, and multiple address field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3152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81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(3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Machine language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Binary strings encode instructions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Instructions can be carried out by hardware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Sequences of instructions encode algorithms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Instruction set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Instructions implemented by a particular chip</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Each kind of processor has a different instruction set (speaks a different language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2848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(4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Reduced instruction set computer (RISC)</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Small instruction sets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Each instruction highly optimized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Easy to design hardware</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Complex instruction set computer (CISC)</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Large instruction set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Single instruction can do a lot of work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Complex to design hardware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Modern hardware is a compromise between RISC and CISC</a:t>
            </a:r>
          </a:p>
        </p:txBody>
      </p:sp>
    </p:spTree>
    <p:extLst>
      <p:ext uri="{BB962C8B-B14F-4D97-AF65-F5344CB8AC3E}">
        <p14:creationId xmlns:p14="http://schemas.microsoft.com/office/powerpoint/2010/main" val="136935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(5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Instruction set examples: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Data transfer, e.g., move data from memory to register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Arithmetic, e.g., add, but also AND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Comparison: compare two values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Branch: change to a </a:t>
            </a:r>
            <a:r>
              <a:rPr lang="en-US" altLang="en-US" dirty="0" err="1">
                <a:latin typeface="Arial" panose="020B0604020202020204" pitchFamily="34" charset="0"/>
                <a:ea typeface="ＭＳ Ｐゴシック" panose="020B0600070205080204" pitchFamily="34" charset="-128"/>
                <a:cs typeface="Arial" panose="020B0604020202020204" pitchFamily="34" charset="0"/>
              </a:rPr>
              <a:t>nonsequential</a:t>
            </a:r>
            <a:r>
              <a:rPr lang="en-US" altLang="en-US" dirty="0">
                <a:latin typeface="Arial" panose="020B0604020202020204" pitchFamily="34" charset="0"/>
                <a:ea typeface="ＭＳ Ｐゴシック" panose="020B0600070205080204" pitchFamily="34" charset="-128"/>
                <a:cs typeface="Arial" panose="020B0604020202020204" pitchFamily="34" charset="0"/>
              </a:rPr>
              <a:t> instruction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Branching allows for conditional and loop forms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E.g., JUMPLT </a:t>
            </a:r>
            <a:r>
              <a:rPr lang="en-US" altLang="en-US" i="1" dirty="0">
                <a:latin typeface="Arial" panose="020B0604020202020204" pitchFamily="34" charset="0"/>
                <a:ea typeface="ＭＳ Ｐゴシック" panose="020B0600070205080204" pitchFamily="34" charset="-128"/>
                <a:cs typeface="Arial" panose="020B0604020202020204" pitchFamily="34" charset="0"/>
              </a:rPr>
              <a:t>a</a:t>
            </a:r>
            <a:r>
              <a:rPr lang="en-US" altLang="en-US" dirty="0">
                <a:latin typeface="Arial" panose="020B0604020202020204" pitchFamily="34" charset="0"/>
                <a:ea typeface="ＭＳ Ｐゴシック" panose="020B0600070205080204" pitchFamily="34" charset="-128"/>
                <a:cs typeface="Arial" panose="020B0604020202020204" pitchFamily="34" charset="0"/>
              </a:rPr>
              <a:t> = If previous comparison of A and B found A &lt; B, then jump to instruction at address </a:t>
            </a:r>
            <a:r>
              <a:rPr lang="en-US" altLang="en-US" i="1" dirty="0">
                <a:latin typeface="Arial" panose="020B0604020202020204" pitchFamily="34" charset="0"/>
                <a:ea typeface="ＭＳ Ｐゴシック" panose="020B0600070205080204" pitchFamily="34" charset="-128"/>
                <a:cs typeface="Arial" panose="020B0604020202020204" pitchFamily="34" charset="0"/>
              </a:rPr>
              <a:t>a</a:t>
            </a:r>
          </a:p>
        </p:txBody>
      </p:sp>
    </p:spTree>
    <p:extLst>
      <p:ext uri="{BB962C8B-B14F-4D97-AF65-F5344CB8AC3E}">
        <p14:creationId xmlns:p14="http://schemas.microsoft.com/office/powerpoint/2010/main" val="329328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(6 of 9)</a:t>
            </a:r>
            <a:endParaRPr lang="en-US" dirty="0">
              <a:latin typeface="Arial" panose="020B0604020202020204" pitchFamily="34" charset="0"/>
              <a:cs typeface="Arial" panose="020B0604020202020204" pitchFamily="34" charset="0"/>
            </a:endParaRPr>
          </a:p>
        </p:txBody>
      </p:sp>
      <p:pic>
        <p:nvPicPr>
          <p:cNvPr id="4" name="Picture 4" descr="The figure displays an example of simple machine language instruction sequences. Address 100, content value of ay. Address 101, content value of b. Address 102, value of c. Algorithmic notation machine language instruction sequences. 1. Set ay to the value b + c. address 50, content, load 101, commentary, put the value of b into register R. Address 51, content, add 102, commentary, add c to register R. It now holds b + c. Address 52, content, store 100, commentary, store the contents of register R into ay. 2. If ay &gt; b then, address 50, content compare 100, 101, commentary compare ay and b and set condition codes. Set c to the value ay, address 51, content jump g t 54, commentary, go to location 54 if ay &gt; b. Else, address 52, content move 101, 102, commentary get here if ay less than or equal to b, so move b into c. Set c to the value b, address 53, content jump 55, commentary, and skip the next instruction. Address 54, content, move 100, 102, commentary move ay into c. Address 55, commentary next statement begins he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688" y="1286017"/>
            <a:ext cx="3558624" cy="490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560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(7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Control unit contains: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Program counter (PC)</a:t>
            </a:r>
            <a:r>
              <a:rPr lang="en-US" altLang="en-US" dirty="0">
                <a:latin typeface="Arial" panose="020B0604020202020204" pitchFamily="34" charset="0"/>
                <a:ea typeface="ＭＳ Ｐゴシック" panose="020B0600070205080204" pitchFamily="34" charset="-128"/>
                <a:cs typeface="Arial" panose="020B0604020202020204" pitchFamily="34" charset="0"/>
              </a:rPr>
              <a:t> register: holds address of next instruction</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Instruction register (IR)</a:t>
            </a:r>
            <a:r>
              <a:rPr lang="en-US" altLang="en-US" dirty="0">
                <a:latin typeface="Arial" panose="020B0604020202020204" pitchFamily="34" charset="0"/>
                <a:ea typeface="ＭＳ Ｐゴシック" panose="020B0600070205080204" pitchFamily="34" charset="-128"/>
                <a:cs typeface="Arial" panose="020B0604020202020204" pitchFamily="34" charset="0"/>
              </a:rPr>
              <a:t>: holds encoding of current instruction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Instruction decoder circuit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Decodes op code of instruction and signals helper circuits, one per instruction</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Helpers send addresses to proper circuits</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Helpers signal ALU, I/O controller,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memory</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35264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(8 of 9)</a:t>
            </a:r>
            <a:endParaRPr lang="en-US" dirty="0">
              <a:latin typeface="Arial" panose="020B0604020202020204" pitchFamily="34" charset="0"/>
              <a:cs typeface="Arial" panose="020B0604020202020204" pitchFamily="34" charset="0"/>
            </a:endParaRPr>
          </a:p>
        </p:txBody>
      </p:sp>
      <p:pic>
        <p:nvPicPr>
          <p:cNvPr id="4" name="Picture 5" descr="The diagram displays an organization of the control unit register and circuits. The diagram consists of bus, P C, I R and instruction decoder circuit. The I R consists of the o p code and address fields. Both P C and I R are linked to the bus. The signal from o p code are transferred to the instruction decoder circuit which further sends the signals to the memory, Ay L U, I or O controllers and other components. The signal from P C is transferred to + 1 and again returned to the P 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13647"/>
            <a:ext cx="80010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215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 y="1"/>
            <a:ext cx="9053465"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The 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Unit (9 of 9)</a:t>
            </a:r>
            <a:endParaRPr lang="en-US" dirty="0">
              <a:latin typeface="Arial" panose="020B0604020202020204" pitchFamily="34" charset="0"/>
              <a:cs typeface="Arial" panose="020B0604020202020204" pitchFamily="34" charset="0"/>
            </a:endParaRPr>
          </a:p>
        </p:txBody>
      </p:sp>
      <p:pic>
        <p:nvPicPr>
          <p:cNvPr id="5" name="Picture 4" descr="O p code 0 0 0, Instruction, add; O p code 0 0 1, Instruction, load; O p code 0 1 0, Instruction, jump; O p code 1 1 1, Instruction, halt; O p code B B B is fed into the instruction decoder. The following output signals are produced: Line 0 0 0, ADD, Enable the ADD operation. Line 0 0 1, load, Enable the load operation. Line 0 1 0, jump, Enable the jump operation. Line 1 1 1, halt, Enable the halt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524" y="1344994"/>
            <a:ext cx="4498126" cy="475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76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(1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Combine previous pieces: Von Neumann machine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Fetch/decode/execute phase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Machine repeats until HALT instruction or error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Also called Von Neumann cycle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Fetch phase: get next instruction into memory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Decode phase: instruction decoder gets op code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Execute phase: different for each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instruction</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6023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kern="0" dirty="0">
                <a:latin typeface="Arial" panose="020B0604020202020204" pitchFamily="34" charset="0"/>
                <a:cs typeface="Arial" panose="020B0604020202020204" pitchFamily="34" charset="0"/>
              </a:rPr>
              <a:t>Putting the Pieces Together—the Von Neumann </a:t>
            </a:r>
            <a:r>
              <a:rPr lang="en-US" altLang="en-US" kern="0" dirty="0" smtClean="0">
                <a:latin typeface="Arial" panose="020B0604020202020204" pitchFamily="34" charset="0"/>
                <a:cs typeface="Arial" panose="020B0604020202020204" pitchFamily="34" charset="0"/>
              </a:rPr>
              <a:t>Architecture (2 of 9)</a:t>
            </a:r>
            <a:endParaRPr lang="en-US" dirty="0">
              <a:latin typeface="Arial" panose="020B0604020202020204" pitchFamily="34" charset="0"/>
              <a:cs typeface="Arial" panose="020B0604020202020204" pitchFamily="34" charset="0"/>
            </a:endParaRPr>
          </a:p>
        </p:txBody>
      </p:sp>
      <p:pic>
        <p:nvPicPr>
          <p:cNvPr id="4" name="Picture 4" descr="An illustration shows a process map for the organization of a Von-Neumann computer. A straight line is labeled as Bus; all processor are represented in rectangular box except I/O device. The overall process is primarily separated into four major units includes: Memory unit, Arithmetic/logic unit, Input/output unit and Control unit. The process under Memory unit is as follows: Bus; MAR; Memory decoder circuit; Random access memory. A second point from Bus shows the following path: MDR; Fetch/Store controller; Random access memory. Each processor is connected with a two-way arrow under this point. A third point labeled F/S signal reaches the third point. The process under Arithmetic/logic unit is as follows: Registers starting from R0 reach the Left and Right lines, and reach ALU through Selector lines and is further connected to GT, EQ and LT which commonly labeled as condition code register. The process under Input/output unit shows the following process: a two-way arrow connects I/O controller from the Bus and further connects to I/O device. The process under Control unit shows the following: A two-way arrow connects the Bus and PC; an arrow from PC connects further to +1 that forms a loop with PC. A second connection shows a two-way arrow connecting Bus and IR; from IR a arrow connects to Instruction decoder circuit. Control signals from Instruction decoder circuit moves up to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639" y="1293133"/>
            <a:ext cx="5162723" cy="483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26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Introduction</a:t>
            </a:r>
            <a:r>
              <a:rPr lang="en-US" altLang="en-US" baseline="0" dirty="0" smtClean="0">
                <a:latin typeface="Arial" panose="020B0604020202020204" pitchFamily="34" charset="0"/>
                <a:ea typeface="ＭＳ Ｐゴシック" panose="020B0600070205080204" pitchFamily="34" charset="-128"/>
                <a:cs typeface="Arial" panose="020B0604020202020204" pitchFamily="34" charset="0"/>
              </a:rPr>
              <a:t> (1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This chapter changes 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level of abstraction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focuses on a higher level of computer system construction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Focus on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functional units </a:t>
            </a:r>
            <a:r>
              <a:rPr lang="en-US" altLang="en-US" dirty="0">
                <a:latin typeface="Arial" panose="020B0604020202020204" pitchFamily="34" charset="0"/>
                <a:ea typeface="ＭＳ Ｐゴシック" panose="020B0600070205080204" pitchFamily="34" charset="-128"/>
                <a:cs typeface="Arial" panose="020B0604020202020204" pitchFamily="34" charset="0"/>
              </a:rPr>
              <a:t>and </a:t>
            </a:r>
            <a:r>
              <a:rPr lang="en-US" altLang="en-US" b="1" dirty="0">
                <a:latin typeface="Arial" panose="020B0604020202020204" pitchFamily="34" charset="0"/>
                <a:ea typeface="ＭＳ Ｐゴシック" panose="020B0600070205080204" pitchFamily="34" charset="-128"/>
                <a:cs typeface="Arial" panose="020B0604020202020204" pitchFamily="34" charset="0"/>
              </a:rPr>
              <a:t>computer organization</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hierarchy of abstractions</a:t>
            </a:r>
            <a:r>
              <a:rPr lang="en-US" altLang="en-US" dirty="0">
                <a:latin typeface="Arial" panose="020B0604020202020204" pitchFamily="34" charset="0"/>
                <a:ea typeface="ＭＳ Ｐゴシック" panose="020B0600070205080204" pitchFamily="34" charset="-128"/>
                <a:cs typeface="Arial" panose="020B0604020202020204" pitchFamily="34" charset="0"/>
              </a:rPr>
              <a:t> hides </a:t>
            </a:r>
            <a:r>
              <a:rPr lang="en-IN" altLang="en-US" dirty="0">
                <a:latin typeface="Arial" panose="020B0604020202020204" pitchFamily="34" charset="0"/>
                <a:ea typeface="ＭＳ Ｐゴシック" panose="020B0600070205080204" pitchFamily="34" charset="-128"/>
                <a:cs typeface="Arial" panose="020B0604020202020204" pitchFamily="34" charset="0"/>
              </a:rPr>
              <a:t>unnecessary</a:t>
            </a:r>
            <a:r>
              <a:rPr lang="en-US" altLang="en-US" dirty="0">
                <a:latin typeface="Arial" panose="020B0604020202020204" pitchFamily="34" charset="0"/>
                <a:ea typeface="ＭＳ Ｐゴシック" panose="020B0600070205080204" pitchFamily="34" charset="-128"/>
                <a:cs typeface="Arial" panose="020B0604020202020204" pitchFamily="34" charset="0"/>
              </a:rPr>
              <a:t> details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Change focus from transistors to gates and to circuits as the basic unit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Discusses in detail 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31425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(3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0561"/>
            <a:ext cx="8229600" cy="498922"/>
          </a:xfrm>
        </p:spPr>
        <p:txBody>
          <a:bodyPr/>
          <a:lstStyle/>
          <a:p>
            <a:pPr marL="0" indent="0">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Notation for computer’s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behavior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75521821"/>
              </p:ext>
            </p:extLst>
          </p:nvPr>
        </p:nvGraphicFramePr>
        <p:xfrm>
          <a:off x="968188" y="2302435"/>
          <a:ext cx="7404847" cy="3306954"/>
        </p:xfrm>
        <a:graphic>
          <a:graphicData uri="http://schemas.openxmlformats.org/drawingml/2006/table">
            <a:tbl>
              <a:tblPr firstRow="1" bandRow="1">
                <a:tableStyleId>{5940675A-B579-460E-94D1-54222C63F5DA}</a:tableStyleId>
              </a:tblPr>
              <a:tblGrid>
                <a:gridCol w="3048000"/>
                <a:gridCol w="4356847"/>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CON(A)</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Contents of memory cell A</a:t>
                      </a:r>
                    </a:p>
                  </a:txBody>
                  <a:tcPr marT="45699" marB="45699"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A → B</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Send value in register A to register 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(special registers: PC, MAR, MDR, IR, ALU, R, GT, EQ, LT, +1)</a:t>
                      </a:r>
                    </a:p>
                  </a:txBody>
                  <a:tcPr marT="45699" marB="45699"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FETCH</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Initiate a memory fetch operation</a:t>
                      </a:r>
                    </a:p>
                  </a:txBody>
                  <a:tcPr marT="45699" marB="45699"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STORE</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Initiate a memory store operation</a:t>
                      </a:r>
                    </a:p>
                  </a:txBody>
                  <a:tcPr marT="45699" marB="45699"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ADD</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Instruct the ALU to select the output of the adder circuit</a:t>
                      </a:r>
                    </a:p>
                  </a:txBody>
                  <a:tcPr marT="45699" marB="45699"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SUBTRACT</a:t>
                      </a:r>
                    </a:p>
                  </a:txBody>
                  <a:tcPr marT="45699" marB="45699"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34" charset="-128"/>
                        </a:rPr>
                        <a:t>Instruct the ALU to select the output of the subtract circuit</a:t>
                      </a:r>
                    </a:p>
                  </a:txBody>
                  <a:tcPr marT="45699" marB="45699" horzOverflow="overflow"/>
                </a:tc>
              </a:tr>
            </a:tbl>
          </a:graphicData>
        </a:graphic>
      </p:graphicFrame>
    </p:spTree>
    <p:extLst>
      <p:ext uri="{BB962C8B-B14F-4D97-AF65-F5344CB8AC3E}">
        <p14:creationId xmlns:p14="http://schemas.microsoft.com/office/powerpoint/2010/main" val="1070083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(4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Fetch phase</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PC → MAR		Send address in PC to MAR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FETCH		Initiate fetch, data to MDR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MDR → IR		Move instruction in MDR to IR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PC + 1 → PC	Add one to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PC</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Decode phase</a:t>
            </a:r>
          </a:p>
          <a:p>
            <a:pPr lvl="1">
              <a:buFontTx/>
              <a:buAutoNum type="arabicPeriod"/>
            </a:pPr>
            <a:r>
              <a:rPr lang="en-US" altLang="en-US" sz="2600"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sz="2600" baseline="-25000" dirty="0" err="1">
                <a:latin typeface="Arial" panose="020B0604020202020204" pitchFamily="34" charset="0"/>
                <a:ea typeface="ＭＳ Ｐゴシック" panose="020B0600070205080204" pitchFamily="34" charset="-128"/>
                <a:cs typeface="Arial" panose="020B0604020202020204" pitchFamily="34" charset="0"/>
              </a:rPr>
              <a:t>op</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instruction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decoder</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845868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kern="0" dirty="0">
                <a:latin typeface="Arial" panose="020B0604020202020204" pitchFamily="34" charset="0"/>
                <a:cs typeface="Arial" panose="020B0604020202020204" pitchFamily="34" charset="0"/>
              </a:rPr>
              <a:t>Putting the Pieces Together—the Von Neumann </a:t>
            </a:r>
            <a:r>
              <a:rPr lang="en-US" altLang="en-US" kern="0" dirty="0" smtClean="0">
                <a:latin typeface="Arial" panose="020B0604020202020204" pitchFamily="34" charset="0"/>
                <a:cs typeface="Arial" panose="020B0604020202020204" pitchFamily="34" charset="0"/>
              </a:rPr>
              <a:t>Architecture (5 of 9)</a:t>
            </a:r>
            <a:endParaRPr lang="en-US" dirty="0">
              <a:latin typeface="Arial" panose="020B0604020202020204" pitchFamily="34" charset="0"/>
              <a:cs typeface="Arial" panose="020B0604020202020204" pitchFamily="34" charset="0"/>
            </a:endParaRPr>
          </a:p>
        </p:txBody>
      </p:sp>
      <p:pic>
        <p:nvPicPr>
          <p:cNvPr id="4" name="Picture 5" descr="The image displays instruction set for Von Neumann machine. Binary o p code 0 0 0 0, operation LOAD X, meaning C O N, left parenthesis, X, right parenthesis, arrow, R. Binary o p code 0 0 0 1, operation STORE X, meaning R arrow, C O N, left parenthesis, X, right parenthesis. Binary o p code 0 0 1 0, operation CLEAR X, meaning 0 arrow, C O N, left parenthesis, X, right parenthesis. Binary o p code 0 0 1 1, operation ADD X, meaning R + C O N, left parenthesis, X, right parenthesis, arrow, R. Binary o p code 0 1 0 0, operation INCREMENT X, meaning C O N, left parenthesis, X, right parenthesis, + 1 arrow, C O N, left parenthesis, X, right parenthesis. Binary o p code 0 1 0 1, operation SUBTRACT X meaning R minus C O N, left parenthesis, X, right parenthesis, arrow, R. Binary o p code 0 1 1 0, operation DECREMENT X, meaning C O N, left parenthesis, X, right parenthesis, minus 1 arrow, C O N, left parenthesis, X, right parenthesis. Binary o p code, 0 1 1 1, operation COMPARE X, meaning if C O N, left parenthesis, X, right parenthesis, &gt; R then G T = 1 else 0, if C O N, left parenthesis, X, right parenthesis, = R then E Q = 1 else 0, if C O N, left parenthesis, X, right parenthesis, &lt; R then L T = 1 else 0. Binary o p code, 1 0 0 0, operation JUMP X, meaning get the next instruction from memory location X. Binary o p code 1 0 0 1, operation JUMP G T X, meaning get the next instruction from memory location X, if G T = 1. Binary o p code 1 0 1 0, operation JUMP E Q X meaning get the next instruction from memory location X if E Q = 1. Binary o p code 1 0 1 1 operation JUMP L T X meaning get the next instruction from memory location X if L T = 1. Binary o p code 1 1 0 0, operation JUMP N E Q X meaning get the next instruction from memory location X if E Q = 0. Binary o p code 1 1 0 1 operation I N X meaning input an integer value from the standard input device and store into memory cell X. Binary o p code 1 1 1 0 operation OUT X meaning output, in decimal notation, the value stored in memory cell X. Binary o p code 1 1 1 1 operation HALT meaning stop program exec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848" y="1312770"/>
            <a:ext cx="4674305" cy="488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620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(6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IN" altLang="en-US" dirty="0">
                <a:latin typeface="Arial" panose="020B0604020202020204" pitchFamily="34" charset="0"/>
                <a:ea typeface="ＭＳ Ｐゴシック" panose="020B0600070205080204" pitchFamily="34" charset="-128"/>
                <a:cs typeface="Arial" panose="020B0604020202020204" pitchFamily="34" charset="0"/>
              </a:rPr>
              <a:t>Execution phase </a:t>
            </a:r>
          </a:p>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LOAD X	meaning CON(X) → R</a:t>
            </a:r>
          </a:p>
          <a:p>
            <a:pPr lvl="1">
              <a:buFontTx/>
              <a:buAutoNum type="arabicPeriod"/>
            </a:pPr>
            <a:r>
              <a:rPr lang="en-US" altLang="en-US"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dirty="0">
                <a:latin typeface="Arial" panose="020B0604020202020204" pitchFamily="34" charset="0"/>
                <a:ea typeface="ＭＳ Ｐゴシック" panose="020B0600070205080204" pitchFamily="34" charset="-128"/>
                <a:cs typeface="Arial" panose="020B0604020202020204" pitchFamily="34" charset="0"/>
              </a:rPr>
              <a:t> →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MAR Send </a:t>
            </a:r>
            <a:r>
              <a:rPr lang="en-US" altLang="en-US" dirty="0">
                <a:latin typeface="Arial" panose="020B0604020202020204" pitchFamily="34" charset="0"/>
                <a:ea typeface="ＭＳ Ｐゴシック" panose="020B0600070205080204" pitchFamily="34" charset="-128"/>
                <a:cs typeface="Arial" panose="020B0604020202020204" pitchFamily="34" charset="0"/>
              </a:rPr>
              <a:t>address X to MAR</a:t>
            </a:r>
          </a:p>
          <a:p>
            <a:pPr lvl="1">
              <a:buFontTx/>
              <a:buAutoNum type="arabicPeriod"/>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FETCH</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Initiate </a:t>
            </a:r>
            <a:r>
              <a:rPr lang="en-US" altLang="en-US" dirty="0">
                <a:latin typeface="Arial" panose="020B0604020202020204" pitchFamily="34" charset="0"/>
                <a:ea typeface="ＭＳ Ｐゴシック" panose="020B0600070205080204" pitchFamily="34" charset="-128"/>
                <a:cs typeface="Arial" panose="020B0604020202020204" pitchFamily="34" charset="0"/>
              </a:rPr>
              <a:t>fetch, data to MDR</a:t>
            </a:r>
          </a:p>
          <a:p>
            <a:pPr lvl="1">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MDR →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 Copy </a:t>
            </a:r>
            <a:r>
              <a:rPr lang="en-US" altLang="en-US" dirty="0">
                <a:latin typeface="Arial" panose="020B0604020202020204" pitchFamily="34" charset="0"/>
                <a:ea typeface="ＭＳ Ｐゴシック" panose="020B0600070205080204" pitchFamily="34" charset="-128"/>
                <a:cs typeface="Arial" panose="020B0604020202020204" pitchFamily="34" charset="0"/>
              </a:rPr>
              <a:t>data in MDR into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STORE X	meaning R → CON(X)</a:t>
            </a:r>
          </a:p>
          <a:p>
            <a:pPr lvl="1">
              <a:buFontTx/>
              <a:buAutoNum type="arabicPeriod"/>
            </a:pPr>
            <a:r>
              <a:rPr lang="en-US" altLang="en-US"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dirty="0">
                <a:latin typeface="Arial" panose="020B0604020202020204" pitchFamily="34" charset="0"/>
                <a:ea typeface="ＭＳ Ｐゴシック" panose="020B0600070205080204" pitchFamily="34" charset="-128"/>
                <a:cs typeface="Arial" panose="020B0604020202020204" pitchFamily="34" charset="0"/>
              </a:rPr>
              <a:t> →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MAR Send </a:t>
            </a:r>
            <a:r>
              <a:rPr lang="en-US" altLang="en-US" dirty="0">
                <a:latin typeface="Arial" panose="020B0604020202020204" pitchFamily="34" charset="0"/>
                <a:ea typeface="ＭＳ Ｐゴシック" panose="020B0600070205080204" pitchFamily="34" charset="-128"/>
                <a:cs typeface="Arial" panose="020B0604020202020204" pitchFamily="34" charset="0"/>
              </a:rPr>
              <a:t>address X to MAR</a:t>
            </a:r>
          </a:p>
          <a:p>
            <a:pPr lvl="1">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R →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MDR</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Send </a:t>
            </a:r>
            <a:r>
              <a:rPr lang="en-US" altLang="en-US" dirty="0">
                <a:latin typeface="Arial" panose="020B0604020202020204" pitchFamily="34" charset="0"/>
                <a:ea typeface="ＭＳ Ｐゴシック" panose="020B0600070205080204" pitchFamily="34" charset="-128"/>
                <a:cs typeface="Arial" panose="020B0604020202020204" pitchFamily="34" charset="0"/>
              </a:rPr>
              <a:t>data in R to MDR</a:t>
            </a:r>
          </a:p>
          <a:p>
            <a:pPr lvl="1">
              <a:buFontTx/>
              <a:buAutoNum type="arabicPeriod"/>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STORE</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Initiate </a:t>
            </a:r>
            <a:r>
              <a:rPr lang="en-US" altLang="en-US" dirty="0">
                <a:latin typeface="Arial" panose="020B0604020202020204" pitchFamily="34" charset="0"/>
                <a:ea typeface="ＭＳ Ｐゴシック" panose="020B0600070205080204" pitchFamily="34" charset="-128"/>
                <a:cs typeface="Arial" panose="020B0604020202020204" pitchFamily="34" charset="0"/>
              </a:rPr>
              <a:t>store of MDR to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X</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000739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(7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ADD X	meaning R + CON(X) → R</a:t>
            </a:r>
          </a:p>
          <a:p>
            <a:pPr lvl="1">
              <a:buFontTx/>
              <a:buAutoNum type="arabicPeriod"/>
            </a:pPr>
            <a:r>
              <a:rPr lang="en-US" altLang="en-US" sz="2600"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sz="2600"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MAR	Send address X to MAR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FETCH		Initiate fetch, data to MDR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MDR → ALU		Send data in MDR to ALU</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R → ALU		Send data in R to ALU</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ADD			Select ADD circuit as result</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ALU → R		Copy selected result to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JUMP X	meaning get next instruction from X</a:t>
            </a:r>
          </a:p>
          <a:p>
            <a:pPr lvl="1">
              <a:buFontTx/>
              <a:buAutoNum type="arabicPeriod"/>
            </a:pPr>
            <a:r>
              <a:rPr lang="en-US" altLang="en-US" sz="2600"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sz="2600"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PC	Send address X to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PC</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59285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(8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COMPARE X   meaning: </a:t>
            </a:r>
          </a:p>
          <a:p>
            <a:pPr marL="2743200"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if </a:t>
            </a:r>
            <a:r>
              <a:rPr lang="en-US" altLang="en-US" dirty="0">
                <a:latin typeface="Arial" panose="020B0604020202020204" pitchFamily="34" charset="0"/>
                <a:ea typeface="ＭＳ Ｐゴシック" panose="020B0600070205080204" pitchFamily="34" charset="-128"/>
                <a:cs typeface="Arial" panose="020B0604020202020204" pitchFamily="34" charset="0"/>
              </a:rPr>
              <a:t>CON(X) &gt; R, then GT = 1, else 0</a:t>
            </a:r>
          </a:p>
          <a:p>
            <a:pPr marL="2743200"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if </a:t>
            </a:r>
            <a:r>
              <a:rPr lang="en-US" altLang="en-US" dirty="0">
                <a:latin typeface="Arial" panose="020B0604020202020204" pitchFamily="34" charset="0"/>
                <a:ea typeface="ＭＳ Ｐゴシック" panose="020B0600070205080204" pitchFamily="34" charset="-128"/>
                <a:cs typeface="Arial" panose="020B0604020202020204" pitchFamily="34" charset="0"/>
              </a:rPr>
              <a:t>CON(X) = R, then EQ = 1, else 0</a:t>
            </a:r>
          </a:p>
          <a:p>
            <a:pPr marL="2743200"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if </a:t>
            </a:r>
            <a:r>
              <a:rPr lang="en-US" altLang="en-US" dirty="0">
                <a:latin typeface="Arial" panose="020B0604020202020204" pitchFamily="34" charset="0"/>
                <a:ea typeface="ＭＳ Ｐゴシック" panose="020B0600070205080204" pitchFamily="34" charset="-128"/>
                <a:cs typeface="Arial" panose="020B0604020202020204" pitchFamily="34" charset="0"/>
              </a:rPr>
              <a:t>CON(X) &lt; R, then LT = 1, else 0</a:t>
            </a:r>
          </a:p>
          <a:p>
            <a:pPr lvl="1">
              <a:buFontTx/>
              <a:buAutoNum type="arabicPeriod"/>
            </a:pPr>
            <a:r>
              <a:rPr lang="en-US" altLang="en-US" sz="2600"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sz="2600"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MAR	Send address X to MAR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FETCH		Initiate fetch, data to MDR</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MDR → ALU		Send data in MDR to ALU</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R → ALU		Send data in R to ALU</a:t>
            </a: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SUBTRACT		Evaluate CON(X) – R</a:t>
            </a:r>
          </a:p>
          <a:p>
            <a:pPr lvl="1">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Sets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EQ, GT, and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LT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05499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Putting the Pieces Together—the 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 (9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JUMPGT X	meaning: </a:t>
            </a:r>
            <a:endParaRPr lang="en-US" altLang="en-US" dirty="0" smtClean="0">
              <a:latin typeface="Arial" panose="020B0604020202020204" pitchFamily="34" charset="0"/>
              <a:ea typeface="ＭＳ Ｐゴシック" panose="020B0600070205080204" pitchFamily="34" charset="-128"/>
              <a:cs typeface="Arial" panose="020B0604020202020204" pitchFamily="34" charset="0"/>
            </a:endParaRPr>
          </a:p>
          <a:p>
            <a:pPr marL="182880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if </a:t>
            </a:r>
            <a:r>
              <a:rPr lang="en-US" altLang="en-US" dirty="0">
                <a:latin typeface="Arial" panose="020B0604020202020204" pitchFamily="34" charset="0"/>
                <a:ea typeface="ＭＳ Ｐゴシック" panose="020B0600070205080204" pitchFamily="34" charset="-128"/>
                <a:cs typeface="Arial" panose="020B0604020202020204" pitchFamily="34" charset="0"/>
              </a:rPr>
              <a:t>GT = 1, then jump to X,</a:t>
            </a:r>
          </a:p>
          <a:p>
            <a:pPr marL="182880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else </a:t>
            </a:r>
            <a:r>
              <a:rPr lang="en-US" altLang="en-US" dirty="0">
                <a:latin typeface="Arial" panose="020B0604020202020204" pitchFamily="34" charset="0"/>
                <a:ea typeface="ＭＳ Ｐゴシック" panose="020B0600070205080204" pitchFamily="34" charset="-128"/>
                <a:cs typeface="Arial" panose="020B0604020202020204" pitchFamily="34" charset="0"/>
              </a:rPr>
              <a:t>continue to next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instruction</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buFontTx/>
              <a:buAutoNum type="arabicPeriod"/>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IF GT = 1 THEN </a:t>
            </a:r>
            <a:r>
              <a:rPr lang="en-US" altLang="en-US" sz="2600" dirty="0" err="1">
                <a:latin typeface="Arial" panose="020B0604020202020204" pitchFamily="34" charset="0"/>
                <a:ea typeface="ＭＳ Ｐゴシック" panose="020B0600070205080204" pitchFamily="34" charset="-128"/>
                <a:cs typeface="Arial" panose="020B0604020202020204" pitchFamily="34" charset="0"/>
              </a:rPr>
              <a:t>IR</a:t>
            </a:r>
            <a:r>
              <a:rPr lang="en-US" altLang="en-US" sz="2600" baseline="-25000" dirty="0" err="1">
                <a:latin typeface="Arial" panose="020B0604020202020204" pitchFamily="34" charset="0"/>
                <a:ea typeface="ＭＳ Ｐゴシック" panose="020B0600070205080204" pitchFamily="34" charset="-128"/>
                <a:cs typeface="Arial" panose="020B0604020202020204" pitchFamily="34" charset="0"/>
              </a:rPr>
              <a:t>addr</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PC</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2164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Non–Von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Architectures (1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Problems to solve are always larger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Computer chip speeds no longer increase exponentially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Reducing size puts gates closer together, faster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Speed of light pertains to signals through wire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Cannot put gates much closer together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Heat production increases too fast</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Von Neumann bottleneck</a:t>
            </a:r>
            <a:r>
              <a:rPr lang="en-US" altLang="en-US" dirty="0">
                <a:latin typeface="Arial" panose="020B0604020202020204" pitchFamily="34" charset="0"/>
                <a:ea typeface="ＭＳ Ｐゴシック" panose="020B0600070205080204" pitchFamily="34" charset="-128"/>
                <a:cs typeface="Arial" panose="020B0604020202020204" pitchFamily="34" charset="0"/>
              </a:rPr>
              <a:t>: inability of sequential machines to handle larger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problems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2629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Non</a:t>
            </a:r>
            <a:r>
              <a:rPr lang="en-US" altLang="en-US" dirty="0">
                <a:latin typeface="Arial" panose="020B0604020202020204" pitchFamily="34" charset="0"/>
                <a:ea typeface="ＭＳ Ｐゴシック" panose="020B0600070205080204" pitchFamily="34" charset="-128"/>
                <a:cs typeface="Arial" panose="020B0604020202020204" pitchFamily="34" charset="0"/>
              </a:rPr>
              <a:t>–</a:t>
            </a:r>
            <a:r>
              <a:rPr lang="en-US" altLang="en-US" kern="0" dirty="0">
                <a:latin typeface="Arial" panose="020B0604020202020204" pitchFamily="34" charset="0"/>
                <a:cs typeface="Arial" panose="020B0604020202020204" pitchFamily="34" charset="0"/>
              </a:rPr>
              <a:t>Von Neumann </a:t>
            </a:r>
            <a:r>
              <a:rPr lang="en-US" altLang="en-US" kern="0" dirty="0" smtClean="0">
                <a:latin typeface="Arial" panose="020B0604020202020204" pitchFamily="34" charset="0"/>
                <a:cs typeface="Arial" panose="020B0604020202020204" pitchFamily="34" charset="0"/>
              </a:rPr>
              <a:t>Architectures (2 of 6)</a:t>
            </a:r>
            <a:endParaRPr lang="en-US" dirty="0">
              <a:latin typeface="Arial" panose="020B0604020202020204" pitchFamily="34" charset="0"/>
              <a:cs typeface="Arial" panose="020B0604020202020204" pitchFamily="34" charset="0"/>
            </a:endParaRPr>
          </a:p>
        </p:txBody>
      </p:sp>
      <p:pic>
        <p:nvPicPr>
          <p:cNvPr id="4" name="Picture 4" descr="The graph displays the processor speeds from 1945 to 2020. The x axis of the graph denotes the years from 1940 where the computers were born to 2020. The y axis denotes the instructions per second. The graph plots two lines, the exponential growth rate and the actual growth rate. The actual growth late line and the exponential growth rate line are the same till the year 1970. From 1970 the actual growth rate falls below the exponential growth rate. 1940: Birth of computers, 1000; 1950: First generation, 10,000; 1960: second generation, 100,000; 1970: third generation, 1 million; 1980: fourth generation, 10 million; 1990, 80 million; 2000, 200 million; 2010, 1 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92" y="1360975"/>
            <a:ext cx="4004941" cy="48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931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Non–Von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Architectures (3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Non–Von Neumann architectures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Other ways to organize computers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Most are experimental/theoretical, EXCEPT parallel processing</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Parallel processing</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Many processing units operating at the same time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Supercomputers (in the past)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Desktop multicore machines and “the cloud” (in the present)</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Quantum computing </a:t>
            </a:r>
            <a:r>
              <a:rPr lang="en-US" altLang="en-US" dirty="0">
                <a:latin typeface="Arial" panose="020B0604020202020204" pitchFamily="34" charset="0"/>
                <a:ea typeface="ＭＳ Ｐゴシック" panose="020B0600070205080204" pitchFamily="34" charset="-128"/>
                <a:cs typeface="Arial" panose="020B0604020202020204" pitchFamily="34" charset="0"/>
              </a:rPr>
              <a:t>(in the future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4122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 </a:t>
            </a:r>
            <a:r>
              <a:rPr lang="en-US" altLang="en-US" kern="0" dirty="0" smtClean="0">
                <a:latin typeface="Arial" panose="020B0604020202020204" pitchFamily="34" charset="0"/>
                <a:cs typeface="Arial" panose="020B0604020202020204" pitchFamily="34" charset="0"/>
              </a:rPr>
              <a:t>Introduction (2 of 2)</a:t>
            </a:r>
            <a:endParaRPr lang="en-US" dirty="0">
              <a:latin typeface="Arial" panose="020B0604020202020204" pitchFamily="34" charset="0"/>
              <a:cs typeface="Arial" panose="020B0604020202020204" pitchFamily="34" charset="0"/>
            </a:endParaRPr>
          </a:p>
        </p:txBody>
      </p:sp>
      <p:pic>
        <p:nvPicPr>
          <p:cNvPr id="6" name="Picture 4" descr="Three figures explain the concept of abstraction in relation to system S. The first figure Ay displays a most detailed system view. The elementary components ay 1 and ay 2 have direct connection and they form a common connection which leads to ay 3 and ay 4 separately. The components ay 3 and ay 4 have a direct connection and they connect with ay 5 separately. The components ay 5 and ay 6 connects directly and ay 6 has separate connections with ay 7 and ay 8. The second image B displays the grouping of components wherein the detailed view is repeated. The elementary components ay 1 and ay 2 are grouped as Ay; ay 3, ay 4, and ay 5 are grouped as B; and the components ay 6, ay 7, and ay 8 are grouped as C. The third figure displays the higher-level system view where the groups Ay, B and C are directly connected and are form the system S. The fourth figure displays a single block named S, which represents the highest-level system vie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00" y="1273853"/>
            <a:ext cx="3000800" cy="486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344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Non–Von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Architectures (4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b="1" dirty="0">
                <a:latin typeface="Arial" panose="020B0604020202020204" pitchFamily="34" charset="0"/>
                <a:ea typeface="ＭＳ Ｐゴシック" panose="020B0600070205080204" pitchFamily="34" charset="-128"/>
                <a:cs typeface="Arial" panose="020B0604020202020204" pitchFamily="34" charset="0"/>
              </a:rPr>
              <a:t>MIMD parallel processing</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Multiple instruction stream/Multiple data streams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Cluster computing</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Multiple, independent processors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Each ALU operates on its own data</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Each processor can operate independently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On its own data</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On its own program</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At its own rate</a:t>
            </a:r>
          </a:p>
        </p:txBody>
      </p:sp>
    </p:spTree>
    <p:extLst>
      <p:ext uri="{BB962C8B-B14F-4D97-AF65-F5344CB8AC3E}">
        <p14:creationId xmlns:p14="http://schemas.microsoft.com/office/powerpoint/2010/main" val="2339427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Non–Von Neumann </a:t>
            </a:r>
            <a:r>
              <a:rPr lang="en-US" altLang="en-US" kern="0" dirty="0" smtClean="0">
                <a:latin typeface="Arial" panose="020B0604020202020204" pitchFamily="34" charset="0"/>
                <a:cs typeface="Arial" panose="020B0604020202020204" pitchFamily="34" charset="0"/>
              </a:rPr>
              <a:t>Architectures (5 of 6)</a:t>
            </a:r>
            <a:endParaRPr lang="en-US" dirty="0">
              <a:latin typeface="Arial" panose="020B0604020202020204" pitchFamily="34" charset="0"/>
              <a:cs typeface="Arial" panose="020B0604020202020204" pitchFamily="34" charset="0"/>
            </a:endParaRPr>
          </a:p>
        </p:txBody>
      </p:sp>
      <p:pic>
        <p:nvPicPr>
          <p:cNvPr id="4" name="Picture 5" descr="A circuit shows a model of MMD parallel processing.&#10;Multiples machines show a parallel network with the following path: Local memory is connected to Processor that further connects to a common Interconnection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193" y="1364085"/>
            <a:ext cx="6483614" cy="471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691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Non–Von Neumann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Architectures (6 of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Varieties of MIMD systems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Special-purpose systems: newer supercomputers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Cluster computing</a:t>
            </a:r>
            <a:r>
              <a:rPr lang="en-US" altLang="en-US" dirty="0">
                <a:latin typeface="Arial" panose="020B0604020202020204" pitchFamily="34" charset="0"/>
                <a:ea typeface="ＭＳ Ｐゴシック" panose="020B0600070205080204" pitchFamily="34" charset="-128"/>
                <a:cs typeface="Arial" panose="020B0604020202020204" pitchFamily="34" charset="0"/>
              </a:rPr>
              <a:t>: standard machines communicating over LAN or WAN</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Grid computing</a:t>
            </a:r>
            <a:r>
              <a:rPr lang="en-US" altLang="en-US" dirty="0">
                <a:latin typeface="Arial" panose="020B0604020202020204" pitchFamily="34" charset="0"/>
                <a:ea typeface="ＭＳ Ｐゴシック" panose="020B0600070205080204" pitchFamily="34" charset="-128"/>
                <a:cs typeface="Arial" panose="020B0604020202020204" pitchFamily="34" charset="0"/>
              </a:rPr>
              <a:t>: machines of varying power, over large distances/Internet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Examples</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SETI project</a:t>
            </a:r>
          </a:p>
          <a:p>
            <a:pPr lvl="2"/>
            <a:r>
              <a:rPr lang="en-IN" altLang="en-US" dirty="0">
                <a:latin typeface="Arial" panose="020B0604020202020204" pitchFamily="34" charset="0"/>
                <a:ea typeface="ＭＳ Ｐゴシック" panose="020B0600070205080204" pitchFamily="34" charset="-128"/>
                <a:cs typeface="Arial" panose="020B0604020202020204" pitchFamily="34" charset="0"/>
              </a:rPr>
              <a:t>BOINC</a:t>
            </a:r>
            <a:r>
              <a:rPr lang="en-US" altLang="en-US" dirty="0">
                <a:latin typeface="Arial" panose="020B0604020202020204" pitchFamily="34" charset="0"/>
                <a:ea typeface="ＭＳ Ｐゴシック" panose="020B0600070205080204" pitchFamily="34" charset="-128"/>
                <a:cs typeface="Arial" panose="020B0604020202020204" pitchFamily="34" charset="0"/>
              </a:rPr>
              <a:t> at Berkley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Hot research area ► </a:t>
            </a:r>
            <a:r>
              <a:rPr lang="en-US" altLang="en-US" b="1" dirty="0">
                <a:latin typeface="Arial" panose="020B0604020202020204" pitchFamily="34" charset="0"/>
                <a:ea typeface="ＭＳ Ｐゴシック" panose="020B0600070205080204" pitchFamily="34" charset="-128"/>
                <a:cs typeface="Arial" panose="020B0604020202020204" pitchFamily="34" charset="0"/>
              </a:rPr>
              <a:t>parallel algorithms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Need to take advantage of all this processing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power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212779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(1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2475" y="1169273"/>
            <a:ext cx="8648054" cy="4999053"/>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We must abstract in order to manage system complexity—no more writing instructions in machine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Von Neumann architecture is standard for modern computing.</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Von Neumann machines have memory, I/O, ALU, and control unit; programs are stored in memory; execution is sequential unless program says otherwise.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Memory is organized into addressable cells; data is fetched and stored based on MAR and MDR; uses decoder and fetch/store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controller</a:t>
            </a:r>
            <a:r>
              <a:rPr lang="en-US" altLang="en-US" dirty="0">
                <a:latin typeface="Arial" panose="020B0604020202020204" pitchFamily="34" charset="0"/>
                <a:ea typeface="ＭＳ Ｐゴシック" panose="020B0600070205080204" pitchFamily="34" charset="-128"/>
                <a:cs typeface="Arial" panose="020B0604020202020204" pitchFamily="34" charset="0"/>
              </a:rPr>
              <a:t>.</a:t>
            </a:r>
          </a:p>
        </p:txBody>
      </p:sp>
    </p:spTree>
    <p:extLst>
      <p:ext uri="{BB962C8B-B14F-4D97-AF65-F5344CB8AC3E}">
        <p14:creationId xmlns:p14="http://schemas.microsoft.com/office/powerpoint/2010/main" val="2299240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(2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Mass data storage is nonvolatile; disks store and fetch sectors of data stored in tracks.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I/O is slow, needs dedicated controller to free CPU.</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ALU performs computations, moving data to/from dedicated registers.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 unit fetches, decodes, and executes instructions; instructions are written in machine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Parallel processing architectures can perform multiple instructions at one time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9255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Tx/>
              <a:buNone/>
            </a:pPr>
            <a:r>
              <a:rPr lang="en-US" altLang="en-US" b="1" dirty="0">
                <a:latin typeface="Arial" panose="020B0604020202020204" pitchFamily="34" charset="0"/>
                <a:ea typeface="ＭＳ Ｐゴシック" panose="020B0600070205080204" pitchFamily="34" charset="-128"/>
                <a:cs typeface="Arial" panose="020B0604020202020204" pitchFamily="34" charset="0"/>
              </a:rPr>
              <a:t>Von Neumann architecture </a:t>
            </a:r>
            <a:r>
              <a:rPr lang="en-US" altLang="en-US" dirty="0">
                <a:latin typeface="Arial" panose="020B0604020202020204" pitchFamily="34" charset="0"/>
                <a:ea typeface="ＭＳ Ｐゴシック" panose="020B0600070205080204" pitchFamily="34" charset="-128"/>
                <a:cs typeface="Arial" panose="020B0604020202020204" pitchFamily="34" charset="0"/>
              </a:rPr>
              <a:t>is the foundation for nearly all modern computers</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The four major subsystems of the Von Neumann architecture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Memory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Input/output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Arithmetic/logic unit (ALU)</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Control Unit</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ALU and control unit are often bundled inside 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central processing unit (CPU</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24020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2" y="1"/>
            <a:ext cx="8875076" cy="1060704"/>
          </a:xfrm>
        </p:spPr>
        <p:txBody>
          <a:bodyPr>
            <a:noAutofit/>
          </a:bodyPr>
          <a:lstStyle/>
          <a:p>
            <a:r>
              <a:rPr lang="en-US" altLang="en-US" kern="0" dirty="0">
                <a:latin typeface="Arial" panose="020B0604020202020204" pitchFamily="34" charset="0"/>
                <a:cs typeface="Arial" panose="020B0604020202020204" pitchFamily="34" charset="0"/>
              </a:rPr>
              <a:t>The Components of a Computer </a:t>
            </a:r>
            <a:r>
              <a:rPr lang="en-US" altLang="en-US" kern="0" dirty="0" smtClean="0">
                <a:latin typeface="Arial" panose="020B0604020202020204" pitchFamily="34" charset="0"/>
                <a:cs typeface="Arial" panose="020B0604020202020204" pitchFamily="34" charset="0"/>
              </a:rPr>
              <a:t>System (2 of 2)</a:t>
            </a:r>
            <a:endParaRPr lang="en-US" dirty="0">
              <a:latin typeface="Arial" panose="020B0604020202020204" pitchFamily="34" charset="0"/>
              <a:cs typeface="Arial" panose="020B0604020202020204" pitchFamily="34" charset="0"/>
            </a:endParaRPr>
          </a:p>
        </p:txBody>
      </p:sp>
      <p:pic>
        <p:nvPicPr>
          <p:cNvPr id="4" name="Picture 5" descr="The image displays the Von Neumann architecture which consists of a memory, central processing unit which includes control unit and Ay L U and the input-output. The three units are connected to a central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0" y="1488269"/>
            <a:ext cx="7171061" cy="41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90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Memory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Cache (1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9803" y="1231266"/>
            <a:ext cx="8604354" cy="4894898"/>
          </a:xfrm>
        </p:spPr>
        <p:txBody>
          <a:bodyPr>
            <a:normAutofit lnSpcReduction="10000"/>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Memory:</a:t>
            </a:r>
            <a:r>
              <a:rPr lang="en-US" altLang="en-US" dirty="0">
                <a:latin typeface="Arial" panose="020B0604020202020204" pitchFamily="34" charset="0"/>
                <a:ea typeface="ＭＳ Ｐゴシック" panose="020B0600070205080204" pitchFamily="34" charset="-128"/>
                <a:cs typeface="Arial" panose="020B0604020202020204" pitchFamily="34" charset="0"/>
              </a:rPr>
              <a:t> functional unit where data is stored/retrieved</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Random access memory (RAM)</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Organized into </a:t>
            </a:r>
            <a:r>
              <a:rPr lang="en-US" altLang="en-US" b="1" dirty="0">
                <a:latin typeface="Arial" panose="020B0604020202020204" pitchFamily="34" charset="0"/>
                <a:ea typeface="ＭＳ Ｐゴシック" panose="020B0600070205080204" pitchFamily="34" charset="-128"/>
                <a:cs typeface="Arial" panose="020B0604020202020204" pitchFamily="34" charset="0"/>
              </a:rPr>
              <a:t>cells</a:t>
            </a:r>
            <a:r>
              <a:rPr lang="en-US" altLang="en-US" dirty="0">
                <a:latin typeface="Arial" panose="020B0604020202020204" pitchFamily="34" charset="0"/>
                <a:ea typeface="ＭＳ Ｐゴシック" panose="020B0600070205080204" pitchFamily="34" charset="-128"/>
                <a:cs typeface="Arial" panose="020B0604020202020204" pitchFamily="34" charset="0"/>
              </a:rPr>
              <a:t>, each given a unique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address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Equal time to access any cell</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Cell values may be read and changed</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Read-only memory (ROM):</a:t>
            </a:r>
            <a:r>
              <a:rPr lang="en-US" altLang="en-US" dirty="0">
                <a:latin typeface="Arial" panose="020B0604020202020204" pitchFamily="34" charset="0"/>
                <a:ea typeface="ＭＳ Ｐゴシック" panose="020B0600070205080204" pitchFamily="34" charset="-128"/>
                <a:cs typeface="Arial" panose="020B0604020202020204" pitchFamily="34" charset="0"/>
              </a:rPr>
              <a:t> A type of RAM with prerecorded information that cannot be modified or changed</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Cell size/memory width</a:t>
            </a:r>
            <a:r>
              <a:rPr lang="en-US" altLang="en-US" dirty="0">
                <a:latin typeface="Arial" panose="020B0604020202020204" pitchFamily="34" charset="0"/>
                <a:ea typeface="ＭＳ Ｐゴシック" panose="020B0600070205080204" pitchFamily="34" charset="-128"/>
                <a:cs typeface="Arial" panose="020B0604020202020204" pitchFamily="34" charset="0"/>
              </a:rPr>
              <a:t> is typically 8 bits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Maximum memory size/address space</a:t>
            </a:r>
            <a:r>
              <a:rPr lang="en-US" altLang="en-US" dirty="0">
                <a:latin typeface="Arial" panose="020B0604020202020204" pitchFamily="34" charset="0"/>
                <a:ea typeface="ＭＳ Ｐゴシック" panose="020B0600070205080204" pitchFamily="34" charset="-128"/>
                <a:cs typeface="Arial" panose="020B0604020202020204" pitchFamily="34" charset="0"/>
              </a:rPr>
              <a:t> is 2</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N</a:t>
            </a:r>
            <a:r>
              <a:rPr lang="en-US" altLang="en-US" dirty="0">
                <a:latin typeface="Arial" panose="020B0604020202020204" pitchFamily="34" charset="0"/>
                <a:ea typeface="ＭＳ Ｐゴシック" panose="020B0600070205080204" pitchFamily="34" charset="-128"/>
                <a:cs typeface="Arial" panose="020B0604020202020204" pitchFamily="34" charset="0"/>
              </a:rPr>
              <a:t>, where N is length of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address</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6846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Components of a Computer System Memory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Cache (2 of 9)</a:t>
            </a:r>
            <a:endParaRPr lang="en-US" dirty="0">
              <a:latin typeface="Arial" panose="020B0604020202020204" pitchFamily="34" charset="0"/>
              <a:cs typeface="Arial" panose="020B0604020202020204" pitchFamily="34" charset="0"/>
            </a:endParaRPr>
          </a:p>
        </p:txBody>
      </p:sp>
      <p:pic>
        <p:nvPicPr>
          <p:cNvPr id="4" name="Picture 5" descr="The image displays the structure of random access memory. The memory size or address ranges from 0 to 2 to the N, minus 1. The memory is further divided into multiple memory cells. One memory cell consists of n bits. The memory address register or M Ay R is n bits long. The memory width or W is the number of bits per cell. The memory data register or M D R is given for W or a multiple W bi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910" y="1404274"/>
            <a:ext cx="5980180" cy="468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958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1852</TotalTime>
  <Words>2208</Words>
  <Application>Microsoft Office PowerPoint</Application>
  <PresentationFormat>On-screen Show (4:3)</PresentationFormat>
  <Paragraphs>296</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Chapter 5</vt:lpstr>
      <vt:lpstr>Learning Objectives (1 of 2)</vt:lpstr>
      <vt:lpstr>Learning Objectives (2 of 2)</vt:lpstr>
      <vt:lpstr> Introduction (1 of 2)</vt:lpstr>
      <vt:lpstr> Introduction (2 of 2)</vt:lpstr>
      <vt:lpstr>The Components of a Computer System (1 of 2)</vt:lpstr>
      <vt:lpstr>The Components of a Computer System (2 of 2)</vt:lpstr>
      <vt:lpstr>The Components of a Computer System Memory and Cache (1 of 9)</vt:lpstr>
      <vt:lpstr>The Components of a Computer System Memory and Cache (2 of 9)</vt:lpstr>
      <vt:lpstr>The Components of a Computer System Memory and Cache (3 of 9)</vt:lpstr>
      <vt:lpstr>The Components of a Computer System Memory and Cache (4 of 9)</vt:lpstr>
      <vt:lpstr>The Components of a Computer System Memory and Cache (5 of 9)</vt:lpstr>
      <vt:lpstr>The Components of a Computer System Memory and Cache (6 of 9)</vt:lpstr>
      <vt:lpstr>The Components of a Computer System Memory and Cache (7 of 9)</vt:lpstr>
      <vt:lpstr>The Components of a Computer System Memory and Cache (8 of 9)</vt:lpstr>
      <vt:lpstr>The Components of a Computer System Memory and Cache (9 of 9)</vt:lpstr>
      <vt:lpstr>The Components of a Computer System Input/Output and Mass Storage</vt:lpstr>
      <vt:lpstr>The Components of a Computer System I/O and Mass Storage (1 of 6)</vt:lpstr>
      <vt:lpstr>The Components of a Computer System I/O and Mass Storage (2 of 6)</vt:lpstr>
      <vt:lpstr>The Components of a Computer System I/O and Mass Storage (3 of 6)</vt:lpstr>
      <vt:lpstr>The Components of a Computer System I/O and Mass Storage (4 of 6)</vt:lpstr>
      <vt:lpstr>The Components of a Computer System The Arithmetic/Logic Unit</vt:lpstr>
      <vt:lpstr>The Components of a Computer System I/O and Mass Storage (5 of 6)</vt:lpstr>
      <vt:lpstr>The Components of a Computer System I/O and Mass Storage (6 of 6)</vt:lpstr>
      <vt:lpstr>The Components of a Computer System The ALU (1 of 4)</vt:lpstr>
      <vt:lpstr>The Components of a Computer System The ALU (2 of 4)</vt:lpstr>
      <vt:lpstr>The Components of a Computer System The ALU (3 of 4)</vt:lpstr>
      <vt:lpstr>The Components of a Computer System The ALU (4 of 4)</vt:lpstr>
      <vt:lpstr>The Components of a Computer System The Control Unit (1 of 9)</vt:lpstr>
      <vt:lpstr>The Components of a Computer System The Control Unit (2 of 9)</vt:lpstr>
      <vt:lpstr>The Components of a Computer System The Control Unit (3 of 9)</vt:lpstr>
      <vt:lpstr>The Components of a Computer System The Control Unit (4 of 9)</vt:lpstr>
      <vt:lpstr>The Components of a Computer System The Control Unit (5 of 9)</vt:lpstr>
      <vt:lpstr>The Components of a Computer System The Control Unit (6 of 9)</vt:lpstr>
      <vt:lpstr>The Components of a Computer System The Control Unit (7 of 9)</vt:lpstr>
      <vt:lpstr>The Components of a Computer System The Control Unit (8 of 9)</vt:lpstr>
      <vt:lpstr>The Components of a Computer System The Control Unit (9 of 9)</vt:lpstr>
      <vt:lpstr>Putting the Pieces Together—the Von Neumann Architecture (1 of 9)</vt:lpstr>
      <vt:lpstr>Putting the Pieces Together—the Von Neumann Architecture (2 of 9)</vt:lpstr>
      <vt:lpstr>Putting the Pieces Together—the Von Neumann Architecture (3 of 9)</vt:lpstr>
      <vt:lpstr>Putting the Pieces Together—the Von Neumann Architecture (4 of 9)</vt:lpstr>
      <vt:lpstr>Putting the Pieces Together—the Von Neumann Architecture (5 of 9)</vt:lpstr>
      <vt:lpstr>Putting the Pieces Together—the Von Neumann Architecture (6 of 9)</vt:lpstr>
      <vt:lpstr>Putting the Pieces Together—the Von Neumann Architecture (7 of 9)</vt:lpstr>
      <vt:lpstr>Putting the Pieces Together—the Von Neumann Architecture (8 of 9)</vt:lpstr>
      <vt:lpstr>Putting the Pieces Together—the Von Neumann Architecture (9 of 9)</vt:lpstr>
      <vt:lpstr>Non–Von Neumann Architectures (1 of 6)</vt:lpstr>
      <vt:lpstr>Non–Von Neumann Architectures (2 of 6)</vt:lpstr>
      <vt:lpstr>Non–Von Neumann Architectures (3 of 6)</vt:lpstr>
      <vt:lpstr>Non–Von Neumann Architectures (4 of 6)</vt:lpstr>
      <vt:lpstr>Non–Von Neumann Architectures (5 of 6)</vt:lpstr>
      <vt:lpstr>Non–Von Neumann Architectures (6 of 6)</vt:lpstr>
      <vt:lpstr>Summary (1 of 2)</vt:lpstr>
      <vt:lpstr>Summary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Computer Systems Organization</dc:title>
  <dc:creator>Schneider</dc:creator>
  <cp:lastModifiedBy>CD</cp:lastModifiedBy>
  <cp:revision>167</cp:revision>
  <dcterms:created xsi:type="dcterms:W3CDTF">2015-05-05T09:30:46Z</dcterms:created>
  <dcterms:modified xsi:type="dcterms:W3CDTF">2017-11-21T14:03:02Z</dcterms:modified>
</cp:coreProperties>
</file>