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361"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60"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5" autoAdjust="0"/>
    <p:restoredTop sz="97336" autoAdjust="0"/>
  </p:normalViewPr>
  <p:slideViewPr>
    <p:cSldViewPr snapToGrid="0">
      <p:cViewPr>
        <p:scale>
          <a:sx n="66" d="100"/>
          <a:sy n="66" d="100"/>
        </p:scale>
        <p:origin x="-1176" y="-144"/>
      </p:cViewPr>
      <p:guideLst>
        <p:guide orient="horz" pos="705"/>
        <p:guide pos="5612"/>
        <p:guide pos="4085"/>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9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90" y="53673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4331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38090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2"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51803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498605" y="248195"/>
            <a:ext cx="4645395"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18030810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anose="05000000000000000000" pitchFamily="2" charset="2"/>
              <a:buChar char="§"/>
              <a:defRPr sz="2200" b="0" i="0">
                <a:latin typeface="Arial"/>
                <a:cs typeface="Arial"/>
              </a:defRPr>
            </a:lvl3pPr>
            <a:lvl4pPr marL="1828800" indent="-457200">
              <a:buClr>
                <a:srgbClr val="34B14B"/>
              </a:buClr>
              <a:buFont typeface="Courier New" panose="02070309020205020404"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3" name="Picture 2"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p:cNvSpPr>
            <a:spLocks noGrp="1"/>
          </p:cNvSpPr>
          <p:nvPr>
            <p:ph sz="half" idx="1"/>
          </p:nvPr>
        </p:nvSpPr>
        <p:spPr>
          <a:xfrm>
            <a:off x="457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3"/>
          <p:cNvSpPr>
            <a:spLocks noGrp="1"/>
          </p:cNvSpPr>
          <p:nvPr>
            <p:ph sz="half" idx="2"/>
          </p:nvPr>
        </p:nvSpPr>
        <p:spPr>
          <a:xfrm>
            <a:off x="4648200" y="1234440"/>
            <a:ext cx="4038600" cy="4892040"/>
          </a:xfrm>
        </p:spPr>
        <p:txBody>
          <a:bodyPr/>
          <a:lstStyle>
            <a:lvl1pPr>
              <a:buClr>
                <a:srgbClr val="34B14B"/>
              </a:buClr>
              <a:defRPr sz="3000">
                <a:latin typeface="Arial"/>
                <a:cs typeface="Arial"/>
              </a:defRPr>
            </a:lvl1pPr>
            <a:lvl2pPr>
              <a:buClr>
                <a:srgbClr val="34B14B"/>
              </a:buClr>
              <a:defRPr sz="2800">
                <a:latin typeface="Arial"/>
                <a:cs typeface="Arial"/>
              </a:defRPr>
            </a:lvl2pPr>
            <a:lvl3pPr>
              <a:buClr>
                <a:srgbClr val="34B14B"/>
              </a:buClr>
              <a:defRPr sz="2400">
                <a:latin typeface="Arial"/>
                <a:cs typeface="Arial"/>
              </a:defRPr>
            </a:lvl3pPr>
            <a:lvl4pPr>
              <a:buClr>
                <a:srgbClr val="34B14B"/>
              </a:buClr>
              <a:defRPr sz="2000">
                <a:latin typeface="Arial"/>
                <a:cs typeface="Arial"/>
              </a:defRPr>
            </a:lvl4pPr>
            <a:lvl5pPr>
              <a:buClr>
                <a:srgbClr val="34B14B"/>
              </a:buClr>
              <a:defRPr sz="20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1"/>
            <a:ext cx="9144000" cy="1060704"/>
          </a:xfrm>
          <a:ln>
            <a:noFill/>
          </a:ln>
        </p:spPr>
        <p:txBody>
          <a:bodyPr anchor="t" anchorCtr="0">
            <a:normAutofit/>
          </a:bodyPr>
          <a:lstStyle>
            <a:lvl1pPr algn="l">
              <a:lnSpc>
                <a:spcPct val="100000"/>
              </a:lnSpc>
              <a:defRPr sz="2500" b="1" i="0">
                <a:solidFill>
                  <a:srgbClr val="FFFFFF"/>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20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5F8B6-4AEF-1F4D-AC2D-D10919A1A67B}" type="slidenum">
              <a:rPr lang="en-US" smtClean="0"/>
              <a:t>‹#›</a:t>
            </a:fld>
            <a:endParaRPr lang="en-US" dirty="0"/>
          </a:p>
        </p:txBody>
      </p:sp>
      <p:sp>
        <p:nvSpPr>
          <p:cNvPr id="7" name="Text Placeholder 5"/>
          <p:cNvSpPr>
            <a:spLocks noGrp="1"/>
          </p:cNvSpPr>
          <p:nvPr>
            <p:ph type="body" sz="quarter" idx="13"/>
          </p:nvPr>
        </p:nvSpPr>
        <p:spPr>
          <a:xfrm>
            <a:off x="2833433" y="6313295"/>
            <a:ext cx="3477134" cy="379413"/>
          </a:xfrm>
        </p:spPr>
        <p:txBody>
          <a:bodyPr/>
          <a:lstStyle>
            <a:lvl1pPr marL="0" indent="0" algn="ctr">
              <a:buNone/>
              <a:defRPr sz="1800" b="1">
                <a:solidFill>
                  <a:schemeClr val="bg1"/>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3472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01284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968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93399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18567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5F8B6-4AEF-1F4D-AC2D-D10919A1A67B}" type="slidenum">
              <a:rPr lang="en-US" smtClean="0"/>
              <a:t>‹#›</a:t>
            </a:fld>
            <a:endParaRPr lang="en-US" dirty="0"/>
          </a:p>
        </p:txBody>
      </p:sp>
    </p:spTree>
    <p:extLst>
      <p:ext uri="{BB962C8B-B14F-4D97-AF65-F5344CB8AC3E}">
        <p14:creationId xmlns:p14="http://schemas.microsoft.com/office/powerpoint/2010/main" val="244823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3910" y="3175925"/>
            <a:ext cx="3709317" cy="2992645"/>
          </a:xfrm>
        </p:spPr>
        <p:txBody>
          <a:bodyPr/>
          <a:lstStyle/>
          <a:p>
            <a:pPr lvl="1">
              <a:lnSpc>
                <a:spcPct val="90000"/>
              </a:lnSpc>
              <a:spcBef>
                <a:spcPts val="1000"/>
              </a:spcBef>
              <a:buClr>
                <a:srgbClr val="FFFFFF"/>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600" dirty="0">
                <a:solidFill>
                  <a:schemeClr val="tx1"/>
                </a:solidFill>
                <a:latin typeface="Arial" panose="020B0604020202020204" pitchFamily="34" charset="0"/>
                <a:cs typeface="Arial" panose="020B0604020202020204" pitchFamily="34" charset="0"/>
              </a:rPr>
              <a:t>An Introduction to System Software and Virtual Machines</a:t>
            </a:r>
          </a:p>
        </p:txBody>
      </p:sp>
      <p:sp>
        <p:nvSpPr>
          <p:cNvPr id="2" name="Title 1"/>
          <p:cNvSpPr>
            <a:spLocks noGrp="1"/>
          </p:cNvSpPr>
          <p:nvPr>
            <p:ph type="title"/>
          </p:nvPr>
        </p:nvSpPr>
        <p:spPr>
          <a:xfrm>
            <a:off x="5665944" y="1528356"/>
            <a:ext cx="3172867" cy="1143000"/>
          </a:xfrm>
        </p:spPr>
        <p:txBody>
          <a:bodyPr>
            <a:normAutofit/>
          </a:bodyPr>
          <a:lstStyle/>
          <a:p>
            <a:r>
              <a:rPr lang="en-US" sz="4000" dirty="0">
                <a:latin typeface="Arial" panose="020B0604020202020204" pitchFamily="34" charset="0"/>
                <a:cs typeface="Arial" panose="020B0604020202020204" pitchFamily="34" charset="0"/>
              </a:rPr>
              <a:t>Chapter 6</a:t>
            </a:r>
            <a:endParaRPr lang="en-US" sz="4000" dirty="0"/>
          </a:p>
        </p:txBody>
      </p:sp>
    </p:spTree>
    <p:extLst>
      <p:ext uri="{BB962C8B-B14F-4D97-AF65-F5344CB8AC3E}">
        <p14:creationId xmlns:p14="http://schemas.microsoft.com/office/powerpoint/2010/main" val="2834847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(7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Virtual machine</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Write program using text editor in high-level language</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Save program to folder</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Use translator to convert to binary</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Use scheduler to load and run</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Use I/O system to print results</a:t>
            </a:r>
          </a:p>
        </p:txBody>
      </p:sp>
    </p:spTree>
    <p:extLst>
      <p:ext uri="{BB962C8B-B14F-4D97-AF65-F5344CB8AC3E}">
        <p14:creationId xmlns:p14="http://schemas.microsoft.com/office/powerpoint/2010/main" val="363555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(1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Tx/>
              <a:buNone/>
              <a:defRPr/>
            </a:pPr>
            <a:r>
              <a:rPr lang="en-US" altLang="en-US" b="1" dirty="0">
                <a:latin typeface="Arial" panose="020B0604020202020204" pitchFamily="34" charset="0"/>
                <a:cs typeface="Arial" panose="020B0604020202020204" pitchFamily="34" charset="0"/>
              </a:rPr>
              <a:t>Low-level programming language is also called assembly language:</a:t>
            </a:r>
          </a:p>
          <a:p>
            <a:pPr marL="514350" indent="-514350">
              <a:defRPr/>
            </a:pPr>
            <a:r>
              <a:rPr lang="en-US" altLang="en-US" dirty="0">
                <a:latin typeface="Arial" panose="020B0604020202020204" pitchFamily="34" charset="0"/>
                <a:cs typeface="Arial" panose="020B0604020202020204" pitchFamily="34" charset="0"/>
              </a:rPr>
              <a:t>Instructions map one-to-one to machine language</a:t>
            </a:r>
          </a:p>
          <a:p>
            <a:pPr marL="514350" indent="-514350">
              <a:defRPr/>
            </a:pPr>
            <a:r>
              <a:rPr lang="en-US" altLang="en-US" dirty="0">
                <a:latin typeface="Arial" panose="020B0604020202020204" pitchFamily="34" charset="0"/>
                <a:cs typeface="Arial" panose="020B0604020202020204" pitchFamily="34" charset="0"/>
              </a:rPr>
              <a:t>Symbolic op codes (not binary)</a:t>
            </a:r>
          </a:p>
          <a:p>
            <a:pPr marL="514350" indent="-514350">
              <a:defRPr/>
            </a:pPr>
            <a:r>
              <a:rPr lang="en-US" altLang="en-US" dirty="0">
                <a:latin typeface="Arial" panose="020B0604020202020204" pitchFamily="34" charset="0"/>
                <a:cs typeface="Arial" panose="020B0604020202020204" pitchFamily="34" charset="0"/>
              </a:rPr>
              <a:t>Symbolic addresses for instructions and data</a:t>
            </a:r>
          </a:p>
          <a:p>
            <a:pPr marL="514350" indent="-514350">
              <a:defRPr/>
            </a:pPr>
            <a:r>
              <a:rPr lang="en-US" altLang="en-US" dirty="0">
                <a:latin typeface="Arial" panose="020B0604020202020204" pitchFamily="34" charset="0"/>
                <a:cs typeface="Arial" panose="020B0604020202020204" pitchFamily="34" charset="0"/>
              </a:rPr>
              <a:t>Pseudo-ops for data generation and more (data in human-friendly terms)</a:t>
            </a:r>
          </a:p>
          <a:p>
            <a:pPr marL="514350" indent="-514350">
              <a:defRPr/>
            </a:pPr>
            <a:r>
              <a:rPr lang="en-US" altLang="en-US" dirty="0">
                <a:latin typeface="Arial" panose="020B0604020202020204" pitchFamily="34" charset="0"/>
                <a:cs typeface="Arial" panose="020B0604020202020204" pitchFamily="34" charset="0"/>
              </a:rPr>
              <a:t>Advantages over machine code</a:t>
            </a:r>
          </a:p>
          <a:p>
            <a:pPr lvl="1" indent="-514350">
              <a:defRPr/>
            </a:pPr>
            <a:r>
              <a:rPr lang="en-US" altLang="en-US" dirty="0">
                <a:latin typeface="Arial" panose="020B0604020202020204" pitchFamily="34" charset="0"/>
                <a:cs typeface="Arial" panose="020B0604020202020204" pitchFamily="34" charset="0"/>
              </a:rPr>
              <a:t>Clarity, readability, and maintainability</a:t>
            </a:r>
          </a:p>
          <a:p>
            <a:pPr lvl="1" indent="-514350">
              <a:defRPr/>
            </a:pPr>
            <a:r>
              <a:rPr lang="en-US" altLang="en-US" dirty="0">
                <a:latin typeface="Arial" panose="020B0604020202020204" pitchFamily="34" charset="0"/>
                <a:cs typeface="Arial" panose="020B0604020202020204" pitchFamily="34" charset="0"/>
              </a:rPr>
              <a:t>Can be placed at different locations in </a:t>
            </a:r>
            <a:r>
              <a:rPr lang="en-US" altLang="en-US" dirty="0" smtClean="0">
                <a:latin typeface="Arial" panose="020B0604020202020204" pitchFamily="34" charset="0"/>
                <a:cs typeface="Arial" panose="020B0604020202020204" pitchFamily="34" charset="0"/>
              </a:rPr>
              <a:t>memory</a:t>
            </a:r>
            <a:endParaRPr lang="en-US"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97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(2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Tx/>
              <a:buNone/>
              <a:defRPr/>
            </a:pPr>
            <a:r>
              <a:rPr lang="en-US" altLang="en-US" b="1" dirty="0">
                <a:latin typeface="Arial" panose="020B0604020202020204" pitchFamily="34" charset="0"/>
                <a:cs typeface="Arial" panose="020B0604020202020204" pitchFamily="34" charset="0"/>
              </a:rPr>
              <a:t>High-level programming languages:</a:t>
            </a:r>
            <a:endParaRPr lang="en-US" altLang="en-US" dirty="0">
              <a:latin typeface="Arial" panose="020B0604020202020204" pitchFamily="34" charset="0"/>
              <a:cs typeface="Arial" panose="020B0604020202020204" pitchFamily="34" charset="0"/>
            </a:endParaRPr>
          </a:p>
          <a:p>
            <a:pPr>
              <a:defRPr/>
            </a:pPr>
            <a:r>
              <a:rPr lang="en-US" altLang="en-US" dirty="0">
                <a:latin typeface="Arial" panose="020B0604020202020204" pitchFamily="34" charset="0"/>
                <a:cs typeface="Arial" panose="020B0604020202020204" pitchFamily="34" charset="0"/>
              </a:rPr>
              <a:t>Java, C++, and Python</a:t>
            </a:r>
          </a:p>
          <a:p>
            <a:pPr>
              <a:defRPr/>
            </a:pPr>
            <a:r>
              <a:rPr lang="en-US" altLang="en-US" dirty="0">
                <a:latin typeface="Arial" panose="020B0604020202020204" pitchFamily="34" charset="0"/>
                <a:cs typeface="Arial" panose="020B0604020202020204" pitchFamily="34" charset="0"/>
              </a:rPr>
              <a:t>Advantages over assembly language:</a:t>
            </a:r>
          </a:p>
          <a:p>
            <a:pPr lvl="1">
              <a:defRPr/>
            </a:pPr>
            <a:r>
              <a:rPr lang="en-US" altLang="en-US" dirty="0">
                <a:latin typeface="Arial" panose="020B0604020202020204" pitchFamily="34" charset="0"/>
                <a:cs typeface="Arial" panose="020B0604020202020204" pitchFamily="34" charset="0"/>
              </a:rPr>
              <a:t>More powerful</a:t>
            </a:r>
          </a:p>
          <a:p>
            <a:pPr lvl="2">
              <a:defRPr/>
            </a:pPr>
            <a:r>
              <a:rPr lang="en-US" altLang="en-US" dirty="0">
                <a:latin typeface="Arial" panose="020B0604020202020204" pitchFamily="34" charset="0"/>
                <a:cs typeface="Arial" panose="020B0604020202020204" pitchFamily="34" charset="0"/>
              </a:rPr>
              <a:t>One high-level instruction may provide multiple machine instructions</a:t>
            </a:r>
          </a:p>
          <a:p>
            <a:pPr lvl="1">
              <a:defRPr/>
            </a:pPr>
            <a:r>
              <a:rPr lang="en-US" altLang="en-US" dirty="0">
                <a:latin typeface="Arial" panose="020B0604020202020204" pitchFamily="34" charset="0"/>
                <a:cs typeface="Arial" panose="020B0604020202020204" pitchFamily="34" charset="0"/>
              </a:rPr>
              <a:t>User oriented</a:t>
            </a:r>
          </a:p>
          <a:p>
            <a:pPr lvl="1">
              <a:defRPr/>
            </a:pPr>
            <a:r>
              <a:rPr lang="en-US" altLang="en-US" dirty="0">
                <a:latin typeface="Arial" panose="020B0604020202020204" pitchFamily="34" charset="0"/>
                <a:cs typeface="Arial" panose="020B0604020202020204" pitchFamily="34" charset="0"/>
              </a:rPr>
              <a:t>Not machine specific</a:t>
            </a:r>
          </a:p>
          <a:p>
            <a:pPr lvl="1">
              <a:defRPr/>
            </a:pPr>
            <a:r>
              <a:rPr lang="en-US" altLang="en-US" dirty="0">
                <a:latin typeface="Arial" panose="020B0604020202020204" pitchFamily="34" charset="0"/>
                <a:cs typeface="Arial" panose="020B0604020202020204" pitchFamily="34" charset="0"/>
              </a:rPr>
              <a:t>Use both natural language and mathematical </a:t>
            </a:r>
            <a:r>
              <a:rPr lang="en-US" altLang="en-US" dirty="0" smtClean="0">
                <a:latin typeface="Arial" panose="020B0604020202020204" pitchFamily="34" charset="0"/>
                <a:cs typeface="Arial" panose="020B0604020202020204" pitchFamily="34" charset="0"/>
              </a:rPr>
              <a:t>notation</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88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82" y="1"/>
            <a:ext cx="8114836"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(3 of 20)</a:t>
            </a:r>
            <a:endParaRPr lang="en-US" dirty="0">
              <a:latin typeface="Arial" panose="020B0604020202020204" pitchFamily="34" charset="0"/>
              <a:cs typeface="Arial" panose="020B0604020202020204" pitchFamily="34" charset="0"/>
            </a:endParaRPr>
          </a:p>
        </p:txBody>
      </p:sp>
      <p:pic>
        <p:nvPicPr>
          <p:cNvPr id="4" name="Picture 5" descr="The chart represents the continuum of programming languages. Machine language then assembly language these are low-level languages and are closely related to the hardware. The programming languages such as C, plus, plus, java, python, and pseudo code are high-level languages and are more removed from details of the hardware. English, Spanish, Japanese are natural languages and do not relate to the hardware. High level language is wedged between low level languages and natural languag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905000"/>
            <a:ext cx="800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81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5252"/>
            <a:ext cx="8195984" cy="1050202"/>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(4</a:t>
            </a:r>
            <a:r>
              <a:rPr lang="en-US" altLang="en-US" baseline="0" dirty="0" smtClean="0">
                <a:latin typeface="Arial" panose="020B0604020202020204" pitchFamily="34" charset="0"/>
                <a:ea typeface="ＭＳ Ｐゴシック" panose="020B0600070205080204" pitchFamily="34" charset="-128"/>
                <a:cs typeface="Arial" panose="020B0604020202020204" pitchFamily="34" charset="0"/>
              </a:rPr>
              <a:t>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Assembly language process:</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Source program (</a:t>
            </a:r>
            <a:r>
              <a:rPr lang="en-US" altLang="en-US" dirty="0">
                <a:latin typeface="Arial" panose="020B0604020202020204" pitchFamily="34" charset="0"/>
                <a:ea typeface="ＭＳ Ｐゴシック" panose="020B0600070205080204" pitchFamily="34" charset="-128"/>
                <a:cs typeface="Arial" panose="020B0604020202020204" pitchFamily="34" charset="0"/>
              </a:rPr>
              <a:t>assembly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Translated by the </a:t>
            </a:r>
            <a:r>
              <a:rPr lang="en-US" altLang="en-US" b="1" dirty="0">
                <a:latin typeface="Arial" panose="020B0604020202020204" pitchFamily="34" charset="0"/>
                <a:ea typeface="ＭＳ Ｐゴシック" panose="020B0600070205080204" pitchFamily="34" charset="-128"/>
                <a:cs typeface="Arial" panose="020B0604020202020204" pitchFamily="34" charset="0"/>
              </a:rPr>
              <a:t>assembler </a:t>
            </a:r>
            <a:r>
              <a:rPr lang="en-US" altLang="en-US" dirty="0">
                <a:latin typeface="Arial" panose="020B0604020202020204" pitchFamily="34" charset="0"/>
                <a:ea typeface="ＭＳ Ｐゴシック" panose="020B0600070205080204" pitchFamily="34" charset="-128"/>
                <a:cs typeface="Arial" panose="020B0604020202020204" pitchFamily="34" charset="0"/>
              </a:rPr>
              <a:t>to</a:t>
            </a:r>
          </a:p>
          <a:p>
            <a:r>
              <a:rPr lang="en-US" altLang="en-US" b="1" dirty="0">
                <a:latin typeface="Arial" panose="020B0604020202020204" pitchFamily="34" charset="0"/>
                <a:ea typeface="ＭＳ Ｐゴシック" panose="020B0600070205080204" pitchFamily="34" charset="-128"/>
                <a:cs typeface="Arial" panose="020B0604020202020204" pitchFamily="34" charset="0"/>
              </a:rPr>
              <a:t>Object program </a:t>
            </a:r>
            <a:r>
              <a:rPr lang="en-US" altLang="en-US" dirty="0">
                <a:latin typeface="Arial" panose="020B0604020202020204" pitchFamily="34" charset="0"/>
                <a:ea typeface="ＭＳ Ｐゴシック" panose="020B0600070205080204" pitchFamily="34" charset="-128"/>
                <a:cs typeface="Arial" panose="020B0604020202020204" pitchFamily="34" charset="0"/>
              </a:rPr>
              <a:t>(machine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Loader places in memory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Hardware runs</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Results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4611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(5 of 20)</a:t>
            </a:r>
            <a:endParaRPr lang="en-US" dirty="0">
              <a:latin typeface="Arial" panose="020B0604020202020204" pitchFamily="34" charset="0"/>
              <a:cs typeface="Arial" panose="020B0604020202020204" pitchFamily="34" charset="0"/>
            </a:endParaRPr>
          </a:p>
        </p:txBody>
      </p:sp>
      <p:pic>
        <p:nvPicPr>
          <p:cNvPr id="4" name="Picture 5" descr="The flowchart displays the translation or the loading or the execution process of the program. The user initiates the assembly language program also known as the source program, which links to assembler, then to the machine language program which is also known as the object program. The machine language program connects to the loader, which connects to the machine language program loaded into memory, which connects to the hardware which determines the resul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397" y="1375051"/>
            <a:ext cx="6237206" cy="473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35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(6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defRPr/>
            </a:pPr>
            <a:r>
              <a:rPr lang="en-US" altLang="en-US" dirty="0">
                <a:latin typeface="Arial" panose="020B0604020202020204" pitchFamily="34" charset="0"/>
                <a:ea typeface="ＭＳ Ｐゴシック" pitchFamily="34" charset="-128"/>
                <a:cs typeface="Arial" panose="020B0604020202020204" pitchFamily="34" charset="0"/>
              </a:rPr>
              <a:t>Example assembly language:</a:t>
            </a:r>
          </a:p>
          <a:p>
            <a:pPr marL="227013" indent="0">
              <a:buFontTx/>
              <a:buNone/>
              <a:defRPr/>
            </a:pPr>
            <a:r>
              <a:rPr lang="en-US" altLang="en-US" dirty="0">
                <a:latin typeface="Arial" panose="020B0604020202020204" pitchFamily="34" charset="0"/>
                <a:ea typeface="ＭＳ Ｐゴシック" pitchFamily="34" charset="-128"/>
                <a:cs typeface="Arial" panose="020B0604020202020204" pitchFamily="34" charset="0"/>
              </a:rPr>
              <a:t>NEXTSTEP:	LOAD    X	-- Put X into reg. R</a:t>
            </a:r>
          </a:p>
          <a:p>
            <a:pPr marL="227013" indent="0">
              <a:buFontTx/>
              <a:buNone/>
              <a:defRPr/>
            </a:pPr>
            <a:r>
              <a:rPr lang="en-US" altLang="en-US" dirty="0">
                <a:latin typeface="Arial" panose="020B0604020202020204" pitchFamily="34" charset="0"/>
                <a:ea typeface="ＭＳ Ｐゴシック" pitchFamily="34" charset="-128"/>
                <a:cs typeface="Arial" panose="020B0604020202020204" pitchFamily="34" charset="0"/>
              </a:rPr>
              <a:t>label: </a:t>
            </a:r>
            <a:r>
              <a:rPr lang="en-US" altLang="en-US" dirty="0" err="1">
                <a:latin typeface="Arial" panose="020B0604020202020204" pitchFamily="34" charset="0"/>
                <a:ea typeface="ＭＳ Ｐゴシック" pitchFamily="34" charset="-128"/>
                <a:cs typeface="Arial" panose="020B0604020202020204" pitchFamily="34" charset="0"/>
              </a:rPr>
              <a:t>opcode</a:t>
            </a:r>
            <a:r>
              <a:rPr lang="en-US" altLang="en-US" dirty="0">
                <a:latin typeface="Arial" panose="020B0604020202020204" pitchFamily="34" charset="0"/>
                <a:ea typeface="ＭＳ Ｐゴシック" pitchFamily="34" charset="-128"/>
                <a:cs typeface="Arial" panose="020B0604020202020204" pitchFamily="34" charset="0"/>
              </a:rPr>
              <a:t> </a:t>
            </a:r>
            <a:r>
              <a:rPr lang="en-IN" dirty="0">
                <a:latin typeface="Arial" panose="020B0604020202020204" pitchFamily="34" charset="0"/>
                <a:cs typeface="Arial" panose="020B0604020202020204" pitchFamily="34" charset="0"/>
              </a:rPr>
              <a:t>mnemonic</a:t>
            </a:r>
            <a:r>
              <a:rPr lang="en-US" altLang="en-US" dirty="0">
                <a:latin typeface="Arial" panose="020B0604020202020204" pitchFamily="34" charset="0"/>
                <a:ea typeface="ＭＳ Ｐゴシック" pitchFamily="34" charset="-128"/>
                <a:cs typeface="Arial" panose="020B0604020202020204" pitchFamily="34" charset="0"/>
              </a:rPr>
              <a:t>   address field  -- </a:t>
            </a:r>
            <a:r>
              <a:rPr lang="en-US" altLang="en-US" dirty="0" smtClean="0">
                <a:latin typeface="Arial" panose="020B0604020202020204" pitchFamily="34" charset="0"/>
                <a:ea typeface="ＭＳ Ｐゴシック" pitchFamily="34" charset="-128"/>
                <a:cs typeface="Arial" panose="020B0604020202020204" pitchFamily="34" charset="0"/>
              </a:rPr>
              <a:t>comment</a:t>
            </a:r>
            <a:endParaRPr lang="en-US" altLang="en-US" dirty="0">
              <a:latin typeface="Arial" panose="020B0604020202020204" pitchFamily="34" charset="0"/>
              <a:ea typeface="ＭＳ Ｐゴシック" pitchFamily="34" charset="-128"/>
              <a:cs typeface="Arial" panose="020B0604020202020204" pitchFamily="34" charset="0"/>
            </a:endParaRPr>
          </a:p>
          <a:p>
            <a:pPr>
              <a:defRPr/>
            </a:pPr>
            <a:r>
              <a:rPr lang="en-US" altLang="en-US" dirty="0">
                <a:latin typeface="Arial" panose="020B0604020202020204" pitchFamily="34" charset="0"/>
                <a:ea typeface="ＭＳ Ｐゴシック" pitchFamily="34" charset="-128"/>
                <a:cs typeface="Arial" panose="020B0604020202020204" pitchFamily="34" charset="0"/>
              </a:rPr>
              <a:t>Label is optional name for this instruction’s location</a:t>
            </a:r>
          </a:p>
          <a:p>
            <a:pPr>
              <a:defRPr/>
            </a:pPr>
            <a:r>
              <a:rPr lang="en-US" altLang="en-US" dirty="0">
                <a:latin typeface="Arial" panose="020B0604020202020204" pitchFamily="34" charset="0"/>
                <a:ea typeface="ＭＳ Ｐゴシック" pitchFamily="34" charset="-128"/>
                <a:cs typeface="Arial" panose="020B0604020202020204" pitchFamily="34" charset="0"/>
              </a:rPr>
              <a:t>Op code mnemonic and address field translate to machine language</a:t>
            </a:r>
          </a:p>
          <a:p>
            <a:pPr>
              <a:defRPr/>
            </a:pPr>
            <a:r>
              <a:rPr lang="en-US" altLang="en-US" dirty="0">
                <a:latin typeface="Arial" panose="020B0604020202020204" pitchFamily="34" charset="0"/>
                <a:ea typeface="ＭＳ Ｐゴシック" pitchFamily="34" charset="-128"/>
                <a:cs typeface="Arial" panose="020B0604020202020204" pitchFamily="34" charset="0"/>
              </a:rPr>
              <a:t>Comments are ignored by assembler—just for human </a:t>
            </a:r>
            <a:r>
              <a:rPr lang="en-US" altLang="en-US" dirty="0" smtClean="0">
                <a:latin typeface="Arial" panose="020B0604020202020204" pitchFamily="34" charset="0"/>
                <a:ea typeface="ＭＳ Ｐゴシック" pitchFamily="34" charset="-128"/>
                <a:cs typeface="Arial" panose="020B0604020202020204" pitchFamily="34" charset="0"/>
              </a:rPr>
              <a:t>use</a:t>
            </a:r>
            <a:endParaRPr lang="en-US" altLang="en-US" dirty="0">
              <a:latin typeface="Arial" panose="020B060402020202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56170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(7</a:t>
            </a:r>
            <a:r>
              <a:rPr lang="en-US" altLang="en-US" kern="0" baseline="0" dirty="0" smtClean="0">
                <a:latin typeface="Arial" panose="020B0604020202020204" pitchFamily="34" charset="0"/>
                <a:cs typeface="Arial" panose="020B0604020202020204" pitchFamily="34" charset="0"/>
              </a:rPr>
              <a:t> of 20)</a:t>
            </a:r>
            <a:endParaRPr lang="en-US" dirty="0">
              <a:latin typeface="Arial" panose="020B0604020202020204" pitchFamily="34" charset="0"/>
              <a:cs typeface="Arial" panose="020B0604020202020204" pitchFamily="34" charset="0"/>
            </a:endParaRPr>
          </a:p>
        </p:txBody>
      </p:sp>
      <p:pic>
        <p:nvPicPr>
          <p:cNvPr id="4" name="Picture 5" descr="The diagram illustrates typical assembly language instruction set. Binary O p Code 1: 0 0 0 0. Operation: LOAD X. Meaning: C O N, X arrow R. Binary O p Code 2: 0 0 0 1. Operation: STORE X. Meaning: R arrow C O N, X. Binary O p Code 3: 0 0 1 0. Operation: CLEAR X. Meaning: 0 arrow C O N, X. Binary O p Code 4: 0 0 1 1. Operation: ADD X Meaning: R + C O N, X arrow R. Binary O p Code 5: 0 1 0 0. Operation: INCREMENT X. Meaning: C O N, X + 1 arrow C O N, X. Binary O p Code 6: 0 1 0 1. Operation: SUBTRACT X. Meaning: R minus C O N, X arrow R. Binary O p Code 7: 0 1 1 0. Operation: DECREMENT X Meaning: C O N, X minus 1 arrow C O N, X. Binary O p Code 8: 0 1 1 1. Operation: COMPARE X. Meaning: if C O N, X &gt; R then G T = 1 else 0; if C O N, X = R then E Q = 1 else 0; if C O N, X &lt; R then L T = 1 else 0. Binary O p Code 9: 1 0 0 0. Operation: JUMP X. Meaning: get the next instruction from memory location X. Binary O p Code 10: 1 0 0 1. Operation: JUMPGT X. Meaning: get the next instruction from memory location X if G T = 1. Binary O p Code 11: 1 0 1 0. Operation: JUMP E Q X. Meaning: get the next instruction from memory location X if E Q = 1. Binary O p Code 12: 1 0 1 1. Operation: JUMP L T X. Meaning: get the next instruction from memory location X if L T = 1. Binary O p Code 13: 1 1 0 0. Operation: JUMP N E Q X. Meaning: get the next instruction from memory location X if E Q = 0. Binary O p Code 14: 1 1 0 1. Operation: IN X. Meaning: input an integer value from the standard input device and store into memory cell X. Binary O p Code 15: 1 1 1 0. Operation: OUT X. Meaning: output, in decimal notation, the value stored in memory cell X. Binary O p Code 16: 1 1 1 1. Operation: HALT. Meaning: stop program exec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05" y="1268743"/>
            <a:ext cx="4449791" cy="493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48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(8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defRPr/>
            </a:pPr>
            <a:r>
              <a:rPr lang="en-US" altLang="en-US" b="1" dirty="0">
                <a:latin typeface="Arial" panose="020B0604020202020204" pitchFamily="34" charset="0"/>
                <a:cs typeface="Arial" panose="020B0604020202020204" pitchFamily="34" charset="0"/>
              </a:rPr>
              <a:t>Pseudo-op</a:t>
            </a:r>
            <a:r>
              <a:rPr lang="en-US" altLang="en-US" dirty="0">
                <a:latin typeface="Arial" panose="020B0604020202020204" pitchFamily="34" charset="0"/>
                <a:cs typeface="Arial" panose="020B0604020202020204" pitchFamily="34" charset="0"/>
              </a:rPr>
              <a:t>: commands in the program directed to the assembler, not converted to machine instructions:</a:t>
            </a:r>
          </a:p>
          <a:p>
            <a:pPr lvl="1" indent="-514350">
              <a:defRPr/>
            </a:pPr>
            <a:r>
              <a:rPr lang="en-US" altLang="en-US" dirty="0">
                <a:latin typeface="Arial" panose="020B0604020202020204" pitchFamily="34" charset="0"/>
                <a:cs typeface="Arial" panose="020B0604020202020204" pitchFamily="34" charset="0"/>
              </a:rPr>
              <a:t>.BEGIN and .END to mark where instructions are</a:t>
            </a:r>
          </a:p>
          <a:p>
            <a:pPr lvl="1" indent="-514350">
              <a:defRPr/>
            </a:pPr>
            <a:r>
              <a:rPr lang="en-US" altLang="en-US" dirty="0">
                <a:latin typeface="Arial" panose="020B0604020202020204" pitchFamily="34" charset="0"/>
                <a:cs typeface="Arial" panose="020B0604020202020204" pitchFamily="34" charset="0"/>
              </a:rPr>
              <a:t>.DATA to mark memory location as holding data:</a:t>
            </a:r>
          </a:p>
          <a:p>
            <a:pPr marL="1314450" lvl="2" indent="-400050">
              <a:buFontTx/>
              <a:buNone/>
              <a:defRPr/>
            </a:pPr>
            <a:r>
              <a:rPr lang="en-US" altLang="en-US" dirty="0" smtClean="0">
                <a:latin typeface="Arial" panose="020B0604020202020204" pitchFamily="34" charset="0"/>
                <a:cs typeface="Arial" panose="020B0604020202020204" pitchFamily="34" charset="0"/>
              </a:rPr>
              <a:t>COUNTER</a:t>
            </a:r>
            <a:r>
              <a:rPr lang="en-US" altLang="en-US" dirty="0">
                <a:latin typeface="Arial" panose="020B0604020202020204" pitchFamily="34" charset="0"/>
                <a:cs typeface="Arial" panose="020B0604020202020204" pitchFamily="34" charset="0"/>
              </a:rPr>
              <a:t>:	.DATA	0</a:t>
            </a:r>
          </a:p>
          <a:p>
            <a:pPr marL="1314450" lvl="2" indent="-400050">
              <a:buFontTx/>
              <a:buNone/>
              <a:defRPr/>
            </a:pPr>
            <a:r>
              <a:rPr lang="en-US" altLang="en-US" dirty="0" smtClean="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.DATA	</a:t>
            </a:r>
            <a:r>
              <a:rPr lang="en-US" altLang="en-US" dirty="0" smtClean="0">
                <a:latin typeface="Arial" panose="020B0604020202020204" pitchFamily="34" charset="0"/>
                <a:cs typeface="Arial" panose="020B0604020202020204" pitchFamily="34" charset="0"/>
              </a:rPr>
              <a:t>12</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78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08" y="1"/>
            <a:ext cx="8195984"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(9 of 20)</a:t>
            </a:r>
            <a:endParaRPr lang="en-US" dirty="0">
              <a:latin typeface="Arial" panose="020B0604020202020204" pitchFamily="34" charset="0"/>
              <a:cs typeface="Arial" panose="020B0604020202020204" pitchFamily="34" charset="0"/>
            </a:endParaRPr>
          </a:p>
        </p:txBody>
      </p:sp>
      <p:pic>
        <p:nvPicPr>
          <p:cNvPr id="4" name="Picture 5" descr="An illustration shows “Structure of a typical assembly language program.” In three parts as follows: &#10;.BEGIN: This must be the first line of the program; Assembly language instructions like those in figure 6.5&#10;HALT: This instruction terminates execution of the program; Data generation pseudo-ops such as .DATA are placed here, after the Halt&#10;.END: This must be the last line of the program"/>
          <p:cNvPicPr>
            <a:picLocks noChangeAspect="1" noChangeArrowheads="1"/>
          </p:cNvPicPr>
          <p:nvPr/>
        </p:nvPicPr>
        <p:blipFill>
          <a:blip r:embed="rId2">
            <a:extLst>
              <a:ext uri="{28A0092B-C50C-407E-A947-70E740481C1C}">
                <a14:useLocalDpi xmlns:a14="http://schemas.microsoft.com/office/drawing/2010/main" val="0"/>
              </a:ext>
            </a:extLst>
          </a:blip>
          <a:srcRect r="19995"/>
          <a:stretch>
            <a:fillRect/>
          </a:stretch>
        </p:blipFill>
        <p:spPr bwMode="auto">
          <a:xfrm>
            <a:off x="1143000" y="1828800"/>
            <a:ext cx="68580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68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Learning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164695" y="1258429"/>
            <a:ext cx="8855317" cy="4878898"/>
          </a:xfrm>
        </p:spPr>
        <p:txBody>
          <a:bodyPr>
            <a:noAutofit/>
          </a:bodyPr>
          <a:lstStyle/>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Compare the virtual machine created for the user by system software with the naked machine </a:t>
            </a:r>
          </a:p>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Describe the different types of system software </a:t>
            </a:r>
          </a:p>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Explain the benefits of writing programs in assembly language rather than machine language </a:t>
            </a:r>
          </a:p>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Describe how an assembler translates assembly language programs into machine instructions </a:t>
            </a:r>
          </a:p>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List five key tasks of an operating system, and explain what each is and why it is critical to modern systems </a:t>
            </a:r>
          </a:p>
          <a:p>
            <a:r>
              <a:rPr lang="en-US" altLang="en-US" sz="2400" dirty="0">
                <a:latin typeface="Arial" panose="020B0604020202020204" pitchFamily="34" charset="0"/>
                <a:ea typeface="ＭＳ Ｐゴシック" panose="020B0600070205080204" pitchFamily="34" charset="-128"/>
                <a:cs typeface="Arial" panose="020B0604020202020204" pitchFamily="34" charset="0"/>
              </a:rPr>
              <a:t>Describe the different generations of operating systems, their features, and how each generation solved a drawback of the previous generation</a:t>
            </a:r>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39" y="1"/>
            <a:ext cx="8360723" cy="1060704"/>
          </a:xfrm>
        </p:spPr>
        <p:txBody>
          <a:bodyPr anchor="ctr">
            <a:noAutofit/>
          </a:bodyPr>
          <a:lstStyle/>
          <a:p>
            <a:pPr algn="ctr"/>
            <a:r>
              <a:rPr lang="en-US" altLang="en-US" sz="3600" b="0"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sz="3600" b="0" dirty="0" smtClean="0">
                <a:latin typeface="Arial" panose="020B0604020202020204" pitchFamily="34" charset="0"/>
                <a:ea typeface="ＭＳ Ｐゴシック" panose="020B0600070205080204" pitchFamily="34" charset="-128"/>
                <a:cs typeface="Arial" panose="020B0604020202020204" pitchFamily="34" charset="0"/>
              </a:rPr>
              <a:t>Language (10 of 20)</a:t>
            </a:r>
            <a:endParaRPr lang="en-US" sz="3600" b="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271224" y="1234440"/>
            <a:ext cx="3308884" cy="4892040"/>
          </a:xfrm>
        </p:spPr>
        <p:txBody>
          <a:bodyPr>
            <a:normAutofit/>
          </a:bodyPr>
          <a:lstStyle/>
          <a:p>
            <a:pPr marL="514350" indent="-514350">
              <a:buFontTx/>
              <a:buNone/>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Simple examples:</a:t>
            </a:r>
          </a:p>
          <a:p>
            <a:pPr marL="914400" indent="0">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x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y +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3</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marL="914400" indent="0">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input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a and b</a:t>
            </a:r>
          </a:p>
          <a:p>
            <a:pPr marL="914400" indent="0">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while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a &gt; b do</a:t>
            </a:r>
          </a:p>
          <a:p>
            <a:pPr marL="914400" indent="0">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print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a</a:t>
            </a:r>
          </a:p>
          <a:p>
            <a:pPr marL="914400" indent="0">
              <a:buFontTx/>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a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a –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2</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Content Placeholder 3"/>
          <p:cNvSpPr>
            <a:spLocks noGrp="1"/>
          </p:cNvSpPr>
          <p:nvPr>
            <p:ph sz="half" idx="2"/>
          </p:nvPr>
        </p:nvSpPr>
        <p:spPr>
          <a:xfrm>
            <a:off x="4200040" y="1125954"/>
            <a:ext cx="4533254" cy="5166358"/>
          </a:xfrm>
        </p:spPr>
        <p:txBody>
          <a:bodyPr>
            <a:noAutofit/>
          </a:bodyPr>
          <a:lstStyle/>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LOAD Y</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ADD THREE</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STORE X</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 Data comes after .END</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X:		.DATA 0  -- X is initially 0</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Y:		.DATA 5 – Y is initially 5</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THREE:	.DATA 3 –The constant 3</a:t>
            </a:r>
          </a:p>
          <a:p>
            <a:pPr>
              <a:buFontTx/>
              <a:buNone/>
              <a:tabLst>
                <a:tab pos="687388" algn="l"/>
                <a:tab pos="2740025" algn="l"/>
              </a:tabLst>
            </a:pP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IN A</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IN B</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LOOP1:	LOAD A	A:  .DATA 0</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COMPARE B	B:  .DATA 0</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JUMPLT LOOP1END	TWO: .DATA 2</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JUMPEQ LOOP1END</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OUT A</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LOAD A</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SUBTRACT TWO</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STORE A</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		JUMP LOOP1</a:t>
            </a:r>
          </a:p>
          <a:p>
            <a:pPr>
              <a:buFontTx/>
              <a:buNone/>
              <a:tabLst>
                <a:tab pos="687388" algn="l"/>
                <a:tab pos="2740025" algn="l"/>
              </a:tabLst>
            </a:pPr>
            <a:r>
              <a:rPr lang="en-US" altLang="en-US" sz="1400" dirty="0">
                <a:latin typeface="Arial" panose="020B0604020202020204" pitchFamily="34" charset="0"/>
                <a:ea typeface="ＭＳ Ｐゴシック" panose="020B0600070205080204" pitchFamily="34" charset="-128"/>
                <a:cs typeface="Arial" panose="020B0604020202020204" pitchFamily="34" charset="0"/>
              </a:rPr>
              <a:t>LOOP1END: </a:t>
            </a:r>
            <a:r>
              <a:rPr lang="en-US" altLang="en-US" sz="1400"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6979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835" y="1"/>
            <a:ext cx="8444330"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(11 of 20)</a:t>
            </a:r>
            <a:endParaRPr lang="en-US" dirty="0">
              <a:latin typeface="Arial" panose="020B0604020202020204" pitchFamily="34" charset="0"/>
              <a:cs typeface="Arial" panose="020B0604020202020204" pitchFamily="34" charset="0"/>
            </a:endParaRPr>
          </a:p>
        </p:txBody>
      </p:sp>
      <p:pic>
        <p:nvPicPr>
          <p:cNvPr id="7" name="Picture 5" descr="Two columns, steps and operation. Step, 1; operation, set the value of Sum to 0. Step, 2; operation, input the first number N. Step, 3; operation, while N is not negative do. Step, 4; operation, indented once, add the value of N to Sum. Step, 5; operation, indented once, input the next data value N. Step, 6; operation, end of the loop. Step, 7; operation, print out Sum. Step, 8; operation, stop. "/>
          <p:cNvPicPr>
            <a:picLocks noChangeAspect="1" noChangeArrowheads="1"/>
          </p:cNvPicPr>
          <p:nvPr/>
        </p:nvPicPr>
        <p:blipFill>
          <a:blip r:embed="rId2">
            <a:extLst>
              <a:ext uri="{28A0092B-C50C-407E-A947-70E740481C1C}">
                <a14:useLocalDpi xmlns:a14="http://schemas.microsoft.com/office/drawing/2010/main" val="0"/>
              </a:ext>
            </a:extLst>
          </a:blip>
          <a:srcRect r="13702"/>
          <a:stretch>
            <a:fillRect/>
          </a:stretch>
        </p:blipFill>
        <p:spPr bwMode="auto">
          <a:xfrm>
            <a:off x="1371600" y="1600200"/>
            <a:ext cx="6400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79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1639" y="1"/>
            <a:ext cx="8360723"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(12 of 20)</a:t>
            </a:r>
            <a:endParaRPr lang="en-US" dirty="0">
              <a:latin typeface="Arial" panose="020B0604020202020204" pitchFamily="34" charset="0"/>
              <a:cs typeface="Arial" panose="020B0604020202020204" pitchFamily="34" charset="0"/>
            </a:endParaRPr>
          </a:p>
        </p:txBody>
      </p:sp>
      <p:pic>
        <p:nvPicPr>
          <p:cNvPr id="4" name="Picture 4" descr="The diagram illustrates assembly language program to compute the sum of nonnegative numbers. Instruction 1: period, BEGIN. Function: this marks the start of the program. Instruction 2: CLEAR SUM. Function: set the running sum to 0, line 1. Instruction 3: IN N. Function: input the first number N, line 2. The next three instructions test whether N is a negative number, line 3. Instruction 4: AGAIN: LOAD ZERO. Function: put 0 into register R. Instruction 5: COMPARE N. Function: Compare N and 0. Instruction 6: JUMP L T N E G. Function: go to N E G if N &lt; 0. We get here if N greater than or equal to 0. We add N to the running sum, line 4. Instruction 7: LOAD SUM. Function: put SUM into R. Instruction 8: ADD N. Function: Add N. R now holds, N 1 SUM. Instruction 9: STORE SUM. Function: put the result back into SUM. Get the next input value, line 5. Instruction 10: IN N. Function: now go back and repeat the loop, line 6. Instruction 11: JUMP AGAIN. Function: we get to this section of the program only when we encounter a negative value. Instruction 12: N E G, colon, OUT SUM. Function: print the sum, line 7. Instruction 13: HALT. Function: and stop, line 8, Here are the data generation pseudo-ops. Instruction 14: SUM, colon, period, DATA 0. Function: the running sum goes here. Instruction 15: N, colon, period, DATA 0. Function: the input data are placed here. Instruction 16: ZERO, colon, period, DATA 0. Function: the constant 0. Now we mark the end of the entire program. Instruction 17: period,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72" y="1256212"/>
            <a:ext cx="4585456" cy="487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11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35" y="1"/>
            <a:ext cx="8444330"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(13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Translation and Loading</a:t>
            </a:r>
          </a:p>
          <a:p>
            <a:pPr marL="514350" indent="-514350"/>
            <a:r>
              <a:rPr lang="en-US" altLang="en-US" b="1" dirty="0">
                <a:latin typeface="Arial" panose="020B0604020202020204" pitchFamily="34" charset="0"/>
                <a:ea typeface="ＭＳ Ｐゴシック" panose="020B0600070205080204" pitchFamily="34" charset="-128"/>
                <a:cs typeface="Arial" panose="020B0604020202020204" pitchFamily="34" charset="0"/>
              </a:rPr>
              <a:t>Assembler</a:t>
            </a:r>
            <a:r>
              <a:rPr lang="en-US" altLang="en-US" dirty="0">
                <a:latin typeface="Arial" panose="020B0604020202020204" pitchFamily="34" charset="0"/>
                <a:ea typeface="ＭＳ Ｐゴシック" panose="020B0600070205080204" pitchFamily="34" charset="-128"/>
                <a:cs typeface="Arial" panose="020B0604020202020204" pitchFamily="34" charset="0"/>
              </a:rPr>
              <a:t> translates to machine language:</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Converts symbolic op codes to binary equivalents</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Converts symbolic labels to memory addresses</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Performs pseudo-op actions</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Writes </a:t>
            </a:r>
            <a:r>
              <a:rPr lang="en-US" altLang="en-US" b="1" dirty="0">
                <a:latin typeface="Arial" panose="020B0604020202020204" pitchFamily="34" charset="0"/>
                <a:ea typeface="ＭＳ Ｐゴシック" panose="020B0600070205080204" pitchFamily="34" charset="-128"/>
                <a:cs typeface="Arial" panose="020B0604020202020204" pitchFamily="34" charset="0"/>
              </a:rPr>
              <a:t>object file</a:t>
            </a:r>
            <a:r>
              <a:rPr lang="en-US" altLang="en-US" dirty="0">
                <a:latin typeface="Arial" panose="020B0604020202020204" pitchFamily="34" charset="0"/>
                <a:ea typeface="ＭＳ Ｐゴシック" panose="020B0600070205080204" pitchFamily="34" charset="-128"/>
                <a:cs typeface="Arial" panose="020B0604020202020204" pitchFamily="34" charset="0"/>
              </a:rPr>
              <a:t> containing machine instructions</a:t>
            </a:r>
          </a:p>
          <a:p>
            <a:pPr marL="514350" indent="-514350"/>
            <a:r>
              <a:rPr lang="en-US" altLang="en-US" b="1" dirty="0">
                <a:latin typeface="Arial" panose="020B0604020202020204" pitchFamily="34" charset="0"/>
                <a:ea typeface="ＭＳ Ｐゴシック" panose="020B0600070205080204" pitchFamily="34" charset="-128"/>
                <a:cs typeface="Arial" panose="020B0604020202020204" pitchFamily="34" charset="0"/>
              </a:rPr>
              <a:t>Loader</a:t>
            </a:r>
            <a:r>
              <a:rPr lang="en-US" altLang="en-US" dirty="0">
                <a:latin typeface="Arial" panose="020B0604020202020204" pitchFamily="34" charset="0"/>
                <a:ea typeface="ＭＳ Ｐゴシック" panose="020B0600070205080204" pitchFamily="34" charset="-128"/>
                <a:cs typeface="Arial" panose="020B0604020202020204" pitchFamily="34" charset="0"/>
              </a:rPr>
              <a:t> gets program ready to run:</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Places instructions in memory</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Triggers the hardware to run the program </a:t>
            </a:r>
          </a:p>
        </p:txBody>
      </p:sp>
    </p:spTree>
    <p:extLst>
      <p:ext uri="{BB962C8B-B14F-4D97-AF65-F5344CB8AC3E}">
        <p14:creationId xmlns:p14="http://schemas.microsoft.com/office/powerpoint/2010/main" val="221065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39" y="1"/>
            <a:ext cx="8360723"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(14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6310" y="1231266"/>
            <a:ext cx="4640825" cy="4894898"/>
          </a:xfrm>
        </p:spPr>
        <p:txBody>
          <a:bodyPr/>
          <a:lstStyle/>
          <a:p>
            <a:pPr marL="0" indent="0">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Converting symbolic op codes to binary ones</a:t>
            </a:r>
          </a:p>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Assembler maintains a table</a:t>
            </a:r>
          </a:p>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Assembler looks up </a:t>
            </a:r>
            <a:br>
              <a:rPr lang="en-US" altLang="en-US" dirty="0">
                <a:latin typeface="Arial" panose="020B0604020202020204" pitchFamily="34" charset="0"/>
                <a:ea typeface="ＭＳ Ｐゴシック" panose="020B0600070205080204" pitchFamily="34" charset="-128"/>
                <a:cs typeface="Arial" panose="020B0604020202020204" pitchFamily="34" charset="0"/>
              </a:rPr>
            </a:br>
            <a:r>
              <a:rPr lang="en-US" altLang="en-US" dirty="0">
                <a:latin typeface="Arial" panose="020B0604020202020204" pitchFamily="34" charset="0"/>
                <a:ea typeface="ＭＳ Ｐゴシック" panose="020B0600070205080204" pitchFamily="34" charset="-128"/>
                <a:cs typeface="Arial" panose="020B0604020202020204" pitchFamily="34" charset="0"/>
              </a:rPr>
              <a:t>symbolic op codes in the </a:t>
            </a:r>
            <a:br>
              <a:rPr lang="en-US" altLang="en-US" dirty="0">
                <a:latin typeface="Arial" panose="020B0604020202020204" pitchFamily="34" charset="0"/>
                <a:ea typeface="ＭＳ Ｐゴシック" panose="020B0600070205080204" pitchFamily="34" charset="-128"/>
                <a:cs typeface="Arial" panose="020B0604020202020204" pitchFamily="34" charset="0"/>
              </a:rPr>
            </a:br>
            <a:r>
              <a:rPr lang="en-US" altLang="en-US" dirty="0">
                <a:latin typeface="Arial" panose="020B0604020202020204" pitchFamily="34" charset="0"/>
                <a:ea typeface="ＭＳ Ｐゴシック" panose="020B0600070205080204" pitchFamily="34" charset="-128"/>
                <a:cs typeface="Arial" panose="020B0604020202020204" pitchFamily="34" charset="0"/>
              </a:rPr>
              <a:t>table and substitutes the </a:t>
            </a:r>
            <a:br>
              <a:rPr lang="en-US" altLang="en-US" dirty="0">
                <a:latin typeface="Arial" panose="020B0604020202020204" pitchFamily="34" charset="0"/>
                <a:ea typeface="ＭＳ Ｐゴシック" panose="020B0600070205080204" pitchFamily="34" charset="-128"/>
                <a:cs typeface="Arial" panose="020B0604020202020204" pitchFamily="34" charset="0"/>
              </a:rPr>
            </a:br>
            <a:r>
              <a:rPr lang="en-US" altLang="en-US" dirty="0">
                <a:latin typeface="Arial" panose="020B0604020202020204" pitchFamily="34" charset="0"/>
                <a:ea typeface="ＭＳ Ｐゴシック" panose="020B0600070205080204" pitchFamily="34" charset="-128"/>
                <a:cs typeface="Arial" panose="020B0604020202020204" pitchFamily="34" charset="0"/>
              </a:rPr>
              <a:t>binary analogue </a:t>
            </a:r>
          </a:p>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Use binary search to </a:t>
            </a:r>
            <a:br>
              <a:rPr lang="en-US" altLang="en-US" dirty="0">
                <a:latin typeface="Arial" panose="020B0604020202020204" pitchFamily="34" charset="0"/>
                <a:ea typeface="ＭＳ Ｐゴシック" panose="020B0600070205080204" pitchFamily="34" charset="-128"/>
                <a:cs typeface="Arial" panose="020B0604020202020204" pitchFamily="34" charset="0"/>
              </a:rPr>
            </a:br>
            <a:r>
              <a:rPr lang="en-US" altLang="en-US" dirty="0">
                <a:latin typeface="Arial" panose="020B0604020202020204" pitchFamily="34" charset="0"/>
                <a:ea typeface="ＭＳ Ｐゴシック" panose="020B0600070205080204" pitchFamily="34" charset="-128"/>
                <a:cs typeface="Arial" panose="020B0604020202020204" pitchFamily="34" charset="0"/>
              </a:rPr>
              <a:t>optimize table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lookups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6" descr="The structure of op code table has two columns: operation and binary values. Operation, add; binary value, 0 0 1 1. Operation, clear; binary value, 0 0 1 0. Operation, compare; binary value, 0 1 1 1. Operation, decrement; binary value, 0 1 1 0. Operation, halt; binary value, 1 1 1 1. Operation, out; binary value, 1 1 1 0, up to, operation, store; binary value, 0 0 0 1. Operation, subtract, binary value, 0 1 0 1. "/>
          <p:cNvPicPr>
            <a:picLocks noChangeAspect="1" noChangeArrowheads="1"/>
          </p:cNvPicPr>
          <p:nvPr/>
        </p:nvPicPr>
        <p:blipFill>
          <a:blip r:embed="rId2">
            <a:extLst>
              <a:ext uri="{28A0092B-C50C-407E-A947-70E740481C1C}">
                <a14:useLocalDpi xmlns:a14="http://schemas.microsoft.com/office/drawing/2010/main" val="0"/>
              </a:ext>
            </a:extLst>
          </a:blip>
          <a:srcRect r="50000"/>
          <a:stretch>
            <a:fillRect/>
          </a:stretch>
        </p:blipFill>
        <p:spPr bwMode="auto">
          <a:xfrm>
            <a:off x="5268781" y="1752436"/>
            <a:ext cx="3591189" cy="385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71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39" y="1"/>
            <a:ext cx="8360723"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(15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Converting symbolic labels to memory addresses</a:t>
            </a:r>
          </a:p>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Assembler needs two </a:t>
            </a:r>
            <a:r>
              <a:rPr lang="en-US" altLang="en-US" b="1" dirty="0">
                <a:latin typeface="Arial" panose="020B0604020202020204" pitchFamily="34" charset="0"/>
                <a:ea typeface="ＭＳ Ｐゴシック" panose="020B0600070205080204" pitchFamily="34" charset="-128"/>
                <a:cs typeface="Arial" panose="020B0604020202020204" pitchFamily="34" charset="0"/>
              </a:rPr>
              <a:t>passes</a:t>
            </a:r>
            <a:r>
              <a:rPr lang="en-US" altLang="en-US" dirty="0">
                <a:latin typeface="Arial" panose="020B0604020202020204" pitchFamily="34" charset="0"/>
                <a:ea typeface="ＭＳ Ｐゴシック" panose="020B0600070205080204" pitchFamily="34" charset="-128"/>
                <a:cs typeface="Arial" panose="020B0604020202020204" pitchFamily="34" charset="0"/>
              </a:rPr>
              <a:t> </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Looks over assembly code two times</a:t>
            </a:r>
          </a:p>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First pass:</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Keeps a count of how many instructions from the start</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Collects symbolic labels and add to </a:t>
            </a:r>
            <a:r>
              <a:rPr lang="en-US" altLang="en-US" b="1" dirty="0">
                <a:latin typeface="Arial" panose="020B0604020202020204" pitchFamily="34" charset="0"/>
                <a:ea typeface="ＭＳ Ｐゴシック" panose="020B0600070205080204" pitchFamily="34" charset="-128"/>
                <a:cs typeface="Arial" panose="020B0604020202020204" pitchFamily="34" charset="0"/>
              </a:rPr>
              <a:t>symbol table</a:t>
            </a:r>
            <a:r>
              <a:rPr lang="en-US" altLang="en-US" dirty="0">
                <a:latin typeface="Arial" panose="020B0604020202020204" pitchFamily="34" charset="0"/>
                <a:ea typeface="ＭＳ Ｐゴシック" panose="020B0600070205080204" pitchFamily="34" charset="-128"/>
                <a:cs typeface="Arial" panose="020B0604020202020204" pitchFamily="34" charset="0"/>
              </a:rPr>
              <a:t> along with location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counter</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50674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35" y="1"/>
            <a:ext cx="8444330"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(16 of 20)</a:t>
            </a:r>
            <a:endParaRPr lang="en-US" dirty="0">
              <a:latin typeface="Arial" panose="020B0604020202020204" pitchFamily="34" charset="0"/>
              <a:cs typeface="Arial" panose="020B0604020202020204" pitchFamily="34" charset="0"/>
            </a:endParaRPr>
          </a:p>
        </p:txBody>
      </p:sp>
      <p:pic>
        <p:nvPicPr>
          <p:cNvPr id="4" name="Picture 5" descr="The table displays the generation of the symbol. Ay, Label: LOOP. Code: IN X. Location Counter: 0. Label: LOOP. Code: IN Y. location counter: 1. Label: LOOP. Code: LOAD X. Location counter: 2. Label: LOOP. Code: COMPARE Y. Location Counter: 3. Label: LOOP. Code: JUMP G T DONE. Location Counter: 4. Label: LOOP. Code: OUT X. Location Counter 5. Label: LOOP. Code: JUMP LOOP. Location Counter: 6. Label: DONE. Code: OUT Y. Location Counter: 7. Label: DONE. Code: HALT. Location Counter: 8. Label: X, colon. Code: period, DATA 0. Location Counter: 9. Label: Y, colon. Code: period, DATA 0. Location Counter: 10. B, Symbol: LOOP. Address Value: 0. Symbol: DONE. Address Value: 7. Symbol: X. Address Value: 9. Symbol: Y. Address Valu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1366685"/>
            <a:ext cx="69754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46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639" y="1"/>
            <a:ext cx="8360723"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(17 of</a:t>
            </a:r>
            <a:r>
              <a:rPr lang="en-US" altLang="en-US" kern="0" baseline="0" dirty="0" smtClean="0">
                <a:latin typeface="Arial" panose="020B0604020202020204" pitchFamily="34" charset="0"/>
                <a:cs typeface="Arial" panose="020B0604020202020204" pitchFamily="34" charset="0"/>
              </a:rPr>
              <a:t> 20)</a:t>
            </a:r>
            <a:endParaRPr lang="en-US" dirty="0">
              <a:latin typeface="Arial" panose="020B0604020202020204" pitchFamily="34" charset="0"/>
              <a:cs typeface="Arial" panose="020B0604020202020204" pitchFamily="34" charset="0"/>
            </a:endParaRPr>
          </a:p>
        </p:txBody>
      </p:sp>
      <p:pic>
        <p:nvPicPr>
          <p:cNvPr id="4" name="Picture 4" descr="The flowchart displays the outline of pass 1 of the assembler. Terminal, start pass 1. Process, set the location counter to 0; process, get the next assembly language instruction, decision, is it, period, end? If yes, terminal, done with pass 1. Go to the pass 2. If no, decision, is there a label? If yes, then; decision, is the label in the symbol table? If no, process, add 1 to the location counter. Loop back to process, get the next assembly language instructor. Decision, is the label in the symbol table? If yes, process, error, dash, you used the same symbol twice, connects to process add I to the location counter. If no, process, or label locater counter, pair into the symbol table. The two processes, error and enter connect to the process, location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204" y="1300736"/>
            <a:ext cx="3538794" cy="487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766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35" y="1"/>
            <a:ext cx="8444330" cy="1060704"/>
          </a:xfrm>
        </p:spPr>
        <p:txBody>
          <a:bodyPr>
            <a:no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Assembly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Language (18 of 20)</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Second pass: </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Looks up and replace op codes</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Substitutes label references with location from symbol table</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Sets up .DATA pseudo-ops with location and binary value</a:t>
            </a:r>
          </a:p>
          <a:p>
            <a:pPr lvl="1" indent="-514350"/>
            <a:r>
              <a:rPr lang="en-US" altLang="en-US" dirty="0">
                <a:latin typeface="Arial" panose="020B0604020202020204" pitchFamily="34" charset="0"/>
                <a:ea typeface="ＭＳ Ｐゴシック" panose="020B0600070205080204" pitchFamily="34" charset="-128"/>
                <a:cs typeface="Arial" panose="020B0604020202020204" pitchFamily="34" charset="0"/>
              </a:rPr>
              <a:t>Writes instructions to object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file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27609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35" y="1"/>
            <a:ext cx="8444330"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Language </a:t>
            </a:r>
            <a:r>
              <a:rPr lang="en-US" altLang="en-US" kern="0" dirty="0" smtClean="0">
                <a:latin typeface="Arial" panose="020B0604020202020204" pitchFamily="34" charset="0"/>
                <a:cs typeface="Arial" panose="020B0604020202020204" pitchFamily="34" charset="0"/>
              </a:rPr>
              <a:t>(19 </a:t>
            </a:r>
            <a:r>
              <a:rPr lang="en-US" altLang="en-US" kern="0" dirty="0">
                <a:latin typeface="Arial" panose="020B0604020202020204" pitchFamily="34" charset="0"/>
                <a:cs typeface="Arial" panose="020B0604020202020204" pitchFamily="34" charset="0"/>
              </a:rPr>
              <a:t>of 20)</a:t>
            </a:r>
            <a:endParaRPr lang="en-US" dirty="0">
              <a:latin typeface="Arial" panose="020B0604020202020204" pitchFamily="34" charset="0"/>
              <a:cs typeface="Arial" panose="020B0604020202020204" pitchFamily="34" charset="0"/>
            </a:endParaRPr>
          </a:p>
        </p:txBody>
      </p:sp>
      <p:pic>
        <p:nvPicPr>
          <p:cNvPr id="4" name="Picture 4" descr="The flowchart displays the outline of press 2 of an assembler. Terminal, start press 2; process, create a new empty object file; process, get the next assembly language instruction; decision, is it, period, end? If yes, process, close the object file; terminal, done with pass 2. If no, decision, is it, period, data? If yes, process, build the binary value of the integer in the address field; process, store it in the object file along with address of where to load, loops back to, get the next assembly language instruction. If no, process, look up op code in the op code table. Decision, found. If yes, process, get binary value of op code; and if no, process, error. Print message, set op code to 1 1 1 1. Both yes, not processes lead to process, look up address field in the symbol table. decision, found; if yes, process; get binary value of address field. If no, process, error. Print message, set address field to 0 0 0, ellipsis, 0 0 0. Both these processes, link to process, build machine language instruction using binary value of op code, address. Loop to process, write out translated instruction to the object file along with address of where to load; process, get the next assembly language i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4" y="1281072"/>
            <a:ext cx="3460732" cy="487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73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Introduction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naked machine</a:t>
            </a:r>
            <a:r>
              <a:rPr lang="en-US" altLang="en-US" dirty="0">
                <a:latin typeface="Arial" panose="020B0604020202020204" pitchFamily="34" charset="0"/>
                <a:ea typeface="ＭＳ Ｐゴシック" panose="020B0600070205080204" pitchFamily="34" charset="-128"/>
                <a:cs typeface="Arial" panose="020B0604020202020204" pitchFamily="34" charset="0"/>
              </a:rPr>
              <a:t> has no tools or programs to help the user: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Write instructions in binary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Write data in binary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Load instructions into memory one cell at a time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Initiate program run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Quickly became too difficult for humans to do</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An interface had to be developed to hide the details and make the computer easier to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build</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9255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35" y="1"/>
            <a:ext cx="8444330" cy="1060704"/>
          </a:xfrm>
        </p:spPr>
        <p:txBody>
          <a:bodyPr>
            <a:noAutofit/>
          </a:bodyPr>
          <a:lstStyle/>
          <a:p>
            <a:r>
              <a:rPr lang="en-US" altLang="en-US" kern="0" dirty="0">
                <a:latin typeface="Arial" panose="020B0604020202020204" pitchFamily="34" charset="0"/>
                <a:cs typeface="Arial" panose="020B0604020202020204" pitchFamily="34" charset="0"/>
              </a:rPr>
              <a:t>Assemblers and Assembly </a:t>
            </a:r>
            <a:r>
              <a:rPr lang="en-US" altLang="en-US" kern="0" dirty="0" smtClean="0">
                <a:latin typeface="Arial" panose="020B0604020202020204" pitchFamily="34" charset="0"/>
                <a:cs typeface="Arial" panose="020B0604020202020204" pitchFamily="34" charset="0"/>
              </a:rPr>
              <a:t>Language (20 of 20)</a:t>
            </a:r>
            <a:endParaRPr lang="en-US" dirty="0">
              <a:latin typeface="Arial" panose="020B0604020202020204" pitchFamily="34" charset="0"/>
              <a:cs typeface="Arial" panose="020B0604020202020204" pitchFamily="34" charset="0"/>
            </a:endParaRPr>
          </a:p>
        </p:txBody>
      </p:sp>
      <p:pic>
        <p:nvPicPr>
          <p:cNvPr id="4" name="Picture 5" descr="The table represents an example of an object program. The instruction format, op code, 4 bits; address, 12 bits. Object program has three columns. Address, machine language instruction, and meaning. Address, 0 0 0 0; machine language instruction, 1 1 0 1 0 0 0 0 0 0 0 0 1 0 0 1; meaning, in, x. Address, 0 0 0 1; machine language instruction, 1 1 0 1 0 0 0 0 0 0 0 0 10 1 0; meaning, in, y. Address, 0 0 1 0; machine language instruction, 0 0 0 0 0 0 0 0 0 0 0 0 1 0 0 1; meaning, load, x. Address, 0 0 1 1; machine language instruction, 0 1 1 1 0 0 0 0 0 0 0 0 1 0 1 0; meaning, compare, y. Address, 0 1 0 0; machine language instruction, 1 0 0 1 0 0 0 0 0 0 0 0 0 1 1 1; meaning, J U M P G T done. Address, 0 1 0 1; machine language instruction, 1 1 1 0 0 0 0 0 0 0 0 0 1 0 0 1; meaning, out, x. Address, 0 1 1 0; machine language instruction, 1 0 0 0 0 0 0 0 0 0 0 0 0 0 0 0; meaning, jump loop. Address, 0 1 1 1; machine language instruction, 1 1 1 0 0 0 0 0 0 0 0 0 1 0 1 0; meaning, out, y. Address, 1 0 0 0; machine language instruction, 1 1 1 1 0 0 0 0 0 0 0 0 0 0 0 0; meaning, halt. Address, 1 0 0 1; machine language instruction, 0 0 0 0 0 0 0 0 0 0 0 0 0 0 0 0; meaning, the constant 0. Address, 1 0 1 0; machine language instruction, 0 0 0 0 0 0 0 0 0 0 0 0 0 0 0 0; meaning, the constan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277938"/>
            <a:ext cx="67627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94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5"/>
            <a:ext cx="8229600" cy="4930543"/>
          </a:xfrm>
        </p:spPr>
        <p:txBody>
          <a:bodyPr>
            <a:normAutofit/>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System commands</a:t>
            </a:r>
            <a:r>
              <a:rPr lang="en-US" altLang="en-US" dirty="0">
                <a:latin typeface="Arial" panose="020B0604020202020204" pitchFamily="34" charset="0"/>
                <a:ea typeface="ＭＳ Ｐゴシック" panose="020B0600070205080204" pitchFamily="34" charset="-128"/>
                <a:cs typeface="Arial" panose="020B0604020202020204" pitchFamily="34" charset="0"/>
              </a:rPr>
              <a:t>: user instructions about what the computer should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do</a:t>
            </a:r>
          </a:p>
          <a:p>
            <a:pPr marL="0" indent="0">
              <a:buNone/>
            </a:pP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Some typical operating system commands</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Load a program</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Run a program</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Save information in a file or a directory</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Retrieve a file previously stored</a:t>
            </a:r>
          </a:p>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List all the files for this user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Delete or rename a file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Print a file on a specified I/O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device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68793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(2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4598034"/>
          </a:xfrm>
        </p:spPr>
        <p:txBody>
          <a:bodyPr>
            <a:normAutofit/>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Copy </a:t>
            </a:r>
            <a:r>
              <a:rPr lang="en-US" altLang="en-US" dirty="0">
                <a:latin typeface="Arial" panose="020B0604020202020204" pitchFamily="34" charset="0"/>
                <a:ea typeface="ＭＳ Ｐゴシック" panose="020B0600070205080204" pitchFamily="34" charset="-128"/>
                <a:cs typeface="Arial" panose="020B0604020202020204" pitchFamily="34" charset="0"/>
              </a:rPr>
              <a:t>a file from one I/O device to another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Establish a network connection</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Let the user set or change a password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Tell how much memory or data storage is being used</a:t>
            </a:r>
          </a:p>
        </p:txBody>
      </p:sp>
    </p:spTree>
    <p:extLst>
      <p:ext uri="{BB962C8B-B14F-4D97-AF65-F5344CB8AC3E}">
        <p14:creationId xmlns:p14="http://schemas.microsoft.com/office/powerpoint/2010/main" val="77499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(3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78969" y="1231266"/>
            <a:ext cx="8710048" cy="4894898"/>
          </a:xfrm>
        </p:spPr>
        <p:txBody>
          <a:bodyPr>
            <a:normAutofit/>
          </a:bodyPr>
          <a:lstStyle/>
          <a:p>
            <a:pPr marL="0" indent="0">
              <a:buFontTx/>
              <a:buNone/>
              <a:defRPr/>
            </a:pPr>
            <a:r>
              <a:rPr lang="en-US" sz="2400" dirty="0">
                <a:latin typeface="Arial" panose="020B0604020202020204" pitchFamily="34" charset="0"/>
                <a:cs typeface="Arial" panose="020B0604020202020204" pitchFamily="34" charset="0"/>
              </a:rPr>
              <a:t>Functions of an Operating System </a:t>
            </a:r>
          </a:p>
          <a:p>
            <a:pPr>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User interface: user communicates with operating system</a:t>
            </a:r>
          </a:p>
          <a:p>
            <a:pPr>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Operating system as receptionist and dispatcher</a:t>
            </a:r>
          </a:p>
          <a:p>
            <a:pPr>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User command </a:t>
            </a:r>
            <a:r>
              <a:rPr lang="en-US" altLang="en-US" sz="2400" dirty="0">
                <a:latin typeface="Arial" panose="020B0604020202020204" pitchFamily="34" charset="0"/>
                <a:ea typeface="ＭＳ Ｐゴシック" panose="020B0600070205080204" pitchFamily="34" charset="-128"/>
                <a:cs typeface="Arial" panose="020B0604020202020204" pitchFamily="34" charset="0"/>
                <a:sym typeface="Wingdings" panose="05000000000000000000" pitchFamily="2" charset="2"/>
              </a:rPr>
              <a:t> system software scheduled and run  repeat</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Text-based</a:t>
            </a:r>
          </a:p>
          <a:p>
            <a:pPr lvl="1">
              <a:defRP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System commands typed at a prompt in a terminal</a:t>
            </a:r>
          </a:p>
          <a:p>
            <a:pPr lvl="1">
              <a:defRPr/>
            </a:pPr>
            <a:r>
              <a:rPr lang="en-US" altLang="en-US" sz="2200" b="1" dirty="0">
                <a:latin typeface="Arial" panose="020B0604020202020204" pitchFamily="34" charset="0"/>
                <a:ea typeface="ＭＳ Ｐゴシック" panose="020B0600070205080204" pitchFamily="34" charset="-128"/>
                <a:cs typeface="Arial" panose="020B0604020202020204" pitchFamily="34" charset="0"/>
              </a:rPr>
              <a:t>Command language</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 must be learned </a:t>
            </a:r>
          </a:p>
          <a:p>
            <a:pPr>
              <a:defRPr/>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GUI-based</a:t>
            </a:r>
          </a:p>
          <a:p>
            <a:pPr lvl="1">
              <a:defRPr/>
            </a:pPr>
            <a:r>
              <a:rPr lang="en-US" altLang="en-US" sz="2200" dirty="0">
                <a:latin typeface="Arial" panose="020B0604020202020204" pitchFamily="34" charset="0"/>
                <a:ea typeface="ＭＳ Ｐゴシック" panose="020B0600070205080204" pitchFamily="34" charset="-128"/>
                <a:cs typeface="Arial" panose="020B0604020202020204" pitchFamily="34" charset="0"/>
              </a:rPr>
              <a:t>System commands by a visual/mouse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interface</a:t>
            </a: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2952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(4 of 21)</a:t>
            </a:r>
            <a:endParaRPr lang="en-US" dirty="0">
              <a:latin typeface="Arial" panose="020B0604020202020204" pitchFamily="34" charset="0"/>
              <a:cs typeface="Arial" panose="020B0604020202020204" pitchFamily="34" charset="0"/>
            </a:endParaRPr>
          </a:p>
        </p:txBody>
      </p:sp>
      <p:pic>
        <p:nvPicPr>
          <p:cNvPr id="4" name="Picture 4" descr="The flowchart displays the user interface responsibility of the operating system. Terminal, start; process, wait for user to make request; decision, it is a legal request? If no, process, print an error message; loop back to process, wait for user to make a request. If yes, process, determine which software package will handle this request; process, schedule that software to be run on the computer; loop back to process, wait for user to make a 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690" y="1320401"/>
            <a:ext cx="3572620" cy="487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20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(5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System security and protection: permit only authorized access to resources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system as a security guard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Access protected by usernames and passwords:</a:t>
            </a:r>
          </a:p>
          <a:p>
            <a:pPr lvl="1"/>
            <a:r>
              <a:rPr lang="en-US" altLang="en-US" dirty="0" err="1">
                <a:latin typeface="Arial" panose="020B0604020202020204" pitchFamily="34" charset="0"/>
                <a:ea typeface="ＭＳ Ｐゴシック" panose="020B0600070205080204" pitchFamily="34" charset="-128"/>
                <a:cs typeface="Arial" panose="020B0604020202020204" pitchFamily="34" charset="0"/>
              </a:rPr>
              <a:t>Superusers</a:t>
            </a:r>
            <a:r>
              <a:rPr lang="en-US" altLang="en-US" dirty="0">
                <a:latin typeface="Arial" panose="020B0604020202020204" pitchFamily="34" charset="0"/>
                <a:ea typeface="ＭＳ Ｐゴシック" panose="020B0600070205080204" pitchFamily="34" charset="-128"/>
                <a:cs typeface="Arial" panose="020B0604020202020204" pitchFamily="34" charset="0"/>
              </a:rPr>
              <a:t> have more privileges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Encrypt data to increase security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Folders and files have authorization lists: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Read a file, add new information to a file, change existing information, and delete a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file</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91672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cs typeface="Arial" panose="020B0604020202020204" pitchFamily="34" charset="0"/>
              </a:rPr>
              <a:t>Operating Systems (6 of 21)</a:t>
            </a:r>
            <a:endParaRPr lang="en-US"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457203" y="1231266"/>
            <a:ext cx="8229600" cy="961216"/>
          </a:xfrm>
        </p:spPr>
        <p:txBody>
          <a:bodyPr>
            <a:normAutofit lnSpcReduction="10000"/>
          </a:bodyPr>
          <a:lstStyle/>
          <a:p>
            <a:pPr marL="0" indent="0">
              <a:buNone/>
            </a:pPr>
            <a:r>
              <a:rPr lang="en-US" dirty="0" smtClean="0">
                <a:latin typeface="Arial" panose="020B0604020202020204" pitchFamily="34" charset="0"/>
                <a:cs typeface="Arial" panose="020B0604020202020204" pitchFamily="34" charset="0"/>
              </a:rPr>
              <a:t>Access control list for the file GRADES</a:t>
            </a:r>
          </a:p>
          <a:p>
            <a:pPr marL="0" indent="0">
              <a:buNone/>
            </a:pPr>
            <a:r>
              <a:rPr lang="en-US" dirty="0" smtClean="0">
                <a:latin typeface="Arial" panose="020B0604020202020204" pitchFamily="34" charset="0"/>
                <a:cs typeface="Arial" panose="020B0604020202020204" pitchFamily="34" charset="0"/>
              </a:rPr>
              <a:t>File:	GRADES</a:t>
            </a:r>
            <a:endParaRPr lang="en-US"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10532363"/>
              </p:ext>
            </p:extLst>
          </p:nvPr>
        </p:nvGraphicFramePr>
        <p:xfrm>
          <a:off x="1586346" y="2873998"/>
          <a:ext cx="6096000" cy="185420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b="1" dirty="0" smtClean="0">
                          <a:solidFill>
                            <a:schemeClr val="tx1"/>
                          </a:solidFill>
                          <a:latin typeface="Arial" panose="020B0604020202020204" pitchFamily="34" charset="0"/>
                          <a:cs typeface="Arial" panose="020B0604020202020204" pitchFamily="34" charset="0"/>
                        </a:rPr>
                        <a:t>Name</a:t>
                      </a:r>
                      <a:endParaRPr lang="en-US" b="1" dirty="0">
                        <a:solidFill>
                          <a:schemeClr val="tx1"/>
                        </a:solidFill>
                        <a:latin typeface="Arial" panose="020B0604020202020204" pitchFamily="34" charset="0"/>
                        <a:cs typeface="Arial" panose="020B0604020202020204" pitchFamily="34" charset="0"/>
                      </a:endParaRPr>
                    </a:p>
                  </a:txBody>
                  <a:tcPr>
                    <a:noFill/>
                  </a:tcPr>
                </a:tc>
                <a:tc>
                  <a:txBody>
                    <a:bodyPr/>
                    <a:lstStyle/>
                    <a:p>
                      <a:pPr algn="ctr"/>
                      <a:r>
                        <a:rPr lang="en-US" b="1" dirty="0" smtClean="0">
                          <a:solidFill>
                            <a:schemeClr val="tx1"/>
                          </a:solidFill>
                          <a:latin typeface="Arial" panose="020B0604020202020204" pitchFamily="34" charset="0"/>
                          <a:cs typeface="Arial" panose="020B0604020202020204" pitchFamily="34" charset="0"/>
                        </a:rPr>
                        <a:t>Permitted Operations</a:t>
                      </a:r>
                      <a:endParaRPr lang="en-US" b="1" dirty="0">
                        <a:solidFill>
                          <a:schemeClr val="tx1"/>
                        </a:solidFill>
                        <a:latin typeface="Arial" panose="020B0604020202020204" pitchFamily="34" charset="0"/>
                        <a:cs typeface="Arial" panose="020B0604020202020204" pitchFamily="34" charset="0"/>
                      </a:endParaRPr>
                    </a:p>
                  </a:txBody>
                  <a:tcPr>
                    <a:noFill/>
                  </a:tcPr>
                </a:tc>
              </a:tr>
              <a:tr h="370840">
                <a:tc>
                  <a:txBody>
                    <a:bodyPr/>
                    <a:lstStyle/>
                    <a:p>
                      <a:r>
                        <a:rPr lang="en-US" dirty="0" smtClean="0">
                          <a:latin typeface="Arial" panose="020B0604020202020204" pitchFamily="34" charset="0"/>
                          <a:cs typeface="Arial" panose="020B0604020202020204" pitchFamily="34" charset="0"/>
                        </a:rPr>
                        <a:t>Smith</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R(R=Read Only)</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Jones</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RA(A=Append)</a:t>
                      </a:r>
                    </a:p>
                  </a:txBody>
                  <a:tcPr/>
                </a:tc>
              </a:tr>
              <a:tr h="370840">
                <a:tc>
                  <a:txBody>
                    <a:bodyPr/>
                    <a:lstStyle/>
                    <a:p>
                      <a:r>
                        <a:rPr lang="en-US" dirty="0" smtClean="0">
                          <a:latin typeface="Arial" panose="020B0604020202020204" pitchFamily="34" charset="0"/>
                          <a:cs typeface="Arial" panose="020B0604020202020204" pitchFamily="34" charset="0"/>
                        </a:rPr>
                        <a:t>Adams</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RAC(C=Change)</a:t>
                      </a:r>
                      <a:endParaRPr lang="en-US" dirty="0">
                        <a:latin typeface="Arial" panose="020B0604020202020204" pitchFamily="34" charset="0"/>
                        <a:cs typeface="Arial" panose="020B0604020202020204" pitchFamily="34" charset="0"/>
                      </a:endParaRPr>
                    </a:p>
                  </a:txBody>
                  <a:tcPr/>
                </a:tc>
              </a:tr>
              <a:tr h="370840">
                <a:tc>
                  <a:txBody>
                    <a:bodyPr/>
                    <a:lstStyle/>
                    <a:p>
                      <a:r>
                        <a:rPr lang="en-US" dirty="0" smtClean="0">
                          <a:latin typeface="Arial" panose="020B0604020202020204" pitchFamily="34" charset="0"/>
                          <a:cs typeface="Arial" panose="020B0604020202020204" pitchFamily="34" charset="0"/>
                        </a:rPr>
                        <a:t>Doe</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RACD(D=Delete)</a:t>
                      </a:r>
                      <a:endParaRPr lang="en-US"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69084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(7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User interface management (receptionist)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Control of access to system and data files (security guard)</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Program scheduling activation (dispatcher)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Efficient resource allocation (efficiency expert)</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Deadlock and error detection (traffic officer</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207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(8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3471" y="1231266"/>
            <a:ext cx="8423332" cy="4894898"/>
          </a:xfrm>
        </p:spPr>
        <p:txBody>
          <a:bodyPr>
            <a:noAutofit/>
          </a:bodyPr>
          <a:lstStyle/>
          <a:p>
            <a:pPr>
              <a:buFontTx/>
              <a:buNone/>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Example of sharing CPU:</a:t>
            </a:r>
          </a:p>
          <a:p>
            <a:pPr marL="976313" indent="-976313">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Waiting Ready Running</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914400" indent="0">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B A</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914400" indent="0">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C</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a:buFontTx/>
              <a:buNone/>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 makes I/O request:</a:t>
            </a:r>
          </a:p>
          <a:p>
            <a:pPr>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Waiting Ready Running</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2293938" indent="-1379538">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A C 	B</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a:buFontTx/>
              <a:buNone/>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 finishes with I/O:</a:t>
            </a:r>
          </a:p>
          <a:p>
            <a:pPr>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Waiting Ready Running</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1193800" indent="0">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C 		B</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marL="1193800" indent="0">
              <a:buFontTx/>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A</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3036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(9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deadlock </a:t>
            </a:r>
            <a:r>
              <a:rPr lang="en-US" altLang="en-US" dirty="0">
                <a:latin typeface="Arial" panose="020B0604020202020204" pitchFamily="34" charset="0"/>
                <a:ea typeface="ＭＳ Ｐゴシック" panose="020B0600070205080204" pitchFamily="34" charset="-128"/>
                <a:cs typeface="Arial" panose="020B0604020202020204" pitchFamily="34" charset="0"/>
              </a:rPr>
              <a:t>occurs when multiple programs are requesting the resources that each one is currently using</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Safe use of resources: ensure that the computer doesn’t get stuck in deadlock</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Deadlock prevention: if you can’t get all resources, release all you have and try again later</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Deadlock recovery: if no acknowledgement, send message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again</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1939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(1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3" y="1231266"/>
            <a:ext cx="8229600" cy="2288682"/>
          </a:xfrm>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System software </a:t>
            </a:r>
            <a:r>
              <a:rPr lang="en-US" altLang="en-US" dirty="0">
                <a:latin typeface="Arial" panose="020B0604020202020204" pitchFamily="34" charset="0"/>
                <a:ea typeface="ＭＳ Ｐゴシック" panose="020B0600070205080204" pitchFamily="34" charset="-128"/>
                <a:cs typeface="Arial" panose="020B0604020202020204" pitchFamily="34" charset="0"/>
              </a:rPr>
              <a:t>is a collection of programs to:</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Manage resources of the computer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Serve as intermediary between user and hardware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System software creates 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virtual machine</a:t>
            </a:r>
            <a:r>
              <a:rPr lang="en-US" altLang="en-US" dirty="0">
                <a:latin typeface="Arial" panose="020B0604020202020204" pitchFamily="34" charset="0"/>
                <a:ea typeface="ＭＳ Ｐゴシック" panose="020B0600070205080204" pitchFamily="34" charset="-128"/>
                <a:cs typeface="Arial" panose="020B0604020202020204" pitchFamily="34" charset="0"/>
              </a:rPr>
              <a:t> (or a </a:t>
            </a:r>
            <a:r>
              <a:rPr lang="en-US" altLang="en-US" b="1" dirty="0">
                <a:latin typeface="Arial" panose="020B0604020202020204" pitchFamily="34" charset="0"/>
                <a:ea typeface="ＭＳ Ｐゴシック" panose="020B0600070205080204" pitchFamily="34" charset="-128"/>
                <a:cs typeface="Arial" panose="020B0604020202020204" pitchFamily="34" charset="0"/>
              </a:rPr>
              <a:t>virtual environment</a:t>
            </a:r>
            <a:r>
              <a:rPr lang="en-US" altLang="en-US" dirty="0">
                <a:latin typeface="Arial" panose="020B0604020202020204" pitchFamily="34" charset="0"/>
                <a:ea typeface="ＭＳ Ｐゴシック" panose="020B0600070205080204" pitchFamily="34" charset="-128"/>
                <a:cs typeface="Arial" panose="020B0604020202020204" pitchFamily="34" charset="0"/>
              </a:rPr>
              <a:t>) that the user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sees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pic>
        <p:nvPicPr>
          <p:cNvPr id="4" name="Picture 7" descr="The diagram displays the role of the system software. There is an interface ay or a virtual machine interface between a user and the system software. The system software has an interface b or the actual machine interface with the hardwa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045" y="3831677"/>
            <a:ext cx="6050583" cy="2156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01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(10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Historical development of operating systems: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First generation: nearly “naked computer”: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Programmer hand-loaded programs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Second generation: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batch operating systems: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Programmers gave programs to operators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Operators collected a “batch” of programs</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Used I/O computer to translate programs to tape</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Ran programs as a group</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Used I/O computer to translate output to text/paper</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Job control language: instructions to OS</a:t>
            </a:r>
          </a:p>
        </p:txBody>
      </p:sp>
    </p:spTree>
    <p:extLst>
      <p:ext uri="{BB962C8B-B14F-4D97-AF65-F5344CB8AC3E}">
        <p14:creationId xmlns:p14="http://schemas.microsoft.com/office/powerpoint/2010/main" val="1020841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(11 of 21)</a:t>
            </a:r>
            <a:endParaRPr lang="en-US" dirty="0">
              <a:latin typeface="Arial" panose="020B0604020202020204" pitchFamily="34" charset="0"/>
              <a:cs typeface="Arial" panose="020B0604020202020204" pitchFamily="34" charset="0"/>
            </a:endParaRPr>
          </a:p>
        </p:txBody>
      </p:sp>
      <p:pic>
        <p:nvPicPr>
          <p:cNvPr id="4" name="Picture 3" descr="The flowchart displays an operation of a batch computer system. Three programmers input a batch of programs into a I slash o computer which relays them to the input tape. The input tape connects to the main computer which connects to the output tape; to the process, to a I slash o computer which gives outpu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840" y="1634980"/>
            <a:ext cx="6656320" cy="43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904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(12 of 21)</a:t>
            </a:r>
            <a:endParaRPr lang="en-US" dirty="0">
              <a:latin typeface="Arial" panose="020B0604020202020204" pitchFamily="34" charset="0"/>
              <a:cs typeface="Arial" panose="020B0604020202020204" pitchFamily="34" charset="0"/>
            </a:endParaRPr>
          </a:p>
        </p:txBody>
      </p:sp>
      <p:pic>
        <p:nvPicPr>
          <p:cNvPr id="5" name="Picture 3" descr="The figure displays a structure of a typical batch job. $ job, name; command to identify the start of the entire job. $ assemble; Command to invoke the system software package called the assembler. There is an assembly language source program. $ load; Command to invoke the loader to load the object program into memory. $ run; Command to execute the object program. The input data comes next. $ end; Command to identify the end of the entire job.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160" y="1288166"/>
            <a:ext cx="7177680" cy="486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814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(13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Third generation: </a:t>
            </a:r>
            <a:r>
              <a:rPr lang="en-US" altLang="en-US" b="1" dirty="0" err="1">
                <a:latin typeface="Arial" panose="020B0604020202020204" pitchFamily="34" charset="0"/>
                <a:ea typeface="ＭＳ Ｐゴシック" panose="020B0600070205080204" pitchFamily="34" charset="-128"/>
                <a:cs typeface="Arial" panose="020B0604020202020204" pitchFamily="34" charset="0"/>
              </a:rPr>
              <a:t>multiprogrammed</a:t>
            </a:r>
            <a:r>
              <a:rPr lang="en-US" altLang="en-US" b="1" dirty="0">
                <a:latin typeface="Arial" panose="020B0604020202020204" pitchFamily="34" charset="0"/>
                <a:ea typeface="ＭＳ Ｐゴシック" panose="020B0600070205080204" pitchFamily="34" charset="-128"/>
                <a:cs typeface="Arial" panose="020B0604020202020204" pitchFamily="34" charset="0"/>
              </a:rPr>
              <a:t> operating systems: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Multiple programs loaded at once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Switch between programs when I/O happens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Computer security now required!</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Privileged operations only available to the administrator</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Bound memory a program can legitimately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access</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27311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(14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b="1" dirty="0">
                <a:latin typeface="Arial" panose="020B0604020202020204" pitchFamily="34" charset="0"/>
                <a:ea typeface="ＭＳ Ｐゴシック" panose="020B0600070205080204" pitchFamily="34" charset="-128"/>
                <a:cs typeface="Arial" panose="020B0604020202020204" pitchFamily="34" charset="0"/>
              </a:rPr>
              <a:t>Time-sharing system </a:t>
            </a:r>
            <a:r>
              <a:rPr lang="en-US" altLang="en-US" dirty="0">
                <a:latin typeface="Arial" panose="020B0604020202020204" pitchFamily="34" charset="0"/>
                <a:ea typeface="ＭＳ Ｐゴシック" panose="020B0600070205080204" pitchFamily="34" charset="-128"/>
                <a:cs typeface="Arial" panose="020B0604020202020204" pitchFamily="34" charset="0"/>
              </a:rPr>
              <a:t>(also third generation):</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Multiprogrammed, but users are on the system interactively</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Users need an illusion of sole access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Allocate run time in time slices—each program runs until I/O OR time runs out </a:t>
            </a:r>
          </a:p>
        </p:txBody>
      </p:sp>
    </p:spTree>
    <p:extLst>
      <p:ext uri="{BB962C8B-B14F-4D97-AF65-F5344CB8AC3E}">
        <p14:creationId xmlns:p14="http://schemas.microsoft.com/office/powerpoint/2010/main" val="1808132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(15 of 21)</a:t>
            </a:r>
            <a:endParaRPr lang="en-US" dirty="0">
              <a:latin typeface="Arial" panose="020B0604020202020204" pitchFamily="34" charset="0"/>
              <a:cs typeface="Arial" panose="020B0604020202020204" pitchFamily="34" charset="0"/>
            </a:endParaRPr>
          </a:p>
        </p:txBody>
      </p:sp>
      <p:pic>
        <p:nvPicPr>
          <p:cNvPr id="4" name="Picture 5" descr="The diagram displays a configuration of a time shared computing system. At the center is the central computer which is connected to six terminals via telecommunication li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85" y="1445845"/>
            <a:ext cx="6115631" cy="45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652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(16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Fourth generation: </a:t>
            </a:r>
            <a:r>
              <a:rPr lang="en-US" altLang="en-US" b="1" dirty="0">
                <a:latin typeface="Arial" panose="020B0604020202020204" pitchFamily="34" charset="0"/>
                <a:ea typeface="ＭＳ Ｐゴシック" panose="020B0600070205080204" pitchFamily="34" charset="-128"/>
                <a:cs typeface="Arial" panose="020B0604020202020204" pitchFamily="34" charset="0"/>
              </a:rPr>
              <a:t>network operating system:</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system supports all the same local services</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Also supports services that access resources that are available over a network:</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Shared printer</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Servers: email, data, web</a:t>
            </a:r>
          </a:p>
          <a:p>
            <a:pPr lvl="2"/>
            <a:r>
              <a:rPr lang="en-US" altLang="en-US" dirty="0">
                <a:latin typeface="Arial" panose="020B0604020202020204" pitchFamily="34" charset="0"/>
                <a:ea typeface="ＭＳ Ｐゴシック" panose="020B0600070205080204" pitchFamily="34" charset="-128"/>
                <a:cs typeface="Arial" panose="020B0604020202020204" pitchFamily="34" charset="0"/>
              </a:rPr>
              <a:t>Connections to the Internet</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Real-time operating systems</a:t>
            </a:r>
            <a:r>
              <a:rPr lang="en-US" altLang="en-US" dirty="0">
                <a:latin typeface="Arial" panose="020B0604020202020204" pitchFamily="34" charset="0"/>
                <a:ea typeface="ＭＳ Ｐゴシック" panose="020B0600070205080204" pitchFamily="34" charset="-128"/>
                <a:cs typeface="Arial" panose="020B0604020202020204" pitchFamily="34" charset="0"/>
              </a:rPr>
              <a:t> or </a:t>
            </a:r>
            <a:r>
              <a:rPr lang="en-US" altLang="en-US" b="1" dirty="0">
                <a:latin typeface="Arial" panose="020B0604020202020204" pitchFamily="34" charset="0"/>
                <a:ea typeface="ＭＳ Ｐゴシック" panose="020B0600070205080204" pitchFamily="34" charset="-128"/>
                <a:cs typeface="Arial" panose="020B0604020202020204" pitchFamily="34" charset="0"/>
              </a:rPr>
              <a:t>embedded systems</a:t>
            </a:r>
            <a:r>
              <a:rPr lang="en-US" altLang="en-US" dirty="0">
                <a:latin typeface="Arial" panose="020B0604020202020204" pitchFamily="34" charset="0"/>
                <a:ea typeface="ＭＳ Ｐゴシック" panose="020B0600070205080204" pitchFamily="34" charset="-128"/>
                <a:cs typeface="Arial" panose="020B0604020202020204" pitchFamily="34" charset="0"/>
              </a:rPr>
              <a:t> are special-purpose computers in other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equipment</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44206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(17 of 21)</a:t>
            </a:r>
            <a:endParaRPr lang="en-US" dirty="0">
              <a:latin typeface="Arial" panose="020B0604020202020204" pitchFamily="34" charset="0"/>
              <a:cs typeface="Arial" panose="020B0604020202020204" pitchFamily="34" charset="0"/>
            </a:endParaRPr>
          </a:p>
        </p:txBody>
      </p:sp>
      <p:pic>
        <p:nvPicPr>
          <p:cNvPr id="4" name="Picture 5" descr="The components of a local area network are. The high-speed link connects to the mail server, file server, computer server and print server. The mail server connects to the international computer networks. the client work stations are independent networks and do not connect remotely to the other system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396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(18 of 21)</a:t>
            </a:r>
            <a:endParaRPr lang="en-US" dirty="0">
              <a:latin typeface="Arial" panose="020B0604020202020204" pitchFamily="34" charset="0"/>
              <a:cs typeface="Arial" panose="020B0604020202020204" pitchFamily="34" charset="0"/>
            </a:endParaRPr>
          </a:p>
        </p:txBody>
      </p:sp>
      <p:pic>
        <p:nvPicPr>
          <p:cNvPr id="5" name="Picture 5" descr="The diagram displays the virtual environment created by a network operating system. The user’s work station or the local machine connects only to the network, or the virtual network. The network further connects to the files, mail systems, printers, and other comput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968" y="1472392"/>
            <a:ext cx="5160065" cy="458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374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Systems (19 of 21)</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Fifth generation, the near future:</a:t>
            </a:r>
          </a:p>
          <a:p>
            <a:pPr lvl="1"/>
            <a:r>
              <a:rPr lang="en-US" altLang="en-US" dirty="0">
                <a:latin typeface="Arial" panose="020B0604020202020204" pitchFamily="34" charset="0"/>
                <a:ea typeface="ＭＳ Ｐゴシック" panose="020B0600070205080204" pitchFamily="34" charset="-128"/>
                <a:cs typeface="Arial" panose="020B0604020202020204" pitchFamily="34" charset="0"/>
              </a:rPr>
              <a:t>Multimedia interfaces (integrate images, speech, and video seamlessly)</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Parallel processing system</a:t>
            </a:r>
            <a:r>
              <a:rPr lang="en-US" altLang="en-US" dirty="0">
                <a:latin typeface="Arial" panose="020B0604020202020204" pitchFamily="34" charset="0"/>
                <a:ea typeface="ＭＳ Ｐゴシック" panose="020B0600070205080204" pitchFamily="34" charset="-128"/>
                <a:cs typeface="Arial" panose="020B0604020202020204" pitchFamily="34" charset="0"/>
              </a:rPr>
              <a:t> to perform multimedia and to permit larger scale tasks</a:t>
            </a:r>
          </a:p>
          <a:p>
            <a:pPr lvl="1"/>
            <a:r>
              <a:rPr lang="en-US" altLang="en-US" b="1" dirty="0">
                <a:latin typeface="Arial" panose="020B0604020202020204" pitchFamily="34" charset="0"/>
                <a:ea typeface="ＭＳ Ｐゴシック" panose="020B0600070205080204" pitchFamily="34" charset="-128"/>
                <a:cs typeface="Arial" panose="020B0604020202020204" pitchFamily="34" charset="0"/>
              </a:rPr>
              <a:t>Distributed computing environment</a:t>
            </a:r>
            <a:r>
              <a:rPr lang="en-US" altLang="en-US" dirty="0">
                <a:latin typeface="Arial" panose="020B0604020202020204" pitchFamily="34" charset="0"/>
                <a:ea typeface="ＭＳ Ｐゴシック" panose="020B0600070205080204" pitchFamily="34" charset="-128"/>
                <a:cs typeface="Arial" panose="020B0604020202020204" pitchFamily="34" charset="0"/>
              </a:rPr>
              <a:t> in which users don’t know where resources are stored</a:t>
            </a:r>
          </a:p>
          <a:p>
            <a:pPr lvl="2"/>
            <a:r>
              <a:rPr lang="en-US" altLang="en-US" b="1" dirty="0">
                <a:latin typeface="Arial" panose="020B0604020202020204" pitchFamily="34" charset="0"/>
                <a:ea typeface="ＭＳ Ｐゴシック" panose="020B0600070205080204" pitchFamily="34" charset="-128"/>
                <a:cs typeface="Arial" panose="020B0604020202020204" pitchFamily="34" charset="0"/>
              </a:rPr>
              <a:t>Cloud </a:t>
            </a:r>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computing</a:t>
            </a:r>
            <a:endParaRPr lang="en-US" altLang="en-US" b="1"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4560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(2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FontTx/>
              <a:buNone/>
              <a:defRPr/>
            </a:pPr>
            <a:r>
              <a:rPr lang="en-US" altLang="en-US" b="1" dirty="0">
                <a:latin typeface="Arial" panose="020B0604020202020204" pitchFamily="34" charset="0"/>
                <a:cs typeface="Arial" panose="020B0604020202020204" pitchFamily="34" charset="0"/>
              </a:rPr>
              <a:t>Operating system</a:t>
            </a:r>
            <a:endParaRPr lang="en-US" altLang="en-US" dirty="0">
              <a:latin typeface="Arial" panose="020B0604020202020204" pitchFamily="34" charset="0"/>
              <a:cs typeface="Arial" panose="020B0604020202020204" pitchFamily="34" charset="0"/>
            </a:endParaRPr>
          </a:p>
          <a:p>
            <a:pPr>
              <a:defRPr/>
            </a:pPr>
            <a:r>
              <a:rPr lang="en-US" altLang="en-US" dirty="0">
                <a:latin typeface="Arial" panose="020B0604020202020204" pitchFamily="34" charset="0"/>
                <a:cs typeface="Arial" panose="020B0604020202020204" pitchFamily="34" charset="0"/>
              </a:rPr>
              <a:t>single most important piece of software on the computer made up of:</a:t>
            </a:r>
          </a:p>
          <a:p>
            <a:pPr lvl="1">
              <a:defRPr/>
            </a:pPr>
            <a:r>
              <a:rPr lang="en-US" altLang="en-US" dirty="0" smtClean="0">
                <a:latin typeface="Arial" panose="020B0604020202020204" pitchFamily="34" charset="0"/>
                <a:cs typeface="Arial" panose="020B0604020202020204" pitchFamily="34" charset="0"/>
              </a:rPr>
              <a:t>The user interface</a:t>
            </a:r>
          </a:p>
          <a:p>
            <a:pPr lvl="1">
              <a:defRPr/>
            </a:pPr>
            <a:r>
              <a:rPr lang="en-US" altLang="en-US" dirty="0" smtClean="0">
                <a:latin typeface="Arial" panose="020B0604020202020204" pitchFamily="34" charset="0"/>
                <a:cs typeface="Arial" panose="020B0604020202020204" pitchFamily="34" charset="0"/>
              </a:rPr>
              <a:t>Memory managers</a:t>
            </a:r>
          </a:p>
          <a:p>
            <a:pPr lvl="1">
              <a:defRPr/>
            </a:pPr>
            <a:r>
              <a:rPr lang="en-US" altLang="en-US" dirty="0" smtClean="0">
                <a:latin typeface="Arial" panose="020B0604020202020204" pitchFamily="34" charset="0"/>
                <a:cs typeface="Arial" panose="020B0604020202020204" pitchFamily="34" charset="0"/>
              </a:rPr>
              <a:t>I/O systems</a:t>
            </a:r>
          </a:p>
          <a:p>
            <a:pPr lvl="1">
              <a:defRPr/>
            </a:pPr>
            <a:r>
              <a:rPr lang="en-US" altLang="en-US" dirty="0" smtClean="0">
                <a:latin typeface="Arial" panose="020B0604020202020204" pitchFamily="34" charset="0"/>
                <a:cs typeface="Arial" panose="020B0604020202020204" pitchFamily="34" charset="0"/>
              </a:rPr>
              <a:t>Utilities</a:t>
            </a:r>
          </a:p>
          <a:p>
            <a:pPr lvl="1">
              <a:defRPr/>
            </a:pPr>
            <a:r>
              <a:rPr lang="en-US" altLang="en-US" dirty="0" smtClean="0">
                <a:latin typeface="Arial" panose="020B0604020202020204" pitchFamily="34" charset="0"/>
                <a:cs typeface="Arial" panose="020B0604020202020204" pitchFamily="34" charset="0"/>
              </a:rPr>
              <a:t>Language services</a:t>
            </a:r>
          </a:p>
          <a:p>
            <a:pPr lvl="1">
              <a:defRPr/>
            </a:pPr>
            <a:r>
              <a:rPr lang="en-US" altLang="en-US" dirty="0">
                <a:latin typeface="Arial" panose="020B0604020202020204" pitchFamily="34" charset="0"/>
                <a:cs typeface="Arial" panose="020B0604020202020204" pitchFamily="34" charset="0"/>
              </a:rPr>
              <a:t>Information managers</a:t>
            </a:r>
          </a:p>
          <a:p>
            <a:pPr lvl="1">
              <a:defRPr/>
            </a:pPr>
            <a:r>
              <a:rPr lang="en-US" altLang="en-US" dirty="0" smtClean="0">
                <a:latin typeface="Arial" panose="020B0604020202020204" pitchFamily="34" charset="0"/>
                <a:cs typeface="Arial" panose="020B0604020202020204" pitchFamily="34" charset="0"/>
              </a:rPr>
              <a:t>Scheduler</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38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kern="0" dirty="0">
                <a:latin typeface="Arial" panose="020B0604020202020204" pitchFamily="34" charset="0"/>
                <a:cs typeface="Arial" panose="020B0604020202020204" pitchFamily="34" charset="0"/>
              </a:rPr>
              <a:t>Operating </a:t>
            </a:r>
            <a:r>
              <a:rPr lang="en-US" altLang="en-US" kern="0" dirty="0" smtClean="0">
                <a:latin typeface="Arial" panose="020B0604020202020204" pitchFamily="34" charset="0"/>
                <a:cs typeface="Arial" panose="020B0604020202020204" pitchFamily="34" charset="0"/>
              </a:rPr>
              <a:t>Systems (20 of 21)</a:t>
            </a:r>
            <a:endParaRPr lang="en-US" dirty="0">
              <a:latin typeface="Arial" panose="020B0604020202020204" pitchFamily="34" charset="0"/>
              <a:cs typeface="Arial" panose="020B0604020202020204" pitchFamily="34" charset="0"/>
            </a:endParaRPr>
          </a:p>
        </p:txBody>
      </p:sp>
      <p:pic>
        <p:nvPicPr>
          <p:cNvPr id="4" name="Picture 5" descr="The diagram displays the structure of a distributed system. In this system, the user has direct access to the distributed system like files, mail, printers, and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71600"/>
            <a:ext cx="80010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265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cs typeface="Arial" panose="020B0604020202020204" pitchFamily="34" charset="0"/>
              </a:rPr>
              <a:t>Operating Systems (21 of 21)</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143975" y="1185866"/>
            <a:ext cx="8911478" cy="407955"/>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Some of the major advances in operating systems development</a:t>
            </a:r>
            <a:endParaRPr lang="en-US" sz="24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3662149"/>
              </p:ext>
            </p:extLst>
          </p:nvPr>
        </p:nvGraphicFramePr>
        <p:xfrm>
          <a:off x="507657" y="1687632"/>
          <a:ext cx="7990766" cy="4572000"/>
        </p:xfrm>
        <a:graphic>
          <a:graphicData uri="http://schemas.openxmlformats.org/drawingml/2006/table">
            <a:tbl>
              <a:tblPr firstRow="1" bandRow="1">
                <a:tableStyleId>{5940675A-B579-460E-94D1-54222C63F5DA}</a:tableStyleId>
              </a:tblPr>
              <a:tblGrid>
                <a:gridCol w="1072944"/>
                <a:gridCol w="1580329"/>
                <a:gridCol w="5337493"/>
              </a:tblGrid>
              <a:tr h="0">
                <a:tc>
                  <a:txBody>
                    <a:bodyPr/>
                    <a:lstStyle/>
                    <a:p>
                      <a:pPr algn="ctr"/>
                      <a:r>
                        <a:rPr lang="en-US" sz="1200" b="1" dirty="0" smtClean="0">
                          <a:solidFill>
                            <a:schemeClr val="tx1"/>
                          </a:solidFill>
                          <a:latin typeface="Arial" panose="020B0604020202020204" pitchFamily="34" charset="0"/>
                          <a:cs typeface="Arial" panose="020B0604020202020204" pitchFamily="34" charset="0"/>
                        </a:rPr>
                        <a:t>Generation</a:t>
                      </a:r>
                      <a:endParaRPr lang="en-US" sz="1200" b="1" dirty="0">
                        <a:solidFill>
                          <a:schemeClr val="tx1"/>
                        </a:solidFill>
                        <a:latin typeface="Arial" panose="020B0604020202020204" pitchFamily="34" charset="0"/>
                        <a:cs typeface="Arial" panose="020B0604020202020204" pitchFamily="34" charset="0"/>
                      </a:endParaRPr>
                    </a:p>
                  </a:txBody>
                  <a:tcPr anchor="ctr">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Approximate Dates</a:t>
                      </a:r>
                      <a:endParaRPr lang="en-US" sz="1200" b="1" dirty="0">
                        <a:solidFill>
                          <a:schemeClr val="tx1"/>
                        </a:solidFill>
                        <a:latin typeface="Arial" panose="020B0604020202020204" pitchFamily="34" charset="0"/>
                        <a:cs typeface="Arial" panose="020B0604020202020204" pitchFamily="34" charset="0"/>
                      </a:endParaRPr>
                    </a:p>
                  </a:txBody>
                  <a:tcPr anchor="ctr">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Major Advances</a:t>
                      </a:r>
                      <a:endParaRPr lang="en-US" sz="1200" b="1" dirty="0">
                        <a:solidFill>
                          <a:schemeClr val="tx1"/>
                        </a:solidFill>
                        <a:latin typeface="Arial" panose="020B0604020202020204" pitchFamily="34" charset="0"/>
                        <a:cs typeface="Arial" panose="020B0604020202020204" pitchFamily="34" charset="0"/>
                      </a:endParaRPr>
                    </a:p>
                  </a:txBody>
                  <a:tcPr anchor="ctr">
                    <a:noFill/>
                  </a:tcPr>
                </a:tc>
              </a:tr>
              <a:tr h="178575">
                <a:tc>
                  <a:txBody>
                    <a:bodyPr/>
                    <a:lstStyle/>
                    <a:p>
                      <a:r>
                        <a:rPr lang="en-US" sz="1200" dirty="0" smtClean="0">
                          <a:latin typeface="Arial" panose="020B0604020202020204" pitchFamily="34" charset="0"/>
                          <a:cs typeface="Arial" panose="020B0604020202020204" pitchFamily="34" charset="0"/>
                        </a:rPr>
                        <a:t>First</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1945-1955</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No operating system available</a:t>
                      </a:r>
                    </a:p>
                    <a:p>
                      <a:r>
                        <a:rPr lang="en-US" sz="1200" kern="1200" dirty="0" smtClean="0">
                          <a:solidFill>
                            <a:schemeClr val="tx1"/>
                          </a:solidFill>
                          <a:effectLst/>
                          <a:latin typeface="Arial" panose="020B0604020202020204" pitchFamily="34" charset="0"/>
                          <a:ea typeface="+mn-ea"/>
                          <a:cs typeface="Arial" panose="020B0604020202020204" pitchFamily="34" charset="0"/>
                        </a:rPr>
                        <a:t>Programmers operated the machine themselves</a:t>
                      </a:r>
                      <a:endParaRPr lang="en-US" sz="1200" dirty="0">
                        <a:latin typeface="Arial" panose="020B0604020202020204" pitchFamily="34" charset="0"/>
                        <a:cs typeface="Arial" panose="020B0604020202020204" pitchFamily="34" charset="0"/>
                      </a:endParaRPr>
                    </a:p>
                  </a:txBody>
                  <a:tcPr/>
                </a:tc>
              </a:tr>
              <a:tr h="199357">
                <a:tc>
                  <a:txBody>
                    <a:bodyPr/>
                    <a:lstStyle/>
                    <a:p>
                      <a:r>
                        <a:rPr lang="en-US" sz="1200" dirty="0" smtClean="0">
                          <a:latin typeface="Arial" panose="020B0604020202020204" pitchFamily="34" charset="0"/>
                          <a:cs typeface="Arial" panose="020B0604020202020204" pitchFamily="34" charset="0"/>
                        </a:rPr>
                        <a:t>Second</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1955-1965</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Batch operating systems</a:t>
                      </a:r>
                    </a:p>
                    <a:p>
                      <a:r>
                        <a:rPr lang="en-US" sz="1200" kern="1200" dirty="0" smtClean="0">
                          <a:solidFill>
                            <a:schemeClr val="tx1"/>
                          </a:solidFill>
                          <a:effectLst/>
                          <a:latin typeface="Arial" panose="020B0604020202020204" pitchFamily="34" charset="0"/>
                          <a:ea typeface="+mn-ea"/>
                          <a:cs typeface="Arial" panose="020B0604020202020204" pitchFamily="34" charset="0"/>
                        </a:rPr>
                        <a:t>Improved system utilization</a:t>
                      </a:r>
                    </a:p>
                    <a:p>
                      <a:r>
                        <a:rPr lang="en-US" sz="1200" kern="1200" dirty="0" smtClean="0">
                          <a:solidFill>
                            <a:schemeClr val="tx1"/>
                          </a:solidFill>
                          <a:effectLst/>
                          <a:latin typeface="Arial" panose="020B0604020202020204" pitchFamily="34" charset="0"/>
                          <a:ea typeface="+mn-ea"/>
                          <a:cs typeface="Arial" panose="020B0604020202020204" pitchFamily="34" charset="0"/>
                        </a:rPr>
                        <a:t>Development of the first command language</a:t>
                      </a:r>
                    </a:p>
                  </a:txBody>
                  <a:tcPr/>
                </a:tc>
              </a:tr>
              <a:tr h="1242604">
                <a:tc>
                  <a:txBody>
                    <a:bodyPr/>
                    <a:lstStyle/>
                    <a:p>
                      <a:r>
                        <a:rPr lang="en-US" sz="1200" dirty="0" smtClean="0">
                          <a:latin typeface="Arial" panose="020B0604020202020204" pitchFamily="34" charset="0"/>
                          <a:cs typeface="Arial" panose="020B0604020202020204" pitchFamily="34" charset="0"/>
                        </a:rPr>
                        <a:t>Third</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1965-1985</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Multiprogrammed operating systems</a:t>
                      </a:r>
                    </a:p>
                    <a:p>
                      <a:r>
                        <a:rPr lang="en-US" sz="1200" kern="1200" dirty="0" smtClean="0">
                          <a:solidFill>
                            <a:schemeClr val="tx1"/>
                          </a:solidFill>
                          <a:effectLst/>
                          <a:latin typeface="Arial" panose="020B0604020202020204" pitchFamily="34" charset="0"/>
                          <a:ea typeface="+mn-ea"/>
                          <a:cs typeface="Arial" panose="020B0604020202020204" pitchFamily="34" charset="0"/>
                        </a:rPr>
                        <a:t>Time-sharing operating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Increasing concern for protecting programs from damage by other programs</a:t>
                      </a:r>
                    </a:p>
                    <a:p>
                      <a:r>
                        <a:rPr lang="en-US" sz="1200" kern="1200" dirty="0" smtClean="0">
                          <a:solidFill>
                            <a:schemeClr val="tx1"/>
                          </a:solidFill>
                          <a:effectLst/>
                          <a:latin typeface="Arial" panose="020B0604020202020204" pitchFamily="34" charset="0"/>
                          <a:ea typeface="+mn-ea"/>
                          <a:cs typeface="Arial" panose="020B0604020202020204" pitchFamily="34" charset="0"/>
                        </a:rPr>
                        <a:t>Creation of privileged instructions and user instructions</a:t>
                      </a:r>
                    </a:p>
                    <a:p>
                      <a:r>
                        <a:rPr lang="en-US" sz="1200" kern="1200" dirty="0" smtClean="0">
                          <a:solidFill>
                            <a:schemeClr val="tx1"/>
                          </a:solidFill>
                          <a:effectLst/>
                          <a:latin typeface="Arial" panose="020B0604020202020204" pitchFamily="34" charset="0"/>
                          <a:ea typeface="+mn-ea"/>
                          <a:cs typeface="Arial" panose="020B0604020202020204" pitchFamily="34" charset="0"/>
                        </a:rPr>
                        <a:t>Interactive use of computers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Increasing concern for security and access control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First personal computer operating systems</a:t>
                      </a:r>
                    </a:p>
                  </a:txBody>
                  <a:tcPr/>
                </a:tc>
              </a:tr>
              <a:tr h="826968">
                <a:tc>
                  <a:txBody>
                    <a:bodyPr/>
                    <a:lstStyle/>
                    <a:p>
                      <a:r>
                        <a:rPr lang="en-US" sz="1200" dirty="0" smtClean="0">
                          <a:latin typeface="Arial" panose="020B0604020202020204" pitchFamily="34" charset="0"/>
                          <a:cs typeface="Arial" panose="020B0604020202020204" pitchFamily="34" charset="0"/>
                        </a:rPr>
                        <a:t>Fourth</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1985-present</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Network operating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Client-server computing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Remote access to resources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Graphical user interfaces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Real-time operating systems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Embedded systems</a:t>
                      </a:r>
                    </a:p>
                  </a:txBody>
                  <a:tcPr/>
                </a:tc>
              </a:tr>
              <a:tr h="370840">
                <a:tc>
                  <a:txBody>
                    <a:bodyPr/>
                    <a:lstStyle/>
                    <a:p>
                      <a:r>
                        <a:rPr lang="en-US" sz="1200" dirty="0" smtClean="0">
                          <a:latin typeface="Arial" panose="020B0604020202020204" pitchFamily="34" charset="0"/>
                          <a:cs typeface="Arial" panose="020B0604020202020204" pitchFamily="34" charset="0"/>
                        </a:rPr>
                        <a:t>Fifth</a:t>
                      </a:r>
                      <a:endParaRPr lang="en-US"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Multimedia user interfaces</a:t>
                      </a:r>
                    </a:p>
                    <a:p>
                      <a:r>
                        <a:rPr lang="en-US" sz="1200" kern="1200" dirty="0" smtClean="0">
                          <a:solidFill>
                            <a:schemeClr val="tx1"/>
                          </a:solidFill>
                          <a:effectLst/>
                          <a:latin typeface="Arial" panose="020B0604020202020204" pitchFamily="34" charset="0"/>
                          <a:ea typeface="+mn-ea"/>
                          <a:cs typeface="Arial" panose="020B0604020202020204" pitchFamily="34" charset="0"/>
                        </a:rPr>
                        <a:t>Massively parallel operating systems</a:t>
                      </a:r>
                    </a:p>
                    <a:p>
                      <a:r>
                        <a:rPr lang="en-US" sz="1200" kern="1200" dirty="0" smtClean="0">
                          <a:solidFill>
                            <a:schemeClr val="tx1"/>
                          </a:solidFill>
                          <a:effectLst/>
                          <a:latin typeface="Arial" panose="020B0604020202020204" pitchFamily="34" charset="0"/>
                          <a:ea typeface="+mn-ea"/>
                          <a:cs typeface="Arial" panose="020B0604020202020204" pitchFamily="34" charset="0"/>
                        </a:rPr>
                        <a:t>Distributed computing environments</a:t>
                      </a:r>
                      <a:endParaRPr lang="en-US"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089873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(1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System software creates a virtual environment that is easy for users to use.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Assemblers and loaders are system software: translate human-friendly programs to machine language.</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Assembly language uses symbolic names, symbolic op codes, and pseudo-ops to describe algorithms.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Assembler translates source programs to object files; loader places object instructions in memory</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33742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Summary (2 of 2)</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systems communicate with users through text or GUI actions</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The operating system includes key tasks such as the user interface, system security, scheduling of programs, and system safety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Operating systems developed through four generations of improvements, each adding new features and improving efficiency</a:t>
            </a:r>
          </a:p>
          <a:p>
            <a:r>
              <a:rPr lang="en-US" altLang="en-US" dirty="0">
                <a:latin typeface="Arial" panose="020B0604020202020204" pitchFamily="34" charset="0"/>
                <a:ea typeface="ＭＳ Ｐゴシック" panose="020B0600070205080204" pitchFamily="34" charset="-128"/>
                <a:cs typeface="Arial" panose="020B0604020202020204" pitchFamily="34" charset="0"/>
              </a:rPr>
              <a:t>Future operating systems: parallel, distributed, and multimedia, with resources stored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remotely</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2371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(3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defRPr/>
            </a:pPr>
            <a:r>
              <a:rPr lang="en-US" altLang="en-US" dirty="0" smtClean="0">
                <a:latin typeface="Arial" panose="020B0604020202020204" pitchFamily="34" charset="0"/>
                <a:cs typeface="Arial" panose="020B0604020202020204" pitchFamily="34" charset="0"/>
              </a:rPr>
              <a:t>Communicates </a:t>
            </a:r>
            <a:r>
              <a:rPr lang="en-US" altLang="en-US" dirty="0">
                <a:latin typeface="Arial" panose="020B0604020202020204" pitchFamily="34" charset="0"/>
                <a:cs typeface="Arial" panose="020B0604020202020204" pitchFamily="34" charset="0"/>
              </a:rPr>
              <a:t>with users, determines what they want, and activates other system programs, applications, packages, or user programs</a:t>
            </a:r>
          </a:p>
        </p:txBody>
      </p:sp>
    </p:spTree>
    <p:extLst>
      <p:ext uri="{BB962C8B-B14F-4D97-AF65-F5344CB8AC3E}">
        <p14:creationId xmlns:p14="http://schemas.microsoft.com/office/powerpoint/2010/main" val="106044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(4 of 7)</a:t>
            </a:r>
            <a:endParaRPr lang="en-US" dirty="0">
              <a:latin typeface="Arial" panose="020B0604020202020204" pitchFamily="34" charset="0"/>
              <a:cs typeface="Arial" panose="020B0604020202020204" pitchFamily="34" charset="0"/>
            </a:endParaRPr>
          </a:p>
        </p:txBody>
      </p:sp>
      <p:pic>
        <p:nvPicPr>
          <p:cNvPr id="4" name="Picture 7" descr="The flowchart displays the types of system software. The program is operating system links to the language services, the memory managers, the information managers, the scheduler, and the utilities. These sub-programs are further control smaller programs. The language services link to the interpreters, the assemblers, and the compilers; the memory managers link to the loaders, the garbage collectors, and the linkers; the information managers link to file system and database system; the utilities link to the text editors and the graphics routin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920" y="1319143"/>
            <a:ext cx="6960160" cy="208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9195" y="3945734"/>
            <a:ext cx="8229600" cy="2242422"/>
          </a:xfrm>
        </p:spPr>
        <p:txBody>
          <a:bodyPr>
            <a:normAutofit fontScale="92500" lnSpcReduction="10000"/>
          </a:bodyPr>
          <a:lstStyle/>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Language services support high level languages</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Memory managers allocate memory to programs</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Information managers organize mass storage</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Scheduler manages programs waiting to run</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Utilities: tools, including </a:t>
            </a:r>
            <a:r>
              <a:rPr lang="en-US" altLang="en-US" sz="2800" b="1" dirty="0">
                <a:latin typeface="Arial" panose="020B0604020202020204" pitchFamily="34" charset="0"/>
                <a:ea typeface="ＭＳ Ｐゴシック" panose="020B0600070205080204" pitchFamily="34" charset="-128"/>
                <a:cs typeface="Arial" panose="020B0604020202020204" pitchFamily="34" charset="0"/>
              </a:rPr>
              <a:t>program </a:t>
            </a:r>
            <a:r>
              <a:rPr lang="en-US" altLang="en-US" sz="2800" b="1" dirty="0" smtClean="0">
                <a:latin typeface="Arial" panose="020B0604020202020204" pitchFamily="34" charset="0"/>
                <a:ea typeface="ＭＳ Ｐゴシック" panose="020B0600070205080204" pitchFamily="34" charset="-128"/>
                <a:cs typeface="Arial" panose="020B0604020202020204" pitchFamily="34" charset="0"/>
              </a:rPr>
              <a:t>libraries</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3459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(5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FontTx/>
              <a:buNone/>
              <a:defRPr/>
            </a:pPr>
            <a:r>
              <a:rPr lang="en-US" altLang="en-US" b="1" dirty="0">
                <a:latin typeface="Arial" panose="020B0604020202020204" pitchFamily="34" charset="0"/>
                <a:cs typeface="Arial" panose="020B0604020202020204" pitchFamily="34" charset="0"/>
              </a:rPr>
              <a:t>Graphical user interface (GUI): </a:t>
            </a:r>
            <a:r>
              <a:rPr lang="en-US" altLang="en-US" dirty="0">
                <a:latin typeface="Arial" panose="020B0604020202020204" pitchFamily="34" charset="0"/>
                <a:cs typeface="Arial" panose="020B0604020202020204" pitchFamily="34" charset="0"/>
              </a:rPr>
              <a:t>Pronounced “gooey”</a:t>
            </a:r>
          </a:p>
          <a:p>
            <a:pPr>
              <a:defRPr/>
            </a:pPr>
            <a:r>
              <a:rPr lang="en-US" altLang="en-US" dirty="0">
                <a:latin typeface="Arial" panose="020B0604020202020204" pitchFamily="34" charset="0"/>
                <a:cs typeface="Arial" panose="020B0604020202020204" pitchFamily="34" charset="0"/>
              </a:rPr>
              <a:t>Visual interface to the virtual machine including:</a:t>
            </a:r>
          </a:p>
          <a:p>
            <a:pPr lvl="1">
              <a:defRPr/>
            </a:pPr>
            <a:r>
              <a:rPr lang="en-US" altLang="en-US" dirty="0">
                <a:latin typeface="Arial" panose="020B0604020202020204" pitchFamily="34" charset="0"/>
                <a:cs typeface="Arial" panose="020B0604020202020204" pitchFamily="34" charset="0"/>
              </a:rPr>
              <a:t>Operating system and system programs</a:t>
            </a:r>
          </a:p>
          <a:p>
            <a:pPr lvl="1">
              <a:defRPr/>
            </a:pPr>
            <a:r>
              <a:rPr lang="en-US" altLang="en-US" dirty="0">
                <a:latin typeface="Arial" panose="020B0604020202020204" pitchFamily="34" charset="0"/>
                <a:cs typeface="Arial" panose="020B0604020202020204" pitchFamily="34" charset="0"/>
              </a:rPr>
              <a:t>User programs</a:t>
            </a:r>
          </a:p>
          <a:p>
            <a:pPr>
              <a:defRPr/>
            </a:pPr>
            <a:r>
              <a:rPr lang="en-US" altLang="en-US" dirty="0">
                <a:latin typeface="Arial" panose="020B0604020202020204" pitchFamily="34" charset="0"/>
                <a:cs typeface="Arial" panose="020B0604020202020204" pitchFamily="34" charset="0"/>
              </a:rPr>
              <a:t>I/O systems communicate with various devices such as:</a:t>
            </a:r>
          </a:p>
          <a:p>
            <a:pPr lvl="1">
              <a:defRPr/>
            </a:pPr>
            <a:r>
              <a:rPr lang="en-US" altLang="en-US" dirty="0">
                <a:latin typeface="Arial" panose="020B0604020202020204" pitchFamily="34" charset="0"/>
                <a:cs typeface="Arial" panose="020B0604020202020204" pitchFamily="34" charset="0"/>
              </a:rPr>
              <a:t>Printers</a:t>
            </a:r>
          </a:p>
          <a:p>
            <a:pPr lvl="1">
              <a:defRPr/>
            </a:pPr>
            <a:r>
              <a:rPr lang="en-US" altLang="en-US" dirty="0">
                <a:latin typeface="Arial" panose="020B0604020202020204" pitchFamily="34" charset="0"/>
                <a:cs typeface="Arial" panose="020B0604020202020204" pitchFamily="34" charset="0"/>
              </a:rPr>
              <a:t>Scanners</a:t>
            </a:r>
          </a:p>
          <a:p>
            <a:pPr lvl="1">
              <a:defRPr/>
            </a:pPr>
            <a:r>
              <a:rPr lang="en-US" altLang="en-US" dirty="0">
                <a:latin typeface="Arial" panose="020B0604020202020204" pitchFamily="34" charset="0"/>
                <a:cs typeface="Arial" panose="020B0604020202020204" pitchFamily="34" charset="0"/>
              </a:rPr>
              <a:t>Keyboards</a:t>
            </a:r>
          </a:p>
          <a:p>
            <a:pPr lvl="1">
              <a:defRPr/>
            </a:pPr>
            <a:r>
              <a:rPr lang="en-US" altLang="en-US" dirty="0" smtClean="0">
                <a:latin typeface="Arial" panose="020B0604020202020204" pitchFamily="34" charset="0"/>
                <a:cs typeface="Arial" panose="020B0604020202020204" pitchFamily="34" charset="0"/>
              </a:rPr>
              <a:t>Mice</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3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 System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Software (6 of 7)</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Tx/>
              <a:buNone/>
            </a:pPr>
            <a:r>
              <a:rPr lang="en-US" altLang="en-US" dirty="0">
                <a:latin typeface="Arial" panose="020B0604020202020204" pitchFamily="34" charset="0"/>
                <a:ea typeface="ＭＳ Ｐゴシック" panose="020B0600070205080204" pitchFamily="34" charset="-128"/>
                <a:cs typeface="Arial" panose="020B0604020202020204" pitchFamily="34" charset="0"/>
              </a:rPr>
              <a:t>Naked machine</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Write program in binary</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Load instructions one by one into memory</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Insert start into memory address 0 and push “go” button</a:t>
            </a:r>
          </a:p>
          <a:p>
            <a:pPr>
              <a:buFontTx/>
              <a:buAutoNum type="arabicPeriod"/>
            </a:pPr>
            <a:r>
              <a:rPr lang="en-US" altLang="en-US" dirty="0">
                <a:latin typeface="Arial" panose="020B0604020202020204" pitchFamily="34" charset="0"/>
                <a:ea typeface="ＭＳ Ｐゴシック" panose="020B0600070205080204" pitchFamily="34" charset="-128"/>
                <a:cs typeface="Arial" panose="020B0604020202020204" pitchFamily="34" charset="0"/>
              </a:rPr>
              <a:t>Read results from memory one by one, in </a:t>
            </a:r>
            <a:r>
              <a:rPr lang="en-US" altLang="en-US" dirty="0" smtClean="0">
                <a:latin typeface="Arial" panose="020B0604020202020204" pitchFamily="34" charset="0"/>
                <a:ea typeface="ＭＳ Ｐゴシック" panose="020B0600070205080204" pitchFamily="34" charset="-128"/>
                <a:cs typeface="Arial" panose="020B0604020202020204" pitchFamily="34" charset="0"/>
              </a:rPr>
              <a:t>binary</a:t>
            </a:r>
          </a:p>
        </p:txBody>
      </p:sp>
    </p:spTree>
    <p:extLst>
      <p:ext uri="{BB962C8B-B14F-4D97-AF65-F5344CB8AC3E}">
        <p14:creationId xmlns:p14="http://schemas.microsoft.com/office/powerpoint/2010/main" val="2043975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1895</TotalTime>
  <Words>1924</Words>
  <Application>Microsoft Office PowerPoint</Application>
  <PresentationFormat>On-screen Show (4:3)</PresentationFormat>
  <Paragraphs>327</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Chapter 6</vt:lpstr>
      <vt:lpstr>Learning Objectives</vt:lpstr>
      <vt:lpstr> Introduction </vt:lpstr>
      <vt:lpstr> System Software (1 of 7)</vt:lpstr>
      <vt:lpstr> System Software (2 of 7)</vt:lpstr>
      <vt:lpstr> System Software (3 of 7)</vt:lpstr>
      <vt:lpstr> System Software (4 of 7)</vt:lpstr>
      <vt:lpstr> System Software (5 of 7)</vt:lpstr>
      <vt:lpstr> System Software (6 of 7)</vt:lpstr>
      <vt:lpstr> System Software (7 of 7)</vt:lpstr>
      <vt:lpstr>Assemblers and Assembly Language (1 of 20)</vt:lpstr>
      <vt:lpstr>Assemblers and Assembly Language (2 of 20)</vt:lpstr>
      <vt:lpstr>Assemblers and Assembly Language (3 of 20)</vt:lpstr>
      <vt:lpstr>Assemblers and Assembly Language (4 of 20)</vt:lpstr>
      <vt:lpstr>Assemblers and Assembly Language (5 of 20)</vt:lpstr>
      <vt:lpstr>Assemblers and Assembly Language (6 of 20)</vt:lpstr>
      <vt:lpstr>Assemblers and Assembly Language (7 of 20)</vt:lpstr>
      <vt:lpstr>Assemblers and Assembly Language (8 of 20)</vt:lpstr>
      <vt:lpstr>Assemblers and Assembly Language (9 of 20)</vt:lpstr>
      <vt:lpstr>Assemblers and Assembly Language (10 of 20)</vt:lpstr>
      <vt:lpstr>Assemblers and Assembly Language (11 of 20)</vt:lpstr>
      <vt:lpstr>Assemblers and Assembly Language (12 of 20)</vt:lpstr>
      <vt:lpstr>Assemblers and Assembly Language (13 of 20)</vt:lpstr>
      <vt:lpstr>Assemblers and Assembly Language (14 of 20)</vt:lpstr>
      <vt:lpstr>Assemblers and Assembly Language (15 of 20)</vt:lpstr>
      <vt:lpstr>Assemblers and Assembly Language (16 of 20)</vt:lpstr>
      <vt:lpstr>Assemblers and Assembly Language (17 of 20)</vt:lpstr>
      <vt:lpstr>Assemblers and Assembly Language (18 of 20)</vt:lpstr>
      <vt:lpstr>Assemblers and Assembly Language (19 of 20)</vt:lpstr>
      <vt:lpstr>Assemblers and Assembly Language (20 of 20)</vt:lpstr>
      <vt:lpstr>Operating Systems (1 of 21)</vt:lpstr>
      <vt:lpstr>Operating Systems (2 of 21)</vt:lpstr>
      <vt:lpstr>Operating Systems (3 of 21)</vt:lpstr>
      <vt:lpstr>Operating Systems (4 of 21)</vt:lpstr>
      <vt:lpstr>Operating Systems (5 of 21)</vt:lpstr>
      <vt:lpstr>Operating Systems (6 of 21)</vt:lpstr>
      <vt:lpstr>Operating Systems (7 of 21)</vt:lpstr>
      <vt:lpstr>Operating Systems (8 of 21)</vt:lpstr>
      <vt:lpstr>Operating Systems (9 of 21)</vt:lpstr>
      <vt:lpstr>Operating Systems (10 of 21)</vt:lpstr>
      <vt:lpstr>Operating Systems (11 of 21)</vt:lpstr>
      <vt:lpstr>Operating Systems (12 of 21)</vt:lpstr>
      <vt:lpstr>Operating Systems (13 of 21)</vt:lpstr>
      <vt:lpstr>Operating Systems (14 of 21)</vt:lpstr>
      <vt:lpstr>Operating Systems (15 of 21)</vt:lpstr>
      <vt:lpstr>Operating Systems (16 of 21)</vt:lpstr>
      <vt:lpstr>Operating Systems (17 of 21)</vt:lpstr>
      <vt:lpstr>Operating Systems (18 of 21)</vt:lpstr>
      <vt:lpstr>Operating Systems (19 of 21)</vt:lpstr>
      <vt:lpstr>Operating Systems (20 of 21)</vt:lpstr>
      <vt:lpstr>Operating Systems (21 of 21)</vt:lpstr>
      <vt:lpstr>Summary (1 of 2)</vt:lpstr>
      <vt:lpstr>Summary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An Introduction to System Software and Virtual Machines</dc:title>
  <dc:creator>Schneider</dc:creator>
  <cp:lastModifiedBy>CD</cp:lastModifiedBy>
  <cp:revision>175</cp:revision>
  <dcterms:created xsi:type="dcterms:W3CDTF">2015-05-05T09:30:46Z</dcterms:created>
  <dcterms:modified xsi:type="dcterms:W3CDTF">2017-11-21T14:24:13Z</dcterms:modified>
</cp:coreProperties>
</file>