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317" r:id="rId2"/>
    <p:sldId id="257" r:id="rId3"/>
    <p:sldId id="259" r:id="rId4"/>
    <p:sldId id="260" r:id="rId5"/>
    <p:sldId id="261" r:id="rId6"/>
    <p:sldId id="262" r:id="rId7"/>
    <p:sldId id="263" r:id="rId8"/>
    <p:sldId id="264" r:id="rId9"/>
    <p:sldId id="265" r:id="rId10"/>
    <p:sldId id="258" r:id="rId11"/>
    <p:sldId id="267" r:id="rId12"/>
    <p:sldId id="268" r:id="rId13"/>
    <p:sldId id="269" r:id="rId14"/>
    <p:sldId id="270" r:id="rId15"/>
    <p:sldId id="271" r:id="rId16"/>
    <p:sldId id="272" r:id="rId17"/>
    <p:sldId id="273" r:id="rId18"/>
    <p:sldId id="274" r:id="rId19"/>
    <p:sldId id="275" r:id="rId20"/>
    <p:sldId id="266"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87"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6" r:id="rId57"/>
    <p:sldId id="311" r:id="rId58"/>
    <p:sldId id="315" r:id="rId59"/>
    <p:sldId id="312" r:id="rId60"/>
    <p:sldId id="313" r:id="rId61"/>
    <p:sldId id="314"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55" autoAdjust="0"/>
  </p:normalViewPr>
  <p:slideViewPr>
    <p:cSldViewPr snapToGrid="0">
      <p:cViewPr>
        <p:scale>
          <a:sx n="66" d="100"/>
          <a:sy n="66" d="100"/>
        </p:scale>
        <p:origin x="-588" y="-72"/>
      </p:cViewPr>
      <p:guideLst>
        <p:guide orient="horz" pos="705"/>
        <p:guide pos="5612"/>
        <p:guide pos="4085"/>
        <p:guide pos="2881"/>
      </p:guideLst>
    </p:cSldViewPr>
  </p:slideViewPr>
  <p:outlineViewPr>
    <p:cViewPr>
      <p:scale>
        <a:sx n="33" d="100"/>
        <a:sy n="33" d="100"/>
      </p:scale>
      <p:origin x="0" y="-5325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5713033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t" anchorCtr="0">
            <a:normAutofit/>
          </a:bodyPr>
          <a:lstStyle>
            <a:lvl1pPr algn="l">
              <a:lnSpc>
                <a:spcPct val="100000"/>
              </a:lnSpc>
              <a:defRPr sz="2500" b="1"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a:buClr>
                <a:srgbClr val="34B14B"/>
              </a:buClr>
              <a:defRPr sz="3000" b="0" i="0">
                <a:latin typeface="Arial"/>
                <a:cs typeface="Arial"/>
              </a:defRPr>
            </a:lvl1pPr>
            <a:lvl2pPr>
              <a:buClr>
                <a:srgbClr val="34B14B"/>
              </a:buClr>
              <a:defRPr b="0" i="0">
                <a:latin typeface="Arial"/>
                <a:cs typeface="Arial"/>
              </a:defRPr>
            </a:lvl2pPr>
            <a:lvl3pPr>
              <a:buClr>
                <a:srgbClr val="34B14B"/>
              </a:buClr>
              <a:defRPr b="0" i="0">
                <a:latin typeface="Arial"/>
                <a:cs typeface="Arial"/>
              </a:defRPr>
            </a:lvl3pPr>
            <a:lvl4pPr>
              <a:buClr>
                <a:srgbClr val="34B14B"/>
              </a:buClr>
              <a:defRPr b="0" i="0">
                <a:latin typeface="Arial"/>
                <a:cs typeface="Arial"/>
              </a:defRPr>
            </a:lvl4pPr>
            <a:lvl5pPr>
              <a:buClr>
                <a:srgbClr val="34B14B"/>
              </a:buClr>
              <a:defRPr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422664"/>
            <a:ext cx="3709317" cy="2612376"/>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anose="020B0604020202020204" pitchFamily="34" charset="0"/>
                <a:cs typeface="Arial" panose="020B0604020202020204" pitchFamily="34" charset="0"/>
              </a:rPr>
              <a:t>Computer Networks and Cloud Computing</a:t>
            </a:r>
            <a:endParaRPr lang="en-US" sz="3600" dirty="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a:t>
            </a:r>
            <a:r>
              <a:rPr lang="en-US" sz="4000" dirty="0">
                <a:latin typeface="Arial" panose="020B0604020202020204" pitchFamily="34" charset="0"/>
                <a:cs typeface="Arial" panose="020B0604020202020204" pitchFamily="34" charset="0"/>
              </a:rPr>
              <a:t>7</a:t>
            </a:r>
            <a:endParaRPr lang="en-US" sz="4000" dirty="0"/>
          </a:p>
        </p:txBody>
      </p:sp>
    </p:spTree>
    <p:extLst>
      <p:ext uri="{BB962C8B-B14F-4D97-AF65-F5344CB8AC3E}">
        <p14:creationId xmlns:p14="http://schemas.microsoft.com/office/powerpoint/2010/main" val="1313647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(6 of</a:t>
            </a:r>
            <a:r>
              <a:rPr lang="en-US" altLang="en-US" sz="3600" b="0" baseline="0" dirty="0" smtClean="0">
                <a:latin typeface="Arial" panose="020B0604020202020204" pitchFamily="34" charset="0"/>
                <a:ea typeface="ＭＳ Ｐゴシック" panose="020B0600070205080204" pitchFamily="34" charset="-128"/>
                <a:cs typeface="Arial" panose="020B0604020202020204" pitchFamily="34" charset="0"/>
              </a:rPr>
              <a:t> 22)</a:t>
            </a:r>
            <a:endParaRPr lang="en-US" sz="3600"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a:xfrm>
            <a:off x="416858" y="1247887"/>
            <a:ext cx="8296836" cy="432995"/>
          </a:xfrm>
        </p:spPr>
        <p:txBody>
          <a:bodyPr>
            <a:normAutofit fontScale="92500" lnSpcReduction="10000"/>
          </a:bodyPr>
          <a:lstStyle/>
          <a:p>
            <a:pPr marL="0" indent="0">
              <a:buNone/>
            </a:pPr>
            <a:r>
              <a:rPr lang="en-US" sz="2600" dirty="0" smtClean="0">
                <a:latin typeface="Arial" panose="020B0604020202020204" pitchFamily="34" charset="0"/>
                <a:cs typeface="Arial" panose="020B0604020202020204" pitchFamily="34" charset="0"/>
              </a:rPr>
              <a:t>FIGURE 7.3</a:t>
            </a:r>
            <a:endParaRPr lang="en-US" sz="2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65306667"/>
              </p:ext>
            </p:extLst>
          </p:nvPr>
        </p:nvGraphicFramePr>
        <p:xfrm>
          <a:off x="551329" y="1921435"/>
          <a:ext cx="8229600" cy="3235960"/>
        </p:xfrm>
        <a:graphic>
          <a:graphicData uri="http://schemas.openxmlformats.org/drawingml/2006/table">
            <a:tbl>
              <a:tblPr firstRow="1" bandRow="1">
                <a:tableStyleId>{5940675A-B579-460E-94D1-54222C63F5DA}</a:tableStyleId>
              </a:tblPr>
              <a:tblGrid>
                <a:gridCol w="3134509"/>
                <a:gridCol w="1597511"/>
                <a:gridCol w="3497580"/>
              </a:tblGrid>
              <a:tr h="370840">
                <a:tc>
                  <a:txBody>
                    <a:bodyPr/>
                    <a:lstStyle/>
                    <a:p>
                      <a:pPr algn="ctr"/>
                      <a:r>
                        <a:rPr lang="en-US" b="1" dirty="0" smtClean="0">
                          <a:latin typeface="Arial" panose="020B0604020202020204" pitchFamily="34" charset="0"/>
                          <a:cs typeface="Arial" panose="020B0604020202020204" pitchFamily="34" charset="0"/>
                        </a:rPr>
                        <a:t>Line Type</a:t>
                      </a:r>
                      <a:endParaRPr lang="en-US" b="1" dirty="0">
                        <a:latin typeface="Arial" panose="020B0604020202020204" pitchFamily="34" charset="0"/>
                        <a:cs typeface="Arial" panose="020B0604020202020204" pitchFamily="34" charset="0"/>
                      </a:endParaRPr>
                    </a:p>
                  </a:txBody>
                  <a:tcPr anchor="ctr"/>
                </a:tc>
                <a:tc>
                  <a:txBody>
                    <a:bodyPr/>
                    <a:lstStyle/>
                    <a:p>
                      <a:pPr algn="ctr"/>
                      <a:r>
                        <a:rPr lang="en-US" b="1" dirty="0" smtClean="0">
                          <a:latin typeface="Arial" panose="020B0604020202020204" pitchFamily="34" charset="0"/>
                          <a:cs typeface="Arial" panose="020B0604020202020204" pitchFamily="34" charset="0"/>
                        </a:rPr>
                        <a:t>Speed</a:t>
                      </a:r>
                      <a:endParaRPr lang="en-US" b="1" dirty="0">
                        <a:latin typeface="Arial" panose="020B0604020202020204" pitchFamily="34" charset="0"/>
                        <a:cs typeface="Arial" panose="020B0604020202020204" pitchFamily="34" charset="0"/>
                      </a:endParaRPr>
                    </a:p>
                  </a:txBody>
                  <a:tcPr anchor="ctr"/>
                </a:tc>
                <a:tc>
                  <a:txBody>
                    <a:bodyPr/>
                    <a:lstStyle/>
                    <a:p>
                      <a:pPr algn="ctr"/>
                      <a:r>
                        <a:rPr lang="en-US" b="1" dirty="0" smtClean="0">
                          <a:latin typeface="Arial" panose="020B0604020202020204" pitchFamily="34" charset="0"/>
                          <a:cs typeface="Arial" panose="020B0604020202020204" pitchFamily="34" charset="0"/>
                        </a:rPr>
                        <a:t>Time to Transmit 8 Million Bits (One Compressed Image)</a:t>
                      </a:r>
                      <a:endParaRPr lang="en-US" b="1"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Dial-up phone line</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56Kbps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2.4 minutes</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DSL line, cable modem</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2Mbps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4 seconds</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Ethernet</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10 Mbps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0.8 second</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Fast Ethernet</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100 Mbps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0.08 second</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Gigabit Ethernet</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Gbps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0.008</a:t>
                      </a:r>
                      <a:r>
                        <a:rPr lang="en-US" baseline="0" dirty="0" smtClean="0">
                          <a:latin typeface="Arial" panose="020B0604020202020204" pitchFamily="34" charset="0"/>
                          <a:cs typeface="Arial" panose="020B0604020202020204" pitchFamily="34" charset="0"/>
                        </a:rPr>
                        <a:t> second </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10-gigabit Ethernet</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10 </a:t>
                      </a:r>
                      <a:r>
                        <a:rPr lang="en-US" dirty="0" err="1" smtClean="0">
                          <a:latin typeface="Arial" panose="020B0604020202020204" pitchFamily="34" charset="0"/>
                          <a:cs typeface="Arial" panose="020B0604020202020204" pitchFamily="34" charset="0"/>
                        </a:rPr>
                        <a:t>Gbps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0.0008 second </a:t>
                      </a:r>
                      <a:endParaRPr lang="en-US" dirty="0">
                        <a:latin typeface="Arial" panose="020B0604020202020204" pitchFamily="34" charset="0"/>
                        <a:cs typeface="Arial" panose="020B0604020202020204" pitchFamily="34" charset="0"/>
                      </a:endParaRPr>
                    </a:p>
                  </a:txBody>
                  <a:tcPr anchor="ctr"/>
                </a:tc>
              </a:tr>
              <a:tr h="370840">
                <a:tc>
                  <a:txBody>
                    <a:bodyPr/>
                    <a:lstStyle/>
                    <a:p>
                      <a:r>
                        <a:rPr lang="en-US" dirty="0" smtClean="0">
                          <a:latin typeface="Arial" panose="020B0604020202020204" pitchFamily="34" charset="0"/>
                          <a:cs typeface="Arial" panose="020B0604020202020204" pitchFamily="34" charset="0"/>
                        </a:rPr>
                        <a:t>100-gigabit Ethernet</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100 </a:t>
                      </a:r>
                      <a:r>
                        <a:rPr lang="en-US" dirty="0" err="1" smtClean="0">
                          <a:latin typeface="Arial" panose="020B0604020202020204" pitchFamily="34" charset="0"/>
                          <a:cs typeface="Arial" panose="020B0604020202020204" pitchFamily="34" charset="0"/>
                        </a:rPr>
                        <a:t>Gbps</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0.00008</a:t>
                      </a:r>
                      <a:r>
                        <a:rPr lang="en-US" baseline="0" dirty="0" smtClean="0">
                          <a:latin typeface="Arial" panose="020B0604020202020204" pitchFamily="34" charset="0"/>
                          <a:cs typeface="Arial" panose="020B0604020202020204" pitchFamily="34" charset="0"/>
                        </a:rPr>
                        <a:t> second</a:t>
                      </a:r>
                      <a:endParaRPr lang="en-US" dirty="0">
                        <a:latin typeface="Arial" panose="020B0604020202020204" pitchFamily="34" charset="0"/>
                        <a:cs typeface="Arial" panose="020B0604020202020204" pitchFamily="34" charset="0"/>
                      </a:endParaRPr>
                    </a:p>
                  </a:txBody>
                  <a:tcPr anchor="ctr"/>
                </a:tc>
              </a:tr>
            </a:tbl>
          </a:graphicData>
        </a:graphic>
      </p:graphicFrame>
      <p:sp>
        <p:nvSpPr>
          <p:cNvPr id="6" name="Content Placeholder 5"/>
          <p:cNvSpPr>
            <a:spLocks noGrp="1"/>
          </p:cNvSpPr>
          <p:nvPr>
            <p:ph sz="half" idx="2"/>
          </p:nvPr>
        </p:nvSpPr>
        <p:spPr>
          <a:xfrm>
            <a:off x="322729" y="5335961"/>
            <a:ext cx="8498542" cy="806822"/>
          </a:xfrm>
        </p:spPr>
        <p:txBody>
          <a:bodyPr>
            <a:noAutofit/>
          </a:bodyPr>
          <a:lstStyle/>
          <a:p>
            <a:pPr marL="0" indent="0">
              <a:buNone/>
            </a:pPr>
            <a:r>
              <a:rPr lang="en-US" sz="2600" dirty="0" smtClean="0">
                <a:latin typeface="Arial" panose="020B0604020202020204" pitchFamily="34" charset="0"/>
                <a:cs typeface="Arial" panose="020B0604020202020204" pitchFamily="34" charset="0"/>
              </a:rPr>
              <a:t>Transmission time of an image at different transmission speeds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994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(7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pPr>
              <a:buFontTx/>
              <a:buNone/>
            </a:pPr>
            <a:r>
              <a:rPr lang="en-US" altLang="en-US" sz="2600" b="1" dirty="0" smtClean="0">
                <a:latin typeface="Arial" panose="020B0604020202020204" pitchFamily="34" charset="0"/>
                <a:ea typeface="ＭＳ Ｐゴシック" pitchFamily="34" charset="-128"/>
                <a:cs typeface="Arial" panose="020B0604020202020204" pitchFamily="34" charset="0"/>
              </a:rPr>
              <a:t>Wireless data communication</a:t>
            </a:r>
            <a:endParaRPr lang="en-US" altLang="en-US" sz="2600" dirty="0" smtClean="0">
              <a:latin typeface="Arial" panose="020B0604020202020204" pitchFamily="34" charset="0"/>
              <a:ea typeface="ＭＳ Ｐゴシック" pitchFamily="34" charset="-128"/>
              <a:cs typeface="Arial" panose="020B0604020202020204" pitchFamily="34" charset="0"/>
            </a:endParaRPr>
          </a:p>
          <a:p>
            <a:r>
              <a:rPr lang="en-US" altLang="en-US" sz="2600" dirty="0" smtClean="0">
                <a:latin typeface="Arial" panose="020B0604020202020204" pitchFamily="34" charset="0"/>
                <a:ea typeface="ＭＳ Ｐゴシック" pitchFamily="34" charset="-128"/>
                <a:cs typeface="Arial" panose="020B0604020202020204" pitchFamily="34" charset="0"/>
              </a:rPr>
              <a:t>Allows network communication without the need for cables holding you to one place.</a:t>
            </a:r>
          </a:p>
          <a:p>
            <a:r>
              <a:rPr lang="en-US" altLang="en-US" sz="2600" dirty="0" smtClean="0">
                <a:latin typeface="Arial" panose="020B0604020202020204" pitchFamily="34" charset="0"/>
                <a:ea typeface="ＭＳ Ｐゴシック" pitchFamily="34" charset="-128"/>
                <a:cs typeface="Arial" panose="020B0604020202020204" pitchFamily="34" charset="0"/>
              </a:rPr>
              <a:t>Radio, microwave, or infrared signals to mobile computers</a:t>
            </a:r>
          </a:p>
          <a:p>
            <a:r>
              <a:rPr lang="en-US" altLang="en-US" sz="2600" dirty="0" smtClean="0">
                <a:latin typeface="Arial" panose="020B0604020202020204" pitchFamily="34" charset="0"/>
                <a:ea typeface="ＭＳ Ｐゴシック" pitchFamily="34" charset="-128"/>
                <a:cs typeface="Arial" panose="020B0604020202020204" pitchFamily="34" charset="0"/>
              </a:rPr>
              <a:t>Mobile computing delivers data regardless of location</a:t>
            </a:r>
          </a:p>
          <a:p>
            <a:r>
              <a:rPr lang="en-US" altLang="en-US" sz="2600" b="1" dirty="0" smtClean="0">
                <a:latin typeface="Arial" panose="020B0604020202020204" pitchFamily="34" charset="0"/>
                <a:ea typeface="ＭＳ Ｐゴシック" pitchFamily="34" charset="-128"/>
                <a:cs typeface="Arial" panose="020B0604020202020204" pitchFamily="34" charset="0"/>
              </a:rPr>
              <a:t>Bluetooth</a:t>
            </a:r>
            <a:endParaRPr lang="en-US" altLang="en-US" sz="2600" dirty="0" smtClean="0">
              <a:latin typeface="Arial" panose="020B0604020202020204" pitchFamily="34" charset="0"/>
              <a:ea typeface="ＭＳ Ｐゴシック" pitchFamily="34" charset="-128"/>
              <a:cs typeface="Arial" panose="020B0604020202020204" pitchFamily="34" charset="0"/>
            </a:endParaRPr>
          </a:p>
          <a:p>
            <a:pPr lvl="1"/>
            <a:r>
              <a:rPr lang="en-US" altLang="en-US" sz="2400" dirty="0" smtClean="0">
                <a:latin typeface="Arial" panose="020B0604020202020204" pitchFamily="34" charset="0"/>
                <a:ea typeface="ＭＳ Ｐゴシック" pitchFamily="34" charset="-128"/>
                <a:cs typeface="Arial" panose="020B0604020202020204" pitchFamily="34" charset="0"/>
              </a:rPr>
              <a:t>Low </a:t>
            </a:r>
            <a:r>
              <a:rPr lang="en-US" altLang="en-US" sz="2400" dirty="0">
                <a:latin typeface="Arial" panose="020B0604020202020204" pitchFamily="34" charset="0"/>
                <a:ea typeface="ＭＳ Ｐゴシック" pitchFamily="34" charset="-128"/>
                <a:cs typeface="Arial" panose="020B0604020202020204" pitchFamily="34" charset="0"/>
              </a:rPr>
              <a:t>power, close range (30–50 feet), connects devices like wireless mice, cameras, video </a:t>
            </a:r>
            <a:r>
              <a:rPr lang="en-US" altLang="en-US" sz="2400" dirty="0" smtClean="0">
                <a:latin typeface="Arial" panose="020B0604020202020204" pitchFamily="34" charset="0"/>
                <a:ea typeface="ＭＳ Ｐゴシック" pitchFamily="34" charset="-128"/>
                <a:cs typeface="Arial" panose="020B0604020202020204" pitchFamily="34" charset="0"/>
              </a:rPr>
              <a:t>games</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55325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(8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pPr>
              <a:buFontTx/>
              <a:buNone/>
              <a:defRPr/>
            </a:pPr>
            <a:r>
              <a:rPr lang="en-US" altLang="en-US" sz="2600" b="1" dirty="0">
                <a:latin typeface="Arial" panose="020B0604020202020204" pitchFamily="34" charset="0"/>
                <a:ea typeface="ＭＳ Ｐゴシック" pitchFamily="34" charset="-128"/>
                <a:cs typeface="Arial" panose="020B0604020202020204" pitchFamily="34" charset="0"/>
              </a:rPr>
              <a:t>Wireless local area network (WLAN)</a:t>
            </a:r>
          </a:p>
          <a:p>
            <a:pPr>
              <a:defRPr/>
            </a:pPr>
            <a:r>
              <a:rPr lang="en-US" altLang="en-US" sz="2600" dirty="0">
                <a:latin typeface="Arial" panose="020B0604020202020204" pitchFamily="34" charset="0"/>
                <a:ea typeface="ＭＳ Ｐゴシック" pitchFamily="34" charset="-128"/>
                <a:cs typeface="Arial" panose="020B0604020202020204" pitchFamily="34" charset="0"/>
              </a:rPr>
              <a:t>Computers transmit wirelessly to a base station which has a wired connection</a:t>
            </a:r>
          </a:p>
          <a:p>
            <a:pPr marL="342900" lvl="1" indent="-342900">
              <a:buFontTx/>
              <a:buChar char="•"/>
              <a:defRPr/>
            </a:pPr>
            <a:r>
              <a:rPr lang="en-US" altLang="en-US" sz="2600" dirty="0">
                <a:latin typeface="Arial" panose="020B0604020202020204" pitchFamily="34" charset="0"/>
                <a:ea typeface="ＭＳ Ｐゴシック" pitchFamily="34" charset="-128"/>
                <a:cs typeface="Arial" panose="020B0604020202020204" pitchFamily="34" charset="0"/>
              </a:rPr>
              <a:t>Range of 150–300 feet </a:t>
            </a:r>
          </a:p>
          <a:p>
            <a:pPr>
              <a:defRPr/>
            </a:pPr>
            <a:r>
              <a:rPr lang="en-US" altLang="en-US" sz="2600" dirty="0">
                <a:latin typeface="Arial" panose="020B0604020202020204" pitchFamily="34" charset="0"/>
                <a:ea typeface="ＭＳ Ｐゴシック" pitchFamily="34" charset="-128"/>
                <a:cs typeface="Arial" panose="020B0604020202020204" pitchFamily="34" charset="0"/>
              </a:rPr>
              <a:t>Terminology</a:t>
            </a:r>
          </a:p>
          <a:p>
            <a:pPr marL="685800" lvl="1" indent="-342900">
              <a:defRPr/>
            </a:pPr>
            <a:r>
              <a:rPr lang="en-US" altLang="en-US" sz="2400" b="1" dirty="0" smtClean="0">
                <a:latin typeface="Arial" panose="020B0604020202020204" pitchFamily="34" charset="0"/>
                <a:ea typeface="ＭＳ Ｐゴシック" pitchFamily="34" charset="-128"/>
                <a:cs typeface="Arial" panose="020B0604020202020204" pitchFamily="34" charset="0"/>
              </a:rPr>
              <a:t>Wi-Fi: </a:t>
            </a:r>
            <a:r>
              <a:rPr lang="en-US" altLang="en-US" sz="2400" dirty="0" smtClean="0">
                <a:latin typeface="Arial" panose="020B0604020202020204" pitchFamily="34" charset="0"/>
                <a:ea typeface="ＭＳ Ｐゴシック" pitchFamily="34" charset="-128"/>
                <a:cs typeface="Arial" panose="020B0604020202020204" pitchFamily="34" charset="0"/>
              </a:rPr>
              <a:t>standard term for wireless network communication</a:t>
            </a:r>
          </a:p>
          <a:p>
            <a:pPr marL="685800" lvl="1" indent="-342900">
              <a:defRPr/>
            </a:pPr>
            <a:r>
              <a:rPr lang="en-US" altLang="en-US" sz="2400" b="1" dirty="0" smtClean="0">
                <a:latin typeface="Arial" panose="020B0604020202020204" pitchFamily="34" charset="0"/>
                <a:ea typeface="ＭＳ Ｐゴシック" pitchFamily="34" charset="-128"/>
                <a:cs typeface="Arial" panose="020B0604020202020204" pitchFamily="34" charset="0"/>
              </a:rPr>
              <a:t>IEEE 802.11 wireless network standard</a:t>
            </a:r>
          </a:p>
          <a:p>
            <a:pPr marL="685800" lvl="1" indent="-342900">
              <a:defRPr/>
            </a:pPr>
            <a:r>
              <a:rPr lang="en-US" altLang="en-US" sz="2400" b="1" dirty="0" smtClean="0">
                <a:latin typeface="Arial" panose="020B0604020202020204" pitchFamily="34" charset="0"/>
                <a:ea typeface="ＭＳ Ｐゴシック" pitchFamily="34" charset="-128"/>
                <a:cs typeface="Arial" panose="020B0604020202020204" pitchFamily="34" charset="0"/>
              </a:rPr>
              <a:t>Wi-Fi hot spot:</a:t>
            </a:r>
            <a:r>
              <a:rPr lang="en-US" altLang="en-US" sz="2400" dirty="0" smtClean="0">
                <a:latin typeface="Arial" panose="020B0604020202020204" pitchFamily="34" charset="0"/>
                <a:ea typeface="ＭＳ Ｐゴシック" pitchFamily="34" charset="-128"/>
                <a:cs typeface="Arial" panose="020B0604020202020204" pitchFamily="34" charset="0"/>
              </a:rPr>
              <a:t> library, campus, coffee shop, etc.</a:t>
            </a:r>
          </a:p>
          <a:p>
            <a:pPr marL="685800" lvl="1" indent="-342900">
              <a:defRPr/>
            </a:pPr>
            <a:r>
              <a:rPr lang="en-US" altLang="en-US" sz="2400" b="1" dirty="0" smtClean="0">
                <a:latin typeface="Arial" panose="020B0604020202020204" pitchFamily="34" charset="0"/>
                <a:ea typeface="ＭＳ Ｐゴシック" pitchFamily="34" charset="-128"/>
                <a:cs typeface="Arial" panose="020B0604020202020204" pitchFamily="34" charset="0"/>
              </a:rPr>
              <a:t>Metropolitan Area Network (MAN): </a:t>
            </a:r>
            <a:r>
              <a:rPr lang="en-US" altLang="en-US" sz="2400" dirty="0" smtClean="0">
                <a:latin typeface="Arial" panose="020B0604020202020204" pitchFamily="34" charset="0"/>
                <a:ea typeface="ＭＳ Ｐゴシック" pitchFamily="34" charset="-128"/>
                <a:cs typeface="Arial" panose="020B0604020202020204" pitchFamily="34" charset="0"/>
              </a:rPr>
              <a:t>A built-out wireless network that covers blocks or cities</a:t>
            </a:r>
            <a:endParaRPr lang="en-US" altLang="en-US" sz="2400" b="1"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40370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(9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fontScale="92500" lnSpcReduction="10000"/>
          </a:bodyPr>
          <a:lstStyle/>
          <a:p>
            <a:pPr>
              <a:buFontTx/>
              <a:buNone/>
            </a:pPr>
            <a:r>
              <a:rPr lang="en-US" altLang="en-US" sz="2800" b="1" dirty="0">
                <a:latin typeface="Arial" panose="020B0604020202020204" pitchFamily="34" charset="0"/>
                <a:ea typeface="ＭＳ Ｐゴシック" pitchFamily="34" charset="-128"/>
                <a:cs typeface="Arial" panose="020B0604020202020204" pitchFamily="34" charset="0"/>
              </a:rPr>
              <a:t>Wireless wide area network (WWAN)</a:t>
            </a:r>
          </a:p>
          <a:p>
            <a:r>
              <a:rPr lang="en-US" altLang="en-US" sz="2800" dirty="0">
                <a:latin typeface="Arial" panose="020B0604020202020204" pitchFamily="34" charset="0"/>
                <a:ea typeface="ＭＳ Ｐゴシック" pitchFamily="34" charset="-128"/>
                <a:cs typeface="Arial" panose="020B0604020202020204" pitchFamily="34" charset="0"/>
              </a:rPr>
              <a:t>Computers transmit wirelessly to a remote base station which has a wired connection</a:t>
            </a:r>
          </a:p>
          <a:p>
            <a:pPr marL="342900" lvl="1" indent="-342900">
              <a:buFontTx/>
              <a:buChar char="•"/>
            </a:pPr>
            <a:r>
              <a:rPr lang="en-US" altLang="en-US" dirty="0">
                <a:latin typeface="Arial" panose="020B0604020202020204" pitchFamily="34" charset="0"/>
                <a:ea typeface="ＭＳ Ｐゴシック" pitchFamily="34" charset="-128"/>
                <a:cs typeface="Arial" panose="020B0604020202020204" pitchFamily="34" charset="0"/>
              </a:rPr>
              <a:t>Cellular technology involves antennas on towers miles apart</a:t>
            </a:r>
          </a:p>
          <a:p>
            <a:pPr marL="342900" lvl="1" indent="-342900">
              <a:buFontTx/>
              <a:buChar char="•"/>
            </a:pPr>
            <a:r>
              <a:rPr lang="en-US" altLang="en-US" dirty="0">
                <a:latin typeface="Arial" panose="020B0604020202020204" pitchFamily="34" charset="0"/>
                <a:ea typeface="ＭＳ Ｐゴシック" pitchFamily="34" charset="-128"/>
                <a:cs typeface="Arial" panose="020B0604020202020204" pitchFamily="34" charset="0"/>
              </a:rPr>
              <a:t>Example: 4G</a:t>
            </a:r>
          </a:p>
          <a:p>
            <a:pPr marL="857250" lvl="2" indent="-457200">
              <a:buFont typeface="Arial" panose="020B0604020202020204" pitchFamily="34" charset="0"/>
              <a:buChar char="–"/>
            </a:pPr>
            <a:r>
              <a:rPr lang="en-US" altLang="en-US" sz="2600" dirty="0">
                <a:latin typeface="Arial" panose="020B0604020202020204" pitchFamily="34" charset="0"/>
                <a:ea typeface="ＭＳ Ｐゴシック" pitchFamily="34" charset="-128"/>
                <a:cs typeface="Arial" panose="020B0604020202020204" pitchFamily="34" charset="0"/>
              </a:rPr>
              <a:t>Voice and data; transmits at 50–500 Mbps</a:t>
            </a:r>
          </a:p>
          <a:p>
            <a:pPr marL="342900" lvl="1" indent="-342900">
              <a:buFontTx/>
              <a:buChar char="•"/>
            </a:pPr>
            <a:r>
              <a:rPr lang="en-US" altLang="en-US" dirty="0">
                <a:latin typeface="Arial" panose="020B0604020202020204" pitchFamily="34" charset="0"/>
                <a:ea typeface="ＭＳ Ｐゴシック" pitchFamily="34" charset="-128"/>
                <a:cs typeface="Arial" panose="020B0604020202020204" pitchFamily="34" charset="0"/>
              </a:rPr>
              <a:t>Signal may be blocked when indoors</a:t>
            </a:r>
          </a:p>
          <a:p>
            <a:pPr marL="342900" lvl="1" indent="-342900">
              <a:buFontTx/>
              <a:buChar char="•"/>
            </a:pPr>
            <a:r>
              <a:rPr lang="en-US" altLang="en-US" dirty="0">
                <a:latin typeface="Arial" panose="020B0604020202020204" pitchFamily="34" charset="0"/>
                <a:ea typeface="ＭＳ Ｐゴシック" pitchFamily="34" charset="-128"/>
                <a:cs typeface="Arial" panose="020B0604020202020204" pitchFamily="34" charset="0"/>
              </a:rPr>
              <a:t>Errors with data transmission can slow performance</a:t>
            </a:r>
          </a:p>
          <a:p>
            <a:pPr marL="342900" lvl="1" indent="-342900">
              <a:buFontTx/>
              <a:buChar char="•"/>
            </a:pPr>
            <a:r>
              <a:rPr lang="en-US" altLang="en-US" dirty="0">
                <a:latin typeface="Arial" panose="020B0604020202020204" pitchFamily="34" charset="0"/>
                <a:ea typeface="ＭＳ Ｐゴシック" pitchFamily="34" charset="-128"/>
                <a:cs typeface="Arial" panose="020B0604020202020204" pitchFamily="34" charset="0"/>
              </a:rPr>
              <a:t>Security concern: wireless signals are easy to intercept</a:t>
            </a:r>
          </a:p>
        </p:txBody>
      </p:sp>
    </p:spTree>
    <p:extLst>
      <p:ext uri="{BB962C8B-B14F-4D97-AF65-F5344CB8AC3E}">
        <p14:creationId xmlns:p14="http://schemas.microsoft.com/office/powerpoint/2010/main" val="189659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(10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fontScale="92500"/>
          </a:bodyPr>
          <a:lstStyle/>
          <a:p>
            <a:pPr>
              <a:buFontTx/>
              <a:buNone/>
            </a:pPr>
            <a:r>
              <a:rPr lang="en-US" altLang="en-US" sz="2800" b="1" dirty="0">
                <a:latin typeface="Arial" panose="020B0604020202020204" pitchFamily="34" charset="0"/>
                <a:ea typeface="ＭＳ Ｐゴシック" pitchFamily="34" charset="-128"/>
                <a:cs typeface="Arial" panose="020B0604020202020204" pitchFamily="34" charset="0"/>
              </a:rPr>
              <a:t>Local area networks (LAN)</a:t>
            </a:r>
          </a:p>
          <a:p>
            <a:r>
              <a:rPr lang="en-US" altLang="en-US" sz="2800" dirty="0">
                <a:latin typeface="Arial" panose="020B0604020202020204" pitchFamily="34" charset="0"/>
                <a:ea typeface="ＭＳ Ｐゴシック" pitchFamily="34" charset="-128"/>
                <a:cs typeface="Arial" panose="020B0604020202020204" pitchFamily="34" charset="0"/>
              </a:rPr>
              <a:t>Wired connection</a:t>
            </a:r>
          </a:p>
          <a:p>
            <a:r>
              <a:rPr lang="en-US" altLang="en-US" sz="2800" dirty="0">
                <a:latin typeface="Arial" panose="020B0604020202020204" pitchFamily="34" charset="0"/>
                <a:ea typeface="ＭＳ Ｐゴシック" pitchFamily="34" charset="-128"/>
                <a:cs typeface="Arial" panose="020B0604020202020204" pitchFamily="34" charset="0"/>
              </a:rPr>
              <a:t>Computers, printers, and servers are in close proximity</a:t>
            </a:r>
          </a:p>
          <a:p>
            <a:r>
              <a:rPr lang="en-US" altLang="en-US" sz="2800" dirty="0">
                <a:latin typeface="Arial" panose="020B0604020202020204" pitchFamily="34" charset="0"/>
                <a:ea typeface="ＭＳ Ｐゴシック" pitchFamily="34" charset="-128"/>
                <a:cs typeface="Arial" panose="020B0604020202020204" pitchFamily="34" charset="0"/>
              </a:rPr>
              <a:t>Examples: same room, office building, or campus</a:t>
            </a:r>
          </a:p>
          <a:p>
            <a:r>
              <a:rPr lang="en-US" altLang="en-US" sz="2800" dirty="0">
                <a:latin typeface="Arial" panose="020B0604020202020204" pitchFamily="34" charset="0"/>
                <a:ea typeface="ＭＳ Ｐゴシック" pitchFamily="34" charset="-128"/>
                <a:cs typeface="Arial" panose="020B0604020202020204" pitchFamily="34" charset="0"/>
              </a:rPr>
              <a:t>Privately owned and operated</a:t>
            </a:r>
          </a:p>
          <a:p>
            <a:r>
              <a:rPr lang="en-US" altLang="en-US" sz="2800" dirty="0">
                <a:latin typeface="Arial" panose="020B0604020202020204" pitchFamily="34" charset="0"/>
                <a:ea typeface="ＭＳ Ｐゴシック" pitchFamily="34" charset="-128"/>
                <a:cs typeface="Arial" panose="020B0604020202020204" pitchFamily="34" charset="0"/>
              </a:rPr>
              <a:t>Topology: how computers are connected</a:t>
            </a:r>
          </a:p>
          <a:p>
            <a:pPr lvl="1"/>
            <a:r>
              <a:rPr lang="en-US" altLang="en-US" sz="2600" dirty="0">
                <a:latin typeface="Arial" panose="020B0604020202020204" pitchFamily="34" charset="0"/>
                <a:ea typeface="ＭＳ Ｐゴシック" pitchFamily="34" charset="-128"/>
                <a:cs typeface="Arial" panose="020B0604020202020204" pitchFamily="34" charset="0"/>
              </a:rPr>
              <a:t>Affects how they communicate</a:t>
            </a:r>
          </a:p>
          <a:p>
            <a:r>
              <a:rPr lang="en-US" altLang="en-US" sz="2800" dirty="0">
                <a:latin typeface="Arial" panose="020B0604020202020204" pitchFamily="34" charset="0"/>
                <a:ea typeface="ＭＳ Ｐゴシック" pitchFamily="34" charset="-128"/>
                <a:cs typeface="Arial" panose="020B0604020202020204" pitchFamily="34" charset="0"/>
              </a:rPr>
              <a:t>Can be made up of different types of systems and OS installs (Mac, Linux, Windows, or Android)</a:t>
            </a:r>
          </a:p>
        </p:txBody>
      </p:sp>
    </p:spTree>
    <p:extLst>
      <p:ext uri="{BB962C8B-B14F-4D97-AF65-F5344CB8AC3E}">
        <p14:creationId xmlns:p14="http://schemas.microsoft.com/office/powerpoint/2010/main" val="253377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(11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379713" y="1242206"/>
            <a:ext cx="5495023" cy="4830790"/>
          </a:xfrm>
        </p:spPr>
        <p:txBody>
          <a:bodyPr>
            <a:normAutofit/>
          </a:bodyPr>
          <a:lstStyle/>
          <a:p>
            <a:r>
              <a:rPr lang="en-US" altLang="en-US" sz="2600" b="1" dirty="0">
                <a:latin typeface="Arial" panose="020B0604020202020204" pitchFamily="34" charset="0"/>
                <a:ea typeface="ＭＳ Ｐゴシック" pitchFamily="34" charset="-128"/>
                <a:cs typeface="Arial" panose="020B0604020202020204" pitchFamily="34" charset="0"/>
              </a:rPr>
              <a:t>Bus</a:t>
            </a:r>
            <a:r>
              <a:rPr lang="en-US" altLang="en-US" sz="2600" dirty="0">
                <a:latin typeface="Arial" panose="020B0604020202020204" pitchFamily="34" charset="0"/>
                <a:ea typeface="ＭＳ Ｐゴシック" pitchFamily="34" charset="-128"/>
                <a:cs typeface="Arial" panose="020B0604020202020204" pitchFamily="34" charset="0"/>
              </a:rPr>
              <a:t> topology</a:t>
            </a:r>
          </a:p>
          <a:p>
            <a:pPr lvl="1"/>
            <a:r>
              <a:rPr lang="en-US" altLang="en-US" sz="2400" dirty="0">
                <a:latin typeface="Arial" panose="020B0604020202020204" pitchFamily="34" charset="0"/>
                <a:ea typeface="ＭＳ Ｐゴシック" pitchFamily="34" charset="-128"/>
                <a:cs typeface="Arial" panose="020B0604020202020204" pitchFamily="34" charset="0"/>
              </a:rPr>
              <a:t>Shared lines</a:t>
            </a:r>
          </a:p>
          <a:p>
            <a:pPr lvl="1"/>
            <a:r>
              <a:rPr lang="en-US" altLang="en-US" sz="2400" dirty="0">
                <a:latin typeface="Arial" panose="020B0604020202020204" pitchFamily="34" charset="0"/>
                <a:ea typeface="ＭＳ Ｐゴシック" pitchFamily="34" charset="-128"/>
                <a:cs typeface="Arial" panose="020B0604020202020204" pitchFamily="34" charset="0"/>
              </a:rPr>
              <a:t>Devices take turns using the line</a:t>
            </a:r>
          </a:p>
          <a:p>
            <a:r>
              <a:rPr lang="en-US" altLang="en-US" sz="2600" b="1" dirty="0">
                <a:latin typeface="Arial" panose="020B0604020202020204" pitchFamily="34" charset="0"/>
                <a:ea typeface="ＭＳ Ｐゴシック" pitchFamily="34" charset="-128"/>
                <a:cs typeface="Arial" panose="020B0604020202020204" pitchFamily="34" charset="0"/>
              </a:rPr>
              <a:t>Ring</a:t>
            </a:r>
            <a:r>
              <a:rPr lang="en-US" altLang="en-US" sz="2600" dirty="0">
                <a:latin typeface="Arial" panose="020B0604020202020204" pitchFamily="34" charset="0"/>
                <a:ea typeface="ＭＳ Ｐゴシック" pitchFamily="34" charset="-128"/>
                <a:cs typeface="Arial" panose="020B0604020202020204" pitchFamily="34" charset="0"/>
              </a:rPr>
              <a:t> topology</a:t>
            </a:r>
          </a:p>
          <a:p>
            <a:pPr lvl="1"/>
            <a:r>
              <a:rPr lang="en-US" altLang="en-US" sz="2400" dirty="0">
                <a:latin typeface="Arial" panose="020B0604020202020204" pitchFamily="34" charset="0"/>
                <a:ea typeface="ＭＳ Ｐゴシック" pitchFamily="34" charset="-128"/>
                <a:cs typeface="Arial" panose="020B0604020202020204" pitchFamily="34" charset="0"/>
              </a:rPr>
              <a:t>Messages circulate until they reach the source</a:t>
            </a:r>
          </a:p>
          <a:p>
            <a:r>
              <a:rPr lang="en-US" altLang="en-US" sz="2600" b="1" dirty="0">
                <a:latin typeface="Arial" panose="020B0604020202020204" pitchFamily="34" charset="0"/>
                <a:ea typeface="ＭＳ Ｐゴシック" pitchFamily="34" charset="-128"/>
                <a:cs typeface="Arial" panose="020B0604020202020204" pitchFamily="34" charset="0"/>
              </a:rPr>
              <a:t>Star</a:t>
            </a:r>
            <a:r>
              <a:rPr lang="en-US" altLang="en-US" sz="2600" dirty="0">
                <a:latin typeface="Arial" panose="020B0604020202020204" pitchFamily="34" charset="0"/>
                <a:ea typeface="ＭＳ Ｐゴシック" pitchFamily="34" charset="-128"/>
                <a:cs typeface="Arial" panose="020B0604020202020204" pitchFamily="34" charset="0"/>
              </a:rPr>
              <a:t> topology</a:t>
            </a:r>
          </a:p>
          <a:p>
            <a:pPr lvl="1"/>
            <a:r>
              <a:rPr lang="en-US" altLang="en-US" sz="2400" dirty="0">
                <a:latin typeface="Arial" panose="020B0604020202020204" pitchFamily="34" charset="0"/>
                <a:ea typeface="ＭＳ Ｐゴシック" pitchFamily="34" charset="-128"/>
                <a:cs typeface="Arial" panose="020B0604020202020204" pitchFamily="34" charset="0"/>
              </a:rPr>
              <a:t>All messages are sent to a central node, which routes messages to their destinations</a:t>
            </a:r>
          </a:p>
        </p:txBody>
      </p:sp>
      <p:pic>
        <p:nvPicPr>
          <p:cNvPr id="4" name="Picture 7" descr="Alt text will be entered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242" y="1171756"/>
            <a:ext cx="2509361"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26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(12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353685" y="1344284"/>
            <a:ext cx="4994691" cy="4728711"/>
          </a:xfrm>
        </p:spPr>
        <p:txBody>
          <a:bodyPr>
            <a:normAutofit/>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Ethernet LAN with </a:t>
            </a:r>
            <a:r>
              <a:rPr lang="en-US" altLang="en-US" sz="2600" b="1" dirty="0">
                <a:latin typeface="Arial" panose="020B0604020202020204" pitchFamily="34" charset="0"/>
                <a:ea typeface="ＭＳ Ｐゴシック" pitchFamily="34" charset="-128"/>
                <a:cs typeface="Arial" panose="020B0604020202020204" pitchFamily="34" charset="0"/>
              </a:rPr>
              <a:t>shared cable</a:t>
            </a:r>
          </a:p>
          <a:p>
            <a:r>
              <a:rPr lang="en-US" altLang="en-US" sz="2600" dirty="0">
                <a:latin typeface="Arial" panose="020B0604020202020204" pitchFamily="34" charset="0"/>
                <a:ea typeface="ＭＳ Ｐゴシック" pitchFamily="34" charset="-128"/>
                <a:cs typeface="Arial" panose="020B0604020202020204" pitchFamily="34" charset="0"/>
              </a:rPr>
              <a:t>Bus topology</a:t>
            </a:r>
          </a:p>
          <a:p>
            <a:r>
              <a:rPr lang="en-US" altLang="en-US" sz="2600" dirty="0">
                <a:latin typeface="Arial" panose="020B0604020202020204" pitchFamily="34" charset="0"/>
                <a:ea typeface="ＭＳ Ｐゴシック" pitchFamily="34" charset="-128"/>
                <a:cs typeface="Arial" panose="020B0604020202020204" pitchFamily="34" charset="0"/>
              </a:rPr>
              <a:t>Single cable over short distances</a:t>
            </a:r>
          </a:p>
          <a:p>
            <a:r>
              <a:rPr lang="en-US" altLang="en-US" sz="2600" dirty="0">
                <a:latin typeface="Arial" panose="020B0604020202020204" pitchFamily="34" charset="0"/>
                <a:ea typeface="ＭＳ Ｐゴシック" pitchFamily="34" charset="-128"/>
                <a:cs typeface="Arial" panose="020B0604020202020204" pitchFamily="34" charset="0"/>
              </a:rPr>
              <a:t>Multiple cables over longer distances</a:t>
            </a:r>
          </a:p>
          <a:p>
            <a:r>
              <a:rPr lang="en-US" altLang="en-US" sz="2600" b="1" dirty="0">
                <a:latin typeface="Arial" panose="020B0604020202020204" pitchFamily="34" charset="0"/>
                <a:ea typeface="ＭＳ Ｐゴシック" pitchFamily="34" charset="-128"/>
                <a:cs typeface="Arial" panose="020B0604020202020204" pitchFamily="34" charset="0"/>
              </a:rPr>
              <a:t>Repeater</a:t>
            </a:r>
            <a:r>
              <a:rPr lang="en-US" altLang="en-US" sz="2600" dirty="0">
                <a:latin typeface="Arial" panose="020B0604020202020204" pitchFamily="34" charset="0"/>
                <a:ea typeface="ＭＳ Ｐゴシック" pitchFamily="34" charset="-128"/>
                <a:cs typeface="Arial" panose="020B0604020202020204" pitchFamily="34" charset="0"/>
              </a:rPr>
              <a:t> amplifies the signal</a:t>
            </a:r>
          </a:p>
          <a:p>
            <a:r>
              <a:rPr lang="en-US" altLang="en-US" sz="2600" b="1" dirty="0">
                <a:latin typeface="Arial" panose="020B0604020202020204" pitchFamily="34" charset="0"/>
                <a:ea typeface="ＭＳ Ｐゴシック" pitchFamily="34" charset="-128"/>
                <a:cs typeface="Arial" panose="020B0604020202020204" pitchFamily="34" charset="0"/>
              </a:rPr>
              <a:t>Bridge</a:t>
            </a:r>
            <a:r>
              <a:rPr lang="en-US" altLang="en-US" sz="2600" dirty="0">
                <a:latin typeface="Arial" panose="020B0604020202020204" pitchFamily="34" charset="0"/>
                <a:ea typeface="ＭＳ Ｐゴシック" pitchFamily="34" charset="-128"/>
                <a:cs typeface="Arial" panose="020B0604020202020204" pitchFamily="34" charset="0"/>
              </a:rPr>
              <a:t> routes messages only when necessary</a:t>
            </a:r>
            <a:endParaRPr lang="en-US" altLang="en-US" sz="2600" b="1" dirty="0">
              <a:latin typeface="Arial" panose="020B0604020202020204" pitchFamily="34" charset="0"/>
              <a:ea typeface="ＭＳ Ｐゴシック" pitchFamily="34" charset="-128"/>
              <a:cs typeface="Arial" panose="020B0604020202020204" pitchFamily="34" charset="0"/>
            </a:endParaRPr>
          </a:p>
        </p:txBody>
      </p:sp>
      <p:pic>
        <p:nvPicPr>
          <p:cNvPr id="7" name="Picture 6" descr="Two images displaying Ethernet L AY N implemented using shared cables. Ay, single-cable configuration: in a single Ethernet cable nodes, or transceivers are attached to the Ethernet cable which connect to the node. B, multiple-cable configuration: two L AY Ns: L AY N 1 and L AY N 2 are placed in parallel positions. The nodes Ay and B are on L AY N 1 and C on L AY N 2. The two L AY Ns are connected with a bridge or repeater placed in between the tw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981" y="1344285"/>
            <a:ext cx="321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83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(13 of 22)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Ethernet LAN with </a:t>
            </a:r>
            <a:r>
              <a:rPr lang="en-US" altLang="en-US" sz="2600" b="1" dirty="0">
                <a:latin typeface="Arial" panose="020B0604020202020204" pitchFamily="34" charset="0"/>
                <a:ea typeface="ＭＳ Ｐゴシック" pitchFamily="34" charset="-128"/>
                <a:cs typeface="Arial" panose="020B0604020202020204" pitchFamily="34" charset="0"/>
              </a:rPr>
              <a:t>switch</a:t>
            </a:r>
          </a:p>
          <a:p>
            <a:r>
              <a:rPr lang="en-US" altLang="en-US" sz="2600" dirty="0">
                <a:latin typeface="Arial" panose="020B0604020202020204" pitchFamily="34" charset="0"/>
                <a:ea typeface="ＭＳ Ｐゴシック" pitchFamily="34" charset="-128"/>
                <a:cs typeface="Arial" panose="020B0604020202020204" pitchFamily="34" charset="0"/>
              </a:rPr>
              <a:t>Bus topology, still</a:t>
            </a:r>
          </a:p>
          <a:p>
            <a:r>
              <a:rPr lang="en-US" altLang="en-US" sz="2600" dirty="0">
                <a:latin typeface="Arial" panose="020B0604020202020204" pitchFamily="34" charset="0"/>
                <a:ea typeface="ＭＳ Ｐゴシック" pitchFamily="34" charset="-128"/>
                <a:cs typeface="Arial" panose="020B0604020202020204" pitchFamily="34" charset="0"/>
              </a:rPr>
              <a:t>Shared cable is inside the switch</a:t>
            </a:r>
          </a:p>
          <a:p>
            <a:r>
              <a:rPr lang="en-US" altLang="en-US" sz="2600" dirty="0">
                <a:latin typeface="Arial" panose="020B0604020202020204" pitchFamily="34" charset="0"/>
                <a:ea typeface="ＭＳ Ｐゴシック" pitchFamily="34" charset="-128"/>
                <a:cs typeface="Arial" panose="020B0604020202020204" pitchFamily="34" charset="0"/>
              </a:rPr>
              <a:t>Wiring closet contains switch and ports</a:t>
            </a:r>
          </a:p>
          <a:p>
            <a:r>
              <a:rPr lang="en-US" altLang="en-US" sz="2600" dirty="0">
                <a:latin typeface="Arial" panose="020B0604020202020204" pitchFamily="34" charset="0"/>
                <a:ea typeface="ＭＳ Ｐゴシック" pitchFamily="34" charset="-128"/>
                <a:cs typeface="Arial" panose="020B0604020202020204" pitchFamily="34" charset="0"/>
              </a:rPr>
              <a:t>Ethernet jacks in rooms connect to the switch in the closet</a:t>
            </a:r>
          </a:p>
          <a:p>
            <a:r>
              <a:rPr lang="en-US" altLang="en-US" sz="2600" dirty="0">
                <a:latin typeface="Arial" panose="020B0604020202020204" pitchFamily="34" charset="0"/>
                <a:ea typeface="ＭＳ Ｐゴシック" pitchFamily="34" charset="-128"/>
                <a:cs typeface="Arial" panose="020B0604020202020204" pitchFamily="34" charset="0"/>
              </a:rPr>
              <a:t>Wireless base stations also connect to the switch in the </a:t>
            </a:r>
            <a:r>
              <a:rPr lang="en-US" altLang="en-US" sz="2600" dirty="0" smtClean="0">
                <a:latin typeface="Arial" panose="020B0604020202020204" pitchFamily="34" charset="0"/>
                <a:ea typeface="ＭＳ Ｐゴシック" pitchFamily="34" charset="-128"/>
                <a:cs typeface="Arial" panose="020B0604020202020204" pitchFamily="34" charset="0"/>
              </a:rPr>
              <a:t>closet</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64738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Autofit/>
          </a:bodyPr>
          <a:lstStyle/>
          <a:p>
            <a:pPr algn="ctr"/>
            <a:r>
              <a:rPr lang="en-US" altLang="en-US" sz="3600" b="0" kern="0" dirty="0">
                <a:latin typeface="Arial" panose="020B0604020202020204" pitchFamily="34" charset="0"/>
                <a:cs typeface="Arial" panose="020B0604020202020204" pitchFamily="34" charset="0"/>
              </a:rPr>
              <a:t>Basic Networking </a:t>
            </a:r>
            <a:r>
              <a:rPr lang="en-US" altLang="en-US" sz="3600" b="0" kern="0" dirty="0" smtClean="0">
                <a:latin typeface="Arial" panose="020B0604020202020204" pitchFamily="34" charset="0"/>
                <a:cs typeface="Arial" panose="020B0604020202020204" pitchFamily="34" charset="0"/>
              </a:rPr>
              <a:t>Concepts (14 of 22)</a:t>
            </a:r>
            <a:endParaRPr lang="en-US" sz="3600" b="0" dirty="0">
              <a:latin typeface="Arial" panose="020B0604020202020204" pitchFamily="34" charset="0"/>
              <a:cs typeface="Arial" panose="020B0604020202020204" pitchFamily="34" charset="0"/>
            </a:endParaRPr>
          </a:p>
        </p:txBody>
      </p:sp>
      <p:pic>
        <p:nvPicPr>
          <p:cNvPr id="9" name="Picture 5" descr="An illustration shows a network diagram on “An Ethernet LAN implemented using a switch.” &#10;A block of rooms from: Room 101; Room 102; Room 103 and so on are shown. An Ethernet interface is placed in each room and a host is shown in Room 101 and Room 103. A wireless router (Must be within 150 – 300 feet/ 45 – 90 meters of the host) is shown beside the rooms. The host in the room 101 is connected to the Ethernet interface and the host in the third room sends a signal to the wireless router.  A switch board with different ports connected by a shared cable is shown below. The first, second, and third ports from the switch boards are connected to the rooms 101, 102 and 103 respectively. The last port from the switch board is connected to the wireless 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171575"/>
            <a:ext cx="80010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0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(15 of 22)</a:t>
            </a:r>
            <a:endParaRPr lang="en-US" sz="3600" b="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Wide area networks (WANs)</a:t>
            </a:r>
          </a:p>
          <a:p>
            <a:r>
              <a:rPr lang="en-US" altLang="en-US" sz="2600" dirty="0">
                <a:latin typeface="Arial" panose="020B0604020202020204" pitchFamily="34" charset="0"/>
                <a:ea typeface="ＭＳ Ｐゴシック" pitchFamily="34" charset="-128"/>
                <a:cs typeface="Arial" panose="020B0604020202020204" pitchFamily="34" charset="0"/>
              </a:rPr>
              <a:t>Wired connection</a:t>
            </a:r>
          </a:p>
          <a:p>
            <a:r>
              <a:rPr lang="en-US" altLang="en-US" sz="2600" dirty="0">
                <a:latin typeface="Arial" panose="020B0604020202020204" pitchFamily="34" charset="0"/>
                <a:ea typeface="ＭＳ Ｐゴシック" pitchFamily="34" charset="-128"/>
                <a:cs typeface="Arial" panose="020B0604020202020204" pitchFamily="34" charset="0"/>
              </a:rPr>
              <a:t>Connected computers, located at great distances</a:t>
            </a:r>
          </a:p>
          <a:p>
            <a:r>
              <a:rPr lang="en-US" altLang="en-US" sz="2600" dirty="0">
                <a:latin typeface="Arial" panose="020B0604020202020204" pitchFamily="34" charset="0"/>
                <a:ea typeface="ＭＳ Ｐゴシック" pitchFamily="34" charset="-128"/>
                <a:cs typeface="Arial" panose="020B0604020202020204" pitchFamily="34" charset="0"/>
              </a:rPr>
              <a:t>Examples: across state, country, or world</a:t>
            </a:r>
          </a:p>
          <a:p>
            <a:r>
              <a:rPr lang="en-US" altLang="en-US" sz="2600" b="1" dirty="0">
                <a:latin typeface="Arial" panose="020B0604020202020204" pitchFamily="34" charset="0"/>
                <a:ea typeface="ＭＳ Ｐゴシック" pitchFamily="34" charset="-128"/>
                <a:cs typeface="Arial" panose="020B0604020202020204" pitchFamily="34" charset="0"/>
              </a:rPr>
              <a:t>Dedicated point-to-point lines</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Computers connect to other computers on individual lines</a:t>
            </a:r>
          </a:p>
          <a:p>
            <a:r>
              <a:rPr lang="en-US" altLang="en-US" sz="2600" b="1" dirty="0">
                <a:latin typeface="Arial" panose="020B0604020202020204" pitchFamily="34" charset="0"/>
                <a:ea typeface="ＭＳ Ｐゴシック" pitchFamily="34" charset="-128"/>
                <a:cs typeface="Arial" panose="020B0604020202020204" pitchFamily="34" charset="0"/>
              </a:rPr>
              <a:t>Store-and-forward, packet-switched</a:t>
            </a:r>
          </a:p>
          <a:p>
            <a:pPr lvl="1"/>
            <a:r>
              <a:rPr lang="en-US" altLang="en-US" sz="2400" b="1" dirty="0">
                <a:latin typeface="Arial" panose="020B0604020202020204" pitchFamily="34" charset="0"/>
                <a:ea typeface="ＭＳ Ｐゴシック" pitchFamily="34" charset="-128"/>
                <a:cs typeface="Arial" panose="020B0604020202020204" pitchFamily="34" charset="0"/>
              </a:rPr>
              <a:t>Packets</a:t>
            </a:r>
            <a:r>
              <a:rPr lang="en-US" altLang="en-US" sz="2400" dirty="0">
                <a:latin typeface="Arial" panose="020B0604020202020204" pitchFamily="34" charset="0"/>
                <a:ea typeface="ＭＳ Ｐゴシック" pitchFamily="34" charset="-128"/>
                <a:cs typeface="Arial" panose="020B0604020202020204" pitchFamily="34" charset="0"/>
              </a:rPr>
              <a:t> go from node to node until reaching their </a:t>
            </a:r>
            <a:r>
              <a:rPr lang="en-US" altLang="en-US" sz="2400" dirty="0" smtClean="0">
                <a:latin typeface="Arial" panose="020B0604020202020204" pitchFamily="34" charset="0"/>
                <a:ea typeface="ＭＳ Ｐゴシック" pitchFamily="34" charset="-128"/>
                <a:cs typeface="Arial" panose="020B0604020202020204" pitchFamily="34" charset="0"/>
              </a:rPr>
              <a:t>destination</a:t>
            </a:r>
            <a:endParaRPr lang="en-US" altLang="en-US" sz="2400" b="1"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22644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Objectives (1 of 2)</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p:txBody>
          <a:bodyPr>
            <a:normAutofit/>
          </a:bodyPr>
          <a:lstStyle/>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Describe and compare different network technologies, including dial-up, broadband, and wireless </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Explain how different kinds of networks (LAN, WLAN, WAN) are connected, and how communication works in each </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Explain the importance of standards and protocols for communication among computing devices </a:t>
            </a: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kern="0" dirty="0">
                <a:latin typeface="Arial" panose="020B0604020202020204" pitchFamily="34" charset="0"/>
                <a:cs typeface="Arial" panose="020B0604020202020204" pitchFamily="34" charset="0"/>
              </a:rPr>
              <a:t>Basic Networking </a:t>
            </a:r>
            <a:r>
              <a:rPr lang="en-US" altLang="en-US" sz="3600" b="0" kern="0" dirty="0" smtClean="0">
                <a:latin typeface="Arial" panose="020B0604020202020204" pitchFamily="34" charset="0"/>
                <a:cs typeface="Arial" panose="020B0604020202020204" pitchFamily="34" charset="0"/>
              </a:rPr>
              <a:t>Concepts (16 of 22)</a:t>
            </a:r>
            <a:endParaRPr lang="en-US" sz="3600" b="0" dirty="0">
              <a:latin typeface="Arial" panose="020B0604020202020204" pitchFamily="34" charset="0"/>
              <a:cs typeface="Arial" panose="020B0604020202020204" pitchFamily="34" charset="0"/>
            </a:endParaRPr>
          </a:p>
        </p:txBody>
      </p:sp>
      <p:pic>
        <p:nvPicPr>
          <p:cNvPr id="4" name="Picture 5" descr="A graph with seven vertices. Each vertex is a node. The nodes are connected with dedicated, point-to-point links. The seven vertices have 12 dedicated point0to0point links between th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1345720"/>
            <a:ext cx="51466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24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(17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7035" y="1348922"/>
            <a:ext cx="4606506" cy="4549755"/>
          </a:xfrm>
        </p:spPr>
        <p:txBody>
          <a:bodyPr/>
          <a:lstStyle/>
          <a:p>
            <a:r>
              <a:rPr lang="en-US" altLang="en-US" sz="2600" dirty="0">
                <a:latin typeface="Arial" panose="020B0604020202020204" pitchFamily="34" charset="0"/>
                <a:ea typeface="ＭＳ Ｐゴシック" pitchFamily="34" charset="-128"/>
                <a:cs typeface="Arial" panose="020B0604020202020204" pitchFamily="34" charset="0"/>
              </a:rPr>
              <a:t>Routing of packets is determined dynamically</a:t>
            </a:r>
          </a:p>
          <a:p>
            <a:pPr lvl="1"/>
            <a:r>
              <a:rPr lang="en-US" altLang="en-US" sz="2400" dirty="0">
                <a:latin typeface="Arial" panose="020B0604020202020204" pitchFamily="34" charset="0"/>
                <a:ea typeface="ＭＳ Ｐゴシック" pitchFamily="34" charset="-128"/>
                <a:cs typeface="Arial" panose="020B0604020202020204" pitchFamily="34" charset="0"/>
              </a:rPr>
              <a:t>A-B-C-D or A-B-F-D or A-E-F-D or </a:t>
            </a:r>
            <a:r>
              <a:rPr lang="en-US" altLang="en-US" sz="2400" dirty="0" smtClean="0">
                <a:latin typeface="Arial" panose="020B0604020202020204" pitchFamily="34" charset="0"/>
                <a:ea typeface="ＭＳ Ｐゴシック" pitchFamily="34" charset="-128"/>
                <a:cs typeface="Arial" panose="020B0604020202020204" pitchFamily="34" charset="0"/>
              </a:rPr>
              <a:t>A-E-F-B-C-D</a:t>
            </a:r>
            <a:endParaRPr lang="en-US" altLang="en-US" sz="2400" dirty="0">
              <a:latin typeface="Arial" panose="020B0604020202020204" pitchFamily="34" charset="0"/>
              <a:ea typeface="ＭＳ Ｐゴシック" pitchFamily="34" charset="-128"/>
              <a:cs typeface="Arial" panose="020B0604020202020204" pitchFamily="34" charset="0"/>
            </a:endParaRPr>
          </a:p>
          <a:p>
            <a:r>
              <a:rPr lang="en-US" altLang="en-US" sz="2600" dirty="0">
                <a:latin typeface="Arial" panose="020B0604020202020204" pitchFamily="34" charset="0"/>
                <a:ea typeface="ＭＳ Ｐゴシック" pitchFamily="34" charset="-128"/>
                <a:cs typeface="Arial" panose="020B0604020202020204" pitchFamily="34" charset="0"/>
              </a:rPr>
              <a:t>Redundant paths, fault tolerance, responsive to traffic </a:t>
            </a:r>
            <a:r>
              <a:rPr lang="en-US" altLang="en-US" sz="2600" dirty="0" smtClean="0">
                <a:latin typeface="Arial" panose="020B0604020202020204" pitchFamily="34" charset="0"/>
                <a:ea typeface="ＭＳ Ｐゴシック" pitchFamily="34" charset="-128"/>
                <a:cs typeface="Arial" panose="020B0604020202020204" pitchFamily="34" charset="0"/>
              </a:rPr>
              <a:t>load</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pic>
        <p:nvPicPr>
          <p:cNvPr id="4" name="Picture 7" descr="A hexagonal graph with vertices Ay to F. The vertex Ay is the source and vertex D is the destination. The graph has following edges: Ay B, B C, C D, D F, E F, Ay E, and B F. The vertices Ay D and B F are placed diagonally opposi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209" y="2029691"/>
            <a:ext cx="3921125" cy="249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78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(18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7035" y="1207698"/>
            <a:ext cx="8574656" cy="4918466"/>
          </a:xfrm>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Overall Structure of the Internet</a:t>
            </a:r>
          </a:p>
          <a:p>
            <a:r>
              <a:rPr lang="en-US" altLang="en-US" sz="2600" dirty="0">
                <a:latin typeface="Arial" panose="020B0604020202020204" pitchFamily="34" charset="0"/>
                <a:ea typeface="ＭＳ Ｐゴシック" pitchFamily="34" charset="-128"/>
                <a:cs typeface="Arial" panose="020B0604020202020204" pitchFamily="34" charset="0"/>
              </a:rPr>
              <a:t>Combination of LANs and WANs</a:t>
            </a:r>
          </a:p>
          <a:p>
            <a:r>
              <a:rPr lang="en-US" altLang="en-US" sz="2600" dirty="0">
                <a:latin typeface="Arial" panose="020B0604020202020204" pitchFamily="34" charset="0"/>
                <a:ea typeface="ＭＳ Ｐゴシック" pitchFamily="34" charset="-128"/>
                <a:cs typeface="Arial" panose="020B0604020202020204" pitchFamily="34" charset="0"/>
              </a:rPr>
              <a:t>Connected by </a:t>
            </a:r>
            <a:r>
              <a:rPr lang="en-US" altLang="en-US" sz="2600" b="1" dirty="0">
                <a:latin typeface="Arial" panose="020B0604020202020204" pitchFamily="34" charset="0"/>
                <a:ea typeface="ＭＳ Ｐゴシック" pitchFamily="34" charset="-128"/>
                <a:cs typeface="Arial" panose="020B0604020202020204" pitchFamily="34" charset="0"/>
              </a:rPr>
              <a:t>routers</a:t>
            </a:r>
            <a:r>
              <a:rPr lang="en-US" altLang="en-US" sz="2600" dirty="0">
                <a:latin typeface="Arial" panose="020B0604020202020204" pitchFamily="34" charset="0"/>
                <a:ea typeface="ＭＳ Ｐゴシック" pitchFamily="34" charset="-128"/>
                <a:cs typeface="Arial" panose="020B0604020202020204" pitchFamily="34" charset="0"/>
              </a:rPr>
              <a:t> that direct message traffic</a:t>
            </a:r>
          </a:p>
          <a:p>
            <a:r>
              <a:rPr lang="en-US" altLang="en-US" sz="2600" b="1" dirty="0">
                <a:latin typeface="Arial" panose="020B0604020202020204" pitchFamily="34" charset="0"/>
                <a:ea typeface="ＭＳ Ｐゴシック" pitchFamily="34" charset="-128"/>
                <a:cs typeface="Arial" panose="020B0604020202020204" pitchFamily="34" charset="0"/>
              </a:rPr>
              <a:t>Internet service provider (ISP)</a:t>
            </a:r>
            <a:r>
              <a:rPr lang="en-US" altLang="en-US" sz="2600" dirty="0">
                <a:latin typeface="Arial" panose="020B0604020202020204" pitchFamily="34" charset="0"/>
                <a:ea typeface="ＭＳ Ｐゴシック" pitchFamily="34" charset="-128"/>
                <a:cs typeface="Arial" panose="020B0604020202020204" pitchFamily="34" charset="0"/>
              </a:rPr>
              <a:t> provides access to the Internet for private individuals and organizations</a:t>
            </a:r>
          </a:p>
          <a:p>
            <a:r>
              <a:rPr lang="en-US" altLang="en-US" sz="2600" b="1" dirty="0">
                <a:latin typeface="Arial" panose="020B0604020202020204" pitchFamily="34" charset="0"/>
                <a:ea typeface="ＭＳ Ｐゴシック" pitchFamily="34" charset="-128"/>
                <a:cs typeface="Arial" panose="020B0604020202020204" pitchFamily="34" charset="0"/>
              </a:rPr>
              <a:t>Domain Name Services (DNS) </a:t>
            </a:r>
            <a:r>
              <a:rPr lang="en-US" altLang="en-US" sz="2600" dirty="0">
                <a:latin typeface="Arial" panose="020B0604020202020204" pitchFamily="34" charset="0"/>
                <a:ea typeface="ＭＳ Ｐゴシック" pitchFamily="34" charset="-128"/>
                <a:cs typeface="Arial" panose="020B0604020202020204" pitchFamily="34" charset="0"/>
              </a:rPr>
              <a:t>provide addressing information</a:t>
            </a:r>
            <a:endParaRPr lang="en-US" altLang="en-US" sz="2600" b="1" dirty="0">
              <a:latin typeface="Arial" panose="020B0604020202020204" pitchFamily="34" charset="0"/>
              <a:ea typeface="ＭＳ Ｐゴシック" pitchFamily="34" charset="-128"/>
              <a:cs typeface="Arial" panose="020B0604020202020204" pitchFamily="34" charset="0"/>
            </a:endParaRPr>
          </a:p>
          <a:p>
            <a:r>
              <a:rPr lang="en-US" altLang="en-US" sz="2600" dirty="0">
                <a:latin typeface="Arial" panose="020B0604020202020204" pitchFamily="34" charset="0"/>
                <a:ea typeface="ＭＳ Ｐゴシック" pitchFamily="34" charset="-128"/>
                <a:cs typeface="Arial" panose="020B0604020202020204" pitchFamily="34" charset="0"/>
              </a:rPr>
              <a:t>ISPs exist at multiple levels: local, regional, national, and international (tier-1 network</a:t>
            </a:r>
            <a:r>
              <a:rPr lang="en-US" altLang="en-US" sz="2600" dirty="0" smtClean="0">
                <a:latin typeface="Arial" panose="020B0604020202020204" pitchFamily="34" charset="0"/>
                <a:ea typeface="ＭＳ Ｐゴシック" pitchFamily="34" charset="-128"/>
                <a:cs typeface="Arial" panose="020B0604020202020204" pitchFamily="34" charset="0"/>
              </a:rPr>
              <a:t>)</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71255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(19 of 22)</a:t>
            </a:r>
            <a:endParaRPr lang="en-US" sz="3600" b="0" dirty="0">
              <a:latin typeface="Arial" panose="020B0604020202020204" pitchFamily="34" charset="0"/>
              <a:cs typeface="Arial" panose="020B0604020202020204" pitchFamily="34" charset="0"/>
            </a:endParaRPr>
          </a:p>
        </p:txBody>
      </p:sp>
      <p:pic>
        <p:nvPicPr>
          <p:cNvPr id="5" name="Picture 5" descr="The image displays a typical company network. Two local area networks L AY N 1 and L AY N 2 are connected with a bridge. A private company network cloud connects to a router. This router connects to two other routers on L AY N 2 via company W AY N. First router on L AY N 2 connects to the company field server. The second router on L AY N 2 is connects to the wireless communication servic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08" y="1263240"/>
            <a:ext cx="7673598" cy="487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30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(20</a:t>
            </a:r>
            <a:r>
              <a:rPr lang="en-US" altLang="en-US" sz="3600" b="0" baseline="0" dirty="0" smtClean="0">
                <a:latin typeface="Arial" panose="020B0604020202020204" pitchFamily="34" charset="0"/>
                <a:ea typeface="ＭＳ Ｐゴシック" pitchFamily="34" charset="-128"/>
                <a:cs typeface="Arial" panose="020B0604020202020204" pitchFamily="34" charset="0"/>
              </a:rPr>
              <a:t> of 22)</a:t>
            </a:r>
            <a:endParaRPr lang="en-US" sz="3600" b="0" dirty="0">
              <a:latin typeface="Arial" panose="020B0604020202020204" pitchFamily="34" charset="0"/>
              <a:cs typeface="Arial" panose="020B0604020202020204" pitchFamily="34" charset="0"/>
            </a:endParaRPr>
          </a:p>
        </p:txBody>
      </p:sp>
      <p:pic>
        <p:nvPicPr>
          <p:cNvPr id="4" name="Picture 5" descr="The image displays how to connect with internet using I S P. A pentagonal local I S P network has five I S P connection nodes. One node is connected to the internet cloud, one to the company network and one to the individual user. The node connecting to the company network is the I S P conne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716" y="1146403"/>
            <a:ext cx="5954568" cy="507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690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(21</a:t>
            </a:r>
            <a:r>
              <a:rPr lang="en-US" altLang="en-US" sz="3600" b="0" baseline="0" dirty="0" smtClean="0">
                <a:latin typeface="Arial" panose="020B0604020202020204" pitchFamily="34" charset="0"/>
                <a:ea typeface="ＭＳ Ｐゴシック" pitchFamily="34" charset="-128"/>
                <a:cs typeface="Arial" panose="020B0604020202020204" pitchFamily="34" charset="0"/>
              </a:rPr>
              <a:t> of 22)</a:t>
            </a:r>
            <a:endParaRPr lang="en-US" sz="3600" b="0" dirty="0">
              <a:latin typeface="Arial" panose="020B0604020202020204" pitchFamily="34" charset="0"/>
              <a:cs typeface="Arial" panose="020B0604020202020204" pitchFamily="34" charset="0"/>
            </a:endParaRPr>
          </a:p>
        </p:txBody>
      </p:sp>
      <p:pic>
        <p:nvPicPr>
          <p:cNvPr id="5" name="Picture 5" descr="An illustration shows a Hierarchy of internet service providers.&#10;The external sources are given to the “International ISP” that is further divided into two parts of “International ISP.”&#10;The first “International ISP.” representing “Internet backbone.” is linked to “Regional ISP.” &#10;The second “International ISP” is linked to “National ISP,” which further shows three sub-divisions.  &#10;The first sub-division is linked to “Regional ISP” that is in turn subdivided into two more links labeled as “Local ISP” leading to Company network and individual users. Both links further leads to external sources.&#10;The second sub-division is linked to “Local ISP.” &#10;The third sub-division is linked to “Regional ISP,” which is in turn subdivided into three more links: “Local ISP; Local ISP; Regional ISP” The networking process continues from the second “International I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580" y="1310920"/>
            <a:ext cx="5642841" cy="473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60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itchFamily="34" charset="-128"/>
                <a:cs typeface="Arial" panose="020B0604020202020204" pitchFamily="34" charset="0"/>
              </a:rPr>
              <a:t>Concepts (22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4069" y="1293962"/>
            <a:ext cx="3502324" cy="4832202"/>
          </a:xfrm>
        </p:spPr>
        <p:txBody>
          <a:bodyPr>
            <a:normAutofit/>
          </a:bodyPr>
          <a:lstStyle/>
          <a:p>
            <a:pPr marL="0" indent="0">
              <a:buNone/>
            </a:pPr>
            <a:r>
              <a:rPr lang="en-US" altLang="en-US" sz="2600" dirty="0">
                <a:latin typeface="Arial" panose="020B0604020202020204" pitchFamily="34" charset="0"/>
                <a:ea typeface="ＭＳ Ｐゴシック" pitchFamily="34" charset="-128"/>
                <a:cs typeface="Arial" panose="020B0604020202020204" pitchFamily="34" charset="0"/>
              </a:rPr>
              <a:t>The rate at which domain survey hosts has grown in just over two decades is astonishing. </a:t>
            </a:r>
          </a:p>
        </p:txBody>
      </p:sp>
      <p:pic>
        <p:nvPicPr>
          <p:cNvPr id="6" name="Picture 7" descr="The internet domain survey host count graph displays the number of host computers on the internet from 1994 to 2017. The graph is plotted for hosts in million versus years from 1994 to 2017. The increase in the number of host computer was very slow from 1994 to 1999. It grew from less than 10 million in 1994 to 50 million in 1999. After 1999 there is an exponential growth in the hosts and in 2017 the host count reaches 1.1 billion. All values approxima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86" y="1199072"/>
            <a:ext cx="4811713"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29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a:t>
            </a:r>
            <a:r>
              <a:rPr lang="en-US" altLang="en-US" sz="3600" b="0" dirty="0" smtClean="0">
                <a:latin typeface="Arial" panose="020B0604020202020204" pitchFamily="34" charset="0"/>
                <a:ea typeface="ＭＳ Ｐゴシック" pitchFamily="34" charset="-128"/>
                <a:cs typeface="Arial" panose="020B0604020202020204" pitchFamily="34" charset="0"/>
              </a:rPr>
              <a:t>Protocols (1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4069" y="1276709"/>
            <a:ext cx="8177840" cy="4849455"/>
          </a:xfrm>
        </p:spPr>
        <p:txBody>
          <a:bodyPr>
            <a:normAutofit/>
          </a:bodyPr>
          <a:lstStyle/>
          <a:p>
            <a:r>
              <a:rPr lang="en-US" altLang="en-US" sz="2600" b="1" dirty="0">
                <a:latin typeface="Arial" panose="020B0604020202020204" pitchFamily="34" charset="0"/>
                <a:ea typeface="ＭＳ Ｐゴシック" pitchFamily="34" charset="-128"/>
                <a:cs typeface="Arial" panose="020B0604020202020204" pitchFamily="34" charset="0"/>
              </a:rPr>
              <a:t>Protocol</a:t>
            </a:r>
            <a:r>
              <a:rPr lang="en-US" altLang="en-US" sz="2600" dirty="0">
                <a:latin typeface="Arial" panose="020B0604020202020204" pitchFamily="34" charset="0"/>
                <a:ea typeface="ＭＳ Ｐゴシック" pitchFamily="34" charset="-128"/>
                <a:cs typeface="Arial" panose="020B0604020202020204" pitchFamily="34" charset="0"/>
              </a:rPr>
              <a:t>: a standard set of rules for communicating</a:t>
            </a:r>
          </a:p>
          <a:p>
            <a:r>
              <a:rPr lang="en-US" altLang="en-US" sz="2600" b="1" dirty="0">
                <a:latin typeface="Arial" panose="020B0604020202020204" pitchFamily="34" charset="0"/>
                <a:ea typeface="ＭＳ Ｐゴシック" pitchFamily="34" charset="-128"/>
                <a:cs typeface="Arial" panose="020B0604020202020204" pitchFamily="34" charset="0"/>
              </a:rPr>
              <a:t>Protocol hierarchy/protocol stack</a:t>
            </a:r>
            <a:r>
              <a:rPr lang="en-US" altLang="en-US" sz="2600" dirty="0">
                <a:latin typeface="Arial" panose="020B0604020202020204" pitchFamily="34" charset="0"/>
                <a:ea typeface="ＭＳ Ｐゴシック" pitchFamily="34" charset="-128"/>
                <a:cs typeface="Arial" panose="020B0604020202020204" pitchFamily="34" charset="0"/>
              </a:rPr>
              <a:t>, </a:t>
            </a:r>
            <a:r>
              <a:rPr lang="en-US" altLang="en-US" sz="2600" b="1" dirty="0">
                <a:latin typeface="Arial" panose="020B0604020202020204" pitchFamily="34" charset="0"/>
                <a:ea typeface="ＭＳ Ｐゴシック" pitchFamily="34" charset="-128"/>
                <a:cs typeface="Arial" panose="020B0604020202020204" pitchFamily="34" charset="0"/>
              </a:rPr>
              <a:t>TCP/IP</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Layers of protocols </a:t>
            </a:r>
          </a:p>
          <a:p>
            <a:pPr lvl="1"/>
            <a:r>
              <a:rPr lang="en-US" altLang="en-US" sz="2400" dirty="0">
                <a:latin typeface="Arial" panose="020B0604020202020204" pitchFamily="34" charset="0"/>
                <a:ea typeface="ＭＳ Ｐゴシック" pitchFamily="34" charset="-128"/>
                <a:cs typeface="Arial" panose="020B0604020202020204" pitchFamily="34" charset="0"/>
              </a:rPr>
              <a:t>Physical transmission to end application rules and standards</a:t>
            </a:r>
          </a:p>
          <a:p>
            <a:r>
              <a:rPr lang="en-US" altLang="en-US" sz="2600" b="1" dirty="0">
                <a:latin typeface="Arial" panose="020B0604020202020204" pitchFamily="34" charset="0"/>
                <a:ea typeface="ＭＳ Ｐゴシック" pitchFamily="34" charset="-128"/>
                <a:cs typeface="Arial" panose="020B0604020202020204" pitchFamily="34" charset="0"/>
              </a:rPr>
              <a:t>Internet Society</a:t>
            </a:r>
            <a:r>
              <a:rPr lang="en-US" altLang="en-US" sz="2600" dirty="0">
                <a:latin typeface="Arial" panose="020B0604020202020204" pitchFamily="34" charset="0"/>
                <a:ea typeface="ＭＳ Ｐゴシック" pitchFamily="34" charset="-128"/>
                <a:cs typeface="Arial" panose="020B0604020202020204" pitchFamily="34" charset="0"/>
              </a:rPr>
              <a:t> makes standards and promotes research</a:t>
            </a:r>
          </a:p>
          <a:p>
            <a:pPr lvl="1"/>
            <a:r>
              <a:rPr lang="en-US" altLang="en-US" sz="2400" dirty="0">
                <a:latin typeface="Arial" panose="020B0604020202020204" pitchFamily="34" charset="0"/>
                <a:ea typeface="ＭＳ Ｐゴシック" pitchFamily="34" charset="-128"/>
                <a:cs typeface="Arial" panose="020B0604020202020204" pitchFamily="34" charset="0"/>
              </a:rPr>
              <a:t>Standards evolve over time</a:t>
            </a:r>
          </a:p>
          <a:p>
            <a:r>
              <a:rPr lang="en-US" altLang="en-US" sz="2600" dirty="0">
                <a:latin typeface="Arial" panose="020B0604020202020204" pitchFamily="34" charset="0"/>
                <a:ea typeface="ＭＳ Ｐゴシック" pitchFamily="34" charset="-128"/>
                <a:cs typeface="Arial" panose="020B0604020202020204" pitchFamily="34" charset="0"/>
              </a:rPr>
              <a:t>International agreements make Internet possible</a:t>
            </a:r>
          </a:p>
        </p:txBody>
      </p:sp>
    </p:spTree>
    <p:extLst>
      <p:ext uri="{BB962C8B-B14F-4D97-AF65-F5344CB8AC3E}">
        <p14:creationId xmlns:p14="http://schemas.microsoft.com/office/powerpoint/2010/main" val="54222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a:t>
            </a:r>
            <a:r>
              <a:rPr lang="en-US" altLang="en-US" sz="3600" b="0" dirty="0" smtClean="0">
                <a:latin typeface="Arial" panose="020B0604020202020204" pitchFamily="34" charset="0"/>
                <a:ea typeface="ＭＳ Ｐゴシック" pitchFamily="34" charset="-128"/>
                <a:cs typeface="Arial" panose="020B0604020202020204" pitchFamily="34" charset="0"/>
              </a:rPr>
              <a:t>Protocols (2 of 2)</a:t>
            </a:r>
            <a:endParaRPr lang="en-US" sz="3600" b="0" dirty="0">
              <a:latin typeface="Arial" panose="020B0604020202020204" pitchFamily="34" charset="0"/>
              <a:cs typeface="Arial" panose="020B0604020202020204" pitchFamily="34" charset="0"/>
            </a:endParaRPr>
          </a:p>
        </p:txBody>
      </p:sp>
      <p:pic>
        <p:nvPicPr>
          <p:cNvPr id="5" name="Picture 5" descr="A table shows the five-layer TCP/IP protocol hierarchy. The column headers are Layer: Name: Example and the entries are as follows:&#10;5: Application: HTTP, SMTP, FTP&#10;4: Transport: TCP, UDP&#10;3: Network: IP&#10;2b: Logical link control: PPT Ethernet&#10;2a: Medium access control: Ethernet&#10;1: Physical: Modem, DSL, Cable modem, Wi-Fi, 4G"/>
          <p:cNvPicPr>
            <a:picLocks noChangeAspect="1" noChangeArrowheads="1"/>
          </p:cNvPicPr>
          <p:nvPr/>
        </p:nvPicPr>
        <p:blipFill>
          <a:blip r:embed="rId2">
            <a:extLst>
              <a:ext uri="{28A0092B-C50C-407E-A947-70E740481C1C}">
                <a14:useLocalDpi xmlns:a14="http://schemas.microsoft.com/office/drawing/2010/main" val="0"/>
              </a:ext>
            </a:extLst>
          </a:blip>
          <a:srcRect r="3557"/>
          <a:stretch>
            <a:fillRect/>
          </a:stretch>
        </p:blipFill>
        <p:spPr bwMode="auto">
          <a:xfrm>
            <a:off x="171450" y="1735272"/>
            <a:ext cx="8801100" cy="363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42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Physical Layer (1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a:buFontTx/>
              <a:buNone/>
            </a:pPr>
            <a:r>
              <a:rPr lang="en-US" altLang="en-US" sz="2800" b="1" dirty="0">
                <a:latin typeface="Arial" panose="020B0604020202020204" pitchFamily="34" charset="0"/>
                <a:ea typeface="ＭＳ Ｐゴシック" pitchFamily="34" charset="-128"/>
                <a:cs typeface="Arial" panose="020B0604020202020204" pitchFamily="34" charset="0"/>
              </a:rPr>
              <a:t>Physical layer protocols</a:t>
            </a:r>
          </a:p>
          <a:p>
            <a:r>
              <a:rPr lang="en-US" altLang="en-US" sz="2800" dirty="0">
                <a:latin typeface="Arial" panose="020B0604020202020204" pitchFamily="34" charset="0"/>
                <a:ea typeface="ＭＳ Ｐゴシック" pitchFamily="34" charset="-128"/>
                <a:cs typeface="Arial" panose="020B0604020202020204" pitchFamily="34" charset="0"/>
              </a:rPr>
              <a:t>Rules for exchanging binary data across a physical channel (fiber-optic, twisted-pair, wireless, etc.)</a:t>
            </a:r>
          </a:p>
          <a:p>
            <a:pPr lvl="1"/>
            <a:r>
              <a:rPr lang="en-US" altLang="en-US" sz="2600" dirty="0">
                <a:latin typeface="Arial" panose="020B0604020202020204" pitchFamily="34" charset="0"/>
                <a:ea typeface="ＭＳ Ｐゴシック" pitchFamily="34" charset="-128"/>
                <a:cs typeface="Arial" panose="020B0604020202020204" pitchFamily="34" charset="0"/>
              </a:rPr>
              <a:t>How to know when a bit is present on the line</a:t>
            </a:r>
          </a:p>
          <a:p>
            <a:pPr lvl="1"/>
            <a:r>
              <a:rPr lang="en-US" altLang="en-US" sz="2600" dirty="0">
                <a:latin typeface="Arial" panose="020B0604020202020204" pitchFamily="34" charset="0"/>
                <a:ea typeface="ＭＳ Ｐゴシック" pitchFamily="34" charset="-128"/>
                <a:cs typeface="Arial" panose="020B0604020202020204" pitchFamily="34" charset="0"/>
              </a:rPr>
              <a:t>How much time the bit will remain on the line</a:t>
            </a:r>
          </a:p>
          <a:p>
            <a:pPr lvl="1"/>
            <a:r>
              <a:rPr lang="en-US" altLang="en-US" sz="2600" dirty="0">
                <a:latin typeface="Arial" panose="020B0604020202020204" pitchFamily="34" charset="0"/>
                <a:ea typeface="ＭＳ Ｐゴシック" pitchFamily="34" charset="-128"/>
                <a:cs typeface="Arial" panose="020B0604020202020204" pitchFamily="34" charset="0"/>
              </a:rPr>
              <a:t>Whether the bit is digital or analog in form</a:t>
            </a:r>
          </a:p>
          <a:p>
            <a:pPr lvl="1"/>
            <a:r>
              <a:rPr lang="en-US" altLang="en-US" sz="2600" dirty="0">
                <a:latin typeface="Arial" panose="020B0604020202020204" pitchFamily="34" charset="0"/>
                <a:ea typeface="ＭＳ Ｐゴシック" pitchFamily="34" charset="-128"/>
                <a:cs typeface="Arial" panose="020B0604020202020204" pitchFamily="34" charset="0"/>
              </a:rPr>
              <a:t>What physical quantities represent 0 and 1</a:t>
            </a:r>
          </a:p>
          <a:p>
            <a:pPr lvl="1"/>
            <a:r>
              <a:rPr lang="en-US" altLang="en-US" sz="2600" dirty="0">
                <a:latin typeface="Arial" panose="020B0604020202020204" pitchFamily="34" charset="0"/>
                <a:ea typeface="ＭＳ Ｐゴシック" pitchFamily="34" charset="-128"/>
                <a:cs typeface="Arial" panose="020B0604020202020204" pitchFamily="34" charset="0"/>
              </a:rPr>
              <a:t>Shape of the connector between the computer and the transmission line</a:t>
            </a:r>
          </a:p>
          <a:p>
            <a:r>
              <a:rPr lang="en-US" altLang="en-US" sz="2800" dirty="0">
                <a:latin typeface="Arial" panose="020B0604020202020204" pitchFamily="34" charset="0"/>
                <a:ea typeface="ＭＳ Ｐゴシック" pitchFamily="34" charset="-128"/>
                <a:cs typeface="Arial" panose="020B0604020202020204" pitchFamily="34" charset="0"/>
              </a:rPr>
              <a:t>Create an abstract “bit pipe” used by higher </a:t>
            </a:r>
            <a:r>
              <a:rPr lang="en-US" altLang="en-US" sz="2800" dirty="0" smtClean="0">
                <a:latin typeface="Arial" panose="020B0604020202020204" pitchFamily="34" charset="0"/>
                <a:ea typeface="ＭＳ Ｐゴシック" pitchFamily="34" charset="-128"/>
                <a:cs typeface="Arial" panose="020B0604020202020204" pitchFamily="34" charset="0"/>
              </a:rPr>
              <a:t>layers</a:t>
            </a:r>
            <a:endParaRPr lang="en-US" altLang="en-US" sz="28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69229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Objectives (2 of 2)</a:t>
            </a:r>
            <a:endParaRPr lang="en-US" sz="3600" b="0"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p:txBody>
          <a:bodyPr>
            <a:normAutofit/>
          </a:bodyPr>
          <a:lstStyle/>
          <a:p>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Name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the layers of the network protocol hierarchy, and describe the purpose of each layer </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Name four services that computer networks provide and explain their social impact </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Explain cloud computing and discuss its potential benefits</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Describe the highlights of the history of the Internet and the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web</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717181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Physical Layer (2 of 2)</a:t>
            </a:r>
            <a:endParaRPr lang="en-US" sz="3600" b="0" dirty="0">
              <a:latin typeface="Arial" panose="020B0604020202020204" pitchFamily="34" charset="0"/>
              <a:cs typeface="Arial" panose="020B0604020202020204" pitchFamily="34" charset="0"/>
            </a:endParaRPr>
          </a:p>
        </p:txBody>
      </p:sp>
      <p:pic>
        <p:nvPicPr>
          <p:cNvPr id="5" name="Picture 5" descr="The image displays the concept of a bit pipe. A binary number 1 0 0 1 1 1 enters the bit pipe and the name number comes out at the other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75" y="1900238"/>
            <a:ext cx="8244650" cy="301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87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Data </a:t>
            </a:r>
            <a:r>
              <a:rPr lang="en-US" altLang="en-US" sz="3600" b="0" dirty="0">
                <a:latin typeface="Arial" panose="020B0604020202020204" pitchFamily="34" charset="0"/>
                <a:ea typeface="ＭＳ Ｐゴシック" pitchFamily="34" charset="-128"/>
                <a:cs typeface="Arial" panose="020B0604020202020204" pitchFamily="34" charset="0"/>
              </a:rPr>
              <a:t>Link </a:t>
            </a:r>
            <a:r>
              <a:rPr lang="en-US" altLang="en-US" sz="3600" b="0" dirty="0" smtClean="0">
                <a:latin typeface="Arial" panose="020B0604020202020204" pitchFamily="34" charset="0"/>
                <a:ea typeface="ＭＳ Ｐゴシック" pitchFamily="34" charset="-128"/>
                <a:cs typeface="Arial" panose="020B0604020202020204" pitchFamily="34" charset="0"/>
              </a:rPr>
              <a:t>Layer (1 of 6)</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Data Link protocols</a:t>
            </a:r>
          </a:p>
          <a:p>
            <a:r>
              <a:rPr lang="en-US" altLang="en-US" sz="2600" dirty="0">
                <a:latin typeface="Arial" panose="020B0604020202020204" pitchFamily="34" charset="0"/>
                <a:ea typeface="ＭＳ Ｐゴシック" pitchFamily="34" charset="-128"/>
                <a:cs typeface="Arial" panose="020B0604020202020204" pitchFamily="34" charset="0"/>
              </a:rPr>
              <a:t>Ensure reliable transmission of bits</a:t>
            </a:r>
          </a:p>
          <a:p>
            <a:r>
              <a:rPr lang="en-US" altLang="en-US" sz="2600" b="1" dirty="0">
                <a:latin typeface="Arial" panose="020B0604020202020204" pitchFamily="34" charset="0"/>
                <a:ea typeface="ＭＳ Ｐゴシック" pitchFamily="34" charset="-128"/>
                <a:cs typeface="Arial" panose="020B0604020202020204" pitchFamily="34" charset="0"/>
              </a:rPr>
              <a:t>Error detection and correction</a:t>
            </a:r>
            <a:r>
              <a:rPr lang="en-US" altLang="en-US" sz="2600" dirty="0">
                <a:latin typeface="Arial" panose="020B0604020202020204" pitchFamily="34" charset="0"/>
                <a:ea typeface="ＭＳ Ｐゴシック" pitchFamily="34" charset="-128"/>
                <a:cs typeface="Arial" panose="020B0604020202020204" pitchFamily="34" charset="0"/>
              </a:rPr>
              <a:t> notice failures in the transmission and fix them</a:t>
            </a:r>
          </a:p>
          <a:p>
            <a:r>
              <a:rPr lang="en-US" altLang="en-US" sz="2600" b="1" dirty="0">
                <a:latin typeface="Arial" panose="020B0604020202020204" pitchFamily="34" charset="0"/>
                <a:ea typeface="ＭＳ Ｐゴシック" pitchFamily="34" charset="-128"/>
                <a:cs typeface="Arial" panose="020B0604020202020204" pitchFamily="34" charset="0"/>
              </a:rPr>
              <a:t>Framing </a:t>
            </a:r>
            <a:r>
              <a:rPr lang="en-US" altLang="en-US" sz="2600" dirty="0">
                <a:latin typeface="Arial" panose="020B0604020202020204" pitchFamily="34" charset="0"/>
                <a:ea typeface="ＭＳ Ｐゴシック" pitchFamily="34" charset="-128"/>
                <a:cs typeface="Arial" panose="020B0604020202020204" pitchFamily="34" charset="0"/>
              </a:rPr>
              <a:t>determines which bits belong to one message</a:t>
            </a:r>
          </a:p>
          <a:p>
            <a:r>
              <a:rPr lang="en-US" altLang="en-US" sz="2600" dirty="0">
                <a:latin typeface="Arial" panose="020B0604020202020204" pitchFamily="34" charset="0"/>
                <a:ea typeface="ＭＳ Ｐゴシック" pitchFamily="34" charset="-128"/>
                <a:cs typeface="Arial" panose="020B0604020202020204" pitchFamily="34" charset="0"/>
              </a:rPr>
              <a:t>Two parts</a:t>
            </a:r>
          </a:p>
          <a:p>
            <a:pPr lvl="1"/>
            <a:r>
              <a:rPr lang="en-US" altLang="en-US" sz="2400" dirty="0">
                <a:latin typeface="Arial" panose="020B0604020202020204" pitchFamily="34" charset="0"/>
                <a:ea typeface="ＭＳ Ｐゴシック" pitchFamily="34" charset="-128"/>
                <a:cs typeface="Arial" panose="020B0604020202020204" pitchFamily="34" charset="0"/>
              </a:rPr>
              <a:t>Layer 2a: Medium Access Control</a:t>
            </a:r>
          </a:p>
          <a:p>
            <a:pPr lvl="1"/>
            <a:r>
              <a:rPr lang="en-US" altLang="en-US" sz="2400" dirty="0">
                <a:latin typeface="Arial" panose="020B0604020202020204" pitchFamily="34" charset="0"/>
                <a:ea typeface="ＭＳ Ｐゴシック" pitchFamily="34" charset="-128"/>
                <a:cs typeface="Arial" panose="020B0604020202020204" pitchFamily="34" charset="0"/>
              </a:rPr>
              <a:t>Layer 2b: Logical Link </a:t>
            </a:r>
            <a:r>
              <a:rPr lang="en-US" altLang="en-US" sz="2400" dirty="0" smtClean="0">
                <a:latin typeface="Arial" panose="020B0604020202020204" pitchFamily="34" charset="0"/>
                <a:ea typeface="ＭＳ Ｐゴシック" pitchFamily="34" charset="-128"/>
                <a:cs typeface="Arial" panose="020B0604020202020204" pitchFamily="34" charset="0"/>
              </a:rPr>
              <a:t>Control</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62215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Data </a:t>
            </a:r>
            <a:r>
              <a:rPr lang="en-US" altLang="en-US" sz="3600" b="0" dirty="0">
                <a:latin typeface="Arial" panose="020B0604020202020204" pitchFamily="34" charset="0"/>
                <a:ea typeface="ＭＳ Ｐゴシック" pitchFamily="34" charset="-128"/>
                <a:cs typeface="Arial" panose="020B0604020202020204" pitchFamily="34" charset="0"/>
              </a:rPr>
              <a:t>Link </a:t>
            </a:r>
            <a:r>
              <a:rPr lang="en-US" altLang="en-US" sz="3600" b="0" dirty="0" smtClean="0">
                <a:latin typeface="Arial" panose="020B0604020202020204" pitchFamily="34" charset="0"/>
                <a:ea typeface="ＭＳ Ｐゴシック" pitchFamily="34" charset="-128"/>
                <a:cs typeface="Arial" panose="020B0604020202020204" pitchFamily="34" charset="0"/>
              </a:rPr>
              <a:t>Layer (2 of 6)</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Medium Access Control protocols</a:t>
            </a:r>
          </a:p>
          <a:p>
            <a:r>
              <a:rPr lang="en-US" altLang="en-US" sz="2600" dirty="0">
                <a:latin typeface="Arial" panose="020B0604020202020204" pitchFamily="34" charset="0"/>
                <a:ea typeface="ＭＳ Ｐゴシック" pitchFamily="34" charset="-128"/>
                <a:cs typeface="Arial" panose="020B0604020202020204" pitchFamily="34" charset="0"/>
              </a:rPr>
              <a:t>Rules for communicating on shared lines </a:t>
            </a:r>
            <a:r>
              <a:rPr lang="mr-IN" altLang="en-US" sz="2600" dirty="0">
                <a:latin typeface="Arial" panose="020B0604020202020204" pitchFamily="34" charset="0"/>
                <a:ea typeface="ＭＳ Ｐゴシック" pitchFamily="34" charset="-128"/>
              </a:rPr>
              <a:t>–</a:t>
            </a:r>
            <a:r>
              <a:rPr lang="en-US" altLang="en-US" sz="2600" dirty="0">
                <a:latin typeface="Arial" panose="020B0604020202020204" pitchFamily="34" charset="0"/>
                <a:ea typeface="ＭＳ Ｐゴシック" pitchFamily="34" charset="-128"/>
                <a:cs typeface="Arial" panose="020B0604020202020204" pitchFamily="34" charset="0"/>
              </a:rPr>
              <a:t> who has ownership</a:t>
            </a:r>
          </a:p>
          <a:p>
            <a:r>
              <a:rPr lang="en-US" altLang="en-US" sz="2600" dirty="0">
                <a:latin typeface="Arial" panose="020B0604020202020204" pitchFamily="34" charset="0"/>
                <a:ea typeface="ＭＳ Ｐゴシック" pitchFamily="34" charset="-128"/>
                <a:cs typeface="Arial" panose="020B0604020202020204" pitchFamily="34" charset="0"/>
              </a:rPr>
              <a:t>Contention-based protocol</a:t>
            </a:r>
          </a:p>
          <a:p>
            <a:pPr lvl="1"/>
            <a:r>
              <a:rPr lang="en-US" altLang="en-US" sz="2400" dirty="0">
                <a:latin typeface="Arial" panose="020B0604020202020204" pitchFamily="34" charset="0"/>
                <a:ea typeface="ＭＳ Ｐゴシック" pitchFamily="34" charset="-128"/>
                <a:cs typeface="Arial" panose="020B0604020202020204" pitchFamily="34" charset="0"/>
              </a:rPr>
              <a:t>When a node wants to send a message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Listen to the line and wait until it is free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Begin transmitting as soon as it is free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If a collision results, wait a random amount of time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Repeat</a:t>
            </a:r>
          </a:p>
          <a:p>
            <a:r>
              <a:rPr lang="en-US" altLang="en-US" sz="2600" dirty="0">
                <a:latin typeface="Arial" panose="020B0604020202020204" pitchFamily="34" charset="0"/>
                <a:ea typeface="ＭＳ Ｐゴシック" pitchFamily="34" charset="-128"/>
                <a:cs typeface="Arial" panose="020B0604020202020204" pitchFamily="34" charset="0"/>
              </a:rPr>
              <a:t>Advantage: distributed, no master </a:t>
            </a:r>
            <a:r>
              <a:rPr lang="en-US" altLang="en-US" sz="2600" dirty="0" smtClean="0">
                <a:latin typeface="Arial" panose="020B0604020202020204" pitchFamily="34" charset="0"/>
                <a:ea typeface="ＭＳ Ｐゴシック" pitchFamily="34" charset="-128"/>
                <a:cs typeface="Arial" panose="020B0604020202020204" pitchFamily="34" charset="0"/>
              </a:rPr>
              <a:t>bottleneck</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665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defTabSz="914400">
              <a:defRPr/>
            </a:pPr>
            <a:r>
              <a:rPr lang="en-US" altLang="en-US" sz="3600" b="0" kern="0" dirty="0" smtClean="0">
                <a:latin typeface="Arial" panose="020B0604020202020204" pitchFamily="34" charset="0"/>
                <a:cs typeface="Arial" panose="020B0604020202020204" pitchFamily="34" charset="0"/>
              </a:rPr>
              <a:t>Figure 7.16 The </a:t>
            </a:r>
            <a:r>
              <a:rPr lang="en-US" altLang="en-US" sz="3600" b="0" kern="0" dirty="0">
                <a:latin typeface="Arial" panose="020B0604020202020204" pitchFamily="34" charset="0"/>
                <a:cs typeface="Arial" panose="020B0604020202020204" pitchFamily="34" charset="0"/>
              </a:rPr>
              <a:t>Medium Access Control protocols in </a:t>
            </a:r>
            <a:r>
              <a:rPr lang="en-US" altLang="en-US" sz="3600" b="0" kern="0" dirty="0" smtClean="0">
                <a:latin typeface="Arial" panose="020B0604020202020204" pitchFamily="34" charset="0"/>
                <a:cs typeface="Arial" panose="020B0604020202020204" pitchFamily="34" charset="0"/>
              </a:rPr>
              <a:t>Ethernet</a:t>
            </a:r>
            <a:endParaRPr lang="en-US" sz="4000" b="0" dirty="0">
              <a:latin typeface="Arial" panose="020B0604020202020204" pitchFamily="34" charset="0"/>
              <a:cs typeface="Arial" panose="020B0604020202020204" pitchFamily="34" charset="0"/>
            </a:endParaRPr>
          </a:p>
        </p:txBody>
      </p:sp>
      <p:pic>
        <p:nvPicPr>
          <p:cNvPr id="4" name="Picture 5" descr="Figure Ay. No collision. There are two nodes in the communication line, Ay and B. Ay sends a message. B wants to send a message at the same time but B listens and waits. As soon as Ay finishes sending the message, B sends the message and Ay is idle at this time. So, no collision takes place. Figure B, Collision. There are three nodes in the communication line, Ay, B and C. Ay sends a message, at the same time both B and C want to send a message. As soon as Ay finishes, B and C send the message simultaneously and collision occurs. So, both messages B and C are lost. At this point of time Ay is idle. Figure C, Collision and retransmission. There are three nodes in the communication line, Ay, B and C. Ay sends a message, at the same time both B and C want to send a message. As soon as Ay finishes, B and C send a message. At this time collision is detected. Both B and C are assigned a waiting time, r sub b, random waiting time of node B and r sub c, random waiting time of node C. B waits for r sub b and sends the message. While B is sending line is busy for C and it waits. Soon after B finishes sending message, C sends the message. During the collision and retransmission period, Ay remains i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69" y="1200131"/>
            <a:ext cx="3350805" cy="491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633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a:t>
            </a:r>
            <a:r>
              <a:rPr lang="en-US" altLang="en-US" sz="3600" b="0" dirty="0" smtClean="0">
                <a:latin typeface="Arial" panose="020B0604020202020204" pitchFamily="34" charset="0"/>
                <a:ea typeface="ＭＳ Ｐゴシック" pitchFamily="34" charset="-128"/>
                <a:cs typeface="Arial" panose="020B0604020202020204" pitchFamily="34" charset="0"/>
              </a:rPr>
              <a:t>Protocols: Data </a:t>
            </a:r>
            <a:r>
              <a:rPr lang="en-US" altLang="en-US" sz="3600" b="0" dirty="0">
                <a:latin typeface="Arial" panose="020B0604020202020204" pitchFamily="34" charset="0"/>
                <a:ea typeface="ＭＳ Ｐゴシック" pitchFamily="34" charset="-128"/>
                <a:cs typeface="Arial" panose="020B0604020202020204" pitchFamily="34" charset="0"/>
              </a:rPr>
              <a:t>Link </a:t>
            </a:r>
            <a:r>
              <a:rPr lang="en-US" altLang="en-US" sz="3600" b="0" dirty="0" smtClean="0">
                <a:latin typeface="Arial" panose="020B0604020202020204" pitchFamily="34" charset="0"/>
                <a:ea typeface="ＭＳ Ｐゴシック" pitchFamily="34" charset="-128"/>
                <a:cs typeface="Arial" panose="020B0604020202020204" pitchFamily="34" charset="0"/>
              </a:rPr>
              <a:t>Layer (3 of 6)</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Logical Link Control protocols</a:t>
            </a:r>
          </a:p>
          <a:p>
            <a:r>
              <a:rPr lang="en-US" altLang="en-US" sz="2600" dirty="0">
                <a:latin typeface="Arial" panose="020B0604020202020204" pitchFamily="34" charset="0"/>
                <a:ea typeface="ＭＳ Ｐゴシック" pitchFamily="34" charset="-128"/>
                <a:cs typeface="Arial" panose="020B0604020202020204" pitchFamily="34" charset="0"/>
              </a:rPr>
              <a:t>Rules for detecting and correcting errors</a:t>
            </a:r>
          </a:p>
          <a:p>
            <a:r>
              <a:rPr lang="en-US" altLang="en-US" sz="2600" b="1" dirty="0">
                <a:latin typeface="Arial" panose="020B0604020202020204" pitchFamily="34" charset="0"/>
                <a:ea typeface="ＭＳ Ｐゴシック" pitchFamily="34" charset="-128"/>
                <a:cs typeface="Arial" panose="020B0604020202020204" pitchFamily="34" charset="0"/>
              </a:rPr>
              <a:t>ARQ algorithm</a:t>
            </a:r>
            <a:r>
              <a:rPr lang="en-US" altLang="en-US" sz="2600" dirty="0">
                <a:latin typeface="Arial" panose="020B0604020202020204" pitchFamily="34" charset="0"/>
                <a:ea typeface="ＭＳ Ｐゴシック" pitchFamily="34" charset="-128"/>
                <a:cs typeface="Arial" panose="020B0604020202020204" pitchFamily="34" charset="0"/>
              </a:rPr>
              <a:t> (automatic repeat request)</a:t>
            </a:r>
          </a:p>
          <a:p>
            <a:pPr>
              <a:buClr>
                <a:srgbClr val="FFFFFF"/>
              </a:buClr>
              <a:buNone/>
              <a:defRPr/>
            </a:pPr>
            <a:r>
              <a:rPr lang="en-US" altLang="en-US" sz="2600" i="1" dirty="0">
                <a:solidFill>
                  <a:srgbClr val="000000"/>
                </a:solidFill>
                <a:latin typeface="Arial" panose="020B0604020202020204" pitchFamily="34" charset="0"/>
                <a:cs typeface="Arial" panose="020B0604020202020204" pitchFamily="34" charset="0"/>
              </a:rPr>
              <a:t>Sender </a:t>
            </a:r>
          </a:p>
          <a:p>
            <a:pPr>
              <a:buFont typeface="Arial" panose="020B0604020202020204" pitchFamily="34" charset="0"/>
              <a:buChar char="•"/>
              <a:defRPr/>
            </a:pPr>
            <a:r>
              <a:rPr lang="en-US" altLang="en-US" sz="2600" dirty="0">
                <a:solidFill>
                  <a:srgbClr val="000000"/>
                </a:solidFill>
                <a:latin typeface="Arial" panose="020B0604020202020204" pitchFamily="34" charset="0"/>
                <a:cs typeface="Arial" panose="020B0604020202020204" pitchFamily="34" charset="0"/>
              </a:rPr>
              <a:t>Transmit a packet and wait for ACK or time out</a:t>
            </a:r>
          </a:p>
          <a:p>
            <a:pPr>
              <a:buFont typeface="Arial" panose="020B0604020202020204" pitchFamily="34" charset="0"/>
              <a:buChar char="•"/>
              <a:defRPr/>
            </a:pPr>
            <a:r>
              <a:rPr lang="en-US" altLang="en-US" sz="2600" dirty="0">
                <a:solidFill>
                  <a:srgbClr val="000000"/>
                </a:solidFill>
                <a:latin typeface="Arial" panose="020B0604020202020204" pitchFamily="34" charset="0"/>
                <a:cs typeface="Arial" panose="020B0604020202020204" pitchFamily="34" charset="0"/>
              </a:rPr>
              <a:t>If ACK received, go on to next packet</a:t>
            </a:r>
          </a:p>
          <a:p>
            <a:pPr>
              <a:buFont typeface="Arial" panose="020B0604020202020204" pitchFamily="34" charset="0"/>
              <a:buChar char="•"/>
              <a:defRPr/>
            </a:pPr>
            <a:r>
              <a:rPr lang="en-US" altLang="en-US" sz="2600" dirty="0">
                <a:solidFill>
                  <a:srgbClr val="000000"/>
                </a:solidFill>
                <a:latin typeface="Arial" panose="020B0604020202020204" pitchFamily="34" charset="0"/>
                <a:cs typeface="Arial" panose="020B0604020202020204" pitchFamily="34" charset="0"/>
              </a:rPr>
              <a:t>Otherwise, repeat on the current packet</a:t>
            </a:r>
          </a:p>
          <a:p>
            <a:pPr>
              <a:spcBef>
                <a:spcPct val="0"/>
              </a:spcBef>
              <a:buClr>
                <a:srgbClr val="FFFFFF"/>
              </a:buClr>
              <a:buNone/>
              <a:defRPr/>
            </a:pPr>
            <a:r>
              <a:rPr lang="en-US" altLang="en-US" sz="2600" i="1" dirty="0">
                <a:solidFill>
                  <a:srgbClr val="000000"/>
                </a:solidFill>
                <a:latin typeface="Arial" panose="020B0604020202020204" pitchFamily="34" charset="0"/>
                <a:cs typeface="Arial" panose="020B0604020202020204" pitchFamily="34" charset="0"/>
              </a:rPr>
              <a:t>Receiver</a:t>
            </a:r>
          </a:p>
          <a:p>
            <a:pPr>
              <a:spcBef>
                <a:spcPct val="0"/>
              </a:spcBef>
              <a:buFont typeface="Arial" panose="020B0604020202020204" pitchFamily="34" charset="0"/>
              <a:buChar char="•"/>
              <a:defRPr/>
            </a:pPr>
            <a:r>
              <a:rPr lang="en-US" altLang="en-US" sz="2600" dirty="0">
                <a:solidFill>
                  <a:srgbClr val="000000"/>
                </a:solidFill>
                <a:latin typeface="Arial" panose="020B0604020202020204" pitchFamily="34" charset="0"/>
                <a:cs typeface="Arial" panose="020B0604020202020204" pitchFamily="34" charset="0"/>
              </a:rPr>
              <a:t>If no error, return </a:t>
            </a:r>
            <a:r>
              <a:rPr lang="en-US" altLang="en-US" sz="2600" b="1" dirty="0">
                <a:solidFill>
                  <a:srgbClr val="000000"/>
                </a:solidFill>
                <a:latin typeface="Arial" panose="020B0604020202020204" pitchFamily="34" charset="0"/>
                <a:cs typeface="Arial" panose="020B0604020202020204" pitchFamily="34" charset="0"/>
              </a:rPr>
              <a:t>acknowledgement message (ACK)</a:t>
            </a:r>
          </a:p>
          <a:p>
            <a:pPr>
              <a:spcBef>
                <a:spcPct val="0"/>
              </a:spcBef>
              <a:buFont typeface="Arial" panose="020B0604020202020204" pitchFamily="34" charset="0"/>
              <a:buChar char="•"/>
              <a:defRPr/>
            </a:pPr>
            <a:r>
              <a:rPr lang="en-US" altLang="en-US" sz="2600" dirty="0">
                <a:solidFill>
                  <a:srgbClr val="000000"/>
                </a:solidFill>
                <a:latin typeface="Arial" panose="020B0604020202020204" pitchFamily="34" charset="0"/>
                <a:cs typeface="Arial" panose="020B0604020202020204" pitchFamily="34" charset="0"/>
              </a:rPr>
              <a:t>Otherwise, return nothing</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00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a:t>
            </a:r>
            <a:r>
              <a:rPr lang="en-US" altLang="en-US" sz="3600" b="0" dirty="0" smtClean="0">
                <a:latin typeface="Arial" panose="020B0604020202020204" pitchFamily="34" charset="0"/>
                <a:ea typeface="ＭＳ Ｐゴシック" pitchFamily="34" charset="-128"/>
                <a:cs typeface="Arial" panose="020B0604020202020204" pitchFamily="34" charset="0"/>
              </a:rPr>
              <a:t>Protocols: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Data </a:t>
            </a:r>
            <a:r>
              <a:rPr lang="en-US" altLang="en-US" sz="3600" b="0" dirty="0">
                <a:latin typeface="Arial" panose="020B0604020202020204" pitchFamily="34" charset="0"/>
                <a:ea typeface="ＭＳ Ｐゴシック" pitchFamily="34" charset="-128"/>
                <a:cs typeface="Arial" panose="020B0604020202020204" pitchFamily="34" charset="0"/>
              </a:rPr>
              <a:t>Link </a:t>
            </a:r>
            <a:r>
              <a:rPr lang="en-US" altLang="en-US" sz="3600" b="0" dirty="0" smtClean="0">
                <a:latin typeface="Arial" panose="020B0604020202020204" pitchFamily="34" charset="0"/>
                <a:ea typeface="ＭＳ Ｐゴシック" pitchFamily="34" charset="-128"/>
                <a:cs typeface="Arial" panose="020B0604020202020204" pitchFamily="34" charset="0"/>
              </a:rPr>
              <a:t>Layer (4 of 6)</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2357323"/>
          </a:xfrm>
        </p:spPr>
        <p:txBody>
          <a:bodyPr/>
          <a:lstStyle/>
          <a:p>
            <a:r>
              <a:rPr lang="en-US" altLang="en-US" sz="2600" dirty="0">
                <a:latin typeface="Arial" panose="020B0604020202020204" pitchFamily="34" charset="0"/>
                <a:ea typeface="ＭＳ Ｐゴシック" pitchFamily="34" charset="-128"/>
                <a:cs typeface="Arial" panose="020B0604020202020204" pitchFamily="34" charset="0"/>
              </a:rPr>
              <a:t>Packet contains:</a:t>
            </a:r>
          </a:p>
          <a:p>
            <a:pPr lvl="1"/>
            <a:r>
              <a:rPr lang="en-US" altLang="en-US" sz="2400" dirty="0">
                <a:latin typeface="Arial" panose="020B0604020202020204" pitchFamily="34" charset="0"/>
                <a:ea typeface="ＭＳ Ｐゴシック" pitchFamily="34" charset="-128"/>
                <a:cs typeface="Arial" panose="020B0604020202020204" pitchFamily="34" charset="0"/>
              </a:rPr>
              <a:t>Markers for start and end of packet (SOP and EOP)</a:t>
            </a:r>
          </a:p>
          <a:p>
            <a:pPr lvl="1"/>
            <a:r>
              <a:rPr lang="en-US" altLang="en-US" sz="2400" dirty="0">
                <a:latin typeface="Arial" panose="020B0604020202020204" pitchFamily="34" charset="0"/>
                <a:ea typeface="ＭＳ Ｐゴシック" pitchFamily="34" charset="-128"/>
                <a:cs typeface="Arial" panose="020B0604020202020204" pitchFamily="34" charset="0"/>
              </a:rPr>
              <a:t>Sequence number for packet (e.g., 2 of 5)</a:t>
            </a:r>
          </a:p>
          <a:p>
            <a:pPr lvl="1"/>
            <a:r>
              <a:rPr lang="en-US" altLang="en-US" sz="2400" dirty="0">
                <a:latin typeface="Arial" panose="020B0604020202020204" pitchFamily="34" charset="0"/>
                <a:ea typeface="ＭＳ Ｐゴシック" pitchFamily="34" charset="-128"/>
                <a:cs typeface="Arial" panose="020B0604020202020204" pitchFamily="34" charset="0"/>
              </a:rPr>
              <a:t>Packet data</a:t>
            </a:r>
          </a:p>
          <a:p>
            <a:pPr lvl="1"/>
            <a:r>
              <a:rPr lang="en-US" altLang="en-US" sz="2400" dirty="0">
                <a:latin typeface="Arial" panose="020B0604020202020204" pitchFamily="34" charset="0"/>
                <a:ea typeface="ＭＳ Ｐゴシック" pitchFamily="34" charset="-128"/>
                <a:cs typeface="Arial" panose="020B0604020202020204" pitchFamily="34" charset="0"/>
              </a:rPr>
              <a:t>Error-checking </a:t>
            </a:r>
            <a:r>
              <a:rPr lang="en-US" altLang="en-US" sz="2400" dirty="0" smtClean="0">
                <a:latin typeface="Arial" panose="020B0604020202020204" pitchFamily="34" charset="0"/>
                <a:ea typeface="ＭＳ Ｐゴシック" pitchFamily="34" charset="-128"/>
                <a:cs typeface="Arial" panose="020B0604020202020204" pitchFamily="34" charset="0"/>
              </a:rPr>
              <a:t>bits</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pic>
        <p:nvPicPr>
          <p:cNvPr id="4" name="Picture 7" descr="The figure displays how a message packet is sent by the data link protocol. Node Ay sends a packet M to node B. the sequence of protocols while sending the messages are: S O P, sequence number, message, error –check, E O P. After E O P message is delivered to B.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00" y="4019768"/>
            <a:ext cx="8477583" cy="203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058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Data </a:t>
            </a:r>
            <a:r>
              <a:rPr lang="en-US" altLang="en-US" sz="3600" b="0" dirty="0">
                <a:latin typeface="Arial" panose="020B0604020202020204" pitchFamily="34" charset="0"/>
                <a:ea typeface="ＭＳ Ｐゴシック" pitchFamily="34" charset="-128"/>
                <a:cs typeface="Arial" panose="020B0604020202020204" pitchFamily="34" charset="0"/>
              </a:rPr>
              <a:t>Link </a:t>
            </a:r>
            <a:r>
              <a:rPr lang="en-US" altLang="en-US" sz="3600" b="0" dirty="0" smtClean="0">
                <a:latin typeface="Arial" panose="020B0604020202020204" pitchFamily="34" charset="0"/>
                <a:ea typeface="ＭＳ Ｐゴシック" pitchFamily="34" charset="-128"/>
                <a:cs typeface="Arial" panose="020B0604020202020204" pitchFamily="34" charset="0"/>
              </a:rPr>
              <a:t>Layer (5 of 6)</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sz="2600" dirty="0">
                <a:latin typeface="Arial" panose="020B0604020202020204" pitchFamily="34" charset="0"/>
                <a:ea typeface="ＭＳ Ｐゴシック" pitchFamily="34" charset="-128"/>
                <a:cs typeface="Arial" panose="020B0604020202020204" pitchFamily="34" charset="0"/>
              </a:rPr>
              <a:t>Purpose of the Data Link layer</a:t>
            </a:r>
          </a:p>
          <a:p>
            <a:pPr lvl="1"/>
            <a:r>
              <a:rPr lang="en-US" altLang="en-US" sz="2400" dirty="0">
                <a:latin typeface="Arial" panose="020B0604020202020204" pitchFamily="34" charset="0"/>
                <a:ea typeface="ＭＳ Ｐゴシック" pitchFamily="34" charset="-128"/>
                <a:cs typeface="Arial" panose="020B0604020202020204" pitchFamily="34" charset="0"/>
              </a:rPr>
              <a:t>Create a virtual error-free message pipe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Messages go in one end</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Come out the other correct and in the right order </a:t>
            </a:r>
          </a:p>
        </p:txBody>
      </p:sp>
    </p:spTree>
    <p:extLst>
      <p:ext uri="{BB962C8B-B14F-4D97-AF65-F5344CB8AC3E}">
        <p14:creationId xmlns:p14="http://schemas.microsoft.com/office/powerpoint/2010/main" val="3517271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71472" cy="1060705"/>
          </a:xfrm>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Network Layer (1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Network layer protocols</a:t>
            </a:r>
          </a:p>
          <a:p>
            <a:r>
              <a:rPr lang="en-US" altLang="en-US" sz="2600" dirty="0">
                <a:latin typeface="Arial" panose="020B0604020202020204" pitchFamily="34" charset="0"/>
                <a:ea typeface="ＭＳ Ｐゴシック" pitchFamily="34" charset="-128"/>
                <a:cs typeface="Arial" panose="020B0604020202020204" pitchFamily="34" charset="0"/>
              </a:rPr>
              <a:t>Transmit messages across multiple nodes in a network</a:t>
            </a:r>
          </a:p>
          <a:p>
            <a:r>
              <a:rPr lang="en-US" altLang="en-US" sz="2600" dirty="0">
                <a:latin typeface="Arial" panose="020B0604020202020204" pitchFamily="34" charset="0"/>
                <a:ea typeface="ＭＳ Ｐゴシック" pitchFamily="34" charset="-128"/>
                <a:cs typeface="Arial" panose="020B0604020202020204" pitchFamily="34" charset="0"/>
              </a:rPr>
              <a:t>Good faith transmission model</a:t>
            </a:r>
          </a:p>
          <a:p>
            <a:r>
              <a:rPr lang="en-US" altLang="en-US" sz="2600" dirty="0">
                <a:latin typeface="Arial" panose="020B0604020202020204" pitchFamily="34" charset="0"/>
                <a:ea typeface="ＭＳ Ｐゴシック" pitchFamily="34" charset="-128"/>
                <a:cs typeface="Arial" panose="020B0604020202020204" pitchFamily="34" charset="0"/>
              </a:rPr>
              <a:t>Requirements</a:t>
            </a:r>
          </a:p>
          <a:p>
            <a:pPr lvl="1"/>
            <a:r>
              <a:rPr lang="en-US" altLang="en-US" sz="2400" dirty="0">
                <a:latin typeface="Arial" panose="020B0604020202020204" pitchFamily="34" charset="0"/>
                <a:ea typeface="ＭＳ Ｐゴシック" pitchFamily="34" charset="-128"/>
                <a:cs typeface="Arial" panose="020B0604020202020204" pitchFamily="34" charset="0"/>
              </a:rPr>
              <a:t>Standard for addressing all network nodes</a:t>
            </a:r>
          </a:p>
          <a:p>
            <a:pPr lvl="1"/>
            <a:r>
              <a:rPr lang="en-US" altLang="en-US" sz="2400" dirty="0">
                <a:latin typeface="Arial" panose="020B0604020202020204" pitchFamily="34" charset="0"/>
                <a:ea typeface="ＭＳ Ｐゴシック" pitchFamily="34" charset="-128"/>
                <a:cs typeface="Arial" panose="020B0604020202020204" pitchFamily="34" charset="0"/>
              </a:rPr>
              <a:t>Routing method for finding a route from any node to any other node</a:t>
            </a:r>
          </a:p>
          <a:p>
            <a:r>
              <a:rPr lang="en-US" altLang="en-US" sz="2600" dirty="0">
                <a:latin typeface="Arial" panose="020B0604020202020204" pitchFamily="34" charset="0"/>
                <a:ea typeface="ＭＳ Ｐゴシック" pitchFamily="34" charset="-128"/>
                <a:cs typeface="Arial" panose="020B0604020202020204" pitchFamily="34" charset="0"/>
              </a:rPr>
              <a:t>Internet network layer: </a:t>
            </a:r>
            <a:r>
              <a:rPr lang="en-US" altLang="en-US" sz="2600" b="1" dirty="0">
                <a:latin typeface="Arial" panose="020B0604020202020204" pitchFamily="34" charset="0"/>
                <a:ea typeface="ＭＳ Ｐゴシック" pitchFamily="34" charset="-128"/>
                <a:cs typeface="Arial" panose="020B0604020202020204" pitchFamily="34" charset="0"/>
              </a:rPr>
              <a:t>IP (Internet Protocol)</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942625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85208" cy="1060705"/>
          </a:xfrm>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Network Layer (2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Addressing</a:t>
            </a:r>
          </a:p>
          <a:p>
            <a:r>
              <a:rPr lang="en-US" altLang="en-US" sz="2600" b="1" dirty="0">
                <a:latin typeface="Arial" panose="020B0604020202020204" pitchFamily="34" charset="0"/>
                <a:ea typeface="ＭＳ Ｐゴシック" pitchFamily="34" charset="-128"/>
                <a:cs typeface="Arial" panose="020B0604020202020204" pitchFamily="34" charset="0"/>
              </a:rPr>
              <a:t>Host name</a:t>
            </a:r>
            <a:r>
              <a:rPr lang="en-US" altLang="en-US" sz="2600" dirty="0">
                <a:latin typeface="Arial" panose="020B0604020202020204" pitchFamily="34" charset="0"/>
                <a:ea typeface="ＭＳ Ｐゴシック" pitchFamily="34" charset="-128"/>
                <a:cs typeface="Arial" panose="020B0604020202020204" pitchFamily="34" charset="0"/>
              </a:rPr>
              <a:t>: human-friendly name for node</a:t>
            </a:r>
          </a:p>
          <a:p>
            <a:r>
              <a:rPr lang="en-US" altLang="en-US" sz="2600" b="1" dirty="0">
                <a:latin typeface="Arial" panose="020B0604020202020204" pitchFamily="34" charset="0"/>
                <a:ea typeface="ＭＳ Ｐゴシック" pitchFamily="34" charset="-128"/>
                <a:cs typeface="Arial" panose="020B0604020202020204" pitchFamily="34" charset="0"/>
              </a:rPr>
              <a:t>IP address</a:t>
            </a:r>
            <a:r>
              <a:rPr lang="en-US" altLang="en-US" sz="2600" dirty="0">
                <a:latin typeface="Arial" panose="020B0604020202020204" pitchFamily="34" charset="0"/>
                <a:ea typeface="ＭＳ Ｐゴシック" pitchFamily="34" charset="-128"/>
                <a:cs typeface="Arial" panose="020B0604020202020204" pitchFamily="34" charset="0"/>
              </a:rPr>
              <a:t>: unique numerical address used by the computer, 141.140.1.5</a:t>
            </a:r>
          </a:p>
          <a:p>
            <a:r>
              <a:rPr lang="en-US" altLang="en-US" sz="2600" b="1" dirty="0">
                <a:latin typeface="Arial" panose="020B0604020202020204" pitchFamily="34" charset="0"/>
                <a:ea typeface="ＭＳ Ｐゴシック" pitchFamily="34" charset="-128"/>
                <a:cs typeface="Arial" panose="020B0604020202020204" pitchFamily="34" charset="0"/>
              </a:rPr>
              <a:t>Domain Name Service (DNS)</a:t>
            </a:r>
            <a:r>
              <a:rPr lang="en-US" altLang="en-US" sz="2600" dirty="0">
                <a:latin typeface="Arial" panose="020B0604020202020204" pitchFamily="34" charset="0"/>
                <a:ea typeface="ＭＳ Ｐゴシック" pitchFamily="34" charset="-128"/>
                <a:cs typeface="Arial" panose="020B0604020202020204" pitchFamily="34" charset="0"/>
              </a:rPr>
              <a:t>: maps host names to IP addresses</a:t>
            </a:r>
          </a:p>
          <a:p>
            <a:pPr lvl="1"/>
            <a:r>
              <a:rPr lang="en-US" altLang="en-US" sz="2400" dirty="0">
                <a:latin typeface="Arial" panose="020B0604020202020204" pitchFamily="34" charset="0"/>
                <a:ea typeface="ＭＳ Ｐゴシック" pitchFamily="34" charset="-128"/>
                <a:cs typeface="Arial" panose="020B0604020202020204" pitchFamily="34" charset="0"/>
              </a:rPr>
              <a:t>Symbolic host name goes to a local DNS server</a:t>
            </a:r>
          </a:p>
          <a:p>
            <a:pPr lvl="1"/>
            <a:r>
              <a:rPr lang="en-US" altLang="en-US" sz="2400" dirty="0">
                <a:latin typeface="Arial" panose="020B0604020202020204" pitchFamily="34" charset="0"/>
                <a:ea typeface="ＭＳ Ｐゴシック" pitchFamily="34" charset="-128"/>
                <a:cs typeface="Arial" panose="020B0604020202020204" pitchFamily="34" charset="0"/>
              </a:rPr>
              <a:t>If it has no record, goes to remote servers until one has the host name and retrieves the IP address</a:t>
            </a:r>
          </a:p>
        </p:txBody>
      </p:sp>
    </p:spTree>
    <p:extLst>
      <p:ext uri="{BB962C8B-B14F-4D97-AF65-F5344CB8AC3E}">
        <p14:creationId xmlns:p14="http://schemas.microsoft.com/office/powerpoint/2010/main" val="1148229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4" y="0"/>
            <a:ext cx="8902460" cy="1060705"/>
          </a:xfrm>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Network Layer (3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Routing</a:t>
            </a:r>
          </a:p>
          <a:p>
            <a:r>
              <a:rPr lang="en-US" altLang="en-US" sz="2600" dirty="0">
                <a:latin typeface="Arial" panose="020B0604020202020204" pitchFamily="34" charset="0"/>
                <a:ea typeface="ＭＳ Ｐゴシック" pitchFamily="34" charset="-128"/>
                <a:cs typeface="Arial" panose="020B0604020202020204" pitchFamily="34" charset="0"/>
              </a:rPr>
              <a:t>Picking a path through the network from source to destination</a:t>
            </a:r>
          </a:p>
          <a:p>
            <a:r>
              <a:rPr lang="en-US" altLang="en-US" sz="2600" dirty="0">
                <a:latin typeface="Arial" panose="020B0604020202020204" pitchFamily="34" charset="0"/>
                <a:ea typeface="ＭＳ Ｐゴシック" pitchFamily="34" charset="-128"/>
                <a:cs typeface="Arial" panose="020B0604020202020204" pitchFamily="34" charset="0"/>
              </a:rPr>
              <a:t>Seeks the shortest/best path: fastest travel</a:t>
            </a:r>
          </a:p>
          <a:p>
            <a:r>
              <a:rPr lang="en-US" altLang="en-US" sz="2600" dirty="0">
                <a:latin typeface="Arial" panose="020B0604020202020204" pitchFamily="34" charset="0"/>
                <a:ea typeface="ＭＳ Ｐゴシック" pitchFamily="34" charset="-128"/>
                <a:cs typeface="Arial" panose="020B0604020202020204" pitchFamily="34" charset="0"/>
              </a:rPr>
              <a:t>Massive network requires efficient path-seeking</a:t>
            </a:r>
          </a:p>
          <a:p>
            <a:r>
              <a:rPr lang="en-US" altLang="en-US" sz="2600" dirty="0">
                <a:latin typeface="Arial" panose="020B0604020202020204" pitchFamily="34" charset="0"/>
                <a:ea typeface="ＭＳ Ｐゴシック" pitchFamily="34" charset="-128"/>
                <a:cs typeface="Arial" panose="020B0604020202020204" pitchFamily="34" charset="0"/>
              </a:rPr>
              <a:t>Networks are dynamic: nodes come online and go offline all the time—routing must adapt quickly</a:t>
            </a:r>
          </a:p>
        </p:txBody>
      </p:sp>
    </p:spTree>
    <p:extLst>
      <p:ext uri="{BB962C8B-B14F-4D97-AF65-F5344CB8AC3E}">
        <p14:creationId xmlns:p14="http://schemas.microsoft.com/office/powerpoint/2010/main" val="7489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Introduction </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Computer networks have had revolutionary impact</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Education, research, medicine, and more benefits</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Worldwide communications</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Spread of information and data</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Possibly a vehicle for spreading misinformation</a:t>
            </a:r>
          </a:p>
          <a:p>
            <a:pPr lvl="1"/>
            <a:r>
              <a:rPr lang="en-US" altLang="en-US" sz="2600" dirty="0">
                <a:latin typeface="Arial" panose="020B0604020202020204" pitchFamily="34" charset="0"/>
                <a:ea typeface="ＭＳ Ｐゴシック" panose="020B0600070205080204" pitchFamily="34" charset="-128"/>
                <a:cs typeface="Arial" panose="020B0604020202020204" pitchFamily="34" charset="0"/>
              </a:rPr>
              <a:t>Fake news</a:t>
            </a:r>
          </a:p>
          <a:p>
            <a:pPr lvl="1"/>
            <a:r>
              <a:rPr lang="en-US" altLang="en-US" sz="2600" dirty="0">
                <a:latin typeface="Arial" panose="020B0604020202020204" pitchFamily="34" charset="0"/>
                <a:ea typeface="ＭＳ Ｐゴシック" panose="020B0600070205080204" pitchFamily="34" charset="-128"/>
                <a:cs typeface="Arial" panose="020B0604020202020204" pitchFamily="34" charset="0"/>
              </a:rPr>
              <a:t>Rumors</a:t>
            </a:r>
          </a:p>
          <a:p>
            <a:pPr lvl="1"/>
            <a:r>
              <a:rPr lang="en-US" altLang="en-US" sz="2600" dirty="0">
                <a:latin typeface="Arial" panose="020B0604020202020204" pitchFamily="34" charset="0"/>
                <a:ea typeface="ＭＳ Ｐゴシック" panose="020B0600070205080204" pitchFamily="34" charset="-128"/>
                <a:cs typeface="Arial" panose="020B0604020202020204" pitchFamily="34" charset="0"/>
              </a:rPr>
              <a:t>Falsehoods</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Helps to equalize access to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information</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57742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Transport Layer (1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1546440"/>
          </a:xfrm>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Transport layer protocols</a:t>
            </a:r>
          </a:p>
          <a:p>
            <a:r>
              <a:rPr lang="en-US" altLang="en-US" sz="2600" dirty="0">
                <a:latin typeface="Arial" panose="020B0604020202020204" pitchFamily="34" charset="0"/>
                <a:ea typeface="ＭＳ Ｐゴシック" pitchFamily="34" charset="-128"/>
                <a:cs typeface="Arial" panose="020B0604020202020204" pitchFamily="34" charset="0"/>
              </a:rPr>
              <a:t>Application-to-application, reliable packet delivery</a:t>
            </a:r>
          </a:p>
          <a:p>
            <a:r>
              <a:rPr lang="en-US" altLang="en-US" sz="2600" b="1" dirty="0">
                <a:latin typeface="Arial" panose="020B0604020202020204" pitchFamily="34" charset="0"/>
                <a:ea typeface="ＭＳ Ｐゴシック" pitchFamily="34" charset="-128"/>
                <a:cs typeface="Arial" panose="020B0604020202020204" pitchFamily="34" charset="0"/>
              </a:rPr>
              <a:t>Port number</a:t>
            </a:r>
            <a:r>
              <a:rPr lang="en-US" altLang="en-US" sz="2600" dirty="0">
                <a:latin typeface="Arial" panose="020B0604020202020204" pitchFamily="34" charset="0"/>
                <a:ea typeface="ＭＳ Ｐゴシック" pitchFamily="34" charset="-128"/>
                <a:cs typeface="Arial" panose="020B0604020202020204" pitchFamily="34" charset="0"/>
              </a:rPr>
              <a:t>: unique identifier for a program</a:t>
            </a:r>
            <a:endParaRPr lang="en-US" altLang="en-US" sz="2600" b="1" dirty="0">
              <a:latin typeface="Arial" panose="020B0604020202020204" pitchFamily="34" charset="0"/>
              <a:ea typeface="ＭＳ Ｐゴシック" pitchFamily="34" charset="-128"/>
              <a:cs typeface="Arial" panose="020B0604020202020204" pitchFamily="34" charset="0"/>
            </a:endParaRPr>
          </a:p>
        </p:txBody>
      </p:sp>
      <p:pic>
        <p:nvPicPr>
          <p:cNvPr id="4" name="Picture 7" descr="An illustration shows a network diagram on “Relationship between IP address and Port numbers.” &#10; The “Internet.” shows two host connections such as follows: &#10;“Host A.” with the IP address: “101.102.103.104” is further connected to two programs: “W.” with port number 12 and “X.” with port number 567. &#10;“Host B.” with the IP address: “105.106.107.108” is further connected to two programs: “Y.” with port number 44 and “Z.” with port number 7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199" y="2884213"/>
            <a:ext cx="6659673" cy="332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68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Transport Layer (2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841730"/>
          </a:xfrm>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Application types have standard port numbers</a:t>
            </a:r>
          </a:p>
          <a:p>
            <a:pPr lvl="1"/>
            <a:r>
              <a:rPr lang="en-US" altLang="en-US" sz="2400" dirty="0">
                <a:latin typeface="Arial" panose="020B0604020202020204" pitchFamily="34" charset="0"/>
                <a:ea typeface="ＭＳ Ｐゴシック" pitchFamily="34" charset="-128"/>
                <a:cs typeface="Arial" panose="020B0604020202020204" pitchFamily="34" charset="0"/>
              </a:rPr>
              <a:t>Web server ► port 80</a:t>
            </a:r>
          </a:p>
          <a:p>
            <a:pPr lvl="1"/>
            <a:r>
              <a:rPr lang="en-US" altLang="en-US" sz="2400" dirty="0">
                <a:latin typeface="Arial" panose="020B0604020202020204" pitchFamily="34" charset="0"/>
                <a:ea typeface="ＭＳ Ｐゴシック" pitchFamily="34" charset="-128"/>
                <a:cs typeface="Arial" panose="020B0604020202020204" pitchFamily="34" charset="0"/>
              </a:rPr>
              <a:t>Domain Name Service ► port 42</a:t>
            </a:r>
          </a:p>
          <a:p>
            <a:pPr lvl="1"/>
            <a:r>
              <a:rPr lang="en-US" altLang="en-US" sz="2400" dirty="0">
                <a:latin typeface="Arial" panose="020B0604020202020204" pitchFamily="34" charset="0"/>
                <a:ea typeface="ＭＳ Ｐゴシック" pitchFamily="34" charset="-128"/>
                <a:cs typeface="Arial" panose="020B0604020202020204" pitchFamily="34" charset="0"/>
              </a:rPr>
              <a:t>SMTP, sending email ► port 25</a:t>
            </a:r>
          </a:p>
          <a:p>
            <a:r>
              <a:rPr lang="en-US" altLang="en-US" sz="2600" b="1" dirty="0">
                <a:latin typeface="Arial" panose="020B0604020202020204" pitchFamily="34" charset="0"/>
                <a:ea typeface="ＭＳ Ｐゴシック" pitchFamily="34" charset="-128"/>
                <a:cs typeface="Arial" panose="020B0604020202020204" pitchFamily="34" charset="0"/>
              </a:rPr>
              <a:t>TCP (Transport Control Protocol)</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Ensures no errors</a:t>
            </a:r>
          </a:p>
          <a:p>
            <a:pPr lvl="1"/>
            <a:r>
              <a:rPr lang="en-US" altLang="en-US" sz="2400" dirty="0">
                <a:latin typeface="Arial" panose="020B0604020202020204" pitchFamily="34" charset="0"/>
                <a:ea typeface="ＭＳ Ｐゴシック" pitchFamily="34" charset="-128"/>
                <a:cs typeface="Arial" panose="020B0604020202020204" pitchFamily="34" charset="0"/>
              </a:rPr>
              <a:t>Establishes ordered delivery of packets</a:t>
            </a:r>
          </a:p>
          <a:p>
            <a:pPr lvl="1"/>
            <a:r>
              <a:rPr lang="en-US" altLang="en-US" sz="2400" dirty="0">
                <a:latin typeface="Arial" panose="020B0604020202020204" pitchFamily="34" charset="0"/>
                <a:ea typeface="ＭＳ Ｐゴシック" pitchFamily="34" charset="-128"/>
                <a:cs typeface="Arial" panose="020B0604020202020204" pitchFamily="34" charset="0"/>
              </a:rPr>
              <a:t>Another version of ARQ algorithm</a:t>
            </a:r>
          </a:p>
          <a:p>
            <a:pPr lvl="1"/>
            <a:r>
              <a:rPr lang="en-US" altLang="en-US" sz="2400" dirty="0">
                <a:latin typeface="Arial" panose="020B0604020202020204" pitchFamily="34" charset="0"/>
                <a:ea typeface="ＭＳ Ｐゴシック" pitchFamily="34" charset="-128"/>
                <a:cs typeface="Arial" panose="020B0604020202020204" pitchFamily="34" charset="0"/>
              </a:rPr>
              <a:t>Virtual direct, quality connection between programs</a:t>
            </a:r>
          </a:p>
        </p:txBody>
      </p:sp>
    </p:spTree>
    <p:extLst>
      <p:ext uri="{BB962C8B-B14F-4D97-AF65-F5344CB8AC3E}">
        <p14:creationId xmlns:p14="http://schemas.microsoft.com/office/powerpoint/2010/main" val="3181470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Transport Layer (3 of 3)</a:t>
            </a:r>
            <a:endParaRPr lang="en-US" sz="3600" b="0" dirty="0">
              <a:latin typeface="Arial" panose="020B0604020202020204" pitchFamily="34" charset="0"/>
              <a:cs typeface="Arial" panose="020B0604020202020204" pitchFamily="34" charset="0"/>
            </a:endParaRPr>
          </a:p>
        </p:txBody>
      </p:sp>
      <p:pic>
        <p:nvPicPr>
          <p:cNvPr id="5" name="Picture 5" descr="The diagram displays the logical view of a T C P connection between Program P 1 and Program P 2. There are four hosts named Ay, B, C and D. The Program P 1 is connected to Host Ay, Ay is connected to B, B to C and C to D and finally the host D is connected to Program P 2. A dotted line between program p1 and p2 represents a direct T C P connection links programs P 1 and P 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284100"/>
            <a:ext cx="8801100" cy="486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186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Application Layer (1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1460176"/>
          </a:xfrm>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Application layer protocols</a:t>
            </a:r>
          </a:p>
          <a:p>
            <a:r>
              <a:rPr lang="en-US" altLang="en-US" sz="2600" dirty="0">
                <a:latin typeface="Arial" panose="020B0604020202020204" pitchFamily="34" charset="0"/>
                <a:ea typeface="ＭＳ Ｐゴシック" pitchFamily="34" charset="-128"/>
                <a:cs typeface="Arial" panose="020B0604020202020204" pitchFamily="34" charset="0"/>
              </a:rPr>
              <a:t>Handle formatted data transmitted between application programs</a:t>
            </a:r>
          </a:p>
        </p:txBody>
      </p:sp>
      <p:pic>
        <p:nvPicPr>
          <p:cNvPr id="4" name="Picture 7" descr="A table shows some popular application protocols on the Internet. The row wise entries are given in the following order: Acronym: Name: Application: Well- known Port:&#10;HTTP: Hypertext Transfer Protocol: Accessing webpages: 80&#10;SMTP: Simple Mail Transfer Protocol: Sending email: 25&#10;POP3: Post Office Protocol: Receiving email: 110&#10;IMAP: Internet Message Access Protocol: Receiving email: 143&#10;FTP: File Transfer Protocol: Accessing remote files: 21&#10;TELNET: Terminal Emulation Protocol: Accessing remote terminals: 23&#10;DNS: Domain Name System: Translating symbolic host name to IP addresses: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597" y="2810545"/>
            <a:ext cx="6221888" cy="335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587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Application Layer (2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910742"/>
          </a:xfrm>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Hypertext Transfer Protocol (HTTP)</a:t>
            </a:r>
          </a:p>
          <a:p>
            <a:r>
              <a:rPr lang="en-US" altLang="en-US" sz="2600" dirty="0">
                <a:latin typeface="Arial" panose="020B0604020202020204" pitchFamily="34" charset="0"/>
                <a:ea typeface="ＭＳ Ｐゴシック" pitchFamily="34" charset="-128"/>
                <a:cs typeface="Arial" panose="020B0604020202020204" pitchFamily="34" charset="0"/>
              </a:rPr>
              <a:t>Web page/service is identified by a unique </a:t>
            </a:r>
            <a:r>
              <a:rPr lang="en-US" altLang="en-US" sz="2600" b="1" dirty="0">
                <a:latin typeface="Arial" panose="020B0604020202020204" pitchFamily="34" charset="0"/>
                <a:ea typeface="ＭＳ Ｐゴシック" pitchFamily="34" charset="-128"/>
                <a:cs typeface="Arial" panose="020B0604020202020204" pitchFamily="34" charset="0"/>
              </a:rPr>
              <a:t>URL (Uniform Resource Locator)</a:t>
            </a:r>
          </a:p>
          <a:p>
            <a:pPr lvl="1"/>
            <a:r>
              <a:rPr lang="en-US" altLang="en-US" sz="2400" dirty="0">
                <a:latin typeface="Arial" panose="020B0604020202020204" pitchFamily="34" charset="0"/>
                <a:ea typeface="ＭＳ Ｐゴシック" pitchFamily="34" charset="-128"/>
                <a:cs typeface="Arial" panose="020B0604020202020204" pitchFamily="34" charset="0"/>
              </a:rPr>
              <a:t>protocol://host name/page</a:t>
            </a:r>
          </a:p>
          <a:p>
            <a:pPr lvl="1"/>
            <a:r>
              <a:rPr lang="en-US" altLang="en-US" sz="2400" dirty="0">
                <a:latin typeface="Arial" panose="020B0604020202020204" pitchFamily="34" charset="0"/>
                <a:ea typeface="ＭＳ Ｐゴシック" pitchFamily="34" charset="-128"/>
                <a:cs typeface="Arial" panose="020B0604020202020204" pitchFamily="34" charset="0"/>
              </a:rPr>
              <a:t>Multiple protocols: http, mailto, news, ftp</a:t>
            </a:r>
          </a:p>
          <a:p>
            <a:r>
              <a:rPr lang="en-US" altLang="en-US" sz="2600" dirty="0">
                <a:latin typeface="Arial" panose="020B0604020202020204" pitchFamily="34" charset="0"/>
                <a:ea typeface="ＭＳ Ｐゴシック" pitchFamily="34" charset="-128"/>
                <a:cs typeface="Arial" panose="020B0604020202020204" pitchFamily="34" charset="0"/>
              </a:rPr>
              <a:t>Web browser uses TCP to send formatted messages to a web server, and vice versa</a:t>
            </a:r>
          </a:p>
          <a:p>
            <a:pPr lvl="1"/>
            <a:r>
              <a:rPr lang="en-US" altLang="en-US" sz="2400" dirty="0">
                <a:latin typeface="Arial" panose="020B0604020202020204" pitchFamily="34" charset="0"/>
                <a:ea typeface="ＭＳ Ｐゴシック" pitchFamily="34" charset="-128"/>
                <a:cs typeface="Arial" panose="020B0604020202020204" pitchFamily="34" charset="0"/>
              </a:rPr>
              <a:t>TCP uses Network layer (IP), Data Link layer, and Physical layer</a:t>
            </a:r>
          </a:p>
        </p:txBody>
      </p:sp>
    </p:spTree>
    <p:extLst>
      <p:ext uri="{BB962C8B-B14F-4D97-AF65-F5344CB8AC3E}">
        <p14:creationId xmlns:p14="http://schemas.microsoft.com/office/powerpoint/2010/main" val="1512413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Application Layer (3 of 3)</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910742"/>
          </a:xfrm>
        </p:spPr>
        <p:txBody>
          <a:bodyPr>
            <a:normAutofit/>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Process:  http://hostname/page</a:t>
            </a:r>
          </a:p>
          <a:p>
            <a:r>
              <a:rPr lang="en-US" altLang="en-US" sz="2600" dirty="0">
                <a:latin typeface="Arial" panose="020B0604020202020204" pitchFamily="34" charset="0"/>
                <a:ea typeface="ＭＳ Ｐゴシック" pitchFamily="34" charset="-128"/>
                <a:cs typeface="Arial" panose="020B0604020202020204" pitchFamily="34" charset="0"/>
              </a:rPr>
              <a:t>Browser reads protocol, extracts host name (and requests IP address from the DNS server)</a:t>
            </a:r>
          </a:p>
          <a:p>
            <a:r>
              <a:rPr lang="en-US" altLang="en-US" sz="2600" dirty="0">
                <a:latin typeface="Arial" panose="020B0604020202020204" pitchFamily="34" charset="0"/>
                <a:ea typeface="ＭＳ Ｐゴシック" pitchFamily="34" charset="-128"/>
                <a:cs typeface="Arial" panose="020B0604020202020204" pitchFamily="34" charset="0"/>
              </a:rPr>
              <a:t>Sends a connect message to port 80 on that machine</a:t>
            </a:r>
          </a:p>
          <a:p>
            <a:r>
              <a:rPr lang="en-US" altLang="en-US" sz="2600" dirty="0">
                <a:latin typeface="Arial" panose="020B0604020202020204" pitchFamily="34" charset="0"/>
                <a:ea typeface="ＭＳ Ｐゴシック" pitchFamily="34" charset="-128"/>
                <a:cs typeface="Arial" panose="020B0604020202020204" pitchFamily="34" charset="0"/>
              </a:rPr>
              <a:t>After connection is established, sends “Get” message with page information</a:t>
            </a:r>
          </a:p>
          <a:p>
            <a:r>
              <a:rPr lang="en-US" altLang="en-US" sz="2600" dirty="0">
                <a:latin typeface="Arial" panose="020B0604020202020204" pitchFamily="34" charset="0"/>
                <a:ea typeface="ＭＳ Ｐゴシック" pitchFamily="34" charset="-128"/>
                <a:cs typeface="Arial" panose="020B0604020202020204" pitchFamily="34" charset="0"/>
              </a:rPr>
              <a:t>Server responds with message containing page contents and size and indicates the connection closes at the end of the message </a:t>
            </a:r>
          </a:p>
        </p:txBody>
      </p:sp>
    </p:spTree>
    <p:extLst>
      <p:ext uri="{BB962C8B-B14F-4D97-AF65-F5344CB8AC3E}">
        <p14:creationId xmlns:p14="http://schemas.microsoft.com/office/powerpoint/2010/main" val="1172371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Communication Protocols: </a:t>
            </a:r>
            <a:r>
              <a:rPr lang="en-US" altLang="en-US" sz="3600" b="0" dirty="0" smtClean="0">
                <a:latin typeface="Arial" panose="020B0604020202020204" pitchFamily="34" charset="0"/>
                <a:ea typeface="ＭＳ Ｐゴシック" pitchFamily="34" charset="-128"/>
                <a:cs typeface="Arial" panose="020B0604020202020204" pitchFamily="34" charset="0"/>
              </a:rPr>
              <a:t>Data Link Layer</a:t>
            </a:r>
            <a:r>
              <a:rPr lang="en-US" altLang="en-US" sz="3600" b="0" baseline="0" dirty="0" smtClean="0">
                <a:latin typeface="Arial" panose="020B0604020202020204" pitchFamily="34" charset="0"/>
                <a:ea typeface="ＭＳ Ｐゴシック" pitchFamily="34" charset="-128"/>
                <a:cs typeface="Arial" panose="020B0604020202020204" pitchFamily="34" charset="0"/>
              </a:rPr>
              <a:t> (6 of 6)</a:t>
            </a:r>
            <a:endParaRPr lang="en-US" sz="3600" b="0" dirty="0">
              <a:latin typeface="Arial" panose="020B0604020202020204" pitchFamily="34" charset="0"/>
              <a:cs typeface="Arial" panose="020B0604020202020204" pitchFamily="34" charset="0"/>
            </a:endParaRPr>
          </a:p>
        </p:txBody>
      </p:sp>
      <p:pic>
        <p:nvPicPr>
          <p:cNvPr id="5" name="Picture 5" descr="Three diagrams. 1, When you click on a new link, w w w dot macalester dot e d u, in your machine, the internet cloud uses T C P or I P to establish a connection to the destination machine. Then the link is loaded in your machine. 2, The link searches for the about page in the website. Sending an H T T P GET message to the destination to fetch the desired page from the web server, port 80, loads the about page. 3, The system returns a copy of the page using a response message and displays it using the web brows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8" y="1200130"/>
            <a:ext cx="3597459" cy="491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510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Network Services and </a:t>
            </a:r>
            <a:r>
              <a:rPr lang="en-US" altLang="en-US" sz="3600" b="0" dirty="0" smtClean="0">
                <a:latin typeface="Arial" panose="020B0604020202020204" pitchFamily="34" charset="0"/>
                <a:ea typeface="ＭＳ Ｐゴシック" pitchFamily="34" charset="-128"/>
                <a:cs typeface="Arial" panose="020B0604020202020204" pitchFamily="34" charset="0"/>
              </a:rPr>
              <a:t>Benefits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Interpersonal </a:t>
            </a:r>
            <a:r>
              <a:rPr lang="en-US" altLang="en-US" sz="3600" b="0" dirty="0">
                <a:latin typeface="Arial" panose="020B0604020202020204" pitchFamily="34" charset="0"/>
                <a:ea typeface="ＭＳ Ｐゴシック" pitchFamily="34" charset="-128"/>
                <a:cs typeface="Arial" panose="020B0604020202020204" pitchFamily="34" charset="0"/>
              </a:rPr>
              <a:t>Communications</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910742"/>
          </a:xfrm>
        </p:spPr>
        <p:txBody>
          <a:bodyPr>
            <a:normAutofit/>
          </a:bodyPr>
          <a:lstStyle/>
          <a:p>
            <a:pPr>
              <a:buFontTx/>
              <a:buNone/>
            </a:pPr>
            <a:r>
              <a:rPr lang="en-US" altLang="en-US" sz="2600" dirty="0">
                <a:latin typeface="Arial" panose="020B0604020202020204" pitchFamily="34" charset="0"/>
                <a:ea typeface="ＭＳ Ｐゴシック" pitchFamily="34" charset="-128"/>
                <a:cs typeface="Arial" panose="020B0604020202020204" pitchFamily="34" charset="0"/>
              </a:rPr>
              <a:t>Interpersonal Communications</a:t>
            </a:r>
          </a:p>
          <a:p>
            <a:r>
              <a:rPr lang="en-US" altLang="en-US" sz="2600" b="1" dirty="0">
                <a:latin typeface="Arial" panose="020B0604020202020204" pitchFamily="34" charset="0"/>
                <a:ea typeface="ＭＳ Ｐゴシック" pitchFamily="34" charset="-128"/>
                <a:cs typeface="Arial" panose="020B0604020202020204" pitchFamily="34" charset="0"/>
              </a:rPr>
              <a:t>Electronic mail (email)</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A message read at the recipient’s convenience</a:t>
            </a:r>
          </a:p>
          <a:p>
            <a:pPr lvl="1"/>
            <a:r>
              <a:rPr lang="en-US" altLang="en-US" sz="2400" dirty="0">
                <a:latin typeface="Arial" panose="020B0604020202020204" pitchFamily="34" charset="0"/>
                <a:ea typeface="ＭＳ Ｐゴシック" pitchFamily="34" charset="-128"/>
                <a:cs typeface="Arial" panose="020B0604020202020204" pitchFamily="34" charset="0"/>
              </a:rPr>
              <a:t>Fast, multimedia, broadcast medium</a:t>
            </a:r>
          </a:p>
          <a:p>
            <a:r>
              <a:rPr lang="en-US" altLang="en-US" sz="2600" b="1" dirty="0">
                <a:latin typeface="Arial" panose="020B0604020202020204" pitchFamily="34" charset="0"/>
                <a:ea typeface="ＭＳ Ｐゴシック" pitchFamily="34" charset="-128"/>
                <a:cs typeface="Arial" panose="020B0604020202020204" pitchFamily="34" charset="0"/>
              </a:rPr>
              <a:t>Bulletin board system (BBS)</a:t>
            </a:r>
            <a:r>
              <a:rPr lang="en-US" altLang="en-US" sz="2600" dirty="0">
                <a:latin typeface="Arial" panose="020B0604020202020204" pitchFamily="34" charset="0"/>
                <a:ea typeface="ＭＳ Ｐゴシック" pitchFamily="34" charset="-128"/>
                <a:cs typeface="Arial" panose="020B0604020202020204" pitchFamily="34" charset="0"/>
              </a:rPr>
              <a:t> </a:t>
            </a:r>
          </a:p>
          <a:p>
            <a:pPr lvl="1"/>
            <a:r>
              <a:rPr lang="en-US" altLang="en-US" sz="2400" dirty="0">
                <a:latin typeface="Arial" panose="020B0604020202020204" pitchFamily="34" charset="0"/>
                <a:ea typeface="ＭＳ Ｐゴシック" pitchFamily="34" charset="-128"/>
                <a:cs typeface="Arial" panose="020B0604020202020204" pitchFamily="34" charset="0"/>
              </a:rPr>
              <a:t>Public forum for shared communications</a:t>
            </a:r>
          </a:p>
          <a:p>
            <a:pPr lvl="1"/>
            <a:r>
              <a:rPr lang="en-US" altLang="en-US" sz="2400" dirty="0">
                <a:latin typeface="Arial" panose="020B0604020202020204" pitchFamily="34" charset="0"/>
                <a:ea typeface="ＭＳ Ｐゴシック" pitchFamily="34" charset="-128"/>
                <a:cs typeface="Arial" panose="020B0604020202020204" pitchFamily="34" charset="0"/>
              </a:rPr>
              <a:t>Evolved into </a:t>
            </a:r>
            <a:r>
              <a:rPr lang="en-US" altLang="en-US" sz="2400" b="1" dirty="0">
                <a:latin typeface="Arial" panose="020B0604020202020204" pitchFamily="34" charset="0"/>
                <a:ea typeface="ＭＳ Ｐゴシック" pitchFamily="34" charset="-128"/>
                <a:cs typeface="Arial" panose="020B0604020202020204" pitchFamily="34" charset="0"/>
              </a:rPr>
              <a:t>Internet forums</a:t>
            </a:r>
            <a:r>
              <a:rPr lang="en-US" altLang="en-US" sz="2400" dirty="0">
                <a:latin typeface="Arial" panose="020B0604020202020204" pitchFamily="34" charset="0"/>
                <a:ea typeface="ＭＳ Ｐゴシック" pitchFamily="34" charset="-128"/>
                <a:cs typeface="Arial" panose="020B0604020202020204" pitchFamily="34" charset="0"/>
              </a:rPr>
              <a:t>, </a:t>
            </a:r>
            <a:r>
              <a:rPr lang="en-US" altLang="en-US" sz="2400" b="1" dirty="0">
                <a:latin typeface="Arial" panose="020B0604020202020204" pitchFamily="34" charset="0"/>
                <a:ea typeface="ＭＳ Ｐゴシック" pitchFamily="34" charset="-128"/>
                <a:cs typeface="Arial" panose="020B0604020202020204" pitchFamily="34" charset="0"/>
              </a:rPr>
              <a:t>chat rooms</a:t>
            </a:r>
          </a:p>
          <a:p>
            <a:r>
              <a:rPr lang="en-US" altLang="en-US" sz="2600" dirty="0">
                <a:latin typeface="Arial" panose="020B0604020202020204" pitchFamily="34" charset="0"/>
                <a:ea typeface="ＭＳ Ｐゴシック" pitchFamily="34" charset="-128"/>
                <a:cs typeface="Arial" panose="020B0604020202020204" pitchFamily="34" charset="0"/>
              </a:rPr>
              <a:t>Instant messaging and </a:t>
            </a:r>
            <a:r>
              <a:rPr lang="en-US" altLang="en-US" sz="2600" b="1" dirty="0">
                <a:latin typeface="Arial" panose="020B0604020202020204" pitchFamily="34" charset="0"/>
                <a:ea typeface="ＭＳ Ｐゴシック" pitchFamily="34" charset="-128"/>
                <a:cs typeface="Arial" panose="020B0604020202020204" pitchFamily="34" charset="0"/>
              </a:rPr>
              <a:t>texting</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076619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Network Services and </a:t>
            </a:r>
            <a:r>
              <a:rPr lang="en-US" altLang="en-US" sz="3600" b="0" dirty="0" smtClean="0">
                <a:latin typeface="Arial" panose="020B0604020202020204" pitchFamily="34" charset="0"/>
                <a:ea typeface="ＭＳ Ｐゴシック" pitchFamily="34" charset="-128"/>
                <a:cs typeface="Arial" panose="020B0604020202020204" pitchFamily="34" charset="0"/>
              </a:rPr>
              <a:t>Benefits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Social </a:t>
            </a:r>
            <a:r>
              <a:rPr lang="en-US" altLang="en-US" sz="3600" b="0" dirty="0">
                <a:latin typeface="Arial" panose="020B0604020202020204" pitchFamily="34" charset="0"/>
                <a:ea typeface="ＭＳ Ｐゴシック" pitchFamily="34" charset="-128"/>
                <a:cs typeface="Arial" panose="020B0604020202020204" pitchFamily="34" charset="0"/>
              </a:rPr>
              <a:t>Networking</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910742"/>
          </a:xfrm>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Evolved out of the bulletin board system</a:t>
            </a:r>
          </a:p>
          <a:p>
            <a:r>
              <a:rPr lang="en-US" altLang="en-US" sz="2600" dirty="0">
                <a:latin typeface="Arial" panose="020B0604020202020204" pitchFamily="34" charset="0"/>
                <a:ea typeface="ＭＳ Ｐゴシック" pitchFamily="34" charset="-128"/>
                <a:cs typeface="Arial" panose="020B0604020202020204" pitchFamily="34" charset="0"/>
              </a:rPr>
              <a:t>Benefits</a:t>
            </a:r>
          </a:p>
          <a:p>
            <a:pPr lvl="1"/>
            <a:r>
              <a:rPr lang="en-US" altLang="en-US" sz="2400" dirty="0">
                <a:latin typeface="Arial" panose="020B0604020202020204" pitchFamily="34" charset="0"/>
                <a:ea typeface="ＭＳ Ｐゴシック" pitchFamily="34" charset="-128"/>
                <a:cs typeface="Arial" panose="020B0604020202020204" pitchFamily="34" charset="0"/>
              </a:rPr>
              <a:t>Fast communication with people around the globe</a:t>
            </a:r>
          </a:p>
          <a:p>
            <a:pPr lvl="1"/>
            <a:r>
              <a:rPr lang="en-US" altLang="en-US" sz="2400" dirty="0">
                <a:latin typeface="Arial" panose="020B0604020202020204" pitchFamily="34" charset="0"/>
                <a:ea typeface="ＭＳ Ｐゴシック" pitchFamily="34" charset="-128"/>
                <a:cs typeface="Arial" panose="020B0604020202020204" pitchFamily="34" charset="0"/>
              </a:rPr>
              <a:t>The potential for rich discussion around a topic</a:t>
            </a:r>
          </a:p>
          <a:p>
            <a:pPr lvl="1"/>
            <a:r>
              <a:rPr lang="en-US" altLang="en-US" sz="2400" dirty="0">
                <a:latin typeface="Arial" panose="020B0604020202020204" pitchFamily="34" charset="0"/>
                <a:ea typeface="ＭＳ Ｐゴシック" pitchFamily="34" charset="-128"/>
                <a:cs typeface="Arial" panose="020B0604020202020204" pitchFamily="34" charset="0"/>
              </a:rPr>
              <a:t>A public forum where many people can contribute</a:t>
            </a:r>
          </a:p>
          <a:p>
            <a:r>
              <a:rPr lang="en-US" altLang="en-US" sz="2800" dirty="0">
                <a:latin typeface="Arial" panose="020B0604020202020204" pitchFamily="34" charset="0"/>
                <a:ea typeface="ＭＳ Ｐゴシック" pitchFamily="34" charset="-128"/>
                <a:cs typeface="Arial" panose="020B0604020202020204" pitchFamily="34" charset="0"/>
              </a:rPr>
              <a:t>Pitfalls</a:t>
            </a:r>
          </a:p>
          <a:p>
            <a:pPr lvl="1"/>
            <a:r>
              <a:rPr lang="en-US" altLang="en-US" sz="2400" dirty="0">
                <a:latin typeface="Arial" panose="020B0604020202020204" pitchFamily="34" charset="0"/>
                <a:ea typeface="ＭＳ Ｐゴシック" pitchFamily="34" charset="-128"/>
                <a:cs typeface="Arial" panose="020B0604020202020204" pitchFamily="34" charset="0"/>
              </a:rPr>
              <a:t>Anything posted online can follow you forever</a:t>
            </a:r>
          </a:p>
          <a:p>
            <a:pPr lvl="1"/>
            <a:r>
              <a:rPr lang="en-US" altLang="en-US" sz="2400" dirty="0">
                <a:latin typeface="Arial" panose="020B0604020202020204" pitchFamily="34" charset="0"/>
                <a:ea typeface="ＭＳ Ｐゴシック" pitchFamily="34" charset="-128"/>
                <a:cs typeface="Arial" panose="020B0604020202020204" pitchFamily="34" charset="0"/>
              </a:rPr>
              <a:t>Cyberbullying</a:t>
            </a:r>
          </a:p>
          <a:p>
            <a:pPr lvl="1"/>
            <a:r>
              <a:rPr lang="en-US" altLang="en-US" sz="2400" dirty="0">
                <a:latin typeface="Arial" panose="020B0604020202020204" pitchFamily="34" charset="0"/>
                <a:ea typeface="ＭＳ Ｐゴシック" pitchFamily="34" charset="-128"/>
                <a:cs typeface="Arial" panose="020B0604020202020204" pitchFamily="34" charset="0"/>
              </a:rPr>
              <a:t>Potential invasion of privacy</a:t>
            </a:r>
          </a:p>
        </p:txBody>
      </p:sp>
    </p:spTree>
    <p:extLst>
      <p:ext uri="{BB962C8B-B14F-4D97-AF65-F5344CB8AC3E}">
        <p14:creationId xmlns:p14="http://schemas.microsoft.com/office/powerpoint/2010/main" val="383000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Network Services and </a:t>
            </a:r>
            <a:r>
              <a:rPr lang="en-US" altLang="en-US" sz="3600" b="0" dirty="0" smtClean="0">
                <a:latin typeface="Arial" panose="020B0604020202020204" pitchFamily="34" charset="0"/>
                <a:ea typeface="ＭＳ Ｐゴシック" pitchFamily="34" charset="-128"/>
                <a:cs typeface="Arial" panose="020B0604020202020204" pitchFamily="34" charset="0"/>
              </a:rPr>
              <a:t>Benefits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Resource Sharing (1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324488" cy="4910742"/>
          </a:xfrm>
        </p:spPr>
        <p:txBody>
          <a:bodyPr>
            <a:normAutofit/>
          </a:bodyPr>
          <a:lstStyle/>
          <a:p>
            <a:r>
              <a:rPr lang="en-US" altLang="en-US" sz="2600" b="1" dirty="0">
                <a:latin typeface="Arial" panose="020B0604020202020204" pitchFamily="34" charset="0"/>
                <a:ea typeface="ＭＳ Ｐゴシック" pitchFamily="34" charset="-128"/>
                <a:cs typeface="Arial" panose="020B0604020202020204" pitchFamily="34" charset="0"/>
              </a:rPr>
              <a:t>Print servers</a:t>
            </a:r>
            <a:r>
              <a:rPr lang="en-US" altLang="en-US" sz="2600" dirty="0">
                <a:latin typeface="Arial" panose="020B0604020202020204" pitchFamily="34" charset="0"/>
                <a:ea typeface="ＭＳ Ｐゴシック" pitchFamily="34" charset="-128"/>
                <a:cs typeface="Arial" panose="020B0604020202020204" pitchFamily="34" charset="0"/>
              </a:rPr>
              <a:t> serve all computers on a LAN</a:t>
            </a:r>
          </a:p>
          <a:p>
            <a:r>
              <a:rPr lang="en-US" altLang="en-US" sz="2600" b="1" dirty="0">
                <a:latin typeface="Arial" panose="020B0604020202020204" pitchFamily="34" charset="0"/>
                <a:ea typeface="ＭＳ Ｐゴシック" pitchFamily="34" charset="-128"/>
                <a:cs typeface="Arial" panose="020B0604020202020204" pitchFamily="34" charset="0"/>
              </a:rPr>
              <a:t>File servers</a:t>
            </a:r>
            <a:r>
              <a:rPr lang="en-US" altLang="en-US" sz="2600" dirty="0">
                <a:latin typeface="Arial" panose="020B0604020202020204" pitchFamily="34" charset="0"/>
                <a:ea typeface="ＭＳ Ｐゴシック" pitchFamily="34" charset="-128"/>
                <a:cs typeface="Arial" panose="020B0604020202020204" pitchFamily="34" charset="0"/>
              </a:rPr>
              <a:t> provide storage to all users</a:t>
            </a:r>
          </a:p>
          <a:p>
            <a:r>
              <a:rPr lang="en-US" altLang="en-US" sz="2600" b="1" dirty="0">
                <a:latin typeface="Arial" panose="020B0604020202020204" pitchFamily="34" charset="0"/>
                <a:ea typeface="ＭＳ Ｐゴシック" pitchFamily="34" charset="-128"/>
                <a:cs typeface="Arial" panose="020B0604020202020204" pitchFamily="34" charset="0"/>
              </a:rPr>
              <a:t>Client/server computing</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Some nodes provide services; other nodes use those services</a:t>
            </a:r>
          </a:p>
          <a:p>
            <a:r>
              <a:rPr lang="en-US" altLang="en-US" sz="2600" b="1" dirty="0">
                <a:latin typeface="Arial" panose="020B0604020202020204" pitchFamily="34" charset="0"/>
                <a:ea typeface="ＭＳ Ｐゴシック" pitchFamily="34" charset="-128"/>
                <a:cs typeface="Arial" panose="020B0604020202020204" pitchFamily="34" charset="0"/>
              </a:rPr>
              <a:t>Distributed databases</a:t>
            </a:r>
            <a:r>
              <a:rPr lang="en-US" altLang="en-US" sz="2600" dirty="0">
                <a:latin typeface="Arial" panose="020B0604020202020204" pitchFamily="34" charset="0"/>
                <a:ea typeface="ＭＳ Ｐゴシック" pitchFamily="34" charset="-128"/>
                <a:cs typeface="Arial" panose="020B0604020202020204" pitchFamily="34" charset="0"/>
              </a:rPr>
              <a:t> and </a:t>
            </a:r>
            <a:r>
              <a:rPr lang="en-US" altLang="en-US" sz="2600" b="1" dirty="0">
                <a:latin typeface="Arial" panose="020B0604020202020204" pitchFamily="34" charset="0"/>
                <a:ea typeface="ＭＳ Ｐゴシック" pitchFamily="34" charset="-128"/>
                <a:cs typeface="Arial" panose="020B0604020202020204" pitchFamily="34" charset="0"/>
              </a:rPr>
              <a:t>data warehouses</a:t>
            </a:r>
          </a:p>
          <a:p>
            <a:pPr lvl="1"/>
            <a:r>
              <a:rPr lang="en-US" altLang="en-US" sz="2400" dirty="0">
                <a:latin typeface="Arial" panose="020B0604020202020204" pitchFamily="34" charset="0"/>
                <a:ea typeface="ＭＳ Ｐゴシック" pitchFamily="34" charset="-128"/>
                <a:cs typeface="Arial" panose="020B0604020202020204" pitchFamily="34" charset="0"/>
              </a:rPr>
              <a:t>Massive data stored in various sites online</a:t>
            </a:r>
          </a:p>
          <a:p>
            <a:r>
              <a:rPr lang="en-US" altLang="en-US" sz="2600" b="1" dirty="0">
                <a:latin typeface="Arial" panose="020B0604020202020204" pitchFamily="34" charset="0"/>
                <a:ea typeface="ＭＳ Ｐゴシック" pitchFamily="34" charset="-128"/>
                <a:cs typeface="Arial" panose="020B0604020202020204" pitchFamily="34" charset="0"/>
              </a:rPr>
              <a:t>Groupware</a:t>
            </a:r>
            <a:r>
              <a:rPr lang="en-US" altLang="en-US" sz="2600" dirty="0">
                <a:latin typeface="Arial" panose="020B0604020202020204" pitchFamily="34" charset="0"/>
                <a:ea typeface="ＭＳ Ｐゴシック" pitchFamily="34" charset="-128"/>
                <a:cs typeface="Arial" panose="020B0604020202020204" pitchFamily="34" charset="0"/>
              </a:rPr>
              <a:t> or </a:t>
            </a:r>
            <a:r>
              <a:rPr lang="en-US" altLang="en-US" sz="2600" b="1" dirty="0">
                <a:latin typeface="Arial" panose="020B0604020202020204" pitchFamily="34" charset="0"/>
                <a:ea typeface="ＭＳ Ｐゴシック" pitchFamily="34" charset="-128"/>
                <a:cs typeface="Arial" panose="020B0604020202020204" pitchFamily="34" charset="0"/>
              </a:rPr>
              <a:t>wiki</a:t>
            </a:r>
            <a:endParaRPr lang="en-US" altLang="en-US" sz="2600" dirty="0">
              <a:latin typeface="Arial" panose="020B0604020202020204" pitchFamily="34" charset="0"/>
              <a:ea typeface="ＭＳ Ｐゴシック" pitchFamily="34" charset="-128"/>
              <a:cs typeface="Arial" panose="020B0604020202020204" pitchFamily="34" charset="0"/>
            </a:endParaRPr>
          </a:p>
          <a:p>
            <a:pPr lvl="1"/>
            <a:r>
              <a:rPr lang="en-US" altLang="en-US" sz="2400" dirty="0">
                <a:latin typeface="Arial" panose="020B0604020202020204" pitchFamily="34" charset="0"/>
                <a:ea typeface="ＭＳ Ｐゴシック" pitchFamily="34" charset="-128"/>
                <a:cs typeface="Arial" panose="020B0604020202020204" pitchFamily="34" charset="0"/>
              </a:rPr>
              <a:t>Support collaborative knowledge/data construction</a:t>
            </a:r>
          </a:p>
        </p:txBody>
      </p:sp>
    </p:spTree>
    <p:extLst>
      <p:ext uri="{BB962C8B-B14F-4D97-AF65-F5344CB8AC3E}">
        <p14:creationId xmlns:p14="http://schemas.microsoft.com/office/powerpoint/2010/main" val="164079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(1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sz="2600" b="1" dirty="0">
                <a:latin typeface="Arial" panose="020B0604020202020204" pitchFamily="34" charset="0"/>
                <a:ea typeface="ＭＳ Ｐゴシック" panose="020B0600070205080204" pitchFamily="34" charset="-128"/>
                <a:cs typeface="Arial" panose="020B0604020202020204" pitchFamily="34" charset="0"/>
              </a:rPr>
              <a:t>Computer network</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is made up of computing devices, </a:t>
            </a:r>
            <a:r>
              <a:rPr lang="en-US" altLang="en-US" sz="2600" b="1" dirty="0">
                <a:latin typeface="Arial" panose="020B0604020202020204" pitchFamily="34" charset="0"/>
                <a:ea typeface="ＭＳ Ｐゴシック" panose="020B0600070205080204" pitchFamily="34" charset="-128"/>
                <a:cs typeface="Arial" panose="020B0604020202020204" pitchFamily="34" charset="0"/>
              </a:rPr>
              <a:t>nodes</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and interconnections</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Networks may be wired or wireless; communication links use various technology</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Wired networks</a:t>
            </a:r>
          </a:p>
          <a:p>
            <a:pPr lvl="1"/>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Dial-up</a:t>
            </a:r>
          </a:p>
          <a:p>
            <a:pPr lvl="1"/>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Broadband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a:t>
            </a:r>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cable modems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and </a:t>
            </a:r>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DSL</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Wireless networks</a:t>
            </a:r>
          </a:p>
          <a:p>
            <a:pPr lvl="1"/>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WLAN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WWAN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MAN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LAN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400" b="1" dirty="0" smtClean="0">
                <a:latin typeface="Arial" panose="020B0604020202020204" pitchFamily="34" charset="0"/>
                <a:ea typeface="ＭＳ Ｐゴシック" panose="020B0600070205080204" pitchFamily="34" charset="-128"/>
                <a:cs typeface="Arial" panose="020B0604020202020204" pitchFamily="34" charset="0"/>
              </a:rPr>
              <a:t>PAN</a:t>
            </a:r>
            <a:endParaRPr lang="en-US" altLang="en-US" sz="2400"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88500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Network Services and </a:t>
            </a:r>
            <a:r>
              <a:rPr lang="en-US" altLang="en-US" sz="3600" b="0" dirty="0" smtClean="0">
                <a:latin typeface="Arial" panose="020B0604020202020204" pitchFamily="34" charset="0"/>
                <a:ea typeface="ＭＳ Ｐゴシック" pitchFamily="34" charset="-128"/>
                <a:cs typeface="Arial" panose="020B0604020202020204" pitchFamily="34" charset="0"/>
              </a:rPr>
              <a:t>Benefits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Resource Sharing (2 of 2)</a:t>
            </a:r>
            <a:endParaRPr lang="en-US" sz="3600" b="0" dirty="0">
              <a:latin typeface="Arial" panose="020B0604020202020204" pitchFamily="34" charset="0"/>
              <a:cs typeface="Arial" panose="020B0604020202020204" pitchFamily="34" charset="0"/>
            </a:endParaRPr>
          </a:p>
        </p:txBody>
      </p:sp>
      <p:pic>
        <p:nvPicPr>
          <p:cNvPr id="5" name="Picture 5" descr="The diagram displays the client, server model of computing. Multiple client nodes, two print servers, two file servers, one compute server and one web server are connected to the network. The printer servers, file servers, compute servers and web servers are the server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703546"/>
            <a:ext cx="8801100" cy="380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682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Network Services and </a:t>
            </a:r>
            <a:r>
              <a:rPr lang="en-US" altLang="en-US" sz="3600" b="0" dirty="0" smtClean="0">
                <a:latin typeface="Arial" panose="020B0604020202020204" pitchFamily="34" charset="0"/>
                <a:ea typeface="ＭＳ Ｐゴシック" pitchFamily="34" charset="-128"/>
                <a:cs typeface="Arial" panose="020B0604020202020204" pitchFamily="34" charset="0"/>
              </a:rPr>
              <a:t>Benefits</a:t>
            </a:r>
            <a:r>
              <a:rPr lang="en-US" altLang="en-US" sz="3600" b="0" baseline="0" dirty="0" smtClean="0">
                <a:latin typeface="Arial" panose="020B0604020202020204" pitchFamily="34" charset="0"/>
                <a:ea typeface="ＭＳ Ｐゴシック" pitchFamily="34" charset="-128"/>
                <a:cs typeface="Arial" panose="020B0604020202020204" pitchFamily="34" charset="0"/>
              </a:rPr>
              <a:t> </a:t>
            </a:r>
            <a:r>
              <a:rPr lang="en-US" altLang="en-US" sz="3600" b="0" dirty="0" smtClean="0">
                <a:latin typeface="Arial" panose="020B0604020202020204" pitchFamily="34" charset="0"/>
                <a:ea typeface="ＭＳ Ｐゴシック" pitchFamily="34" charset="-128"/>
                <a:cs typeface="Arial" panose="020B0604020202020204" pitchFamily="34" charset="0"/>
              </a:rPr>
              <a:t>Electronic </a:t>
            </a:r>
            <a:r>
              <a:rPr lang="en-US" altLang="en-US" sz="3600" b="0" dirty="0">
                <a:latin typeface="Arial" panose="020B0604020202020204" pitchFamily="34" charset="0"/>
                <a:ea typeface="ＭＳ Ｐゴシック" pitchFamily="34" charset="-128"/>
                <a:cs typeface="Arial" panose="020B0604020202020204" pitchFamily="34" charset="0"/>
              </a:rPr>
              <a:t>Commerce</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410752" cy="4893489"/>
          </a:xfrm>
        </p:spPr>
        <p:txBody>
          <a:bodyPr>
            <a:normAutofit lnSpcReduction="10000"/>
          </a:bodyPr>
          <a:lstStyle/>
          <a:p>
            <a:pPr marL="0" indent="0">
              <a:buFontTx/>
              <a:buNone/>
              <a:defRPr/>
            </a:pPr>
            <a:r>
              <a:rPr lang="en-US" altLang="en-US" sz="2600" b="1" dirty="0">
                <a:latin typeface="Arial" panose="020B0604020202020204" pitchFamily="34" charset="0"/>
                <a:ea typeface="ＭＳ Ｐゴシック" panose="020B0600070205080204" pitchFamily="34" charset="-128"/>
                <a:cs typeface="Arial" panose="020B0604020202020204" pitchFamily="34" charset="0"/>
              </a:rPr>
              <a:t>Electronic Commerce (ecommerce)</a:t>
            </a:r>
          </a:p>
          <a:p>
            <a:pPr>
              <a:defRPr/>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Early applications</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Automatic paycheck deposit</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ATMs</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Checkout scanners and inventory systems</a:t>
            </a:r>
          </a:p>
          <a:p>
            <a:pPr>
              <a:defRPr/>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Current applications</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Online stores</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Electronic bill payment</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Online payment systems (PayPal)</a:t>
            </a:r>
          </a:p>
          <a:p>
            <a:pPr lvl="1">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Individual sales to the world (craigslist, eBay, etc.)</a:t>
            </a:r>
          </a:p>
          <a:p>
            <a:pPr>
              <a:defRPr/>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8% of all retail sales ($335 billion a year</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6179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Cloud </a:t>
            </a:r>
            <a:r>
              <a:rPr lang="en-US" altLang="en-US" sz="3600" b="0" dirty="0" smtClean="0">
                <a:latin typeface="Arial" panose="020B0604020202020204" pitchFamily="34" charset="0"/>
                <a:ea typeface="ＭＳ Ｐゴシック" pitchFamily="34" charset="-128"/>
                <a:cs typeface="Arial" panose="020B0604020202020204" pitchFamily="34" charset="0"/>
              </a:rPr>
              <a:t>Computing (1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410752" cy="4893489"/>
          </a:xfrm>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Alternative to client/server model</a:t>
            </a:r>
          </a:p>
          <a:p>
            <a:r>
              <a:rPr lang="en-US" altLang="en-US" sz="2600" dirty="0">
                <a:latin typeface="Arial" panose="020B0604020202020204" pitchFamily="34" charset="0"/>
                <a:ea typeface="ＭＳ Ｐゴシック" pitchFamily="34" charset="-128"/>
                <a:cs typeface="Arial" panose="020B0604020202020204" pitchFamily="34" charset="0"/>
              </a:rPr>
              <a:t>Nodes are local; server is off-site</a:t>
            </a:r>
          </a:p>
          <a:p>
            <a:pPr lvl="1"/>
            <a:r>
              <a:rPr lang="en-US" altLang="en-US" sz="2400" dirty="0">
                <a:latin typeface="Arial" panose="020B0604020202020204" pitchFamily="34" charset="0"/>
                <a:ea typeface="ＭＳ Ｐゴシック" pitchFamily="34" charset="-128"/>
                <a:cs typeface="Arial" panose="020B0604020202020204" pitchFamily="34" charset="0"/>
              </a:rPr>
              <a:t>May be part of an integrated </a:t>
            </a:r>
            <a:r>
              <a:rPr lang="en-US" altLang="en-US" sz="2400" b="1" dirty="0">
                <a:latin typeface="Arial" panose="020B0604020202020204" pitchFamily="34" charset="0"/>
                <a:ea typeface="ＭＳ Ｐゴシック" pitchFamily="34" charset="-128"/>
                <a:cs typeface="Arial" panose="020B0604020202020204" pitchFamily="34" charset="0"/>
              </a:rPr>
              <a:t>server farm</a:t>
            </a:r>
          </a:p>
          <a:p>
            <a:r>
              <a:rPr lang="en-US" altLang="en-US" sz="2600" dirty="0">
                <a:latin typeface="Arial" panose="020B0604020202020204" pitchFamily="34" charset="0"/>
                <a:ea typeface="ＭＳ Ｐゴシック" pitchFamily="34" charset="-128"/>
                <a:cs typeface="Arial" panose="020B0604020202020204" pitchFamily="34" charset="0"/>
              </a:rPr>
              <a:t>Greatly reduced costs</a:t>
            </a:r>
          </a:p>
          <a:p>
            <a:r>
              <a:rPr lang="en-US" altLang="en-US" sz="2600" b="1" dirty="0">
                <a:latin typeface="Arial" panose="020B0604020202020204" pitchFamily="34" charset="0"/>
                <a:ea typeface="ＭＳ Ｐゴシック" pitchFamily="34" charset="-128"/>
                <a:cs typeface="Arial" panose="020B0604020202020204" pitchFamily="34" charset="0"/>
              </a:rPr>
              <a:t>Virtualization</a:t>
            </a:r>
          </a:p>
          <a:p>
            <a:pPr lvl="1"/>
            <a:r>
              <a:rPr lang="en-US" altLang="en-US" sz="2400" dirty="0">
                <a:latin typeface="Arial" panose="020B0604020202020204" pitchFamily="34" charset="0"/>
                <a:ea typeface="ＭＳ Ｐゴシック" pitchFamily="34" charset="-128"/>
                <a:cs typeface="Arial" panose="020B0604020202020204" pitchFamily="34" charset="0"/>
              </a:rPr>
              <a:t>Separation of a service from the entity providing it</a:t>
            </a:r>
          </a:p>
          <a:p>
            <a:r>
              <a:rPr lang="en-US" altLang="en-US" sz="2600" dirty="0">
                <a:latin typeface="Arial" panose="020B0604020202020204" pitchFamily="34" charset="0"/>
                <a:ea typeface="ＭＳ Ｐゴシック" pitchFamily="34" charset="-128"/>
                <a:cs typeface="Arial" panose="020B0604020202020204" pitchFamily="34" charset="0"/>
              </a:rPr>
              <a:t>Many types of cloud services</a:t>
            </a:r>
          </a:p>
          <a:p>
            <a:pPr lvl="1"/>
            <a:r>
              <a:rPr lang="en-US" altLang="en-US" sz="2400" dirty="0">
                <a:latin typeface="Arial" panose="020B0604020202020204" pitchFamily="34" charset="0"/>
                <a:ea typeface="ＭＳ Ｐゴシック" pitchFamily="34" charset="-128"/>
                <a:cs typeface="Arial" panose="020B0604020202020204" pitchFamily="34" charset="0"/>
              </a:rPr>
              <a:t>Infrastructure</a:t>
            </a:r>
          </a:p>
          <a:p>
            <a:pPr lvl="1"/>
            <a:r>
              <a:rPr lang="en-US" altLang="en-US" sz="2400" dirty="0">
                <a:latin typeface="Arial" panose="020B0604020202020204" pitchFamily="34" charset="0"/>
                <a:ea typeface="ＭＳ Ｐゴシック" pitchFamily="34" charset="-128"/>
                <a:cs typeface="Arial" panose="020B0604020202020204" pitchFamily="34" charset="0"/>
              </a:rPr>
              <a:t>Application</a:t>
            </a:r>
          </a:p>
          <a:p>
            <a:pPr lvl="1"/>
            <a:r>
              <a:rPr lang="en-US" altLang="en-US" sz="2400" dirty="0">
                <a:latin typeface="Arial" panose="020B0604020202020204" pitchFamily="34" charset="0"/>
                <a:ea typeface="ＭＳ Ｐゴシック" pitchFamily="34" charset="-128"/>
                <a:cs typeface="Arial" panose="020B0604020202020204" pitchFamily="34" charset="0"/>
              </a:rPr>
              <a:t>Platform and </a:t>
            </a:r>
            <a:r>
              <a:rPr lang="en-US" altLang="en-US" sz="2400" dirty="0" smtClean="0">
                <a:latin typeface="Arial" panose="020B0604020202020204" pitchFamily="34" charset="0"/>
                <a:ea typeface="ＭＳ Ｐゴシック" pitchFamily="34" charset="-128"/>
                <a:cs typeface="Arial" panose="020B0604020202020204" pitchFamily="34" charset="0"/>
              </a:rPr>
              <a:t>development</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199773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Cloud </a:t>
            </a:r>
            <a:r>
              <a:rPr lang="en-US" altLang="en-US" sz="3600" b="0" dirty="0" smtClean="0">
                <a:latin typeface="Arial" panose="020B0604020202020204" pitchFamily="34" charset="0"/>
                <a:ea typeface="ＭＳ Ｐゴシック" pitchFamily="34" charset="-128"/>
                <a:cs typeface="Arial" panose="020B0604020202020204" pitchFamily="34" charset="0"/>
              </a:rPr>
              <a:t>Computing (2 of 2)</a:t>
            </a:r>
            <a:endParaRPr lang="en-US" sz="3600" b="0" dirty="0">
              <a:latin typeface="Arial" panose="020B0604020202020204" pitchFamily="34" charset="0"/>
              <a:cs typeface="Arial" panose="020B0604020202020204" pitchFamily="34" charset="0"/>
            </a:endParaRPr>
          </a:p>
        </p:txBody>
      </p:sp>
      <p:pic>
        <p:nvPicPr>
          <p:cNvPr id="5" name="Picture 2" descr="The diagram represents a model of cloud computing. The cloud consists of infrastructure services, software and applications and platforms and development services like tablet. The cloud can be connected through a smart phone, a tablet, or a router. The router is connected to an Ethernet L AY N. A desktop computer and a laptop are connected to the Ethernet L AY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208" y="1165219"/>
            <a:ext cx="5322455" cy="49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510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A History of the Internet and the World Wide Web</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1997: “A Brief History of the Internet” by some of the founders</a:t>
            </a:r>
          </a:p>
          <a:p>
            <a:r>
              <a:rPr lang="en-US" altLang="en-US" sz="2600" dirty="0">
                <a:latin typeface="Arial" panose="020B0604020202020204" pitchFamily="34" charset="0"/>
                <a:ea typeface="ＭＳ Ｐゴシック" pitchFamily="34" charset="-128"/>
                <a:cs typeface="Arial" panose="020B0604020202020204" pitchFamily="34" charset="0"/>
              </a:rPr>
              <a:t>Early years</a:t>
            </a:r>
          </a:p>
          <a:p>
            <a:pPr lvl="1"/>
            <a:r>
              <a:rPr lang="en-US" altLang="en-US" sz="2400" dirty="0">
                <a:latin typeface="Arial" panose="020B0604020202020204" pitchFamily="34" charset="0"/>
                <a:ea typeface="ＭＳ Ｐゴシック" pitchFamily="34" charset="-128"/>
                <a:cs typeface="Arial" panose="020B0604020202020204" pitchFamily="34" charset="0"/>
              </a:rPr>
              <a:t>1962: </a:t>
            </a:r>
            <a:r>
              <a:rPr lang="en-US" altLang="en-US" sz="2400" dirty="0" err="1">
                <a:latin typeface="Arial" panose="020B0604020202020204" pitchFamily="34" charset="0"/>
                <a:ea typeface="ＭＳ Ｐゴシック" pitchFamily="34" charset="-128"/>
                <a:cs typeface="Arial" panose="020B0604020202020204" pitchFamily="34" charset="0"/>
              </a:rPr>
              <a:t>Licklider’s</a:t>
            </a:r>
            <a:r>
              <a:rPr lang="en-US" altLang="en-US" sz="2400" dirty="0">
                <a:latin typeface="Arial" panose="020B0604020202020204" pitchFamily="34" charset="0"/>
                <a:ea typeface="ＭＳ Ｐゴシック" pitchFamily="34" charset="-128"/>
                <a:cs typeface="Arial" panose="020B0604020202020204" pitchFamily="34" charset="0"/>
              </a:rPr>
              <a:t> “Galactic Network”</a:t>
            </a:r>
          </a:p>
          <a:p>
            <a:pPr lvl="1"/>
            <a:r>
              <a:rPr lang="en-US" altLang="en-US" sz="2400" dirty="0">
                <a:latin typeface="Arial" panose="020B0604020202020204" pitchFamily="34" charset="0"/>
                <a:ea typeface="ＭＳ Ｐゴシック" pitchFamily="34" charset="-128"/>
                <a:cs typeface="Arial" panose="020B0604020202020204" pitchFamily="34" charset="0"/>
              </a:rPr>
              <a:t>1966: ARPA-funded ARPANET</a:t>
            </a:r>
          </a:p>
          <a:p>
            <a:pPr lvl="1"/>
            <a:r>
              <a:rPr lang="en-US" altLang="en-US" sz="2400" dirty="0">
                <a:latin typeface="Arial" panose="020B0604020202020204" pitchFamily="34" charset="0"/>
                <a:ea typeface="ＭＳ Ｐゴシック" pitchFamily="34" charset="-128"/>
                <a:cs typeface="Arial" panose="020B0604020202020204" pitchFamily="34" charset="0"/>
              </a:rPr>
              <a:t>1972: email</a:t>
            </a:r>
          </a:p>
          <a:p>
            <a:pPr lvl="1"/>
            <a:r>
              <a:rPr lang="en-US" altLang="en-US" sz="2400" dirty="0">
                <a:latin typeface="Arial" panose="020B0604020202020204" pitchFamily="34" charset="0"/>
                <a:ea typeface="ＭＳ Ｐゴシック" pitchFamily="34" charset="-128"/>
                <a:cs typeface="Arial" panose="020B0604020202020204" pitchFamily="34" charset="0"/>
              </a:rPr>
              <a:t>1970s/1980s: many networks (e.g., </a:t>
            </a:r>
            <a:r>
              <a:rPr lang="en-US" altLang="en-US" sz="2400" dirty="0" err="1">
                <a:latin typeface="Arial" panose="020B0604020202020204" pitchFamily="34" charset="0"/>
                <a:ea typeface="ＭＳ Ｐゴシック" pitchFamily="34" charset="-128"/>
                <a:cs typeface="Arial" panose="020B0604020202020204" pitchFamily="34" charset="0"/>
              </a:rPr>
              <a:t>HEPNet</a:t>
            </a:r>
            <a:r>
              <a:rPr lang="en-US" altLang="en-US" sz="2400" dirty="0">
                <a:latin typeface="Arial" panose="020B0604020202020204" pitchFamily="34" charset="0"/>
                <a:ea typeface="ＭＳ Ｐゴシック" pitchFamily="34" charset="-128"/>
                <a:cs typeface="Arial" panose="020B0604020202020204" pitchFamily="34" charset="0"/>
              </a:rPr>
              <a:t> and </a:t>
            </a:r>
            <a:r>
              <a:rPr lang="en-US" altLang="en-US" sz="2400" dirty="0" err="1">
                <a:latin typeface="Arial" panose="020B0604020202020204" pitchFamily="34" charset="0"/>
                <a:ea typeface="ＭＳ Ｐゴシック" pitchFamily="34" charset="-128"/>
                <a:cs typeface="Arial" panose="020B0604020202020204" pitchFamily="34" charset="0"/>
              </a:rPr>
              <a:t>DECNet</a:t>
            </a:r>
            <a:r>
              <a:rPr lang="en-US" altLang="en-US" sz="2400" dirty="0">
                <a:latin typeface="Arial" panose="020B0604020202020204" pitchFamily="34" charset="0"/>
                <a:ea typeface="ＭＳ Ｐゴシック" pitchFamily="34" charset="-128"/>
                <a:cs typeface="Arial" panose="020B0604020202020204" pitchFamily="34" charset="0"/>
              </a:rPr>
              <a:t>)</a:t>
            </a:r>
          </a:p>
          <a:p>
            <a:r>
              <a:rPr lang="en-US" altLang="en-US" sz="2600" b="1" dirty="0">
                <a:latin typeface="Arial" panose="020B0604020202020204" pitchFamily="34" charset="0"/>
                <a:ea typeface="ＭＳ Ｐゴシック" pitchFamily="34" charset="-128"/>
                <a:cs typeface="Arial" panose="020B0604020202020204" pitchFamily="34" charset="0"/>
              </a:rPr>
              <a:t>Internetworking</a:t>
            </a:r>
            <a:r>
              <a:rPr lang="en-US" altLang="en-US" sz="2600" dirty="0">
                <a:latin typeface="Arial" panose="020B0604020202020204" pitchFamily="34" charset="0"/>
                <a:ea typeface="ＭＳ Ｐゴシック" pitchFamily="34" charset="-128"/>
                <a:cs typeface="Arial" panose="020B0604020202020204" pitchFamily="34" charset="0"/>
              </a:rPr>
              <a:t>: standards for communication</a:t>
            </a:r>
          </a:p>
          <a:p>
            <a:r>
              <a:rPr lang="en-US" altLang="en-US" sz="2600" b="1" dirty="0">
                <a:latin typeface="Arial" panose="020B0604020202020204" pitchFamily="34" charset="0"/>
                <a:ea typeface="ＭＳ Ｐゴシック" pitchFamily="34" charset="-128"/>
                <a:cs typeface="Arial" panose="020B0604020202020204" pitchFamily="34" charset="0"/>
              </a:rPr>
              <a:t>Gateway</a:t>
            </a:r>
            <a:r>
              <a:rPr lang="en-US" altLang="en-US" sz="2600" dirty="0">
                <a:latin typeface="Arial" panose="020B0604020202020204" pitchFamily="34" charset="0"/>
                <a:ea typeface="ＭＳ Ｐゴシック" pitchFamily="34" charset="-128"/>
                <a:cs typeface="Arial" panose="020B0604020202020204" pitchFamily="34" charset="0"/>
              </a:rPr>
              <a:t>: device for translating between </a:t>
            </a:r>
            <a:r>
              <a:rPr lang="en-US" altLang="en-US" sz="2600" dirty="0" smtClean="0">
                <a:latin typeface="Arial" panose="020B0604020202020204" pitchFamily="34" charset="0"/>
                <a:ea typeface="ＭＳ Ｐゴシック" pitchFamily="34" charset="-128"/>
                <a:cs typeface="Arial" panose="020B0604020202020204" pitchFamily="34" charset="0"/>
              </a:rPr>
              <a:t>networks</a:t>
            </a:r>
            <a:endParaRPr lang="en-US" altLang="en-US" sz="2600" b="1"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6994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A Brief History of the Internet and the World Wide </a:t>
            </a:r>
            <a:r>
              <a:rPr lang="en-US" altLang="en-US" sz="3600" b="0" dirty="0" smtClean="0">
                <a:latin typeface="Arial" panose="020B0604020202020204" pitchFamily="34" charset="0"/>
                <a:ea typeface="ＭＳ Ｐゴシック" pitchFamily="34" charset="-128"/>
                <a:cs typeface="Arial" panose="020B0604020202020204" pitchFamily="34" charset="0"/>
              </a:rPr>
              <a:t>Web (1 of 5)</a:t>
            </a:r>
            <a:endParaRPr lang="en-US" sz="3600" b="0" dirty="0">
              <a:latin typeface="Arial" panose="020B0604020202020204" pitchFamily="34" charset="0"/>
              <a:cs typeface="Arial" panose="020B0604020202020204" pitchFamily="34" charset="0"/>
            </a:endParaRPr>
          </a:p>
        </p:txBody>
      </p:sp>
      <p:pic>
        <p:nvPicPr>
          <p:cNvPr id="5" name="Picture 5" descr="The diagram displays a network of networks. The networks W AY N AY, W AY N B, W AY N C, and W AY N D are connected in pairs by nodes called gatew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326248"/>
            <a:ext cx="8801100" cy="473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708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ea typeface="ＭＳ Ｐゴシック" panose="020B0600070205080204" pitchFamily="34" charset="-128"/>
              </a:rPr>
              <a:t>A Brief History of the Internet and the World Wide </a:t>
            </a:r>
            <a:r>
              <a:rPr lang="en-US" altLang="en-US" sz="3600" b="0" dirty="0" smtClean="0">
                <a:ea typeface="ＭＳ Ｐゴシック" panose="020B0600070205080204" pitchFamily="34" charset="-128"/>
              </a:rPr>
              <a:t>Web (2 of 5)</a:t>
            </a:r>
            <a:endParaRPr lang="en-US" sz="3600" b="0" dirty="0"/>
          </a:p>
        </p:txBody>
      </p:sp>
      <p:sp>
        <p:nvSpPr>
          <p:cNvPr id="3" name="Content Placeholder 2"/>
          <p:cNvSpPr>
            <a:spLocks noGrp="1"/>
          </p:cNvSpPr>
          <p:nvPr>
            <p:ph idx="1"/>
          </p:nvPr>
        </p:nvSpPr>
        <p:spPr/>
        <p:txBody>
          <a:bodyPr>
            <a:normAutofit/>
          </a:bodyPr>
          <a:lstStyle/>
          <a:p>
            <a:r>
              <a:rPr lang="en-US" altLang="en-US" sz="2600" dirty="0">
                <a:ea typeface="ＭＳ Ｐゴシック" panose="020B0600070205080204" pitchFamily="34" charset="-128"/>
              </a:rPr>
              <a:t>Middle years</a:t>
            </a:r>
          </a:p>
          <a:p>
            <a:pPr lvl="1"/>
            <a:r>
              <a:rPr lang="en-US" altLang="en-US" sz="2400" dirty="0">
                <a:ea typeface="ＭＳ Ｐゴシック" panose="020B0600070205080204" pitchFamily="34" charset="-128"/>
              </a:rPr>
              <a:t>TCP/IP was the established standard</a:t>
            </a:r>
          </a:p>
          <a:p>
            <a:pPr lvl="1"/>
            <a:r>
              <a:rPr lang="en-US" altLang="en-US" sz="2400" dirty="0">
                <a:ea typeface="ＭＳ Ｐゴシック" panose="020B0600070205080204" pitchFamily="34" charset="-128"/>
              </a:rPr>
              <a:t>Telnet, FTP (File Transfer Protocol)</a:t>
            </a:r>
          </a:p>
          <a:p>
            <a:pPr lvl="1"/>
            <a:r>
              <a:rPr lang="en-US" altLang="en-US" sz="2400" dirty="0" err="1">
                <a:ea typeface="ＭＳ Ｐゴシック" panose="020B0600070205080204" pitchFamily="34" charset="-128"/>
              </a:rPr>
              <a:t>NSFNet</a:t>
            </a:r>
            <a:r>
              <a:rPr lang="en-US" altLang="en-US" sz="2400" dirty="0">
                <a:ea typeface="ＭＳ Ｐゴシック" panose="020B0600070205080204" pitchFamily="34" charset="-128"/>
              </a:rPr>
              <a:t> broadened access (1984)</a:t>
            </a:r>
          </a:p>
          <a:p>
            <a:pPr lvl="2">
              <a:buFont typeface="Wingdings" panose="05000000000000000000" pitchFamily="2" charset="2"/>
              <a:buChar char="§"/>
            </a:pPr>
            <a:r>
              <a:rPr lang="en-US" altLang="en-US" sz="2200" dirty="0">
                <a:ea typeface="ＭＳ Ｐゴシック" panose="020B0600070205080204" pitchFamily="34" charset="-128"/>
              </a:rPr>
              <a:t>ARPANET: only open to ARPA grant recipients</a:t>
            </a:r>
          </a:p>
          <a:p>
            <a:pPr lvl="2">
              <a:buFont typeface="Wingdings" panose="05000000000000000000" pitchFamily="2" charset="2"/>
              <a:buChar char="§"/>
            </a:pPr>
            <a:r>
              <a:rPr lang="en-US" altLang="en-US" sz="2200" dirty="0" err="1">
                <a:ea typeface="ＭＳ Ｐゴシック" panose="020B0600070205080204" pitchFamily="34" charset="-128"/>
              </a:rPr>
              <a:t>NSFNet</a:t>
            </a:r>
            <a:r>
              <a:rPr lang="en-US" altLang="en-US" sz="2200" dirty="0">
                <a:ea typeface="ＭＳ Ｐゴシック" panose="020B0600070205080204" pitchFamily="34" charset="-128"/>
              </a:rPr>
              <a:t>: open to universities, government agencies, libraries, museums, and schools</a:t>
            </a:r>
          </a:p>
          <a:p>
            <a:pPr lvl="1"/>
            <a:r>
              <a:rPr lang="en-US" altLang="en-US" sz="2400" dirty="0">
                <a:ea typeface="ＭＳ Ｐゴシック" panose="020B0600070205080204" pitchFamily="34" charset="-128"/>
              </a:rPr>
              <a:t>Networks began to connect (late 1980s)</a:t>
            </a:r>
          </a:p>
          <a:p>
            <a:pPr lvl="2">
              <a:buFont typeface="Wingdings" panose="05000000000000000000" pitchFamily="2" charset="2"/>
              <a:buChar char="§"/>
            </a:pPr>
            <a:r>
              <a:rPr lang="en-US" altLang="en-US" sz="2200" dirty="0">
                <a:ea typeface="ＭＳ Ｐゴシック" panose="020B0600070205080204" pitchFamily="34" charset="-128"/>
              </a:rPr>
              <a:t>ARPANET ceased to be separate network</a:t>
            </a:r>
          </a:p>
          <a:p>
            <a:r>
              <a:rPr lang="en-US" altLang="en-US" sz="2600" dirty="0" err="1">
                <a:ea typeface="ＭＳ Ｐゴシック" panose="020B0600070205080204" pitchFamily="34" charset="-128"/>
              </a:rPr>
              <a:t>NSFNet</a:t>
            </a:r>
            <a:r>
              <a:rPr lang="en-US" altLang="en-US" sz="2600" dirty="0">
                <a:ea typeface="ＭＳ Ｐゴシック" panose="020B0600070205080204" pitchFamily="34" charset="-128"/>
              </a:rPr>
              <a:t> turned over to private providers (1995</a:t>
            </a:r>
            <a:r>
              <a:rPr lang="en-US" altLang="en-US" sz="2600" dirty="0" smtClean="0">
                <a:ea typeface="ＭＳ Ｐゴシック" panose="020B0600070205080204" pitchFamily="34" charset="-128"/>
              </a:rPr>
              <a:t>)</a:t>
            </a:r>
            <a:endParaRPr lang="en-US" altLang="en-US" sz="2600" dirty="0">
              <a:ea typeface="ＭＳ Ｐゴシック" panose="020B0600070205080204" pitchFamily="34" charset="-128"/>
            </a:endParaRPr>
          </a:p>
        </p:txBody>
      </p:sp>
    </p:spTree>
    <p:extLst>
      <p:ext uri="{BB962C8B-B14F-4D97-AF65-F5344CB8AC3E}">
        <p14:creationId xmlns:p14="http://schemas.microsoft.com/office/powerpoint/2010/main" val="1678491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A Brief History of the Internet and the World Wide </a:t>
            </a:r>
            <a:r>
              <a:rPr lang="en-US" altLang="en-US" sz="3600" b="0" dirty="0" smtClean="0">
                <a:latin typeface="Arial" panose="020B0604020202020204" pitchFamily="34" charset="0"/>
                <a:ea typeface="ＭＳ Ｐゴシック" pitchFamily="34" charset="-128"/>
                <a:cs typeface="Arial" panose="020B0604020202020204" pitchFamily="34" charset="0"/>
              </a:rPr>
              <a:t>Web (3 of 5)</a:t>
            </a:r>
            <a:endParaRPr lang="en-US" sz="3600" b="0" dirty="0">
              <a:latin typeface="Arial" panose="020B0604020202020204" pitchFamily="34" charset="0"/>
              <a:cs typeface="Arial" panose="020B0604020202020204" pitchFamily="34" charset="0"/>
            </a:endParaRPr>
          </a:p>
        </p:txBody>
      </p:sp>
      <p:pic>
        <p:nvPicPr>
          <p:cNvPr id="5" name="Picture 5" descr="6 regional networks connect to a N S F net. The N S F net further connects to multiple networks via gateways. The N S F net connects to the Canadian and U K national backbone network via gateways. The Canadian and U K network further connect to regional networks. The N S F net also connects to other T C P slash I P networks and Ay R P Ay NET via gateway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984" y="1149280"/>
            <a:ext cx="5136285" cy="507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70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A Brief History of the Internet and the World Wide </a:t>
            </a:r>
            <a:r>
              <a:rPr lang="en-US" altLang="en-US" sz="3600" b="0" dirty="0" smtClean="0">
                <a:latin typeface="Arial" panose="020B0604020202020204" pitchFamily="34" charset="0"/>
                <a:ea typeface="ＭＳ Ｐゴシック" pitchFamily="34" charset="-128"/>
                <a:cs typeface="Arial" panose="020B0604020202020204" pitchFamily="34" charset="0"/>
              </a:rPr>
              <a:t>Web (4 of 5)</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sz="2600" b="1" dirty="0">
                <a:latin typeface="Arial" panose="020B0604020202020204" pitchFamily="34" charset="0"/>
                <a:ea typeface="ＭＳ Ｐゴシック" pitchFamily="34" charset="-128"/>
                <a:cs typeface="Arial" panose="020B0604020202020204" pitchFamily="34" charset="0"/>
              </a:rPr>
              <a:t>The World Wide Web</a:t>
            </a:r>
          </a:p>
          <a:p>
            <a:r>
              <a:rPr lang="en-US" altLang="en-US" sz="2600" dirty="0">
                <a:latin typeface="Arial" panose="020B0604020202020204" pitchFamily="34" charset="0"/>
                <a:ea typeface="ＭＳ Ｐゴシック" pitchFamily="34" charset="-128"/>
                <a:cs typeface="Arial" panose="020B0604020202020204" pitchFamily="34" charset="0"/>
              </a:rPr>
              <a:t>High-energy physicist at CERN, Tim Berners-Lee wanted user-friendly information and data exchange</a:t>
            </a:r>
          </a:p>
          <a:p>
            <a:r>
              <a:rPr lang="en-US" altLang="en-US" sz="2600" b="1" dirty="0">
                <a:latin typeface="Arial" panose="020B0604020202020204" pitchFamily="34" charset="0"/>
                <a:ea typeface="ＭＳ Ｐゴシック" pitchFamily="34" charset="-128"/>
                <a:cs typeface="Arial" panose="020B0604020202020204" pitchFamily="34" charset="0"/>
              </a:rPr>
              <a:t>Hypertext</a:t>
            </a:r>
            <a:r>
              <a:rPr lang="en-US" altLang="en-US" sz="2600" dirty="0">
                <a:latin typeface="Arial" panose="020B0604020202020204" pitchFamily="34" charset="0"/>
                <a:ea typeface="ＭＳ Ｐゴシック" pitchFamily="34" charset="-128"/>
                <a:cs typeface="Arial" panose="020B0604020202020204" pitchFamily="34" charset="0"/>
              </a:rPr>
              <a:t>: documents containing links to other documents became the foundation for modern-day webpages</a:t>
            </a:r>
          </a:p>
          <a:p>
            <a:r>
              <a:rPr lang="en-US" altLang="en-US" sz="2600" dirty="0">
                <a:latin typeface="Arial" panose="020B0604020202020204" pitchFamily="34" charset="0"/>
                <a:ea typeface="ＭＳ Ｐゴシック" pitchFamily="34" charset="-128"/>
                <a:cs typeface="Arial" panose="020B0604020202020204" pitchFamily="34" charset="0"/>
              </a:rPr>
              <a:t>Web protocols were made public; led to rapid expansion</a:t>
            </a:r>
          </a:p>
        </p:txBody>
      </p:sp>
    </p:spTree>
    <p:extLst>
      <p:ext uri="{BB962C8B-B14F-4D97-AF65-F5344CB8AC3E}">
        <p14:creationId xmlns:p14="http://schemas.microsoft.com/office/powerpoint/2010/main" val="1184290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altLang="en-US" sz="3600" b="0" dirty="0">
                <a:latin typeface="Arial" panose="020B0604020202020204" pitchFamily="34" charset="0"/>
                <a:ea typeface="ＭＳ Ｐゴシック" pitchFamily="34" charset="-128"/>
                <a:cs typeface="Arial" panose="020B0604020202020204" pitchFamily="34" charset="0"/>
              </a:rPr>
              <a:t>A Brief History of the Internet and the World Wide </a:t>
            </a:r>
            <a:r>
              <a:rPr lang="en-US" altLang="en-US" sz="3600" b="0" dirty="0" smtClean="0">
                <a:latin typeface="Arial" panose="020B0604020202020204" pitchFamily="34" charset="0"/>
                <a:ea typeface="ＭＳ Ｐゴシック" pitchFamily="34" charset="-128"/>
                <a:cs typeface="Arial" panose="020B0604020202020204" pitchFamily="34" charset="0"/>
              </a:rPr>
              <a:t>Web (5 of 5)</a:t>
            </a:r>
            <a:endParaRPr lang="en-US" sz="3600" b="0" dirty="0">
              <a:latin typeface="Arial" panose="020B0604020202020204" pitchFamily="34" charset="0"/>
              <a:cs typeface="Arial" panose="020B0604020202020204" pitchFamily="34" charset="0"/>
            </a:endParaRPr>
          </a:p>
        </p:txBody>
      </p:sp>
      <p:pic>
        <p:nvPicPr>
          <p:cNvPr id="5" name="Picture 5" descr="An illustration shows show the structure of “Hypertext documents.” Five pages are arranged in a circle. All pages are interlinked to each other by a forward arrow head. The two pages in the top right and bottom left corners show a forward link leading to external 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16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19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indent="0" algn="ctr" defTabSz="457200" rtl="0" eaLnBrk="1" fontAlgn="auto" latinLnBrk="0" hangingPunct="1">
              <a:lnSpc>
                <a:spcPct val="100000"/>
              </a:lnSpc>
              <a:spcBef>
                <a:spcPct val="0"/>
              </a:spcBef>
              <a:spcAft>
                <a:spcPts val="0"/>
              </a:spcAft>
              <a:buClrTx/>
              <a:buSzTx/>
              <a:buFontTx/>
              <a:buNone/>
              <a:tabLst/>
              <a:defRPr/>
            </a:pP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a:t>
            </a:r>
            <a:r>
              <a:rPr lang="en-US" sz="3600" b="0" i="0" kern="1200" dirty="0" smtClean="0">
                <a:solidFill>
                  <a:schemeClr val="bg1"/>
                </a:solidFill>
                <a:effectLst/>
                <a:latin typeface="Arial" panose="020B0604020202020204" pitchFamily="34" charset="0"/>
                <a:cs typeface="Arial" panose="020B0604020202020204" pitchFamily="34" charset="0"/>
              </a:rPr>
              <a:t>(2 of 22)</a:t>
            </a:r>
            <a:endParaRPr lang="en-US" sz="3600" dirty="0" smtClean="0">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2046" y="1264024"/>
            <a:ext cx="4867836" cy="4921623"/>
          </a:xfrm>
        </p:spPr>
        <p:txBody>
          <a:bodyPr>
            <a:normAutofit/>
          </a:bodyPr>
          <a:lstStyle/>
          <a:p>
            <a:pPr marL="0" indent="0">
              <a:buFontTx/>
              <a:buNone/>
              <a:defRPr/>
            </a:pPr>
            <a:r>
              <a:rPr lang="en-US" altLang="en-US" sz="2600" b="1" dirty="0">
                <a:latin typeface="Arial" panose="020B0604020202020204" pitchFamily="34" charset="0"/>
                <a:ea typeface="ＭＳ Ｐゴシック" pitchFamily="34" charset="-128"/>
                <a:cs typeface="Arial" panose="020B0604020202020204" pitchFamily="34" charset="0"/>
              </a:rPr>
              <a:t>Switched, dial-up telephone lines</a:t>
            </a:r>
          </a:p>
          <a:p>
            <a:pPr>
              <a:defRPr/>
            </a:pPr>
            <a:r>
              <a:rPr lang="en-US" altLang="en-US" sz="2600" dirty="0">
                <a:latin typeface="Arial" panose="020B0604020202020204" pitchFamily="34" charset="0"/>
                <a:ea typeface="ＭＳ Ｐゴシック" pitchFamily="34" charset="-128"/>
                <a:cs typeface="Arial" panose="020B0604020202020204" pitchFamily="34" charset="0"/>
              </a:rPr>
              <a:t>Analog lines</a:t>
            </a:r>
          </a:p>
          <a:p>
            <a:pPr>
              <a:defRPr/>
            </a:pPr>
            <a:r>
              <a:rPr lang="en-US" altLang="en-US" sz="2600" dirty="0">
                <a:latin typeface="Arial" panose="020B0604020202020204" pitchFamily="34" charset="0"/>
                <a:ea typeface="ＭＳ Ｐゴシック" pitchFamily="34" charset="-128"/>
                <a:cs typeface="Arial" panose="020B0604020202020204" pitchFamily="34" charset="0"/>
              </a:rPr>
              <a:t>Transmit digital data</a:t>
            </a:r>
          </a:p>
          <a:p>
            <a:pPr>
              <a:defRPr/>
            </a:pPr>
            <a:r>
              <a:rPr lang="en-US" altLang="en-US" sz="2600" b="1" dirty="0">
                <a:latin typeface="Arial" panose="020B0604020202020204" pitchFamily="34" charset="0"/>
                <a:ea typeface="ＭＳ Ｐゴシック" pitchFamily="34" charset="-128"/>
                <a:cs typeface="Arial" panose="020B0604020202020204" pitchFamily="34" charset="0"/>
              </a:rPr>
              <a:t>Modem</a:t>
            </a:r>
            <a:r>
              <a:rPr lang="en-US" altLang="en-US" sz="2600" dirty="0">
                <a:latin typeface="Arial" panose="020B0604020202020204" pitchFamily="34" charset="0"/>
                <a:ea typeface="ＭＳ Ｐゴシック" pitchFamily="34" charset="-128"/>
                <a:cs typeface="Arial" panose="020B0604020202020204" pitchFamily="34" charset="0"/>
              </a:rPr>
              <a:t> modulates carrier wave</a:t>
            </a:r>
          </a:p>
          <a:p>
            <a:pPr>
              <a:defRPr/>
            </a:pPr>
            <a:r>
              <a:rPr lang="en-US" altLang="en-US" sz="2600" dirty="0">
                <a:latin typeface="Arial" panose="020B0604020202020204" pitchFamily="34" charset="0"/>
                <a:ea typeface="ＭＳ Ｐゴシック" pitchFamily="34" charset="-128"/>
                <a:cs typeface="Arial" panose="020B0604020202020204" pitchFamily="34" charset="0"/>
              </a:rPr>
              <a:t>Speeds up to 56 Kbps</a:t>
            </a:r>
          </a:p>
          <a:p>
            <a:pPr>
              <a:defRPr/>
            </a:pPr>
            <a:r>
              <a:rPr lang="en-US" altLang="en-US" sz="2600" b="1" dirty="0">
                <a:latin typeface="Arial" panose="020B0604020202020204" pitchFamily="34" charset="0"/>
                <a:ea typeface="ＭＳ Ｐゴシック" pitchFamily="34" charset="-128"/>
                <a:cs typeface="Arial" panose="020B0604020202020204" pitchFamily="34" charset="0"/>
              </a:rPr>
              <a:t>Bandwidth</a:t>
            </a:r>
            <a:r>
              <a:rPr lang="en-US" altLang="en-US" sz="2600" dirty="0">
                <a:latin typeface="Arial" panose="020B0604020202020204" pitchFamily="34" charset="0"/>
                <a:ea typeface="ＭＳ Ｐゴシック" pitchFamily="34" charset="-128"/>
                <a:cs typeface="Arial" panose="020B0604020202020204" pitchFamily="34" charset="0"/>
              </a:rPr>
              <a:t> = </a:t>
            </a:r>
            <a:r>
              <a:rPr lang="en-US" altLang="en-US" sz="2600" dirty="0" smtClean="0">
                <a:latin typeface="Arial" panose="020B0604020202020204" pitchFamily="34" charset="0"/>
                <a:ea typeface="ＭＳ Ｐゴシック" pitchFamily="34" charset="-128"/>
                <a:cs typeface="Arial" panose="020B0604020202020204" pitchFamily="34" charset="0"/>
              </a:rPr>
              <a:t>capacity</a:t>
            </a:r>
            <a:endParaRPr lang="en-US" altLang="en-US" sz="2600" b="1"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wo forms of information representations. Ay, analog representation: A regular sine wave with equal wavelength and amplitude in both crest and trough. B, digital representation: square wave without trough. The positive half is numbered 1 and negative half is numbered 0. So the binary digits of the wave given is 1 0 1 0 1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776" y="1388285"/>
            <a:ext cx="3144141" cy="460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368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smtClean="0">
                <a:latin typeface="Arial" panose="020B0604020202020204" pitchFamily="34" charset="0"/>
                <a:ea typeface="ＭＳ Ｐゴシック" pitchFamily="34" charset="-128"/>
                <a:cs typeface="Arial" panose="020B0604020202020204" pitchFamily="34" charset="0"/>
              </a:rPr>
              <a:t>Summary (1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Computing devices can communicate through various wired and wireless media.</a:t>
            </a:r>
          </a:p>
          <a:p>
            <a:r>
              <a:rPr lang="en-US" altLang="en-US" sz="2600" dirty="0">
                <a:latin typeface="Arial" panose="020B0604020202020204" pitchFamily="34" charset="0"/>
                <a:ea typeface="ＭＳ Ｐゴシック" pitchFamily="34" charset="-128"/>
                <a:cs typeface="Arial" panose="020B0604020202020204" pitchFamily="34" charset="0"/>
              </a:rPr>
              <a:t>Computer networks vary in size and form, including LANs, WANs, WLANs, and WWANs.</a:t>
            </a:r>
          </a:p>
          <a:p>
            <a:r>
              <a:rPr lang="en-US" altLang="en-US" sz="2600" dirty="0">
                <a:latin typeface="Arial" panose="020B0604020202020204" pitchFamily="34" charset="0"/>
                <a:ea typeface="ＭＳ Ｐゴシック" pitchFamily="34" charset="-128"/>
                <a:cs typeface="Arial" panose="020B0604020202020204" pitchFamily="34" charset="0"/>
              </a:rPr>
              <a:t>LANs are configured differently from WANs and use different communication methods.</a:t>
            </a:r>
          </a:p>
          <a:p>
            <a:r>
              <a:rPr lang="en-US" altLang="en-US" sz="2600" dirty="0">
                <a:latin typeface="Arial" panose="020B0604020202020204" pitchFamily="34" charset="0"/>
                <a:ea typeface="ＭＳ Ｐゴシック" pitchFamily="34" charset="-128"/>
                <a:cs typeface="Arial" panose="020B0604020202020204" pitchFamily="34" charset="0"/>
              </a:rPr>
              <a:t>The Internet is a WAN of WANs.</a:t>
            </a:r>
          </a:p>
          <a:p>
            <a:r>
              <a:rPr lang="en-US" altLang="en-US" sz="2600" dirty="0">
                <a:latin typeface="Arial" panose="020B0604020202020204" pitchFamily="34" charset="0"/>
                <a:ea typeface="ＭＳ Ｐゴシック" pitchFamily="34" charset="-128"/>
                <a:cs typeface="Arial" panose="020B0604020202020204" pitchFamily="34" charset="0"/>
              </a:rPr>
              <a:t>Protocols are necessary to standardize communications across different media and among different computers.</a:t>
            </a:r>
          </a:p>
          <a:p>
            <a:r>
              <a:rPr lang="en-US" altLang="en-US" sz="2600" dirty="0">
                <a:latin typeface="Arial" panose="020B0604020202020204" pitchFamily="34" charset="0"/>
                <a:ea typeface="ＭＳ Ｐゴシック" pitchFamily="34" charset="-128"/>
                <a:cs typeface="Arial" panose="020B0604020202020204" pitchFamily="34" charset="0"/>
              </a:rPr>
              <a:t>Social networking grew out of BBS communities</a:t>
            </a:r>
            <a:r>
              <a:rPr lang="en-US" altLang="en-US" sz="2600" dirty="0" smtClean="0">
                <a:latin typeface="Arial" panose="020B0604020202020204" pitchFamily="34" charset="0"/>
                <a:ea typeface="ＭＳ Ｐゴシック" pitchFamily="34" charset="-128"/>
                <a:cs typeface="Arial" panose="020B0604020202020204" pitchFamily="34" charset="0"/>
              </a:rPr>
              <a:t>.</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262650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smtClean="0">
                <a:latin typeface="Arial" panose="020B0604020202020204" pitchFamily="34" charset="0"/>
                <a:ea typeface="ＭＳ Ｐゴシック" pitchFamily="34" charset="-128"/>
                <a:cs typeface="Arial" panose="020B0604020202020204" pitchFamily="34" charset="0"/>
              </a:rPr>
              <a:t>Summary (2 of 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600" dirty="0">
                <a:latin typeface="Arial" panose="020B0604020202020204" pitchFamily="34" charset="0"/>
                <a:ea typeface="ＭＳ Ｐゴシック" pitchFamily="34" charset="-128"/>
                <a:cs typeface="Arial" panose="020B0604020202020204" pitchFamily="34" charset="0"/>
              </a:rPr>
              <a:t>The protocol hierarchy breaks down network communications into different layers of abstraction.</a:t>
            </a:r>
          </a:p>
          <a:p>
            <a:r>
              <a:rPr lang="en-US" altLang="en-US" sz="2600" dirty="0">
                <a:latin typeface="Arial" panose="020B0604020202020204" pitchFamily="34" charset="0"/>
                <a:ea typeface="ＭＳ Ｐゴシック" pitchFamily="34" charset="-128"/>
                <a:cs typeface="Arial" panose="020B0604020202020204" pitchFamily="34" charset="0"/>
              </a:rPr>
              <a:t>Protocols like the ARQ algorithm and TCP/IP provide rules for the transfer of information.</a:t>
            </a:r>
          </a:p>
          <a:p>
            <a:r>
              <a:rPr lang="en-US" altLang="en-US" sz="2600" dirty="0">
                <a:latin typeface="Arial" panose="020B0604020202020204" pitchFamily="34" charset="0"/>
                <a:ea typeface="ＭＳ Ｐゴシック" pitchFamily="34" charset="-128"/>
                <a:cs typeface="Arial" panose="020B0604020202020204" pitchFamily="34" charset="0"/>
              </a:rPr>
              <a:t>The Internet has permitted new kinds of connections among people: email, ecommerce, and resource sharing.</a:t>
            </a:r>
          </a:p>
          <a:p>
            <a:r>
              <a:rPr lang="en-US" altLang="en-US" sz="2600" dirty="0">
                <a:latin typeface="Arial" panose="020B0604020202020204" pitchFamily="34" charset="0"/>
                <a:ea typeface="ＭＳ Ｐゴシック" pitchFamily="34" charset="-128"/>
                <a:cs typeface="Arial" panose="020B0604020202020204" pitchFamily="34" charset="0"/>
              </a:rPr>
              <a:t>Cloud computing is replacing client/server.</a:t>
            </a:r>
          </a:p>
          <a:p>
            <a:r>
              <a:rPr lang="en-US" altLang="en-US" sz="2600" dirty="0">
                <a:latin typeface="Arial" panose="020B0604020202020204" pitchFamily="34" charset="0"/>
                <a:ea typeface="ＭＳ Ｐゴシック" pitchFamily="34" charset="-128"/>
                <a:cs typeface="Arial" panose="020B0604020202020204" pitchFamily="34" charset="0"/>
              </a:rPr>
              <a:t>The Internet and web grew from ARPANET and </a:t>
            </a:r>
            <a:r>
              <a:rPr lang="en-US" altLang="en-US" sz="2600" dirty="0" err="1">
                <a:latin typeface="Arial" panose="020B0604020202020204" pitchFamily="34" charset="0"/>
                <a:ea typeface="ＭＳ Ｐゴシック" pitchFamily="34" charset="-128"/>
                <a:cs typeface="Arial" panose="020B0604020202020204" pitchFamily="34" charset="0"/>
              </a:rPr>
              <a:t>NSFNet</a:t>
            </a:r>
            <a:r>
              <a:rPr lang="en-US" altLang="en-US" sz="2600" dirty="0">
                <a:latin typeface="Arial" panose="020B0604020202020204" pitchFamily="34" charset="0"/>
                <a:ea typeface="ＭＳ Ｐゴシック" pitchFamily="34" charset="-128"/>
                <a:cs typeface="Arial" panose="020B0604020202020204" pitchFamily="34" charset="0"/>
              </a:rPr>
              <a:t> as new network applications developed</a:t>
            </a:r>
            <a:r>
              <a:rPr lang="en-US" altLang="en-US" sz="2600" dirty="0" smtClean="0">
                <a:latin typeface="Arial" panose="020B0604020202020204" pitchFamily="34" charset="0"/>
                <a:ea typeface="ＭＳ Ｐゴシック" pitchFamily="34" charset="-128"/>
                <a:cs typeface="Arial" panose="020B0604020202020204" pitchFamily="34" charset="0"/>
              </a:rPr>
              <a:t>.</a:t>
            </a:r>
            <a:endParaRPr lang="en-US"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00690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(3 of 22)</a:t>
            </a:r>
            <a:endParaRPr lang="en-US" sz="3600" b="0" dirty="0">
              <a:latin typeface="Arial" panose="020B0604020202020204" pitchFamily="34" charset="0"/>
              <a:cs typeface="Arial" panose="020B0604020202020204" pitchFamily="34" charset="0"/>
            </a:endParaRPr>
          </a:p>
        </p:txBody>
      </p:sp>
      <p:pic>
        <p:nvPicPr>
          <p:cNvPr id="6" name="Picture 5" descr="Three graphs. 1, analog carrier signal: sine wave with equal wavelength and amplitude in both crests and troughs. 2, input data: square wave without trough. The positive half is numbered 1 and negative half numbered 0. Binary digit of the input data is 1 0 1 0. 3, encoded data: a sine wave consecutively changing amplitude but maintaining the same frequency. High waves are numbered 1 and small waves are numbered 0. So, the binary digits of encoded data are 1 0 1 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062" y="1282501"/>
            <a:ext cx="6325465" cy="473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30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(4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2046" y="1264024"/>
            <a:ext cx="8565778" cy="4773705"/>
          </a:xfrm>
        </p:spPr>
        <p:txBody>
          <a:bodyPr>
            <a:normAutofit/>
          </a:bodyPr>
          <a:lstStyle/>
          <a:p>
            <a:r>
              <a:rPr lang="en-US" altLang="en-US" sz="2600" b="1" dirty="0">
                <a:latin typeface="Arial" panose="020B0604020202020204" pitchFamily="34" charset="0"/>
                <a:ea typeface="ＭＳ Ｐゴシック" panose="020B0600070205080204" pitchFamily="34" charset="-128"/>
                <a:cs typeface="Arial" panose="020B0604020202020204" pitchFamily="34" charset="0"/>
              </a:rPr>
              <a:t>Broadband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provides transmission rate ≥ 25 Mbps</a:t>
            </a:r>
          </a:p>
          <a:p>
            <a:r>
              <a:rPr lang="en-US" altLang="en-US" sz="2600" dirty="0">
                <a:latin typeface="Arial" panose="020B0604020202020204" pitchFamily="34" charset="0"/>
                <a:ea typeface="ＭＳ Ｐゴシック" panose="020B0600070205080204" pitchFamily="34" charset="-128"/>
                <a:cs typeface="Arial" panose="020B0604020202020204" pitchFamily="34" charset="0"/>
              </a:rPr>
              <a:t>Home Internet connections</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Asymmetric download/upload speeds</a:t>
            </a:r>
          </a:p>
          <a:p>
            <a:pPr lvl="1"/>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Digital subscriber line (DSL)</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lvl="2">
              <a:buFont typeface="Wingdings" panose="05000000000000000000" pitchFamily="2" charset="2"/>
              <a:buChar cha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Uses phone lines but sends digital signal on different frequencies than voice</a:t>
            </a:r>
          </a:p>
          <a:p>
            <a:pPr lvl="2">
              <a:buFont typeface="Wingdings" panose="05000000000000000000" pitchFamily="2" charset="2"/>
              <a:buChar cha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Download rate: 5–50 Mbps; upload rate: 1–5 Mbps</a:t>
            </a:r>
          </a:p>
          <a:p>
            <a:pPr lvl="1"/>
            <a:r>
              <a:rPr lang="en-US" altLang="en-US" sz="2400" b="1" dirty="0">
                <a:latin typeface="Arial" panose="020B0604020202020204" pitchFamily="34" charset="0"/>
                <a:ea typeface="ＭＳ Ｐゴシック" panose="020B0600070205080204" pitchFamily="34" charset="-128"/>
                <a:cs typeface="Arial" panose="020B0604020202020204" pitchFamily="34" charset="0"/>
              </a:rPr>
              <a:t>Cable modem</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lvl="2">
              <a:buFont typeface="Wingdings" panose="05000000000000000000" pitchFamily="2" charset="2"/>
              <a:buChar cha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Uses cable TV lines</a:t>
            </a:r>
          </a:p>
          <a:p>
            <a:pPr lvl="2">
              <a:buFont typeface="Wingdings" panose="05000000000000000000" pitchFamily="2" charset="2"/>
              <a:buChar cha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Data rates up to ≈100 Mbps download, with upload speeds averaging between 3 and 5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Mbps</a:t>
            </a: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1709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Basic Networking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Concepts (5 of 22)</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2046" y="1264024"/>
            <a:ext cx="8565778" cy="4773705"/>
          </a:xfrm>
        </p:spPr>
        <p:txBody>
          <a:bodyPr>
            <a:normAutofit lnSpcReduction="10000"/>
          </a:bodyPr>
          <a:lstStyle/>
          <a:p>
            <a:r>
              <a:rPr lang="en-US" altLang="en-US" sz="2600" dirty="0">
                <a:latin typeface="Arial" panose="020B0604020202020204" pitchFamily="34" charset="0"/>
                <a:ea typeface="ＭＳ Ｐゴシック" pitchFamily="34" charset="-128"/>
                <a:cs typeface="Arial" panose="020B0604020202020204" pitchFamily="34" charset="0"/>
              </a:rPr>
              <a:t>Commercial/institutional Internet connections</a:t>
            </a:r>
          </a:p>
          <a:p>
            <a:pPr lvl="1"/>
            <a:r>
              <a:rPr lang="en-US" altLang="en-US" sz="2400" b="1" dirty="0">
                <a:latin typeface="Arial" panose="020B0604020202020204" pitchFamily="34" charset="0"/>
                <a:ea typeface="ＭＳ Ｐゴシック" pitchFamily="34" charset="-128"/>
                <a:cs typeface="Arial" panose="020B0604020202020204" pitchFamily="34" charset="0"/>
              </a:rPr>
              <a:t>Ethernet</a:t>
            </a:r>
            <a:r>
              <a:rPr lang="en-US" altLang="en-US" sz="2400" dirty="0">
                <a:latin typeface="Arial" panose="020B0604020202020204" pitchFamily="34" charset="0"/>
                <a:ea typeface="ＭＳ Ｐゴシック" pitchFamily="34" charset="-128"/>
                <a:cs typeface="Arial" panose="020B0604020202020204" pitchFamily="34" charset="0"/>
              </a:rPr>
              <a:t> (1970s)</a:t>
            </a:r>
            <a:endParaRPr lang="en-US" altLang="en-US" sz="2400" b="1" dirty="0">
              <a:latin typeface="Arial" panose="020B0604020202020204" pitchFamily="34" charset="0"/>
              <a:ea typeface="ＭＳ Ｐゴシック" pitchFamily="34" charset="-128"/>
              <a:cs typeface="Arial" panose="020B0604020202020204" pitchFamily="34" charset="0"/>
            </a:endParaRP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Dedicated coaxial cable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Operates at 10 Mbps</a:t>
            </a:r>
          </a:p>
          <a:p>
            <a:pPr lvl="1"/>
            <a:r>
              <a:rPr lang="en-US" altLang="en-US" sz="2400" b="1" dirty="0">
                <a:latin typeface="Arial" panose="020B0604020202020204" pitchFamily="34" charset="0"/>
                <a:ea typeface="ＭＳ Ｐゴシック" pitchFamily="34" charset="-128"/>
                <a:cs typeface="Arial" panose="020B0604020202020204" pitchFamily="34" charset="0"/>
              </a:rPr>
              <a:t>Fast Ethernet</a:t>
            </a:r>
            <a:r>
              <a:rPr lang="en-US" altLang="en-US" sz="2400" dirty="0">
                <a:latin typeface="Arial" panose="020B0604020202020204" pitchFamily="34" charset="0"/>
                <a:ea typeface="ＭＳ Ｐゴシック" pitchFamily="34" charset="-128"/>
                <a:cs typeface="Arial" panose="020B0604020202020204" pitchFamily="34" charset="0"/>
              </a:rPr>
              <a:t> (early 1990s)</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Dedicated lines (coaxial, fiber-optic, or twisted-pair copper wire)</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Operates at 100 Mbps</a:t>
            </a:r>
          </a:p>
          <a:p>
            <a:pPr lvl="1"/>
            <a:r>
              <a:rPr lang="en-US" altLang="en-US" sz="2400" b="1" dirty="0">
                <a:latin typeface="Arial" panose="020B0604020202020204" pitchFamily="34" charset="0"/>
                <a:ea typeface="ＭＳ Ｐゴシック" pitchFamily="34" charset="-128"/>
                <a:cs typeface="Arial" panose="020B0604020202020204" pitchFamily="34" charset="0"/>
              </a:rPr>
              <a:t>Gigabit Ethernet Standard</a:t>
            </a:r>
            <a:r>
              <a:rPr lang="en-US" altLang="en-US" sz="2400" dirty="0">
                <a:latin typeface="Arial" panose="020B0604020202020204" pitchFamily="34" charset="0"/>
                <a:ea typeface="ＭＳ Ｐゴシック" pitchFamily="34" charset="-128"/>
                <a:cs typeface="Arial" panose="020B0604020202020204" pitchFamily="34" charset="0"/>
              </a:rPr>
              <a:t> (late 1990s)</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From </a:t>
            </a:r>
            <a:r>
              <a:rPr lang="en-US" altLang="en-US" sz="2200" b="1" dirty="0">
                <a:latin typeface="Arial" panose="020B0604020202020204" pitchFamily="34" charset="0"/>
                <a:ea typeface="ＭＳ Ｐゴシック" pitchFamily="34" charset="-128"/>
                <a:cs typeface="Arial" panose="020B0604020202020204" pitchFamily="34" charset="0"/>
              </a:rPr>
              <a:t>gigabit networking</a:t>
            </a:r>
            <a:r>
              <a:rPr lang="en-US" altLang="en-US" sz="2200" dirty="0">
                <a:latin typeface="Arial" panose="020B0604020202020204" pitchFamily="34" charset="0"/>
                <a:ea typeface="ＭＳ Ｐゴシック" pitchFamily="34" charset="-128"/>
                <a:cs typeface="Arial" panose="020B0604020202020204" pitchFamily="34" charset="0"/>
              </a:rPr>
              <a:t> research project</a:t>
            </a:r>
          </a:p>
          <a:p>
            <a:pPr lvl="2">
              <a:buFont typeface="Wingdings" panose="05000000000000000000" pitchFamily="2" charset="2"/>
              <a:buChar char="§"/>
            </a:pPr>
            <a:r>
              <a:rPr lang="en-US" altLang="en-US" sz="2200" b="1" dirty="0">
                <a:latin typeface="Arial" panose="020B0604020202020204" pitchFamily="34" charset="0"/>
                <a:ea typeface="ＭＳ Ｐゴシック" pitchFamily="34" charset="-128"/>
                <a:cs typeface="Arial" panose="020B0604020202020204" pitchFamily="34" charset="0"/>
              </a:rPr>
              <a:t>IEEE </a:t>
            </a:r>
            <a:r>
              <a:rPr lang="en-US" altLang="en-US" sz="2200" dirty="0">
                <a:latin typeface="Arial" panose="020B0604020202020204" pitchFamily="34" charset="0"/>
                <a:ea typeface="ＭＳ Ｐゴシック" pitchFamily="34" charset="-128"/>
                <a:cs typeface="Arial" panose="020B0604020202020204" pitchFamily="34" charset="0"/>
              </a:rPr>
              <a:t>standard</a:t>
            </a:r>
          </a:p>
          <a:p>
            <a:pPr lvl="2">
              <a:buFont typeface="Wingdings" panose="05000000000000000000" pitchFamily="2" charset="2"/>
              <a:buChar char="§"/>
            </a:pPr>
            <a:r>
              <a:rPr lang="en-US" altLang="en-US" sz="2200" dirty="0">
                <a:latin typeface="Arial" panose="020B0604020202020204" pitchFamily="34" charset="0"/>
                <a:ea typeface="ＭＳ Ｐゴシック" pitchFamily="34" charset="-128"/>
                <a:cs typeface="Arial" panose="020B0604020202020204" pitchFamily="34" charset="0"/>
              </a:rPr>
              <a:t>Operates at 1000 </a:t>
            </a:r>
            <a:r>
              <a:rPr lang="en-US" altLang="en-US" sz="2200" dirty="0" smtClean="0">
                <a:latin typeface="Arial" panose="020B0604020202020204" pitchFamily="34" charset="0"/>
                <a:ea typeface="ＭＳ Ｐゴシック" pitchFamily="34" charset="-128"/>
                <a:cs typeface="Arial" panose="020B0604020202020204" pitchFamily="34" charset="0"/>
              </a:rPr>
              <a:t>Mbps</a:t>
            </a:r>
            <a:endParaRPr lang="en-US" altLang="en-US" sz="22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413643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2059</TotalTime>
  <Words>2658</Words>
  <Application>Microsoft Office PowerPoint</Application>
  <PresentationFormat>On-screen Show (4:3)</PresentationFormat>
  <Paragraphs>376</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Chapter 7</vt:lpstr>
      <vt:lpstr>Learning Objectives (1 of 2)</vt:lpstr>
      <vt:lpstr>Learning Objectives (2 of 2)</vt:lpstr>
      <vt:lpstr>Introduction </vt:lpstr>
      <vt:lpstr>Basic Networking Concepts (1 of 22)</vt:lpstr>
      <vt:lpstr>Basic Networking Concepts (2 of 22)</vt:lpstr>
      <vt:lpstr>Basic Networking Concepts (3 of 22)</vt:lpstr>
      <vt:lpstr>Basic Networking Concepts (4 of 22)</vt:lpstr>
      <vt:lpstr>Basic Networking Concepts (5 of 22)</vt:lpstr>
      <vt:lpstr>Basic Networking Concepts (6 of 22)</vt:lpstr>
      <vt:lpstr>Basic Networking Concepts (7 of 22)</vt:lpstr>
      <vt:lpstr>Basic Networking Concepts (8 of 22)</vt:lpstr>
      <vt:lpstr>Basic Networking Concepts (9 of 22)</vt:lpstr>
      <vt:lpstr>Basic Networking Concepts (10 of 22)</vt:lpstr>
      <vt:lpstr>Basic Networking Concepts (11 of 22)</vt:lpstr>
      <vt:lpstr>Basic Networking Concepts (12 of 22)</vt:lpstr>
      <vt:lpstr>Basic Networking Concepts (13 of 22)</vt:lpstr>
      <vt:lpstr>Basic Networking Concepts (14 of 22)</vt:lpstr>
      <vt:lpstr>Basic Networking Concepts (15 of 22)</vt:lpstr>
      <vt:lpstr>Basic Networking Concepts (16 of 22)</vt:lpstr>
      <vt:lpstr>Basic Networking Concepts (17 of 22)</vt:lpstr>
      <vt:lpstr>Basic Networking Concepts (18 of 22)</vt:lpstr>
      <vt:lpstr>Basic Networking Concepts (19 of 22)</vt:lpstr>
      <vt:lpstr>Basic Networking Concepts (20 of 22)</vt:lpstr>
      <vt:lpstr>Basic Networking Concepts (21 of 22)</vt:lpstr>
      <vt:lpstr>Basic Networking Concepts (22 of 22)</vt:lpstr>
      <vt:lpstr>Communication Protocols (1 of 2)</vt:lpstr>
      <vt:lpstr>Communication Protocols (2 of 2)</vt:lpstr>
      <vt:lpstr>Communication Protocols: Physical Layer (1 of 2)</vt:lpstr>
      <vt:lpstr>Communication Protocols: Physical Layer (2 of 2)</vt:lpstr>
      <vt:lpstr>Communication Protocols: Data Link Layer (1 of 6)</vt:lpstr>
      <vt:lpstr>Communication Protocols: Data Link Layer (2 of 6)</vt:lpstr>
      <vt:lpstr>Figure 7.16 The Medium Access Control protocols in Ethernet</vt:lpstr>
      <vt:lpstr>Communication Protocols: Data Link Layer (3 of 6)</vt:lpstr>
      <vt:lpstr>Communication Protocols: Data Link Layer (4 of 6)</vt:lpstr>
      <vt:lpstr>Communication Protocols: Data Link Layer (5 of 6)</vt:lpstr>
      <vt:lpstr>Communication Protocols: Network Layer (1 of 3)</vt:lpstr>
      <vt:lpstr>Communication Protocols: Network Layer (2 of 3)</vt:lpstr>
      <vt:lpstr>Communication Protocols: Network Layer (3 of 3)</vt:lpstr>
      <vt:lpstr>Communication Protocols: Transport Layer (1 of 3)</vt:lpstr>
      <vt:lpstr>Communication Protocols: Transport Layer (2 of 3)</vt:lpstr>
      <vt:lpstr>Communication Protocols: Transport Layer (3 of 3)</vt:lpstr>
      <vt:lpstr>Communication Protocols: Application Layer (1 of 3)</vt:lpstr>
      <vt:lpstr>Communication Protocols: Application Layer (2 of 3)</vt:lpstr>
      <vt:lpstr>Communication Protocols: Application Layer (3 of 3)</vt:lpstr>
      <vt:lpstr>Communication Protocols: Data Link Layer (6 of 6)</vt:lpstr>
      <vt:lpstr>Network Services and Benefits Interpersonal Communications</vt:lpstr>
      <vt:lpstr>Network Services and Benefits Social Networking</vt:lpstr>
      <vt:lpstr>Network Services and Benefits Resource Sharing (1 of 2)</vt:lpstr>
      <vt:lpstr>Network Services and Benefits Resource Sharing (2 of 2)</vt:lpstr>
      <vt:lpstr>Network Services and Benefits Electronic Commerce</vt:lpstr>
      <vt:lpstr>Cloud Computing (1 of 2)</vt:lpstr>
      <vt:lpstr>Cloud Computing (2 of 2)</vt:lpstr>
      <vt:lpstr>A History of the Internet and the World Wide Web</vt:lpstr>
      <vt:lpstr>A Brief History of the Internet and the World Wide Web (1 of 5)</vt:lpstr>
      <vt:lpstr>A Brief History of the Internet and the World Wide Web (2 of 5)</vt:lpstr>
      <vt:lpstr>A Brief History of the Internet and the World Wide Web (3 of 5)</vt:lpstr>
      <vt:lpstr>A Brief History of the Internet and the World Wide Web (4 of 5)</vt:lpstr>
      <vt:lpstr>A Brief History of the Internet and the World Wide Web (5 of 5)</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07 Computer Networks and Cloud Computing</dc:title>
  <dc:creator>Schneider</dc:creator>
  <cp:lastModifiedBy>CD</cp:lastModifiedBy>
  <cp:revision>184</cp:revision>
  <dcterms:created xsi:type="dcterms:W3CDTF">2015-05-05T09:30:46Z</dcterms:created>
  <dcterms:modified xsi:type="dcterms:W3CDTF">2017-11-21T14:08:38Z</dcterms:modified>
</cp:coreProperties>
</file>