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8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63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5">
          <p15:clr>
            <a:srgbClr val="A4A3A4"/>
          </p15:clr>
        </p15:guide>
        <p15:guide id="2" pos="5612">
          <p15:clr>
            <a:srgbClr val="A4A3A4"/>
          </p15:clr>
        </p15:guide>
        <p15:guide id="3" pos="4085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E75"/>
    <a:srgbClr val="34B14B"/>
    <a:srgbClr val="5FC3DA"/>
    <a:srgbClr val="D2D927"/>
    <a:srgbClr val="1F3668"/>
    <a:srgbClr val="D72229"/>
    <a:srgbClr val="5A7B36"/>
    <a:srgbClr val="2C3C22"/>
    <a:srgbClr val="A2D35D"/>
    <a:srgbClr val="F3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6" autoAdjust="0"/>
    <p:restoredTop sz="94434" autoAdjust="0"/>
  </p:normalViewPr>
  <p:slideViewPr>
    <p:cSldViewPr snapToGrid="0">
      <p:cViewPr>
        <p:scale>
          <a:sx n="73" d="100"/>
          <a:sy n="73" d="100"/>
        </p:scale>
        <p:origin x="-576" y="-48"/>
      </p:cViewPr>
      <p:guideLst>
        <p:guide orient="horz" pos="705"/>
        <p:guide pos="5612"/>
        <p:guide pos="4085"/>
        <p:guide pos="2881"/>
      </p:guideLst>
    </p:cSldViewPr>
  </p:slideViewPr>
  <p:outlineViewPr>
    <p:cViewPr>
      <p:scale>
        <a:sx n="33" d="100"/>
        <a:sy n="33" d="100"/>
      </p:scale>
      <p:origin x="0" y="-20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50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FDED-9808-2145-B21E-E47DA86996FE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2110-F9BA-5949-A42B-CE3DC41F2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3269-F868-1148-8D0F-00224D62984F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3670-0D61-9349-97AC-A9731AA75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83670-0D61-9349-97AC-A9731AA75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605" y="248195"/>
            <a:ext cx="4645395" cy="1143000"/>
          </a:xfrm>
        </p:spPr>
        <p:txBody>
          <a:bodyPr>
            <a:normAutofit/>
          </a:bodyPr>
          <a:lstStyle>
            <a:lvl1pPr>
              <a:defRPr lang="en-US" sz="3500" b="1" kern="1200" baseline="0" dirty="0">
                <a:solidFill>
                  <a:srgbClr val="34B14B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rgbClr val="3C5AA8"/>
              </a:buClr>
              <a:buFont typeface="Arial"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1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4894898"/>
          </a:xfrm>
        </p:spPr>
        <p:txBody>
          <a:bodyPr/>
          <a:lstStyle>
            <a:lvl1pPr>
              <a:buClr>
                <a:srgbClr val="34B14B"/>
              </a:buClr>
              <a:defRPr sz="3000" b="0" i="0">
                <a:latin typeface="Arial"/>
                <a:cs typeface="Arial"/>
              </a:defRPr>
            </a:lvl1pPr>
            <a:lvl2pPr>
              <a:buClr>
                <a:srgbClr val="34B14B"/>
              </a:buClr>
              <a:defRPr b="0" i="0">
                <a:latin typeface="Arial"/>
                <a:cs typeface="Arial"/>
              </a:defRPr>
            </a:lvl2pPr>
            <a:lvl3pPr>
              <a:buClr>
                <a:srgbClr val="34B14B"/>
              </a:buClr>
              <a:defRPr b="0" i="0">
                <a:latin typeface="Arial"/>
                <a:cs typeface="Arial"/>
              </a:defRPr>
            </a:lvl3pPr>
            <a:lvl4pPr>
              <a:buClr>
                <a:srgbClr val="34B14B"/>
              </a:buClr>
              <a:defRPr b="0" i="0">
                <a:latin typeface="Arial"/>
                <a:cs typeface="Arial"/>
              </a:defRPr>
            </a:lvl4pPr>
            <a:lvl5pPr>
              <a:buClr>
                <a:srgbClr val="34B14B"/>
              </a:buCl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33433" y="6313295"/>
            <a:ext cx="3477134" cy="37941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3910" y="3422663"/>
            <a:ext cx="3709317" cy="1227713"/>
          </a:xfrm>
        </p:spPr>
        <p:txBody>
          <a:bodyPr/>
          <a:lstStyle/>
          <a:p>
            <a:pPr marL="0" lvl="1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 Security</a:t>
            </a: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944" y="1528356"/>
            <a:ext cx="3172867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57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(5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set of permitted actions for each authorized person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Operating system maintains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access control lists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Read access (read a file)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Write access (modify a file)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Execute access (run a program)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Delete access (remove a file)</a:t>
            </a:r>
          </a:p>
          <a:p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 administrator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or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superuser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has universal access and sets up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</a:t>
            </a:r>
            <a:endParaRPr lang="en-US" altLang="en-US" sz="2600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4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(6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Malware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malicious software arriving from the network</a:t>
            </a:r>
          </a:p>
          <a:p>
            <a:pPr lvl="1"/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Virus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program embedded within another program or file, replicates itself and attacks other files</a:t>
            </a:r>
          </a:p>
          <a:p>
            <a:pPr lvl="1"/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Worm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program that can send copies of itself to other nodes on the network</a:t>
            </a:r>
          </a:p>
          <a:p>
            <a:pPr lvl="1"/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Trojan horse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program that seems beneficial but hides malicious code within it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Keystroke logger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records all keys typed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Drive-by exploit/drive-by download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Trojan horse downloaded by simply visiting an infected website </a:t>
            </a:r>
            <a:endParaRPr lang="en-US" altLang="en-US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(7 of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Denial-of-service (DoS) attack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many computers try to access the same URL at the same time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Clogs the network, prevents legitimate access, and  causes the server to crash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Distributed DoS uses thousands of computers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Uses a </a:t>
            </a:r>
            <a:r>
              <a:rPr lang="en-US" altLang="en-US" sz="22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zombie army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</a:t>
            </a:r>
            <a:r>
              <a:rPr lang="en-US" altLang="en-US" sz="22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botnet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): many innocent computers infected with malware</a:t>
            </a:r>
          </a:p>
          <a:p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Phishing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obtain sensitive information by impersonating legitimate sources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Many emails; just a few “bites” are enough </a:t>
            </a:r>
          </a:p>
        </p:txBody>
      </p:sp>
    </p:spTree>
    <p:extLst>
      <p:ext uri="{BB962C8B-B14F-4D97-AF65-F5344CB8AC3E}">
        <p14:creationId xmlns:p14="http://schemas.microsoft.com/office/powerpoint/2010/main" val="351583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(8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White hats are security experts and those who work to help protect systems from attackers.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Black hats are individuals or groups who work toward getting around security to steal information, get money, or do other nefarious, immoral, and illegal acts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6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Overview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Cryptography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science of “secret writing”</a:t>
            </a:r>
          </a:p>
          <a:p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and </a:t>
            </a:r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decryption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(inverse operations)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Convert from plaintext to ciphertext and back again</a:t>
            </a:r>
          </a:p>
          <a:p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Symmetric encryption algorithm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secret key shared by the sender and the receiver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Same key is used to encrypt and decrypt</a:t>
            </a:r>
          </a:p>
          <a:p>
            <a:r>
              <a:rPr lang="en-US" altLang="en-US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Asymmetric encryption algorithm (public key)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Uses two keys: public and private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 public key (generally known) to encrypt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 private key (known only to receiver) to </a:t>
            </a:r>
            <a:r>
              <a:rPr lang="en-US" alt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decrypt</a:t>
            </a:r>
            <a:endParaRPr lang="en-US" altLang="en-US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8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Simple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Algorithms (1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Caesar cipher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(shift cipher)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Map characters to others a fixed distance away in the alphabet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Example: A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E, B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F, C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G…U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Y, V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Z, W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</a:p>
          <a:p>
            <a:pPr lvl="1"/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Stream cipher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encode each character as it comes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Substitution cipher: similar, but implement other mappings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Pros: easy and fast, can do character by character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Cons: letter frequency, double letters, still pertain, make it easy to 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break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Simple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Algorithms (2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Block cipher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Block of plaintext encoded into a block of ciphertext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Each character contributes to multiple characters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Matrix-based block cipher 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Group characters into blocks n characters long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Find invertible n by n matrix, M, and its inverse, M′ as keys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Map characters to letters A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1, B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2, etc.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Wrap values 26 and above back to zero: 26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0, 27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1, etc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Simple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Algorithms (3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971" y="1320800"/>
            <a:ext cx="8207832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8.1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Apply S mapping to plaintext block.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Multiply result times M, applying wraparound.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Apply S’ to the result.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Apply S mapping to ciphertext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Multiply result times M’, applying wraparound.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Apply S’ to the result.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Steps in encoding and decoding for a block cipher.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9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Simple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Algorithms (4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970" y="1320800"/>
            <a:ext cx="8244115" cy="478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Example: use 2 by 2 matrices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00163"/>
              </p:ext>
            </p:extLst>
          </p:nvPr>
        </p:nvGraphicFramePr>
        <p:xfrm>
          <a:off x="572109" y="2043116"/>
          <a:ext cx="5118035" cy="3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2387520" imgH="1841400" progId="Equation.3">
                  <p:embed/>
                </p:oleObj>
              </mc:Choice>
              <mc:Fallback>
                <p:oleObj name="Equation" r:id="rId3" imgW="2387520" imgH="18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109" y="2043116"/>
                        <a:ext cx="5118035" cy="3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988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1"/>
            <a:ext cx="8312727" cy="1060704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Simple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Algorithms (5 of 5)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089" y="1190175"/>
            <a:ext cx="8733247" cy="493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Example: use 2 by 2 matrices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27591"/>
              </p:ext>
            </p:extLst>
          </p:nvPr>
        </p:nvGraphicFramePr>
        <p:xfrm>
          <a:off x="450850" y="2117725"/>
          <a:ext cx="571658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2666880" imgH="1841400" progId="Equation.3">
                  <p:embed/>
                </p:oleObj>
              </mc:Choice>
              <mc:Fallback>
                <p:oleObj name="Equation" r:id="rId3" imgW="2666880" imgH="18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" y="2117725"/>
                        <a:ext cx="5716588" cy="394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52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Objectives (1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Explain the difference between authentication and authorization 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Explain the use of a hash function to encrypt passwords on a computer system 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cyber-attacks including viruses, worms, Trojan horses, DoS attacks, and phishing, and explain how they differ from each other 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ways to increase the security of information on your computer and online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 and decrypt messages using simple Caesar ciphers and matrix-based block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ciphers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(DES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 Data Encryption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Standard (1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Symmetric encryption algorithm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Designed for digital data; plaintext is a binary string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Uses 64-bit binary key (56 bits actually used)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Sixteen rounds of the same series of manipulations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Decryption uses the same algorithm; keys in reverse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Fast and effective but requires shared key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56 bits is too small for modern technology</a:t>
            </a:r>
          </a:p>
          <a:p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AES (Advanced Encryption Standard)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uses a similar approach; longer keys </a:t>
            </a:r>
          </a:p>
        </p:txBody>
      </p:sp>
    </p:spTree>
    <p:extLst>
      <p:ext uri="{BB962C8B-B14F-4D97-AF65-F5344CB8AC3E}">
        <p14:creationId xmlns:p14="http://schemas.microsoft.com/office/powerpoint/2010/main" val="215826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(DES) Data Encryption Standard (2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218" y="1274618"/>
            <a:ext cx="4488873" cy="485154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 manipulations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Split string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Duplicating some bits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Omit some bits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Permute bit order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Combine bit strings with XOR (exclusive OR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7" descr="X O R truth table. Ay, 0; b, 0. Ay, X O R, b = 0. Ay, 0; b, 1. Ay, X O R, b = 1. Ay, 1; b, 1. Ay, X O R, b = 0. Ay, 1; b, 1. Ay, X O R, b =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994" y="1405197"/>
            <a:ext cx="3513455" cy="444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76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(DES) Data Encryption Standard (3 of 3)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An illustration shows the DES encryption algorithm. 64-bit plaintext and 56-bit key follow an encryption to give a final permutation of 64-bit ciphertext. 64-bit plaintext passes through Initial permutation in round 1. After Round 1, it follows three different processes. In process 1, it follows the following path: Permutation; Expansion to 48 bits; Bitwise XOR; Substitution and reduction to 32 bits; Permutation. It then passes Bitwise XOR in Round 2. The second process L subscript 1from 64-bit plaintext passes Bitwise XOR in Round 2. The 56-bit key passes Round 1 and follows the following process: Permutation; reduction to 48 bits; Bitwise XOR; Substitution and reduction to 32 bits; Permutation; and then passes Bitwise XOR in Round 2. A second process labeled as Next key from 56-bit key passes to Round 2 directly from Permutation. The third process from 64-bit plaintext labeled as L subscript 2, the first and second process from 64-bit plaintext, and the processes from 56-bit key pass through till Round 16 to Final Permutation: 64-bit ciphertex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80" y="1226210"/>
            <a:ext cx="3683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8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Public-Key Systems (1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689" y="1260764"/>
            <a:ext cx="8465130" cy="48654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sz="26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RSA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 creation</a:t>
            </a:r>
          </a:p>
          <a:p>
            <a:pPr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Pick 2 large prime numbers: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</a:t>
            </a:r>
          </a:p>
          <a:p>
            <a:pPr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Compute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 = p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×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q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 = (p - 1)× (q - 1)</a:t>
            </a:r>
          </a:p>
          <a:p>
            <a:pPr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Choose large number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random so that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are relatively prime (no common factors except 1)</a:t>
            </a:r>
          </a:p>
          <a:p>
            <a:pPr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 unique value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between 0 and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such that </a:t>
            </a:r>
          </a:p>
          <a:p>
            <a:pPr marL="339725" indent="0">
              <a:buFontTx/>
              <a:buNone/>
              <a:defRPr/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×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modulo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1 </a:t>
            </a:r>
          </a:p>
          <a:p>
            <a:pPr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Public key = (n, e); Private key =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endParaRPr lang="en-US" altLang="en-US" sz="2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8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Public-Key Systems (2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53" y="1260764"/>
            <a:ext cx="8465130" cy="486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RSA key creation, example</a:t>
            </a:r>
          </a:p>
          <a:p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= 7,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q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= 13</a:t>
            </a:r>
          </a:p>
          <a:p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= 7 × 13 = 91, and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 = 6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× 12 = 72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Let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 = 77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 (72 = 2 * 2 * 2 * 3 * 3, 77 = 7 * 11)</a:t>
            </a:r>
          </a:p>
          <a:p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= 29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Public key = (91, 25); Private key =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29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Public-Key Systems (3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53" y="1260764"/>
            <a:ext cx="8465130" cy="486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RSA encryption</a:t>
            </a:r>
          </a:p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Given public key (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Convert message to integer P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Calculate C = P</a:t>
            </a:r>
            <a:r>
              <a:rPr lang="en-US" altLang="en-US" sz="2600" i="1" baseline="30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modulo </a:t>
            </a:r>
            <a:r>
              <a:rPr lang="en-US" altLang="en-US" sz="26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RSA decryption</a:t>
            </a:r>
          </a:p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Given private key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Calculate C</a:t>
            </a:r>
            <a:r>
              <a:rPr lang="en-US" altLang="en-US" sz="2600" i="1" baseline="30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modulo </a:t>
            </a:r>
            <a:r>
              <a:rPr lang="en-US" altLang="en-US" sz="2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6284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Encryption Public-Key Systems (4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of 4)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53" y="1260764"/>
            <a:ext cx="8465130" cy="486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RSA encryption, example</a:t>
            </a:r>
          </a:p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Given public key (91, 25)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Convert message to integer P = 37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Calculate C = 37</a:t>
            </a:r>
            <a:r>
              <a:rPr lang="en-US" altLang="en-US" sz="2600" baseline="30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25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modulo 91 =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46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RSA decryption</a:t>
            </a:r>
          </a:p>
          <a:p>
            <a:pPr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Given private key 29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Calculate 46</a:t>
            </a:r>
            <a:r>
              <a:rPr lang="en-US" altLang="en-US" sz="2600" baseline="30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29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modulo 91 =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37</a:t>
            </a:r>
            <a:endParaRPr lang="en-US" altLang="en-US" sz="2600" baseline="30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9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Web Transmission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Security (1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260764"/>
            <a:ext cx="8465130" cy="4865400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Ecommerce requires secure transmission of names, passwords, and credit card numbers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Web protocols: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SSL (Secure Sockets Layer)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TLS (Transport Layer Security)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Client-server applications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Server provides certificate of authentication and server’s public key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Client sends its DES key, encrypted using RSA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Data is sent encrypted by the (now shared) DES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key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6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Web Transmission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Security (2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In a typical t l s or s s l session, the client initiates t l s or s s l, request r s ay or d e s encryption with the web server. The web server sends an authentication certificate, acknowledges r s ay or d e s, server public key. The client uses d e s key, encrypted with server’s public key. The web server sends an acknowledgment encrypted with d e s key. There is a secure data exchange between the client and the web server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246236"/>
            <a:ext cx="63912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68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kern="0" dirty="0">
                <a:latin typeface="Arial" panose="020B0604020202020204" pitchFamily="34" charset="0"/>
                <a:cs typeface="Arial" panose="020B0604020202020204" pitchFamily="34" charset="0"/>
              </a:rPr>
              <a:t>Embedded </a:t>
            </a:r>
            <a:r>
              <a:rPr lang="en-US" altLang="en-US" sz="36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Embedded computers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special-purpose, limited computers in other systems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Examples: automobiles, smart appliances, remote  controls, and patient monitoring systems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New trend: connect embedded computers to a network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Transmit data, receive updates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Targeting embedded systems could cause chaos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 thermostats, disrupt patient care, or disable aircraft or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automobiles</a:t>
            </a:r>
          </a:p>
        </p:txBody>
      </p:sp>
    </p:spTree>
    <p:extLst>
      <p:ext uri="{BB962C8B-B14F-4D97-AF65-F5344CB8AC3E}">
        <p14:creationId xmlns:p14="http://schemas.microsoft.com/office/powerpoint/2010/main" val="23228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Objectives </a:t>
            </a:r>
            <a:r>
              <a:rPr lang="en-US" sz="3600" b="0" i="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 of 2)</a:t>
            </a:r>
            <a:endParaRPr lang="en-US" sz="3600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the overall process used by symmetric encryption algorithms such as DES 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 the overall process used by RSA public-key encryption 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Explain why web transmission protocols such as SSL and TLS use multiple forms of encryption to secure data transfer over the web 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Explain the importance of computer security for networked embedded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systems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Summary (1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Internet and web are meant to promote information exchange, so information security is hard.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Online attacks include viruses, worms, Trojan horses, DoS attacks, and phishing, among others.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Data security involves encrypting sensitive data before transmitting or storing in unsecured location.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Symmetric encryption requires a shared key.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Asymmetric encryption uses public and private keys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9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Summary (2 of 2)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Caesar cipher is a simple symmetric encryption; substitution ciphers are similar.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Block ciphers combine blocks of plaintext symbols into blocks of ciphertext.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 and AES are strong symmetric encryption algorithms.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RSA is the most common asymmetric algorithm.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Secure web transmission requires protocols: SSL/TLS.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Embedded systems are the next problem to solve.</a:t>
            </a:r>
          </a:p>
        </p:txBody>
      </p:sp>
    </p:spTree>
    <p:extLst>
      <p:ext uri="{BB962C8B-B14F-4D97-AF65-F5344CB8AC3E}">
        <p14:creationId xmlns:p14="http://schemas.microsoft.com/office/powerpoint/2010/main" val="263814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Introduction 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 security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Keep information safe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 access to authorized people only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Physical security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lock doors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maintain control of devices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Online security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Secure assembly language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Secure operating system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Secure network</a:t>
            </a:r>
          </a:p>
        </p:txBody>
      </p:sp>
    </p:spTree>
    <p:extLst>
      <p:ext uri="{BB962C8B-B14F-4D97-AF65-F5344CB8AC3E}">
        <p14:creationId xmlns:p14="http://schemas.microsoft.com/office/powerpoint/2010/main" val="20925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Defenses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online are often more dangerous than threats to physical items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Hackers prefer to attack easily accessible data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Multiple deterrents to online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attacks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1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(1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24"/>
              </a:spcBef>
            </a:pP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establishing identity </a:t>
            </a:r>
          </a:p>
          <a:p>
            <a:pPr>
              <a:spcBef>
                <a:spcPts val="624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Require usernames and passwords</a:t>
            </a:r>
          </a:p>
          <a:p>
            <a:pPr>
              <a:spcBef>
                <a:spcPts val="624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Secure a password file with a </a:t>
            </a:r>
            <a:r>
              <a:rPr lang="en-US" altLang="en-US" sz="26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hash function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; </a:t>
            </a:r>
            <a:b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one-way encryption</a:t>
            </a:r>
          </a:p>
          <a:p>
            <a:pPr>
              <a:spcBef>
                <a:spcPts val="624"/>
              </a:spcBef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Example:  password = badboy2</a:t>
            </a:r>
          </a:p>
          <a:p>
            <a:pPr marL="914400" lvl="1" indent="-457200">
              <a:spcBef>
                <a:spcPts val="624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Replace letters by numbers: 2 1 4 2 15 25 2</a:t>
            </a:r>
          </a:p>
          <a:p>
            <a:pPr marL="914400" lvl="1" indent="-457200">
              <a:spcBef>
                <a:spcPts val="624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Add digits: 2 + 1 + 4 + 2 + 15 + 25 + 2 = 51</a:t>
            </a:r>
          </a:p>
          <a:p>
            <a:pPr marL="914400" lvl="1" indent="-457200">
              <a:spcBef>
                <a:spcPts val="624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Remainder of sum/7: 51 mod 7 = 2</a:t>
            </a:r>
          </a:p>
          <a:p>
            <a:pPr marL="914400" lvl="1" indent="-457200">
              <a:spcBef>
                <a:spcPts val="624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Add 1 and multiply by 9: (2 + 1) × 9 = 27</a:t>
            </a:r>
          </a:p>
          <a:p>
            <a:pPr marL="914400" lvl="1" indent="-457200">
              <a:spcBef>
                <a:spcPts val="624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Reverse digits and convert to letters: 72 =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gb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(2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Password file security: no plaintext password stored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 login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Read username and password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Look up entry for username in a password file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Hash input password and compare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More secure method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Keep password creation time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Add creation time to password before hashing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Identical passwords won’t hash to identical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values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2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(3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Password attacks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Guess password, brute force or from knowledge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Try common passwords (e.g,123456)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Try personal references (e.g., pet name)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Try all possible passwords (computationally difficult)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Steal password file and use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password-cracking software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Tries words and word combinations, millions of password possibilities per second</a:t>
            </a:r>
          </a:p>
          <a:p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Social engineering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 get a person to tell 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password</a:t>
            </a:r>
            <a:endParaRPr lang="en-US" altLang="en-US" sz="2800" b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Threats 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Defenses</a:t>
            </a:r>
            <a:r>
              <a:rPr lang="en-US" altLang="en-US" sz="3600" b="0" baseline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Authentication </a:t>
            </a:r>
            <a:r>
              <a:rPr lang="en-US" altLang="en-US" sz="3600" b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36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Authorization (4 of 8)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Other authentication methods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personal information question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Biometric information (fingerprint or retinal scans)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One-time password scheme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 enters ID and a partial password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 or user device generates last half of the password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Last half of the password is good for only a few seconds </a:t>
            </a:r>
          </a:p>
          <a:p>
            <a:r>
              <a:rPr lang="en-US" altLang="en-US" sz="28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Dual authentication: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Temporary code or password is sent to a trusted 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device</a:t>
            </a:r>
            <a:endParaRPr lang="en-US" altLang="en-US" sz="2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1728</Words>
  <Application>Microsoft Office PowerPoint</Application>
  <PresentationFormat>On-screen Show (4:3)</PresentationFormat>
  <Paragraphs>211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Chapter 8</vt:lpstr>
      <vt:lpstr>Learning Objectives (1 of 2)</vt:lpstr>
      <vt:lpstr>Learning Objectives (2 of 2)</vt:lpstr>
      <vt:lpstr>Introduction </vt:lpstr>
      <vt:lpstr>Threats and Defenses</vt:lpstr>
      <vt:lpstr>Threats and Defenses Authentication and Authorization (1 of 8)</vt:lpstr>
      <vt:lpstr>Threats and Defenses Authentication and Authorization (2 of 8)</vt:lpstr>
      <vt:lpstr>Threats and Defenses Authentication and Authorization (3 of 8)</vt:lpstr>
      <vt:lpstr>Threats and Defenses Authentication and Authorization (4 of 8)</vt:lpstr>
      <vt:lpstr>Threats and Defenses Authentication and Authorization (5 of 8)</vt:lpstr>
      <vt:lpstr>Threats and Defenses Authentication and Authorization (6 of 8)</vt:lpstr>
      <vt:lpstr>Threats and Defenses Authentication and Authorization (7 of 8)</vt:lpstr>
      <vt:lpstr>Threats and Defenses Authentication and Authorization (8 of 8)</vt:lpstr>
      <vt:lpstr>Encryption Overview</vt:lpstr>
      <vt:lpstr>Encryption Simple Encryption Algorithms (1 of 5)</vt:lpstr>
      <vt:lpstr>Encryption Simple Encryption Algorithms (2 of 5)</vt:lpstr>
      <vt:lpstr>Encryption Simple Encryption Algorithms (3 of 5)</vt:lpstr>
      <vt:lpstr>Encryption Simple Encryption Algorithms (4 of 5)</vt:lpstr>
      <vt:lpstr>Encryption Simple Encryption Algorithms (5 of 5)</vt:lpstr>
      <vt:lpstr>Encryption (DES) Data Encryption Standard (1 of 3)</vt:lpstr>
      <vt:lpstr>Encryption (DES) Data Encryption Standard (2 of 3)</vt:lpstr>
      <vt:lpstr>Encryption (DES) Data Encryption Standard (3 of 3)</vt:lpstr>
      <vt:lpstr>Encryption Public-Key Systems (1 of 4)</vt:lpstr>
      <vt:lpstr>Encryption Public-Key Systems (2 of 4)</vt:lpstr>
      <vt:lpstr>Encryption Public-Key Systems (3 of 4)</vt:lpstr>
      <vt:lpstr>Encryption Public-Key Systems (4 of 4)</vt:lpstr>
      <vt:lpstr>Web Transmission Security (1 of 2)</vt:lpstr>
      <vt:lpstr>Web Transmission Security (2 of 2)</vt:lpstr>
      <vt:lpstr>Embedded Computing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 Information Security</dc:title>
  <dc:creator>Schneider</dc:creator>
  <cp:lastModifiedBy>CD</cp:lastModifiedBy>
  <cp:revision>174</cp:revision>
  <dcterms:created xsi:type="dcterms:W3CDTF">2015-05-05T09:30:46Z</dcterms:created>
  <dcterms:modified xsi:type="dcterms:W3CDTF">2017-11-21T14:10:33Z</dcterms:modified>
</cp:coreProperties>
</file>