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09" r:id="rId2"/>
    <p:sldId id="257" r:id="rId3"/>
    <p:sldId id="259" r:id="rId4"/>
    <p:sldId id="260" r:id="rId5"/>
    <p:sldId id="261" r:id="rId6"/>
    <p:sldId id="30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8" r:id="rId47"/>
    <p:sldId id="301" r:id="rId48"/>
    <p:sldId id="302" r:id="rId49"/>
    <p:sldId id="303" r:id="rId50"/>
    <p:sldId id="304" r:id="rId51"/>
    <p:sldId id="305" r:id="rId52"/>
    <p:sldId id="30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8" autoAdjust="0"/>
    <p:restoredTop sz="94434" autoAdjust="0"/>
  </p:normalViewPr>
  <p:slideViewPr>
    <p:cSldViewPr snapToGrid="0">
      <p:cViewPr varScale="1">
        <p:scale>
          <a:sx n="109" d="100"/>
          <a:sy n="109" d="100"/>
        </p:scale>
        <p:origin x="1680" y="102"/>
      </p:cViewPr>
      <p:guideLst>
        <p:guide orient="horz" pos="705"/>
        <p:guide pos="5612"/>
        <p:guide pos="4085"/>
        <p:guide pos="2881"/>
      </p:guideLst>
    </p:cSldViewPr>
  </p:slideViewPr>
  <p:outlineViewPr>
    <p:cViewPr>
      <p:scale>
        <a:sx n="33" d="100"/>
        <a:sy n="33" d="100"/>
      </p:scale>
      <p:origin x="0" y="-3045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9/9/2019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9/9/2019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2428359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t" anchorCtr="0">
            <a:normAutofit/>
          </a:bodyPr>
          <a:lstStyle>
            <a:lvl1pPr algn="l">
              <a:lnSpc>
                <a:spcPct val="100000"/>
              </a:lnSpc>
              <a:defRPr sz="2500" b="1"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a:buClr>
                <a:srgbClr val="34B14B"/>
              </a:buClr>
              <a:defRPr sz="2600" b="0" i="0">
                <a:latin typeface="Arial"/>
                <a:cs typeface="Arial"/>
              </a:defRPr>
            </a:lvl1pPr>
            <a:lvl2pPr>
              <a:buClr>
                <a:srgbClr val="34B14B"/>
              </a:buClr>
              <a:defRPr sz="2400" b="0" i="0">
                <a:latin typeface="Arial"/>
                <a:cs typeface="Arial"/>
              </a:defRPr>
            </a:lvl2pPr>
            <a:lvl3pPr marL="1143000" indent="-228600">
              <a:buClr>
                <a:srgbClr val="34B14B"/>
              </a:buClr>
              <a:buFont typeface="Wingdings" pitchFamily="2" charset="2"/>
              <a:buChar char="§"/>
              <a:defRPr sz="2200" b="0" i="0">
                <a:latin typeface="Arial"/>
                <a:cs typeface="Arial"/>
              </a:defRPr>
            </a:lvl3pPr>
            <a:lvl4pPr marL="1600200" indent="-228600">
              <a:buClr>
                <a:srgbClr val="34B14B"/>
              </a:buClr>
              <a:buFont typeface="Courier New" pitchFamily="49" charset="0"/>
              <a:buChar char="o"/>
              <a:defRPr b="0" i="0">
                <a:latin typeface="Arial"/>
                <a:cs typeface="Arial"/>
              </a:defRPr>
            </a:lvl4pPr>
            <a:lvl5pPr>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2612376"/>
          </a:xfrm>
        </p:spPr>
        <p:txBody>
          <a:bodyPr/>
          <a:lstStyle/>
          <a:p>
            <a:pPr marL="0" lvl="1" indent="12700">
              <a:spcBef>
                <a:spcPts val="624"/>
              </a:spcBef>
              <a:buClr>
                <a:srgbClr val="FFFFFF"/>
              </a:buClr>
              <a:buSzPct val="100000"/>
              <a:tabLst>
                <a:tab pos="280988"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itchFamily="34" charset="0"/>
                <a:cs typeface="Arial" pitchFamily="34" charset="0"/>
              </a:rPr>
              <a:t>Introduction to High-Level Language Programming</a:t>
            </a: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9</a:t>
            </a:r>
            <a:endParaRPr lang="en-US" sz="4000" dirty="0"/>
          </a:p>
        </p:txBody>
      </p:sp>
    </p:spTree>
    <p:extLst>
      <p:ext uri="{BB962C8B-B14F-4D97-AF65-F5344CB8AC3E}">
        <p14:creationId xmlns:p14="http://schemas.microsoft.com/office/powerpoint/2010/main" val="1023073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(2 of 8)</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pPr>
              <a:buFontTx/>
              <a:buNone/>
            </a:pPr>
            <a:r>
              <a:rPr lang="en-US" altLang="en-US" dirty="0">
                <a:ea typeface="ＭＳ Ｐゴシック" pitchFamily="34" charset="-128"/>
              </a:rPr>
              <a:t>First example: Favorite Number</a:t>
            </a:r>
          </a:p>
          <a:p>
            <a:r>
              <a:rPr lang="en-US" altLang="en-US" dirty="0">
                <a:ea typeface="ＭＳ Ｐゴシック" pitchFamily="34" charset="-128"/>
              </a:rPr>
              <a:t>Simple program, no loops or conditionals</a:t>
            </a:r>
          </a:p>
          <a:p>
            <a:r>
              <a:rPr lang="en-US" altLang="en-US" dirty="0">
                <a:ea typeface="ＭＳ Ｐゴシック" pitchFamily="34" charset="-128"/>
              </a:rPr>
              <a:t>Focus on input/output, variable creation and </a:t>
            </a:r>
            <a:r>
              <a:rPr lang="en-US" altLang="en-US" dirty="0" smtClean="0">
                <a:ea typeface="ＭＳ Ｐゴシック" pitchFamily="34" charset="-128"/>
              </a:rPr>
              <a:t>assignment</a:t>
            </a:r>
          </a:p>
          <a:p>
            <a:pPr marL="0" indent="0">
              <a:buNone/>
            </a:pPr>
            <a:r>
              <a:rPr lang="en-US" altLang="en-US" b="1" dirty="0" smtClean="0">
                <a:ea typeface="ＭＳ Ｐゴシック" pitchFamily="34" charset="-128"/>
              </a:rPr>
              <a:t>FIGURE 9.2</a:t>
            </a:r>
          </a:p>
          <a:p>
            <a:pPr marL="514350" indent="-514350">
              <a:buFont typeface="+mj-lt"/>
              <a:buAutoNum type="arabicPeriod"/>
            </a:pPr>
            <a:r>
              <a:rPr lang="en-US" altLang="en-US" dirty="0" smtClean="0">
                <a:ea typeface="ＭＳ Ｐゴシック" pitchFamily="34" charset="-128"/>
              </a:rPr>
              <a:t>Get value for the user’s favorite number, </a:t>
            </a:r>
            <a:r>
              <a:rPr lang="en-US" altLang="en-US" i="1" dirty="0" smtClean="0">
                <a:ea typeface="ＭＳ Ｐゴシック" pitchFamily="34" charset="-128"/>
              </a:rPr>
              <a:t>n</a:t>
            </a:r>
          </a:p>
          <a:p>
            <a:pPr marL="514350" indent="-514350">
              <a:buFont typeface="+mj-lt"/>
              <a:buAutoNum type="arabicPeriod"/>
            </a:pPr>
            <a:r>
              <a:rPr lang="en-US" altLang="en-US" i="1" dirty="0" smtClean="0">
                <a:ea typeface="ＭＳ Ｐゴシック" pitchFamily="34" charset="-128"/>
              </a:rPr>
              <a:t>Increase </a:t>
            </a:r>
            <a:r>
              <a:rPr lang="en-US" altLang="en-US" dirty="0" smtClean="0">
                <a:ea typeface="ＭＳ Ｐゴシック" pitchFamily="34" charset="-128"/>
              </a:rPr>
              <a:t> by 1</a:t>
            </a:r>
          </a:p>
          <a:p>
            <a:pPr marL="514350" indent="-514350">
              <a:buFont typeface="+mj-lt"/>
              <a:buAutoNum type="arabicPeriod"/>
            </a:pPr>
            <a:r>
              <a:rPr lang="en-US" altLang="en-US" dirty="0" smtClean="0">
                <a:ea typeface="ＭＳ Ｐゴシック" pitchFamily="34" charset="-128"/>
              </a:rPr>
              <a:t>Print a message and the new value of </a:t>
            </a:r>
            <a:r>
              <a:rPr lang="en-US" altLang="en-US" i="1" dirty="0" smtClean="0">
                <a:ea typeface="ＭＳ Ｐゴシック" pitchFamily="34" charset="-128"/>
              </a:rPr>
              <a:t>n</a:t>
            </a:r>
          </a:p>
          <a:p>
            <a:pPr marL="0" indent="0">
              <a:buNone/>
            </a:pPr>
            <a:r>
              <a:rPr lang="en-US" altLang="en-US" dirty="0" err="1" smtClean="0">
                <a:ea typeface="ＭＳ Ｐゴシック" pitchFamily="34" charset="-128"/>
              </a:rPr>
              <a:t>Pseudocode</a:t>
            </a:r>
            <a:r>
              <a:rPr lang="en-US" altLang="en-US" dirty="0" smtClean="0">
                <a:ea typeface="ＭＳ Ｐゴシック" pitchFamily="34" charset="-128"/>
              </a:rPr>
              <a:t> algorithm for favorite number</a:t>
            </a:r>
            <a:endParaRPr lang="en-US" altLang="en-US" dirty="0">
              <a:ea typeface="ＭＳ Ｐゴシック" pitchFamily="34" charset="-128"/>
            </a:endParaRPr>
          </a:p>
        </p:txBody>
      </p:sp>
    </p:spTree>
    <p:extLst>
      <p:ext uri="{BB962C8B-B14F-4D97-AF65-F5344CB8AC3E}">
        <p14:creationId xmlns:p14="http://schemas.microsoft.com/office/powerpoint/2010/main" val="3423470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(3 of 8)</a:t>
            </a:r>
            <a:endParaRPr lang="en-US" sz="3600" b="0" dirty="0"/>
          </a:p>
        </p:txBody>
      </p:sp>
      <p:pic>
        <p:nvPicPr>
          <p:cNvPr id="5" name="Picture 3" descr="ay d ay program for the favorite number algorithm. with text underscore i o; procedure, favorite number, is. package i n t, underscore, i o, is new text, underscore, i o, period, integer, underscore, i o, left parenthesis, integer, right parenthesis, semicolon. n, colon, integer, semicolon, indented, user’s favorite number. begin. Line 1, indented once: get the user’s favorite number. Line 2, indented once: text, underscore, i o, period, put, left parenthesis, open quotes, what is your favorite number, question mark, close quotes, right parenthesis, semicolon. Line 3, indented once: i n t, underscore, i o, period, get, left parenthesis, n, right parenthesis, semicolon. Line 4, indented once: compute the next number. Line 5, indented once: n, colon, = n + 1, semicolon. Line 6: write the output. Line 7, indented once: text, underscore, i o, period, new, underscore, line, semicolon. Line 8, indented once: text, underscore, i o, period, put, left parenthesis, open quotes, my favorite number is 1 more than that, comma, close quotes, right parenthesis, semicolon. Line 9, indented once: i n t, underscore, i o, period, put, left parenthesis, n, comma, 4, right parenthesis, semicolon. Line 10, indented once: text, underscore, i o, period, new, underscore, line, semicolon. Line 11, indented once: text, underscore, i o, period, new, underscore, line, semicolon. Line 12: end favorite number,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295400"/>
            <a:ext cx="51530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761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(4 of 8)</a:t>
            </a:r>
            <a:endParaRPr lang="en-US" sz="3600" b="0" dirty="0"/>
          </a:p>
        </p:txBody>
      </p:sp>
      <p:pic>
        <p:nvPicPr>
          <p:cNvPr id="1026" name="Picture 2" descr="Line 1: forward slash, forward slash, c + +, program for the. Line 2: forward slash, forward slash, favorite number algorithm. Line 3: hash include &lt; i o stream &gt;. Line 4: using name space s t d, semicolon. Line 5: void main, left parenthesis, right parenthesis. Line 6: left brace. Line 7, indented once: i n t n, semicolon, forward slash, forward slash, user's favorite number. Line 8, indented once: forward slash, forward slash, get the user's favorite number. Line 9, indented once: c out, &lt; &lt;, open quotes, what is your favorite number, question mark, close quotes, semicolon. Line 10, indented once: c i n, &gt; &gt; n, semicolon. Line 11, indented once: forward slash, forward slash, compute the next number. Line 12, indented once: n = n + 1, semicolon. Line 13, indented once: forward slash, forward slash, write the output. Line 14, indented once: c o u t, &lt; &lt; end l, semicolon. Line 15, indented once: c out &lt; &lt;, open quotes, my favorite number is 1 more than that, comma, close quotes. Line 15, indented twice: &lt; &lt; n &lt; &lt; end l, semicolon. Line 16, indented once: c out, &lt; &lt; end l, &lt; &lt; end l, semicolon. Line 2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156" y="1764392"/>
            <a:ext cx="4881097" cy="421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299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(5 of 8)</a:t>
            </a:r>
            <a:endParaRPr lang="en-US" sz="3600" b="0" dirty="0"/>
          </a:p>
        </p:txBody>
      </p:sp>
      <p:pic>
        <p:nvPicPr>
          <p:cNvPr id="9" name="Picture 3" descr="Line 1: forward slash, forward slash, c, sharp, program for the. Line 2: forward slash, forward slash, favorite number algorithm. Line 3: using system, semicolon. Line 4: name space, invitation c sharp. Line 5: left brace. Line 6, indented once: class favorite number. Line 7, indented once: left brace. Line 8, indented twice: static void main, left parenthesis, string, open bracket, close bracket, ay r g s, right parenthesis. Line 9, indented twice: left brace. Line 10, indented thrice: i n t n, semicolon, forward slash, forward slash, user’ s favorite number. Line 11, indented thrice: forward slash, forward slash, get the user’s favorite number. Line 12, indented thrice: console, period, write, left parenthesis, open quotes, what is your favorite number, question mark, close quotes, right parenthesis, semicolon. Line 13, indented thrice: n = convert, period, to i n t, 32, left parenthesis, console, period, read line, left parenthesis, right parenthesis, right parenthesis, semicolon. Line 14, indented thrice: forward slash, forward slash, compute the next number. Line 15, indented thrice: n = n + 1, semicolon. Line16, indented thrice: forward slash, forward slash, write the output. Line 17, indented thrice: console, period, write line, left parenthesis, right parenthesis, semicolon. Line 18, indented thrice: console, period, write, left parenthesis, open quotes, my favorite number is, close quotes, right parenthesis, semicolon. Line 19, indented thrice: console, period, write line, left parenthesis, open quotes, 1 more than that, comma, close quotes, + n, right parenthesis, semicolon. Line 20, indented thrice: console, period, write line, left parenthesis, right parenthesis, semicolon. Line 21, indented thrice: console, period, write line, left parenthesis, right parenthesis, semicolon. Line 22, indented twice: right brace. Line 23, indented once: right brace. Line 24: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743" y="1260596"/>
            <a:ext cx="4456728" cy="493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593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(6 of 8)</a:t>
            </a:r>
            <a:endParaRPr lang="en-US" sz="3600" b="0" dirty="0"/>
          </a:p>
        </p:txBody>
      </p:sp>
      <p:pic>
        <p:nvPicPr>
          <p:cNvPr id="4" name="Picture 3" descr="Line 1: forward slash, forward slash, java, program for the. Line 2: forward slash, forward slash, favorite number algorithm. Line 3: import java, period, u t i l, period, asterisk, semicolon. Line 4: public class favorite, number. Line 5: left brace. Line 6, indented once: public static void main, left parenthesis, string, open bracket, close bracket, ay r g s, right parenthesis. Line 7, indented once: left brace. Line 8, indented twice: i n t n, semicolon, forward slash, forward slash, user’s favorite number. Line 9, indented twice: scanner in p, = new scanner, left parenthesis, system, period, in, right parenthesis, semicolon, forward slash, forward slash, to read input. Line 10, indented twice: forward slash, forward slash, get the user’s favorite number. Line 11, indented twice: system, period, out, period, print, left parenthesis, open quotes, what is your favorite number, question mark, close quotes, right parenthesis, semicolon. Line 12, indented twice: n = I n p, period, next i n t, left parenthesis, right parenthesis, semicolon. Line 13, indented twice: forward slash, forward slash, compute the next number. Line 14, indented twice: n = n + 1, semicolon. Line 15, indented twice: forward slash, forward slash, write the output. Line 16, indented twice: system, period, out, period, print l n, left parenthesis, right parenthesis, semicolon. Line 17, indented twice: system, period, out, period, print l n, left parenthesis, open quotes, my favorite number is 1 more, close quotes. Line 18, indented twice: +, open quotes, than that, comma, close quotes, + n, right parenthesis, semicolon. Line 19, indented twice: system, period, out, period, print l n, left parenthesis, right parenthesis, semicolon. Line 20, indented twice: system, period, out, period, print l n, left parenthesis, right parenthesis, semicolon. Line 21, indented once: right brace. Line 22: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313" y="1257300"/>
            <a:ext cx="541337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319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(7 of 8)</a:t>
            </a:r>
            <a:endParaRPr lang="en-US" sz="3600" b="0" dirty="0"/>
          </a:p>
        </p:txBody>
      </p:sp>
      <p:pic>
        <p:nvPicPr>
          <p:cNvPr id="5" name="Picture 5" descr="Line 1: hash, python program for the. Line 2: hash, favorite number algorithm. Line 3: hash, get the user’s favorite number. Line 4: n = i n t, left parenthesis, input, left parenthesis, open quotes, what is your favorite number, question mark, close quotes, right parenthesis, right parenthesis. Line 5: hash, compute the next number. Line 6: n = n + 1. Line 7: hash, write the output. Line 8: print, left parenthesis, right parenthesis. Line 9: print, left parenthesis, open quotes, my favorite number is 1 more than that, comma, close quotes, comma, n, right parenthesis. Line 10: hash, finish up. Line 11: input, left parenthesis, open quotes, back slash, n, back slash, n press, the enter key to exit, close quotes,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411288"/>
            <a:ext cx="74295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645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6692" y="1"/>
            <a:ext cx="8040797"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(8 of 8)</a:t>
            </a:r>
            <a:endParaRPr lang="en-US" sz="3600" b="0" dirty="0"/>
          </a:p>
        </p:txBody>
      </p:sp>
      <p:sp>
        <p:nvSpPr>
          <p:cNvPr id="2" name="Content Placeholder 1"/>
          <p:cNvSpPr>
            <a:spLocks noGrp="1"/>
          </p:cNvSpPr>
          <p:nvPr>
            <p:ph idx="1"/>
          </p:nvPr>
        </p:nvSpPr>
        <p:spPr>
          <a:xfrm>
            <a:off x="457202" y="1231266"/>
            <a:ext cx="8244345" cy="1025237"/>
          </a:xfrm>
        </p:spPr>
        <p:txBody>
          <a:bodyPr/>
          <a:lstStyle/>
          <a:p>
            <a:pPr>
              <a:buFontTx/>
              <a:buNone/>
            </a:pPr>
            <a:r>
              <a:rPr lang="en-US" altLang="en-US" dirty="0">
                <a:ea typeface="ＭＳ Ｐゴシック" pitchFamily="34" charset="-128"/>
              </a:rPr>
              <a:t>Second example: Data Cleanup, Converging Pointers</a:t>
            </a:r>
          </a:p>
          <a:p>
            <a:r>
              <a:rPr lang="en-US" altLang="en-US" dirty="0">
                <a:ea typeface="ＭＳ Ｐゴシック" pitchFamily="34" charset="-128"/>
              </a:rPr>
              <a:t>Focus on loops and conditionals</a:t>
            </a:r>
          </a:p>
        </p:txBody>
      </p:sp>
      <p:pic>
        <p:nvPicPr>
          <p:cNvPr id="7" name="Picture 7" descr="Line 1: get values for n and the n data items. Line 2: set the value of legit to n. Line 3: set the value of left to 1. Line 4: set the value of right to n. Line 5: while left is less than right do steps 6 through 10. Line 6, indented once: if the item at position left is not 0 then increase left by 1. Line 7, indented once: else, the item at position left is 0, do steps 8 through 10. Line 8, indented once: reduce legit by 1. Line 9, indented once: copy the item at position right into position left. Line 10, indented once: reduce right by 1. Line 11: if the item at position left is 0, then reduce legit by 1. Line 12: stop."/>
          <p:cNvPicPr>
            <a:picLocks noChangeAspect="1" noChangeArrowheads="1"/>
          </p:cNvPicPr>
          <p:nvPr/>
        </p:nvPicPr>
        <p:blipFill>
          <a:blip r:embed="rId2">
            <a:extLst>
              <a:ext uri="{28A0092B-C50C-407E-A947-70E740481C1C}">
                <a14:useLocalDpi xmlns:a14="http://schemas.microsoft.com/office/drawing/2010/main" val="0"/>
              </a:ext>
            </a:extLst>
          </a:blip>
          <a:srcRect r="13971"/>
          <a:stretch>
            <a:fillRect/>
          </a:stretch>
        </p:blipFill>
        <p:spPr bwMode="auto">
          <a:xfrm>
            <a:off x="1853226" y="2483771"/>
            <a:ext cx="51720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057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9.9 Ada </a:t>
            </a:r>
            <a:r>
              <a:rPr lang="en-US" altLang="en-US" sz="3600" b="0" dirty="0">
                <a:ea typeface="ＭＳ Ｐゴシック" pitchFamily="34" charset="-128"/>
              </a:rPr>
              <a:t>converging-pointers algorithm (part </a:t>
            </a:r>
            <a:r>
              <a:rPr lang="en-US" altLang="en-US" sz="3600" b="0" dirty="0" smtClean="0">
                <a:ea typeface="ＭＳ Ｐゴシック" pitchFamily="34" charset="-128"/>
              </a:rPr>
              <a:t>1)</a:t>
            </a:r>
            <a:endParaRPr lang="en-US" sz="3600" b="0" dirty="0"/>
          </a:p>
        </p:txBody>
      </p:sp>
      <p:pic>
        <p:nvPicPr>
          <p:cNvPr id="9" name="Picture 6" descr="Ay d ay program for the converging-pointers data cleanup algorithm. With text, underscore I o, semicolon. procedure data clean up, is: indented once: package i n t, underscore, I o, is new text, underscore, i o, period, integer, underscore, I o, left parenthesis, integer, right parenthesis, semicolon. The instructions are as follows: m ay x, list, colon, constant, colon, = 50; semicolon, maximum list size.&#10;n, colon, integer, semicolon; max, number of data elements in list. data, colon, array, left parenthesis, 0, period, dot, max, list, minus 1, right parenthesis, of integer, semicolon; create the empty list. i, colon, integer; index variable. Left, colon, integer, semicolon; algorithm left pointer into the list. Right, colon, integer, semicolon; algorithm right pointer into the list. Legit, colon, integer, semicolon; counts number of legitimate, nonzero, data values. Begin. Line 1: get the values for n and the n data items. Line 2, indented once: text, underscore, i o, period, put, left parenthesis, open quotes, how many numbers are in the list?, left parenthesis, maximum is, close quotes, right parenthesis, semicolon. Line 3, indented once: i n t, underscore, i o, period, put, left parenthesis, max list, comma, 2, right parenthesis, semicolon. Line 4, indented once: text, underscore, i o, period, put, left parenthesis, open quotes, right parenthesis, close quotes, right parenthesis, semicolon. Line 5, indented once: i n t, underscore, i o, period, get, left parenthesis, n, right parenthesis, semicolon. Line 6, indented once: i, colon, = 0, semicolon. Line 7, indented once: text, underscore, I o, period, put, left parenthesis, open quotes, enter the first number, colon, close quotes, right parenthesis, semicolon. Line 8, indented once: i n t, underscore, I o, period, get, left parenthesis, data, left parenthesis, i, right parenthesis, right parenthesis, semicolon. Line 9, indented once: while i &lt; n minus 1. Line 10, indented twice: loop. Line 11, indented 3 times: i, colon, = i + 1, semicolon. Line 36, indented 3 times: text, underscore, i o, period, put, left parenthesis, open quotes, enter next number, colon, close quotes, right parenthesis, semicolon. Line 12, indented 3 times: i n t, underscore, i o, period, get, left parenthesis, data, left parenthesis, i, right parenthesis, right parenthesis, semicolon. Line 13, indented twice: end loop, semicolon. Line 14: set the value of legit, comma, left, comma, and right. Line 15, indented once: legit, colon, = n minus 1, semicolon. Line 16, indented once: left, colon, = 0, semicolon. Line 17, indented once: right, colon, = n minus 1, semicolon. Line 18, indented once: text, underscore, i o, period, new, underscore, line, semicolon. Line 19, indented once: text, underscore, i o, period, put, left parenthesis, open quotes, the original list is, colon, close quotes, right parenthesis, semicolon. Line 20, indented once: i, colon, = 0, semicolon. Line 21, indented once: while i &lt; = legit. Line 22, indented twice: loop. Line 23, indented twice: i n t, underscore, i o, period, put, left parenthesis, data, left parenthesis, i, right parenthesis, comma, 4, right parenthesis, semicolon. Line 24, indented twice: i, colon, = i + 1, semicolon. Line 25, indented twice: end loop, semicolon. Line 26, indented once: text, underscore, i o, period, new, underscore, line, semicolon. Line 27, indented once: text, underscore, i o, period, new, underscore, line, semicolon. Line 28, indented once: move the pointers together, comma. Line 29, indented once: swapping value at right for 0 at left. Line 30, indented once: while left &lt; right. Line 61, indented twice: loop. Line 31, indented 3 times: if data, left parenthesis, left, right parenthesis, forward slash = 0. Line 32, indented 4 times: then. Line 33, indented 5 times: left, colon, = left + 1, semicolon. Line 34, indented 4 times: else. Line 35, indented 5 times: legit, colon, = legit minus 1, semicolon. Line 36, indented 5 times: data, left parenthesis, left, right parenthesis, colon, = data, left parenthesis, right, right parenthesis, semicolon. Line 37, indented 5 times: right, colon, = right, minus 1, semicolon. Line 38, indented 3 times: end if, semicolon. Line 39, indented twice: end loop, semicolon. Line 40, indented once: if data, left parenthesis, left, right parenthesis, = 0. Line 41, indented twice: then. Line 42, indented 3 times: legit, colon, = legit minus 1, semicolon. Line 43, indented once: end if, semicolon. Line 44, indented once: final output. Line 45, indented once: text, underscore, i o, period, put, left parenthesis, open quotes, the cleaned list is, colon, close quotes, right parenthesis, semicolon. Line 46, indented once: i, colon, = 0, semicolon. Line 47, indented once: while i &lt; = legit. Line 48, indented twice: loop. Line 49, indented 3 times: i n t, underscore, i o, period, put, left parenthesis, data, left parenthesis, i, right parenthesis, comma, 4, right parenthesis, semicolon. Line 49, indented 3 times: i, colon, = i + 1, semicolon. Line 50, indented twice: end loop, semicolon. Line 51, indented once: text, underscore, i o, period, new, underscore, line, semicolon. Line 52: end data cleanup,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2" y="1550988"/>
            <a:ext cx="67214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76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9.9 Ada </a:t>
            </a:r>
            <a:r>
              <a:rPr lang="en-US" altLang="en-US" sz="3600" b="0" dirty="0">
                <a:ea typeface="ＭＳ Ｐゴシック" pitchFamily="34" charset="-128"/>
              </a:rPr>
              <a:t>converging-pointers algorithm (part 2</a:t>
            </a:r>
            <a:r>
              <a:rPr lang="en-US" altLang="en-US" sz="3600" b="0" dirty="0" smtClean="0">
                <a:ea typeface="ＭＳ Ｐゴシック" pitchFamily="34" charset="-128"/>
              </a:rPr>
              <a:t>)</a:t>
            </a:r>
            <a:endParaRPr lang="en-US" sz="3600" b="0" dirty="0"/>
          </a:p>
        </p:txBody>
      </p:sp>
      <p:pic>
        <p:nvPicPr>
          <p:cNvPr id="4" name="Picture 6" descr="Ay d ay program for the converging-pointers data cleanup algorithm. With text, underscore I o, semicolon. procedure data clean up, is: indented once: package i n t, underscore, I o, is new text, underscore, i o, period, integer, underscore, I o, left parenthesis, integer, right parenthesis, semicolon. The instructions are as follows: m ay x, list, colon, constant, colon, = 50; semicolon, maximum list size.&#10;n, colon, integer, semicolon; max, number of data elements in list. data, colon, array, left parenthesis, 0, period, dot, max, list, minus 1, right parenthesis, of integer, semicolon; create the empty list. i, colon, integer; index variable. Left, colon, integer, semicolon; algorithm left pointer into the list. Right, colon, integer, semicolon; algorithm right pointer into the list. Legit, colon, integer, semicolon; counts number of legitimate, nonzero, data values. Begin. Line 1: get the values for n and the n data items. Line 2, indented once: text, underscore, i o, period, put, left parenthesis, open quotes, how many numbers are in the list?, left parenthesis, maximum is, close quotes, right parenthesis, semicolon. Line 3, indented once: i n t, underscore, i o, period, put, left parenthesis, max list, comma, 2, right parenthesis, semicolon. Line 4, indented once: text, underscore, i o, period, put, left parenthesis, open quotes, right parenthesis, close quotes, right parenthesis, semicolon. Line 5, indented once: i n t, underscore, i o, period, get, left parenthesis, n, right parenthesis, semicolon. Line 6, indented once: i, colon, = 0, semicolon. Line 7, indented once: text, underscore, I o, period, put, left parenthesis, open quotes, enter the first number, colon, close quotes, right parenthesis, semicolon. Line 8, indented once: i n t, underscore, I o, period, get, left parenthesis, data, left parenthesis, i, right parenthesis, right parenthesis, semicolon. Line 9, indented once: while i &lt; n minus 1. Line 10, indented twice: loop. Line 11, indented 3 times: i, colon, = i + 1, semicolon. Line 36, indented 3 times: text, underscore, i o, period, put, left parenthesis, open quotes, enter next number, colon, close quotes, right parenthesis, semicolon. Line 12, indented 3 times: i n t, underscore, i o, period, get, left parenthesis, data, left parenthesis, i, right parenthesis, right parenthesis, semicolon. Line 13, indented twice: end loop, semicolon. Line 14: set the value of legit, comma, left, comma, and right. Line 15, indented once: legit, colon, = n minus 1, semicolon. Line 16, indented once: left, colon, = 0, semicolon. Line 17, indented once: right, colon, = n minus 1, semicolon. Line 18, indented once: text, underscore, i o, period, new, underscore, line, semicolon. Line 19, indented once: text, underscore, i o, period, put, left parenthesis, open quotes, the original list is, colon, close quotes, right parenthesis, semicolon. Line 20, indented once: i, colon, = 0, semicolon. Line 21, indented once: while i &lt; = legit. Line 22, indented twice: loop. Line 23, indented twice: i n t, underscore, i o, period, put, left parenthesis, data, left parenthesis, i, right parenthesis, comma, 4, right parenthesis, semicolon. Line 24, indented twice: i, colon, = i + 1, semicolon. Line 25, indented twice: end loop, semicolon. Line 26, indented once: text, underscore, i o, period, new, underscore, line, semicolon. Line 27, indented once: text, underscore, i o, period, new, underscore, line, semicolon. Line 28, indented once: move the pointers together, comma. Line 29, indented once: swapping value at right for 0 at left. Line 30, indented once: while left &lt; right. Line 61, indented twice: loop. Line 31, indented 3 times: if data, left parenthesis, left, right parenthesis, forward slash = 0. Line 32, indented 4 times: then. Line 33, indented 5 times: left, colon, = left + 1, semicolon. Line 34, indented 4 times: else. Line 35, indented 5 times: legit, colon, = legit minus 1, semicolon. Line 36, indented 5 times: data, left parenthesis, left, right parenthesis, colon, = data, left parenthesis, right, right parenthesis, semicolon. Line 37, indented 5 times: right, colon, = right, minus 1, semicolon. Line 38, indented 3 times: end if, semicolon. Line 39, indented twice: end loop, semicolon. Line 40, indented once: if data, left parenthesis, left, right parenthesis, = 0. Line 41, indented twice: then. Line 42, indented 3 times: legit, colon, = legit minus 1, semicolon. Line 43, indented once: end if, semicolon. Line 44, indented once: final output. Line 45, indented once: text, underscore, i o, period, put, left parenthesis, open quotes, the cleaned list is, colon, close quotes, right parenthesis, semicolon. Line 46, indented once: i, colon, = 0, semicolon. Line 47, indented once: while i &lt; = legit. Line 48, indented twice: loop. Line 49, indented 3 times: i n t, underscore, i o, period, put, left parenthesis, data, left parenthesis, i, right parenthesis, comma, 4, right parenthesis, semicolon. Line 49, indented 3 times: i, colon, = i + 1, semicolon. Line 50, indented twice: end loop, semicolon. Line 51, indented once: text, underscore, i o, period, new, underscore, line, semicolon. Line 52: end data cleanup,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600200"/>
            <a:ext cx="57372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611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9.9 Ada </a:t>
            </a:r>
            <a:r>
              <a:rPr lang="en-US" altLang="en-US" sz="3600" b="0" dirty="0">
                <a:ea typeface="ＭＳ Ｐゴシック" pitchFamily="34" charset="-128"/>
              </a:rPr>
              <a:t>converging-pointers algorithm (part </a:t>
            </a:r>
            <a:r>
              <a:rPr lang="en-US" altLang="en-US" sz="3600" b="0" dirty="0" smtClean="0">
                <a:ea typeface="ＭＳ Ｐゴシック" pitchFamily="34" charset="-128"/>
              </a:rPr>
              <a:t>3)</a:t>
            </a:r>
            <a:endParaRPr lang="en-US" sz="3600" b="0" dirty="0"/>
          </a:p>
        </p:txBody>
      </p:sp>
      <p:pic>
        <p:nvPicPr>
          <p:cNvPr id="5" name="Picture 6" descr="Ay d ay program for the converging-pointers data cleanup algorithm. With text, underscore I o, semicolon. procedure data clean up, is: indented once: package i n t, underscore, I o, is new text, underscore, i o, period, integer, underscore, I o, left parenthesis, integer, right parenthesis, semicolon. The instructions are as follows: m ay x, list, colon, constant, colon, = 50; semicolon, maximum list size.&#10;n, colon, integer, semicolon; max, number of data elements in list. data, colon, array, left parenthesis, 0, period, dot, max, list, minus 1, right parenthesis, of integer, semicolon; create the empty list. i, colon, integer; index variable. Left, colon, integer, semicolon; algorithm left pointer into the list. Right, colon, integer, semicolon; algorithm right pointer into the list. Legit, colon, integer, semicolon; counts number of legitimate, nonzero, data values. Begin. Line 1: get the values for n and the n data items. Line 2, indented once: text, underscore, i o, period, put, left parenthesis, open quotes, how many numbers are in the list?, left parenthesis, maximum is, close quotes, right parenthesis, semicolon. Line 3, indented once: i n t, underscore, i o, period, put, left parenthesis, max list, comma, 2, right parenthesis, semicolon. Line 4, indented once: text, underscore, i o, period, put, left parenthesis, open quotes, right parenthesis, close quotes, right parenthesis, semicolon. Line 5, indented once: i n t, underscore, i o, period, get, left parenthesis, n, right parenthesis, semicolon. Line 6, indented once: i, colon, = 0, semicolon. Line 7, indented once: text, underscore, I o, period, put, left parenthesis, open quotes, enter the first number, colon, close quotes, right parenthesis, semicolon. Line 8, indented once: i n t, underscore, I o, period, get, left parenthesis, data, left parenthesis, i, right parenthesis, right parenthesis, semicolon. Line 9, indented once: while i &lt; n minus 1. Line 10, indented twice: loop. Line 11, indented 3 times: i, colon, = i + 1, semicolon. Line 36, indented 3 times: text, underscore, i o, period, put, left parenthesis, open quotes, enter next number, colon, close quotes, right parenthesis, semicolon. Line 12, indented 3 times: i n t, underscore, i o, period, get, left parenthesis, data, left parenthesis, i, right parenthesis, right parenthesis, semicolon. Line 13, indented twice: end loop, semicolon. Line 14: set the value of legit, comma, left, comma, and right. Line 15, indented once: legit, colon, = n minus 1, semicolon. Line 16, indented once: left, colon, = 0, semicolon. Line 17, indented once: right, colon, = n minus 1, semicolon. Line 18, indented once: text, underscore, i o, period, new, underscore, line, semicolon. Line 19, indented once: text, underscore, i o, period, put, left parenthesis, open quotes, the original list is, colon, close quotes, right parenthesis, semicolon. Line 20, indented once: i, colon, = 0, semicolon. Line 21, indented once: while i &lt; = legit. Line 22, indented twice: loop. Line 23, indented twice: i n t, underscore, i o, period, put, left parenthesis, data, left parenthesis, i, right parenthesis, comma, 4, right parenthesis, semicolon. Line 24, indented twice: i, colon, = i + 1, semicolon. Line 25, indented twice: end loop, semicolon. Line 26, indented once: text, underscore, i o, period, new, underscore, line, semicolon. Line 27, indented once: text, underscore, i o, period, new, underscore, line, semicolon. Line 28, indented once: move the pointers together, comma. Line 29, indented once: swapping value at right for 0 at left. Line 30, indented once: while left &lt; right. Line 61, indented twice: loop. Line 31, indented 3 times: if data, left parenthesis, left, right parenthesis, forward slash = 0. Line 32, indented 4 times: then. Line 33, indented 5 times: left, colon, = left + 1, semicolon. Line 34, indented 4 times: else. Line 35, indented 5 times: legit, colon, = legit minus 1, semicolon. Line 36, indented 5 times: data, left parenthesis, left, right parenthesis, colon, = data, left parenthesis, right, right parenthesis, semicolon. Line 37, indented 5 times: right, colon, = right, minus 1, semicolon. Line 38, indented 3 times: end if, semicolon. Line 39, indented twice: end loop, semicolon. Line 40, indented once: if data, left parenthesis, left, right parenthesis, = 0. Line 41, indented twice: then. Line 42, indented 3 times: legit, colon, = legit minus 1, semicolon. Line 43, indented once: end if, semicolon. Line 44, indented once: final output. Line 45, indented once: text, underscore, i o, period, put, left parenthesis, open quotes, the cleaned list is, colon, close quotes, right parenthesis, semicolon. Line 46, indented once: i, colon, = 0, semicolon. Line 47, indented once: while i &lt; = legit. Line 48, indented twice: loop. Line 49, indented 3 times: i n t, underscore, i o, period, put, left parenthesis, data, left parenthesis, i, right parenthesis, comma, 4, right parenthesis, semicolon. Line 49, indented 3 times: i, colon, = i + 1, semicolon. Line 50, indented twice: end loop, semicolon. Line 51, indented once: text, underscore, i o, period, new, underscore, line, semicolon. Line 52: end data cleanup, semicolon."/>
          <p:cNvPicPr>
            <a:picLocks noChangeAspect="1" noChangeArrowheads="1"/>
          </p:cNvPicPr>
          <p:nvPr/>
        </p:nvPicPr>
        <p:blipFill>
          <a:blip r:embed="rId2">
            <a:extLst>
              <a:ext uri="{28A0092B-C50C-407E-A947-70E740481C1C}">
                <a14:useLocalDpi xmlns:a14="http://schemas.microsoft.com/office/drawing/2010/main" val="0"/>
              </a:ext>
            </a:extLst>
          </a:blip>
          <a:srcRect r="16574"/>
          <a:stretch>
            <a:fillRect/>
          </a:stretch>
        </p:blipFill>
        <p:spPr bwMode="auto">
          <a:xfrm>
            <a:off x="1995488" y="1600200"/>
            <a:ext cx="51530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517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Learning </a:t>
            </a:r>
            <a:r>
              <a:rPr lang="en-US" altLang="en-US" sz="3600" b="0" dirty="0" smtClean="0">
                <a:ea typeface="ＭＳ Ｐゴシック" pitchFamily="34" charset="-128"/>
              </a:rPr>
              <a:t>Objectives (1 of 2)</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dirty="0">
                <a:ea typeface="ＭＳ Ｐゴシック" pitchFamily="34" charset="-128"/>
              </a:rPr>
              <a:t>Explain the advantages of high-level programming languages over assembly language </a:t>
            </a:r>
          </a:p>
          <a:p>
            <a:r>
              <a:rPr lang="en-US" altLang="en-US" dirty="0">
                <a:ea typeface="ＭＳ Ｐゴシック" pitchFamily="34" charset="-128"/>
              </a:rPr>
              <a:t>Describe the general process of translation from high-level source code to object code </a:t>
            </a:r>
          </a:p>
          <a:p>
            <a:r>
              <a:rPr lang="en-US" altLang="en-US" dirty="0">
                <a:ea typeface="ＭＳ Ｐゴシック" pitchFamily="34" charset="-128"/>
              </a:rPr>
              <a:t>Name the five procedural programming languages used in the examples of this chapter </a:t>
            </a:r>
          </a:p>
          <a:p>
            <a:r>
              <a:rPr lang="en-US" altLang="en-US" dirty="0">
                <a:ea typeface="ＭＳ Ｐゴシック" pitchFamily="34" charset="-128"/>
              </a:rPr>
              <a:t>Explain the favorite number and data cleanup examples for each programming language </a:t>
            </a: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9.9 Ada </a:t>
            </a:r>
            <a:r>
              <a:rPr lang="en-US" altLang="en-US" sz="3600" b="0" dirty="0">
                <a:ea typeface="ＭＳ Ｐゴシック" pitchFamily="34" charset="-128"/>
              </a:rPr>
              <a:t>converging-pointers algorithm (part 4</a:t>
            </a:r>
            <a:r>
              <a:rPr lang="en-US" altLang="en-US" sz="3600" b="0" dirty="0" smtClean="0">
                <a:ea typeface="ＭＳ Ｐゴシック" pitchFamily="34" charset="-128"/>
              </a:rPr>
              <a:t>)</a:t>
            </a:r>
            <a:endParaRPr lang="en-US" sz="3600" b="0" dirty="0"/>
          </a:p>
        </p:txBody>
      </p:sp>
      <p:pic>
        <p:nvPicPr>
          <p:cNvPr id="4" name="Picture 6" descr="Ay d ay program for the converging-pointers data cleanup algorithm. With text, underscore I o, semicolon. procedure data clean up, is: indented once: package i n t, underscore, I o, is new text, underscore, i o, period, integer, underscore, I o, left parenthesis, integer, right parenthesis, semicolon. The instructions are as follows: m ay x, list, colon, constant, colon, = 50; semicolon, maximum list size.&#10;n, colon, integer, semicolon; max, number of data elements in list. data, colon, array, left parenthesis, 0, period, dot, max, list, minus 1, right parenthesis, of integer, semicolon; create the empty list. i, colon, integer; index variable. Left, colon, integer, semicolon; algorithm left pointer into the list. Right, colon, integer, semicolon; algorithm right pointer into the list. Legit, colon, integer, semicolon; counts number of legitimate, nonzero, data values. Begin. Line 1: get the values for n and the n data items. Line 2, indented once: text, underscore, i o, period, put, left parenthesis, open quotes, how many numbers are in the list?, left parenthesis, maximum is, close quotes, right parenthesis, semicolon. Line 3, indented once: i n t, underscore, i o, period, put, left parenthesis, max list, comma, 2, right parenthesis, semicolon. Line 4, indented once: text, underscore, i o, period, put, left parenthesis, open quotes, right parenthesis, close quotes, right parenthesis, semicolon. Line 5, indented once: i n t, underscore, i o, period, get, left parenthesis, n, right parenthesis, semicolon. Line 6, indented once: i, colon, = 0, semicolon. Line 7, indented once: text, underscore, I o, period, put, left parenthesis, open quotes, enter the first number, colon, close quotes, right parenthesis, semicolon. Line 8, indented once: i n t, underscore, I o, period, get, left parenthesis, data, left parenthesis, i, right parenthesis, right parenthesis, semicolon. Line 9, indented once: while i &lt; n minus 1. Line 10, indented twice: loop. Line 11, indented 3 times: i, colon, = i + 1, semicolon. Line 36, indented 3 times: text, underscore, i o, period, put, left parenthesis, open quotes, enter next number, colon, close quotes, right parenthesis, semicolon. Line 12, indented 3 times: i n t, underscore, i o, period, get, left parenthesis, data, left parenthesis, i, right parenthesis, right parenthesis, semicolon. Line 13, indented twice: end loop, semicolon. Line 14: set the value of legit, comma, left, comma, and right. Line 15, indented once: legit, colon, = n minus 1, semicolon. Line 16, indented once: left, colon, = 0, semicolon. Line 17, indented once: right, colon, = n minus 1, semicolon. Line 18, indented once: text, underscore, i o, period, new, underscore, line, semicolon. Line 19, indented once: text, underscore, i o, period, put, left parenthesis, open quotes, the original list is, colon, close quotes, right parenthesis, semicolon. Line 20, indented once: i, colon, = 0, semicolon. Line 21, indented once: while i &lt; = legit. Line 22, indented twice: loop. Line 23, indented twice: i n t, underscore, i o, period, put, left parenthesis, data, left parenthesis, i, right parenthesis, comma, 4, right parenthesis, semicolon. Line 24, indented twice: i, colon, = i + 1, semicolon. Line 25, indented twice: end loop, semicolon. Line 26, indented once: text, underscore, i o, period, new, underscore, line, semicolon. Line 27, indented once: text, underscore, i o, period, new, underscore, line, semicolon. Line 28, indented once: move the pointers together, comma. Line 29, indented once: swapping value at right for 0 at left. Line 30, indented once: while left &lt; right. Line 61, indented twice: loop. Line 31, indented 3 times: if data, left parenthesis, left, right parenthesis, forward slash = 0. Line 32, indented 4 times: then. Line 33, indented 5 times: left, colon, = left + 1, semicolon. Line 34, indented 4 times: else. Line 35, indented 5 times: legit, colon, = legit minus 1, semicolon. Line 36, indented 5 times: data, left parenthesis, left, right parenthesis, colon, = data, left parenthesis, right, right parenthesis, semicolon. Line 37, indented 5 times: right, colon, = right, minus 1, semicolon. Line 38, indented 3 times: end if, semicolon. Line 39, indented twice: end loop, semicolon. Line 40, indented once: if data, left parenthesis, left, right parenthesis, = 0. Line 41, indented twice: then. Line 42, indented 3 times: legit, colon, = legit minus 1, semicolon. Line 43, indented once: end if, semicolon. Line 44, indented once: final output. Line 45, indented once: text, underscore, i o, period, put, left parenthesis, open quotes, the cleaned list is, colon, close quotes, right parenthesis, semicolon. Line 46, indented once: i, colon, = 0, semicolon. Line 47, indented once: while i &lt; = legit. Line 48, indented twice: loop. Line 49, indented 3 times: i n t, underscore, i o, period, put, left parenthesis, data, left parenthesis, i, right parenthesis, comma, 4, right parenthesis, semicolon. Line 49, indented 3 times: i, colon, = i + 1, semicolon. Line 50, indented twice: end loop, semicolon. Line 51, indented once: text, underscore, i o, period, new, underscore, line, semicolon. Line 52: end data cleanup, semicolon."/>
          <p:cNvPicPr>
            <a:picLocks noChangeAspect="1" noChangeArrowheads="1"/>
          </p:cNvPicPr>
          <p:nvPr/>
        </p:nvPicPr>
        <p:blipFill>
          <a:blip r:embed="rId2">
            <a:extLst>
              <a:ext uri="{28A0092B-C50C-407E-A947-70E740481C1C}">
                <a14:useLocalDpi xmlns:a14="http://schemas.microsoft.com/office/drawing/2010/main" val="0"/>
              </a:ext>
            </a:extLst>
          </a:blip>
          <a:srcRect r="16531"/>
          <a:stretch>
            <a:fillRect/>
          </a:stretch>
        </p:blipFill>
        <p:spPr bwMode="auto">
          <a:xfrm>
            <a:off x="1995488" y="2073275"/>
            <a:ext cx="515302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589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9.10 C</a:t>
            </a:r>
            <a:r>
              <a:rPr lang="en-US" altLang="en-US" sz="3600" b="0" dirty="0">
                <a:ea typeface="ＭＳ Ｐゴシック" pitchFamily="34" charset="-128"/>
              </a:rPr>
              <a:t>++ converging-pointers algorithm (part 1)</a:t>
            </a:r>
            <a:endParaRPr lang="en-US" sz="3600" b="0" dirty="0"/>
          </a:p>
        </p:txBody>
      </p:sp>
      <p:pic>
        <p:nvPicPr>
          <p:cNvPr id="5" name="Picture 6" descr="Line 1: forward slash, forward slash, c + +, program for the converging, hyphen, pointers. Line 2: forward slash, forward slash, data clean up, algorithm. Line 3: hash, include &lt; i o stream &gt;. Line 4: using name space, s t d, semicolon. Line 5: void main, left parenthesis, right parenthesis.&#10;Line 6: left brace. Line 6, indented once: c o n s t i n t m ay x list = 50, semicolon, indented, forward slash, forward slash, maximum list size. Line 7, indented once: i n t n, semicolon, indented, forward slash, forward slash, m ay x, number of data elements in list. Line 8, indented once: i n t, data, open bracket, m ay x list, close bracket, semicolon, indented, forward slash, forward slash, create the empty list. Line 9, indented once: i n t i, semicolon, indented, forward slash, forward slash, index variable. Line 10, indented once: i n t left, comma, right, semicolon, indented, forward slash, forward slash, algorithm pointers into the list. Line 11, indented once: i n t, legit, semicolon, indented, forward slash, forward slash, counts number of legitimate, left parenthesis, non-zero, right parenthesis. Line 12, indented once: indented, forward slash, forward slash, data values. Line 13, indented once: forward slash, forward slash, get the values for n and the n data items. Line 14, indented once: c out &lt; &lt;, open quotes, how many numbers are in the list, question mark, close quotes, semicolon. Line 15, indented once: c out &lt; &lt;, open quotes, left parenthesis, maximum is, close quotes, &lt; &lt; m ay x list &lt; &lt;, open quotes, right parenthesis, close quotes, semicolon. Line 16, indented once: c i n, &gt; &gt; n, semicolon. Line 17, indented once: i = 0, semicolon. Line 18, indented once: c o u t, &lt; &lt;, open quotes, enter the first number, colon, close quotes, semicolon. Line 19, indented once: c i n, &gt;&gt; data, open bracket, i, close bracket, semicolon. Line 20, indented once: while, left parenthesis, i &lt; n minus 1, right parenthesis. Line 21, indented once: left brace. Line 22, indented twice: i = i + 1, semicolon. Line 23, indented twice: c out, &lt; &lt;, open quotes, enter next number, colon, close quotes, semicolon. Line 24, indented twice: c i n, &gt; &gt; data, open bracket, i, close bracket, semicolon. Line 25, indented once: right brace. Line 26, indented once: forward slash, forward slash, set the value of legit, comma, left, comma, and right. Line 27, indented once: legit = n minus 1, semicolon. Line 28, indented once: left = 0, semicolon. Line 29, indented once: right = n minus 1, semicolon. Line 30, indented once: c out, &lt; &lt; end l, semicolon. Line 31, indented once: c out, &lt; &lt;, open quotes, the original list is, close quotes, &lt; &lt; end l, semicolon. Line 32, indented once: i = 0, semicolon. Line 33, indented once: while, left parenthesis, i &lt; = legit, right parenthesis. Line 34, indented once: left brace. Line 34, indented twice: c out, &lt; &lt; data, open bracket, i, close bracket, &lt; &lt;, open quotes, close quotes, semicolon. Line 35, indented twice: i = i + 1, semicolon. Line 36, indented once: right brace. Line 37, indented once: c out, &lt; &lt; end l &lt; &lt; end l, semicolon. Line 38, indented once: forward slash, forward slash, move the pointers together, comma. Line 39, indented once: forward slash, forward slash, swapping value at right for 0 at left. Line 40, indented once: while, left parenthesis, left &lt; right, right parenthesis. Line 41, indented twice: left brace. Line 42, indented thrice: if, left parenthesis, data, open bracket, left, close bracket, exclamation mark = 0, right parenthesis. Line 43, indented four times: left = left + 1, semicolon. Line 44, indented thrice: else.&#10;Line 45, indented thrice: left brace. Line 46, indented 4 times: legit = legit minus 1, semicolon. Line 47, indented four times: data, open bracket, left, close bracket, = data, open bracket, right, close bracket, semicolon.&#10;Line 48, indented four times: right = right minus 1, semicolon. Line 49, indented thrice: right brace. Line 50, indented twice: right brace. Line 51, indented twice: if, left parenthesis, data, open bracket, left, close bracket, = = 0, right parenthesis. Line 52, indented four times: legit = legit minus 1, semicolon. Line 53, indented twice: forward slash, forward slash, final output. Line 54, indented twice: c out, &lt; &lt;, open quotes, the cleaned list is, close quotes, &lt; &lt; end l, semicolon. Line 55, indented twice: i = 0, semicolon. Line 56, indented twice: while, left parenthesis, i &lt; = legit, right parenthesis. Line 57, indented twice: left brace. Line 58, indented thrice: c out, &lt; &lt; data, open bracket, i, close bracket, &lt; &lt;, open quotes, close quotes, semicolon. Line 59, indented thrice: i = i + 1, semicolon. Line 60, indented twice: right brace. Line 61, indented twice: c out, &lt; &lt; end l &lt; &lt; end l, semicolon. Line 61: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27" y="1597692"/>
            <a:ext cx="53752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372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9.10 C</a:t>
            </a:r>
            <a:r>
              <a:rPr lang="en-US" altLang="en-US" sz="3600" b="0" dirty="0">
                <a:ea typeface="ＭＳ Ｐゴシック" pitchFamily="34" charset="-128"/>
              </a:rPr>
              <a:t>++ converging-pointers algorithm (part </a:t>
            </a:r>
            <a:r>
              <a:rPr lang="en-US" altLang="en-US" sz="3600" b="0" dirty="0" smtClean="0">
                <a:ea typeface="ＭＳ Ｐゴシック" pitchFamily="34" charset="-128"/>
              </a:rPr>
              <a:t>2)</a:t>
            </a:r>
            <a:endParaRPr lang="en-US" sz="3600" b="0" dirty="0"/>
          </a:p>
        </p:txBody>
      </p:sp>
      <p:pic>
        <p:nvPicPr>
          <p:cNvPr id="4" name="Picture 6" descr="Line 1: forward slash, forward slash, c + +, program for the converging, hyphen, pointers. Line 2: forward slash, forward slash, data clean up, algorithm. Line 3: hash, include &lt; i o stream &gt;. Line 4: using name space, s t d, semicolon. Line 5: void main, left parenthesis, right parenthesis.&#10;Line 6: left brace. Line 6, indented once: c o n s t i n t m ay x list = 50, semicolon, indented, forward slash, forward slash, maximum list size. Line 7, indented once: i n t n, semicolon, indented, forward slash, forward slash, m ay x, number of data elements in list. Line 8, indented once: i n t, data, open bracket, m ay x list, close bracket, semicolon, indented, forward slash, forward slash, create the empty list. Line 9, indented once: i n t i, semicolon, indented, forward slash, forward slash, index variable. Line 10, indented once: i n t left, comma, right, semicolon, indented, forward slash, forward slash, algorithm pointers into the list. Line 11, indented once: i n t, legit, semicolon, indented, forward slash, forward slash, counts number of legitimate, left parenthesis, non-zero, right parenthesis. Line 12, indented once: indented, forward slash, forward slash, data values. Line 13, indented once: forward slash, forward slash, get the values for n and the n data items. Line 14, indented once: c out &lt; &lt;, open quotes, how many numbers are in the list, question mark, close quotes, semicolon. Line 15, indented once: c out &lt; &lt;, open quotes, left parenthesis, maximum is, close quotes, &lt; &lt; m ay x list &lt; &lt;, open quotes, right parenthesis, close quotes, semicolon. Line 16, indented once: c i n, &gt; &gt; n, semicolon. Line 17, indented once: i = 0, semicolon. Line 18, indented once: c o u t, &lt; &lt;, open quotes, enter the first number, colon, close quotes, semicolon. Line 19, indented once: c i n, &gt;&gt; data, open bracket, i, close bracket, semicolon. Line 20, indented once: while, left parenthesis, i &lt; n minus 1, right parenthesis. Line 21, indented once: left brace. Line 22, indented twice: i = i + 1, semicolon. Line 23, indented twice: c out, &lt; &lt;, open quotes, enter next number, colon, close quotes, semicolon. Line 24, indented twice: c i n, &gt; &gt; data, open bracket, i, close bracket, semicolon. Line 25, indented once: right brace. Line 26, indented once: forward slash, forward slash, set the value of legit, comma, left, comma, and right. Line 27, indented once: legit = n minus 1, semicolon. Line 28, indented once: left = 0, semicolon. Line 29, indented once: right = n minus 1, semicolon. Line 30, indented once: c out, &lt; &lt; end l, semicolon. Line 31, indented once: c out, &lt; &lt;, open quotes, the original list is, close quotes, &lt; &lt; end l, semicolon. Line 32, indented once: i = 0, semicolon. Line 33, indented once: while, left parenthesis, i &lt; = legit, right parenthesis. Line 34, indented once: left brace. Line 34, indented twice: c out, &lt; &lt; data, open bracket, i, close bracket, &lt; &lt;, open quotes, close quotes, semicolon. Line 35, indented twice: i = i + 1, semicolon. Line 36, indented once: right brace. Line 37, indented once: c out, &lt; &lt; end l &lt; &lt; end l, semicolon. Line 38, indented once: forward slash, forward slash, move the pointers together, comma. Line 39, indented once: forward slash, forward slash, swapping value at right for 0 at left. Line 40, indented once: while, left parenthesis, left &lt; right, right parenthesis. Line 41, indented twice: left brace. Line 42, indented thrice: if, left parenthesis, data, open bracket, left, close bracket, exclamation mark = 0, right parenthesis. Line 43, indented four times: left = left + 1, semicolon. Line 44, indented thrice: else.&#10;Line 45, indented thrice: left brace. Line 46, indented 4 times: legit = legit minus 1, semicolon. Line 47, indented four times: data, open bracket, left, close bracket, = data, open bracket, right, close bracket, semicolon.&#10;Line 48, indented four times: right = right minus 1, semicolon. Line 49, indented thrice: right brace. Line 50, indented twice: right brace. Line 51, indented twice: if, left parenthesis, data, open bracket, left, close bracket, = = 0, right parenthesis. Line 52, indented four times: legit = legit minus 1, semicolon. Line 53, indented twice: forward slash, forward slash, final output. Line 54, indented twice: c out, &lt; &lt;, open quotes, the cleaned list is, close quotes, &lt; &lt; end l, semicolon. Line 55, indented twice: i = 0, semicolon. Line 56, indented twice: while, left parenthesis, i &lt; = legit, right parenthesis. Line 57, indented twice: left brace. Line 58, indented thrice: c out, &lt; &lt; data, open bracket, i, close bracket, &lt; &lt;, open quotes, close quotes, semicolon. Line 59, indented thrice: i = i + 1, semicolon. Line 60, indented twice: right brace. Line 61, indented twice: c out, &lt; &lt; end l &lt; &lt; end l, semicolon. Line 61: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3" y="1558416"/>
            <a:ext cx="57308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566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9.10 C</a:t>
            </a:r>
            <a:r>
              <a:rPr lang="en-US" altLang="en-US" sz="3600" b="0" dirty="0">
                <a:ea typeface="ＭＳ Ｐゴシック" pitchFamily="34" charset="-128"/>
              </a:rPr>
              <a:t>++ converging-pointers algorithm (part 3</a:t>
            </a:r>
            <a:r>
              <a:rPr lang="en-US" altLang="en-US" sz="3600" b="0" dirty="0" smtClean="0">
                <a:ea typeface="ＭＳ Ｐゴシック" pitchFamily="34" charset="-128"/>
              </a:rPr>
              <a:t>)</a:t>
            </a:r>
            <a:endParaRPr lang="en-US" sz="3600" b="0" dirty="0"/>
          </a:p>
        </p:txBody>
      </p:sp>
      <p:pic>
        <p:nvPicPr>
          <p:cNvPr id="5" name="Picture 6" descr="Line 1: forward slash, forward slash, c + +, program for the converging, hyphen, pointers. Line 2: forward slash, forward slash, data clean up, algorithm. Line 3: hash, include &lt; i o stream &gt;. Line 4: using name space, s t d, semicolon. Line 5: void main, left parenthesis, right parenthesis.&#10;Line 6: left brace. Line 6, indented once: c o n s t i n t m ay x list = 50, semicolon, indented, forward slash, forward slash, maximum list size. Line 7, indented once: i n t n, semicolon, indented, forward slash, forward slash, m ay x, number of data elements in list. Line 8, indented once: i n t, data, open bracket, m ay x list, close bracket, semicolon, indented, forward slash, forward slash, create the empty list. Line 9, indented once: i n t i, semicolon, indented, forward slash, forward slash, index variable. Line 10, indented once: i n t left, comma, right, semicolon, indented, forward slash, forward slash, algorithm pointers into the list. Line 11, indented once: i n t, legit, semicolon, indented, forward slash, forward slash, counts number of legitimate, left parenthesis, non-zero, right parenthesis. Line 12, indented once: indented, forward slash, forward slash, data values. Line 13, indented once: forward slash, forward slash, get the values for n and the n data items. Line 14, indented once: c out &lt; &lt;, open quotes, how many numbers are in the list, question mark, close quotes, semicolon. Line 15, indented once: c out &lt; &lt;, open quotes, left parenthesis, maximum is, close quotes, &lt; &lt; m ay x list &lt; &lt;, open quotes, right parenthesis, close quotes, semicolon. Line 16, indented once: c i n, &gt; &gt; n, semicolon. Line 17, indented once: i = 0, semicolon. Line 18, indented once: c o u t, &lt; &lt;, open quotes, enter the first number, colon, close quotes, semicolon. Line 19, indented once: c i n, &gt;&gt; data, open bracket, i, close bracket, semicolon. Line 20, indented once: while, left parenthesis, i &lt; n minus 1, right parenthesis. Line 21, indented once: left brace. Line 22, indented twice: i = i + 1, semicolon. Line 23, indented twice: c out, &lt; &lt;, open quotes, enter next number, colon, close quotes, semicolon. Line 24, indented twice: c i n, &gt; &gt; data, open bracket, i, close bracket, semicolon. Line 25, indented once: right brace. Line 26, indented once: forward slash, forward slash, set the value of legit, comma, left, comma, and right. Line 27, indented once: legit = n minus 1, semicolon. Line 28, indented once: left = 0, semicolon. Line 29, indented once: right = n minus 1, semicolon. Line 30, indented once: c out, &lt; &lt; end l, semicolon. Line 31, indented once: c out, &lt; &lt;, open quotes, the original list is, close quotes, &lt; &lt; end l, semicolon. Line 32, indented once: i = 0, semicolon. Line 33, indented once: while, left parenthesis, i &lt; = legit, right parenthesis. Line 34, indented once: left brace. Line 34, indented twice: c out, &lt; &lt; data, open bracket, i, close bracket, &lt; &lt;, open quotes, close quotes, semicolon. Line 35, indented twice: i = i + 1, semicolon. Line 36, indented once: right brace. Line 37, indented once: c out, &lt; &lt; end l &lt; &lt; end l, semicolon. Line 38, indented once: forward slash, forward slash, move the pointers together, comma. Line 39, indented once: forward slash, forward slash, swapping value at right for 0 at left. Line 40, indented once: while, left parenthesis, left &lt; right, right parenthesis. Line 41, indented twice: left brace. Line 42, indented thrice: if, left parenthesis, data, open bracket, left, close bracket, exclamation mark = 0, right parenthesis. Line 43, indented four times: left = left + 1, semicolon. Line 44, indented thrice: else.&#10;Line 45, indented thrice: left brace. Line 46, indented 4 times: legit = legit minus 1, semicolon. Line 47, indented four times: data, open bracket, left, close bracket, = data, open bracket, right, close bracket, semicolon.&#10;Line 48, indented four times: right = right minus 1, semicolon. Line 49, indented thrice: right brace. Line 50, indented twice: right brace. Line 51, indented twice: if, left parenthesis, data, open bracket, left, close bracket, = = 0, right parenthesis. Line 52, indented four times: legit = legit minus 1, semicolon. Line 53, indented twice: forward slash, forward slash, final output. Line 54, indented twice: c out, &lt; &lt;, open quotes, the cleaned list is, close quotes, &lt; &lt; end l, semicolon. Line 55, indented twice: i = 0, semicolon. Line 56, indented twice: while, left parenthesis, i &lt; = legit, right parenthesis. Line 57, indented twice: left brace. Line 58, indented thrice: c out, &lt; &lt; data, open bracket, i, close bracket, &lt; &lt;, open quotes, close quotes, semicolon. Line 59, indented thrice: i = i + 1, semicolon. Line 60, indented twice: right brace. Line 61, indented twice: c out, &lt; &lt; end l &lt; &lt; end l, semicolon. Line 61: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652" y="1538700"/>
            <a:ext cx="5730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646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9.11 C</a:t>
            </a:r>
            <a:r>
              <a:rPr lang="en-US" altLang="en-US" sz="3600" b="0" dirty="0">
                <a:ea typeface="ＭＳ Ｐゴシック" pitchFamily="34" charset="-128"/>
              </a:rPr>
              <a:t># converging-pointers algorithm (part 1)</a:t>
            </a:r>
            <a:endParaRPr lang="en-US" sz="3600" b="0" dirty="0"/>
          </a:p>
        </p:txBody>
      </p:sp>
      <p:pic>
        <p:nvPicPr>
          <p:cNvPr id="4" name="Picture 6" descr="Line 1: forward slash, forward slash, c hash, program for the converging, hyphen, pointers. Line 2: forward slash, forward slash, data clean up algorithm. Line 3: using system, semicolon. Line 4: name space, invitation c sharp. Line 5: left brace. Line 6, indented once: class data clean up. Line 7: left brace. Line 8, indented twice: static void main, left parenthesis, string, open bracket, close bracket, ay r g s, right parenthesis. Line 9, indented twice: left brace. Line 10, indented thrice: c o n s t i n t m ay x list = 50, semicolon, indented, forward slash, forward slash, maximum list size. Line 11, indented thrice: i n t, n, semicolon, indented, forward slash, forward slash, m ay x, number of data. Line 12, indented thrice: indented, forward slash, forward slash, elements in list. Line 13, indented thrice: i n t, open bracket, close bracket, data = new i n t, open bracket, m ay x, list, close bracket, semicolon, indented, forward slash, forward slash, create the empty. Line 14, indented thrice: indented, forward slash, forward slash, list. Line 15, indented thrice i n t, i, semicolon, indented, forward slash, forward slash, index variable. Line 16, indented thrice: i n t, left, comma, right, semicolon, indented, forward slash, forward slash, algorithm pointers. Line 17, indented thrice: indented, forward slash, forward slash, into the list. Line 18, indented thrice: i n t, legit, semicolon, indented, forward slash, forward slash, counts number of. Line 19, indented thrice: indented, forward slash, forward slash, legitimate. Line 20, indented thrice: indented, forward slash, forward slash, left parenthesis, non-zero, right parenthesis, data. Line 21, indented thrice: indented, forward slash, forward slash, values. Line 22, indented thrice: forward slash, forward slash, get the values for n and the n data items. Line 23, indented thrice: console, period, write, left parenthesis, open quotes, how many numbers are in the list, question mark, close quotes, right parenthesis, semicolon. Line 24, indented thrice: console, period, write, left parenthesis, open quotes, left parenthesis, maximum is, close quotes, + m ay x list, +, open quotes, right parenthesis, close quotes, right parenthesis, semicolon. Line 25, indented thrice: n = convert, period, to i n t 32, left parenthesis, console, period, read line, left parenthesis, right parenthesis, right parenthesis, semicolon. Line 26, indented thrice: i = 0, semicolon. Line 27, indented thrice: console, period, write, left parenthesis, open quotes, enter the first number, colon, close quotes, right parenthesis, semicolon. Line 28, indented thrice: data, open bracket, i, close bracket, = convert, period, to i n t 32, left parenthesis, console, period, read line, left parenthesis, right parenthesis, right parenthesis, semicolon. Line 29, indented thrice: while, left parenthesis, i &lt; n minus 1, right parenthesis. Line 30, indented thrice: left brace. Line 31, indented four times: i = i + 1, semicolon. Line 32, indented four times: console, period, write, left parenthesis, open quotes, enter next number, colon, close quotes, right parenthesis, semicolon. Line 33, indented four times: data, open bracket, i, close bracket, = convert, period, to i n t 32, left parenthesis, console, period, read line, left parenthesis, right parenthesis, right parenthesis, semicolon. Line 34, indented thrice: right brace. Line 35, indented thrice: forward slash, forward slash, set the value of legit, comma, left, comma, and right. Line 36, indented thrice: legit = n minus 1, semicolon. Line 37, indented thrice: left = 0, semicolon. Line 38, indented thrice: right = n minus 1, semicolon. Line 39, indented thrice: console, period, write line, left parenthesis, right parenthesis, semicolon. Line 40, indented thrice: console, period, write line, left parenthesis, open quotes, the original list is, close quotes, right parenthesis, semicolon. Line 41, indented thrice: i = 0, semicolon. Line 42, indented thrice: while, left parenthesis, i &lt; = legit, right parenthesis. Line 43, indented thrice: left brace. Line 44, indented four times: console, period, write, left parenthesis, data, open bracket, i, close bracket, +, open quotes, close quotes, right parenthesis, semicolon. Line 45, indented four times: i = i + 1, semicolon. Line 46, indented thrice: right brace. Line 47, indented thrice: console, period, write line, left parenthesis, right parenthesis, semicolon. Line 48, indented thrice: console, period, write line, left parenthesis, right parenthesis, semicolon. Line 49, indented thrice: forward slash, forward slash, move the pointers together, comma. Line 49, indented thrice: forward slash, forward slash, swapping value at right for 0 at left. Line 50, indented thrice: while, left parenthesis, left &lt; right, right parenthesis. Line 51, indented thrice: left brace. Line 52, indented four times: if, left parenthesis, data, open bracket, left, close bracket, exclamation mark = 0, right parenthesis. Line 53, indented five times: left = left + 1, semicolon. Line 54, indented four times: else. Line 55, indented four times: left brace. Line 56, indented five times: legit = legit minus 1, semicolon.&#10;Line 57, indented five times: data, open bracket, left, close bracket, = data, open bracket, right, close bracket, semicolon. Line 58, indented five times: right = right minus 1, semicolon. Line 59, indented four times: right brace. Line 60, indented thrice: right brace. Line 61, indented thrice: if, left parenthesis, data, open bracket, left, close bracket, = = 0, right parenthesis. Line 62, indented four times: legit = legit minus 1, semicolon. Line 63, indented thrice: forward slash, forward slash, final output. Line 64, indented thrice: console, period, write line, left parenthesis, open quotes, the cleaned list is, close quotes, right parenthesis, semicolon. Line 65, indented thrice: i = 0, semicolon. Line 66, indented thrice: while, left parenthesis, i &lt; = legit, right parenthesis. Line 67, indented thrice: left brace. Line 68, indented four times: console, period, write, left parenthesis, data, open bracket, i, close bracket, +, open quotes, close quotes, right parenthesis, semicolon. Line 69, indented four times: i = i + 1, semicolon. Line 70, indented thrice: right brace. Line 71, indented thrice: console, period, write line, left parenthesis, right parenthesis, semicolon. Line 72, indented thrice: console, period, write line, left parenthesis, right parenthesis, semicolon. Line 73, indented twice: right brace. Line 74, indented once: right brace. Line 75: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046" y="1677543"/>
            <a:ext cx="6789420" cy="390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691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9.11 C</a:t>
            </a:r>
            <a:r>
              <a:rPr lang="en-US" altLang="en-US" sz="3600" b="0" dirty="0">
                <a:ea typeface="ＭＳ Ｐゴシック" pitchFamily="34" charset="-128"/>
              </a:rPr>
              <a:t># converging-pointers algorithm (part </a:t>
            </a:r>
            <a:r>
              <a:rPr lang="en-US" altLang="en-US" sz="3600" b="0" dirty="0" smtClean="0">
                <a:ea typeface="ＭＳ Ｐゴシック" pitchFamily="34" charset="-128"/>
              </a:rPr>
              <a:t>2)</a:t>
            </a:r>
            <a:endParaRPr lang="en-US" sz="3600" b="0" dirty="0"/>
          </a:p>
        </p:txBody>
      </p:sp>
      <p:pic>
        <p:nvPicPr>
          <p:cNvPr id="5" name="Picture 6" descr="Line 1: forward slash, forward slash, c hash, program for the converging, hyphen, pointers. Line 2: forward slash, forward slash, data clean up algorithm. Line 3: using system, semicolon. Line 4: name space, invitation c sharp. Line 5: left brace. Line 6, indented once: class data clean up. Line 7: left brace. Line 8, indented twice: static void main, left parenthesis, string, open bracket, close bracket, ay r g s, right parenthesis. Line 9, indented twice: left brace. Line 10, indented thrice: c o n s t i n t m ay x list = 50, semicolon, indented, forward slash, forward slash, maximum list size. Line 11, indented thrice: i n t, n, semicolon, indented, forward slash, forward slash, m ay x, number of data. Line 12, indented thrice: indented, forward slash, forward slash, elements in list. Line 13, indented thrice: i n t, open bracket, close bracket, data = new i n t, open bracket, m ay x, list, close bracket, semicolon, indented, forward slash, forward slash, create the empty. Line 14, indented thrice: indented, forward slash, forward slash, list. Line 15, indented thrice i n t, i, semicolon, indented, forward slash, forward slash, index variable. Line 16, indented thrice: i n t, left, comma, right, semicolon, indented, forward slash, forward slash, algorithm pointers. Line 17, indented thrice: indented, forward slash, forward slash, into the list. Line 18, indented thrice: i n t, legit, semicolon, indented, forward slash, forward slash, counts number of. Line 19, indented thrice: indented, forward slash, forward slash, legitimate. Line 20, indented thrice: indented, forward slash, forward slash, left parenthesis, non-zero, right parenthesis, data. Line 21, indented thrice: indented, forward slash, forward slash, values. Line 22, indented thrice: forward slash, forward slash, get the values for n and the n data items. Line 23, indented thrice: console, period, write, left parenthesis, open quotes, how many numbers are in the list, question mark, close quotes, right parenthesis, semicolon. Line 24, indented thrice: console, period, write, left parenthesis, open quotes, left parenthesis, maximum is, close quotes, + m ay x list, +, open quotes, right parenthesis, close quotes, right parenthesis, semicolon. Line 25, indented thrice: n = convert, period, to i n t 32, left parenthesis, console, period, read line, left parenthesis, right parenthesis, right parenthesis, semicolon. Line 26, indented thrice: i = 0, semicolon. Line 27, indented thrice: console, period, write, left parenthesis, open quotes, enter the first number, colon, close quotes, right parenthesis, semicolon. Line 28, indented thrice: data, open bracket, i, close bracket, = convert, period, to i n t 32, left parenthesis, console, period, read line, left parenthesis, right parenthesis, right parenthesis, semicolon. Line 29, indented thrice: while, left parenthesis, i &lt; n minus 1, right parenthesis. Line 30, indented thrice: left brace. Line 31, indented four times: i = i + 1, semicolon. Line 32, indented four times: console, period, write, left parenthesis, open quotes, enter next number, colon, close quotes, right parenthesis, semicolon. Line 33, indented four times: data, open bracket, i, close bracket, = convert, period, to i n t 32, left parenthesis, console, period, read line, left parenthesis, right parenthesis, right parenthesis, semicolon. Line 34, indented thrice: right brace. Line 35, indented thrice: forward slash, forward slash, set the value of legit, comma, left, comma, and right. Line 36, indented thrice: legit = n minus 1, semicolon. Line 37, indented thrice: left = 0, semicolon. Line 38, indented thrice: right = n minus 1, semicolon. Line 39, indented thrice: console, period, write line, left parenthesis, right parenthesis, semicolon. Line 40, indented thrice: console, period, write line, left parenthesis, open quotes, the original list is, close quotes, right parenthesis, semicolon. Line 41, indented thrice: i = 0, semicolon. Line 42, indented thrice: while, left parenthesis, i &lt; = legit, right parenthesis. Line 43, indented thrice: left brace. Line 44, indented four times: console, period, write, left parenthesis, data, open bracket, i, close bracket, +, open quotes, close quotes, right parenthesis, semicolon. Line 45, indented four times: i = i + 1, semicolon. Line 46, indented thrice: right brace. Line 47, indented thrice: console, period, write line, left parenthesis, right parenthesis, semicolon. Line 48, indented thrice: console, period, write line, left parenthesis, right parenthesis, semicolon. Line 49, indented thrice: forward slash, forward slash, move the pointers together, comma. Line 49, indented thrice: forward slash, forward slash, swapping value at right for 0 at left. Line 50, indented thrice: while, left parenthesis, left &lt; right, right parenthesis. Line 51, indented thrice: left brace. Line 52, indented four times: if, left parenthesis, data, open bracket, left, close bracket, exclamation mark = 0, right parenthesis. Line 53, indented five times: left = left + 1, semicolon. Line 54, indented four times: else. Line 55, indented four times: left brace. Line 56, indented five times: legit = legit minus 1, semicolon.&#10;Line 57, indented five times: data, open bracket, left, close bracket, = data, open bracket, right, close bracket, semicolon. Line 58, indented five times: right = right minus 1, semicolon. Line 59, indented four times: right brace. Line 60, indented thrice: right brace. Line 61, indented thrice: if, left parenthesis, data, open bracket, left, close bracket, = = 0, right parenthesis. Line 62, indented four times: legit = legit minus 1, semicolon. Line 63, indented thrice: forward slash, forward slash, final output. Line 64, indented thrice: console, period, write line, left parenthesis, open quotes, the cleaned list is, close quotes, right parenthesis, semicolon. Line 65, indented thrice: i = 0, semicolon. Line 66, indented thrice: while, left parenthesis, i &lt; = legit, right parenthesis. Line 67, indented thrice: left brace. Line 68, indented four times: console, period, write, left parenthesis, data, open bracket, i, close bracket, +, open quotes, close quotes, right parenthesis, semicolon. Line 69, indented four times: i = i + 1, semicolon. Line 70, indented thrice: right brace. Line 71, indented thrice: console, period, write line, left parenthesis, right parenthesis, semicolon. Line 72, indented thrice: console, period, write line, left parenthesis, right parenthesis, semicolon. Line 73, indented twice: right brace. Line 74, indented once: right brace. Line 75: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420" y="1696117"/>
            <a:ext cx="61722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1642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9.11 C</a:t>
            </a:r>
            <a:r>
              <a:rPr lang="en-US" altLang="en-US" sz="3600" b="0" dirty="0">
                <a:ea typeface="ＭＳ Ｐゴシック" pitchFamily="34" charset="-128"/>
              </a:rPr>
              <a:t># converging-pointers algorithm (part 3</a:t>
            </a:r>
            <a:r>
              <a:rPr lang="en-US" altLang="en-US" sz="3600" b="0" dirty="0" smtClean="0">
                <a:ea typeface="ＭＳ Ｐゴシック" pitchFamily="34" charset="-128"/>
              </a:rPr>
              <a:t>)</a:t>
            </a:r>
            <a:endParaRPr lang="en-US" sz="3600" b="0" dirty="0"/>
          </a:p>
        </p:txBody>
      </p:sp>
      <p:pic>
        <p:nvPicPr>
          <p:cNvPr id="4" name="Picture 6" descr="Line 1: forward slash, forward slash, c hash, program for the converging, hyphen, pointers. Line 2: forward slash, forward slash, data clean up algorithm. Line 3: using system, semicolon. Line 4: name space, invitation c sharp. Line 5: left brace. Line 6, indented once: class data clean up. Line 7: left brace. Line 8, indented twice: static void main, left parenthesis, string, open bracket, close bracket, ay r g s, right parenthesis. Line 9, indented twice: left brace. Line 10, indented thrice: c o n s t i n t m ay x list = 50, semicolon, indented, forward slash, forward slash, maximum list size. Line 11, indented thrice: i n t, n, semicolon, indented, forward slash, forward slash, m ay x, number of data. Line 12, indented thrice: indented, forward slash, forward slash, elements in list. Line 13, indented thrice: i n t, open bracket, close bracket, data = new i n t, open bracket, m ay x, list, close bracket, semicolon, indented, forward slash, forward slash, create the empty. Line 14, indented thrice: indented, forward slash, forward slash, list. Line 15, indented thrice i n t, i, semicolon, indented, forward slash, forward slash, index variable. Line 16, indented thrice: i n t, left, comma, right, semicolon, indented, forward slash, forward slash, algorithm pointers. Line 17, indented thrice: indented, forward slash, forward slash, into the list. Line 18, indented thrice: i n t, legit, semicolon, indented, forward slash, forward slash, counts number of. Line 19, indented thrice: indented, forward slash, forward slash, legitimate. Line 20, indented thrice: indented, forward slash, forward slash, left parenthesis, non-zero, right parenthesis, data. Line 21, indented thrice: indented, forward slash, forward slash, values. Line 22, indented thrice: forward slash, forward slash, get the values for n and the n data items. Line 23, indented thrice: console, period, write, left parenthesis, open quotes, how many numbers are in the list, question mark, close quotes, right parenthesis, semicolon. Line 24, indented thrice: console, period, write, left parenthesis, open quotes, left parenthesis, maximum is, close quotes, + m ay x list, +, open quotes, right parenthesis, close quotes, right parenthesis, semicolon. Line 25, indented thrice: n = convert, period, to i n t 32, left parenthesis, console, period, read line, left parenthesis, right parenthesis, right parenthesis, semicolon. Line 26, indented thrice: i = 0, semicolon. Line 27, indented thrice: console, period, write, left parenthesis, open quotes, enter the first number, colon, close quotes, right parenthesis, semicolon. Line 28, indented thrice: data, open bracket, i, close bracket, = convert, period, to i n t 32, left parenthesis, console, period, read line, left parenthesis, right parenthesis, right parenthesis, semicolon. Line 29, indented thrice: while, left parenthesis, i &lt; n minus 1, right parenthesis. Line 30, indented thrice: left brace. Line 31, indented four times: i = i + 1, semicolon. Line 32, indented four times: console, period, write, left parenthesis, open quotes, enter next number, colon, close quotes, right parenthesis, semicolon. Line 33, indented four times: data, open bracket, i, close bracket, = convert, period, to i n t 32, left parenthesis, console, period, read line, left parenthesis, right parenthesis, right parenthesis, semicolon. Line 34, indented thrice: right brace. Line 35, indented thrice: forward slash, forward slash, set the value of legit, comma, left, comma, and right. Line 36, indented thrice: legit = n minus 1, semicolon. Line 37, indented thrice: left = 0, semicolon. Line 38, indented thrice: right = n minus 1, semicolon. Line 39, indented thrice: console, period, write line, left parenthesis, right parenthesis, semicolon. Line 40, indented thrice: console, period, write line, left parenthesis, open quotes, the original list is, close quotes, right parenthesis, semicolon. Line 41, indented thrice: i = 0, semicolon. Line 42, indented thrice: while, left parenthesis, i &lt; = legit, right parenthesis. Line 43, indented thrice: left brace. Line 44, indented four times: console, period, write, left parenthesis, data, open bracket, i, close bracket, +, open quotes, close quotes, right parenthesis, semicolon. Line 45, indented four times: i = i + 1, semicolon. Line 46, indented thrice: right brace. Line 47, indented thrice: console, period, write line, left parenthesis, right parenthesis, semicolon. Line 48, indented thrice: console, period, write line, left parenthesis, right parenthesis, semicolon. Line 49, indented thrice: forward slash, forward slash, move the pointers together, comma. Line 49, indented thrice: forward slash, forward slash, swapping value at right for 0 at left. Line 50, indented thrice: while, left parenthesis, left &lt; right, right parenthesis. Line 51, indented thrice: left brace. Line 52, indented four times: if, left parenthesis, data, open bracket, left, close bracket, exclamation mark = 0, right parenthesis. Line 53, indented five times: left = left + 1, semicolon. Line 54, indented four times: else. Line 55, indented four times: left brace. Line 56, indented five times: legit = legit minus 1, semicolon.&#10;Line 57, indented five times: data, open bracket, left, close bracket, = data, open bracket, right, close bracket, semicolon. Line 58, indented five times: right = right minus 1, semicolon. Line 59, indented four times: right brace. Line 60, indented thrice: right brace. Line 61, indented thrice: if, left parenthesis, data, open bracket, left, close bracket, = = 0, right parenthesis. Line 62, indented four times: legit = legit minus 1, semicolon. Line 63, indented thrice: forward slash, forward slash, final output. Line 64, indented thrice: console, period, write line, left parenthesis, open quotes, the cleaned list is, close quotes, right parenthesis, semicolon. Line 65, indented thrice: i = 0, semicolon. Line 66, indented thrice: while, left parenthesis, i &lt; = legit, right parenthesis. Line 67, indented thrice: left brace. Line 68, indented four times: console, period, write, left parenthesis, data, open bracket, i, close bracket, +, open quotes, close quotes, right parenthesis, semicolon. Line 69, indented four times: i = i + 1, semicolon. Line 70, indented thrice: right brace. Line 71, indented thrice: console, period, write line, left parenthesis, right parenthesis, semicolon. Line 72, indented thrice: console, period, write line, left parenthesis, right parenthesis, semicolon. Line 73, indented twice: right brace. Line 74, indented once: right brace. Line 75: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168" y="1482216"/>
            <a:ext cx="61722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157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9.11 C</a:t>
            </a:r>
            <a:r>
              <a:rPr lang="en-US" altLang="en-US" sz="3600" b="0" dirty="0">
                <a:ea typeface="ＭＳ Ｐゴシック" pitchFamily="34" charset="-128"/>
              </a:rPr>
              <a:t># converging-pointers algorithm (part </a:t>
            </a:r>
            <a:r>
              <a:rPr lang="en-US" altLang="en-US" sz="3600" b="0" dirty="0" smtClean="0">
                <a:ea typeface="ＭＳ Ｐゴシック" pitchFamily="34" charset="-128"/>
              </a:rPr>
              <a:t>4)</a:t>
            </a:r>
            <a:endParaRPr lang="en-US" sz="3600" b="0" dirty="0"/>
          </a:p>
        </p:txBody>
      </p:sp>
      <p:pic>
        <p:nvPicPr>
          <p:cNvPr id="5" name="Picture 6" descr="Line 1: forward slash, forward slash, c hash, program for the converging, hyphen, pointers. Line 2: forward slash, forward slash, data clean up algorithm. Line 3: using system, semicolon. Line 4: name space, invitation c sharp. Line 5: left brace. Line 6, indented once: class data clean up. Line 7: left brace. Line 8, indented twice: static void main, left parenthesis, string, open bracket, close bracket, ay r g s, right parenthesis. Line 9, indented twice: left brace. Line 10, indented thrice: c o n s t i n t m ay x list = 50, semicolon, indented, forward slash, forward slash, maximum list size. Line 11, indented thrice: i n t, n, semicolon, indented, forward slash, forward slash, m ay x, number of data. Line 12, indented thrice: indented, forward slash, forward slash, elements in list. Line 13, indented thrice: i n t, open bracket, close bracket, data = new i n t, open bracket, m ay x, list, close bracket, semicolon, indented, forward slash, forward slash, create the empty. Line 14, indented thrice: indented, forward slash, forward slash, list. Line 15, indented thrice i n t, i, semicolon, indented, forward slash, forward slash, index variable. Line 16, indented thrice: i n t, left, comma, right, semicolon, indented, forward slash, forward slash, algorithm pointers. Line 17, indented thrice: indented, forward slash, forward slash, into the list. Line 18, indented thrice: i n t, legit, semicolon, indented, forward slash, forward slash, counts number of. Line 19, indented thrice: indented, forward slash, forward slash, legitimate. Line 20, indented thrice: indented, forward slash, forward slash, left parenthesis, non-zero, right parenthesis, data. Line 21, indented thrice: indented, forward slash, forward slash, values. Line 22, indented thrice: forward slash, forward slash, get the values for n and the n data items. Line 23, indented thrice: console, period, write, left parenthesis, open quotes, how many numbers are in the list, question mark, close quotes, right parenthesis, semicolon. Line 24, indented thrice: console, period, write, left parenthesis, open quotes, left parenthesis, maximum is, close quotes, + m ay x list, +, open quotes, right parenthesis, close quotes, right parenthesis, semicolon. Line 25, indented thrice: n = convert, period, to i n t 32, left parenthesis, console, period, read line, left parenthesis, right parenthesis, right parenthesis, semicolon. Line 26, indented thrice: i = 0, semicolon. Line 27, indented thrice: console, period, write, left parenthesis, open quotes, enter the first number, colon, close quotes, right parenthesis, semicolon. Line 28, indented thrice: data, open bracket, i, close bracket, = convert, period, to i n t 32, left parenthesis, console, period, read line, left parenthesis, right parenthesis, right parenthesis, semicolon. Line 29, indented thrice: while, left parenthesis, i &lt; n minus 1, right parenthesis. Line 30, indented thrice: left brace. Line 31, indented four times: i = i + 1, semicolon. Line 32, indented four times: console, period, write, left parenthesis, open quotes, enter next number, colon, close quotes, right parenthesis, semicolon. Line 33, indented four times: data, open bracket, i, close bracket, = convert, period, to i n t 32, left parenthesis, console, period, read line, left parenthesis, right parenthesis, right parenthesis, semicolon. Line 34, indented thrice: right brace. Line 35, indented thrice: forward slash, forward slash, set the value of legit, comma, left, comma, and right. Line 36, indented thrice: legit = n minus 1, semicolon. Line 37, indented thrice: left = 0, semicolon. Line 38, indented thrice: right = n minus 1, semicolon. Line 39, indented thrice: console, period, write line, left parenthesis, right parenthesis, semicolon. Line 40, indented thrice: console, period, write line, left parenthesis, open quotes, the original list is, close quotes, right parenthesis, semicolon. Line 41, indented thrice: i = 0, semicolon. Line 42, indented thrice: while, left parenthesis, i &lt; = legit, right parenthesis. Line 43, indented thrice: left brace. Line 44, indented four times: console, period, write, left parenthesis, data, open bracket, i, close bracket, +, open quotes, close quotes, right parenthesis, semicolon. Line 45, indented four times: i = i + 1, semicolon. Line 46, indented thrice: right brace. Line 47, indented thrice: console, period, write line, left parenthesis, right parenthesis, semicolon. Line 48, indented thrice: console, period, write line, left parenthesis, right parenthesis, semicolon. Line 49, indented thrice: forward slash, forward slash, move the pointers together, comma. Line 49, indented thrice: forward slash, forward slash, swapping value at right for 0 at left. Line 50, indented thrice: while, left parenthesis, left &lt; right, right parenthesis. Line 51, indented thrice: left brace. Line 52, indented four times: if, left parenthesis, data, open bracket, left, close bracket, exclamation mark = 0, right parenthesis. Line 53, indented five times: left = left + 1, semicolon. Line 54, indented four times: else. Line 55, indented four times: left brace. Line 56, indented five times: legit = legit minus 1, semicolon.&#10;Line 57, indented five times: data, open bracket, left, close bracket, = data, open bracket, right, close bracket, semicolon. Line 58, indented five times: right = right minus 1, semicolon. Line 59, indented four times: right brace. Line 60, indented thrice: right brace. Line 61, indented thrice: if, left parenthesis, data, open bracket, left, close bracket, = = 0, right parenthesis. Line 62, indented four times: legit = legit minus 1, semicolon. Line 63, indented thrice: forward slash, forward slash, final output. Line 64, indented thrice: console, period, write line, left parenthesis, open quotes, the cleaned list is, close quotes, right parenthesis, semicolon. Line 65, indented thrice: i = 0, semicolon. Line 66, indented thrice: while, left parenthesis, i &lt; = legit, right parenthesis. Line 67, indented thrice: left brace. Line 68, indented four times: console, period, write, left parenthesis, data, open bracket, i, close bracket, +, open quotes, close quotes, right parenthesis, semicolon. Line 69, indented four times: i = i + 1, semicolon. Line 70, indented thrice: right brace. Line 71, indented thrice: console, period, write line, left parenthesis, right parenthesis, semicolon. Line 72, indented thrice: console, period, write line, left parenthesis, right parenthesis, semicolon. Line 73, indented twice: right brace. Line 74, indented once: right brace. Line 75: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80" y="1567477"/>
            <a:ext cx="61722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350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9.12 Java </a:t>
            </a:r>
            <a:r>
              <a:rPr lang="en-US" altLang="en-US" sz="3600" b="0" dirty="0">
                <a:ea typeface="ＭＳ Ｐゴシック" pitchFamily="34" charset="-128"/>
              </a:rPr>
              <a:t>converging-pointers algorithm (part 1)</a:t>
            </a:r>
            <a:endParaRPr lang="en-US" sz="3600" b="0" dirty="0"/>
          </a:p>
        </p:txBody>
      </p:sp>
      <p:pic>
        <p:nvPicPr>
          <p:cNvPr id="4" name="Picture 6" descr="Line 1: forward slash, forward slash, java, program for the converging, hyphen, pointers. Line 2: forward slash, forward slash, data clean up, algorithm. Line 3: import java, period, u t i l, period, asterisk, semicolon. Line 4: public class data clean up. Line 5: left brace. Line 6, indented once: public static void main, left parenthesis, string, open bracket, close bracket, ay r g s, right parenthesis. Line 7, indented once: left brace. Line 8, indented twice: final i n t, m ay x list, = 50, semicolon, indented, forward slash, forward slash, maximum list size. Line 9, indented twice: i n t, n, semicolon, indented, forward slash, forward slash, m ay x, number of data. Line 10, indented twice: indented, forward slash, forward slash, elements. Line 11, indented twice: indented, forward slash, forward slash, in the list. Line 12, indented twice: i n t, open bracket, close bracket, data = new i n t, open bracket, m ay x list, close bracket, semicolon, indented, forward slash, forward slash, create the empty list. Line 13, indented twice: i n t, i, semicolon, indented, forward slash, forward slash, index variable. Line 14, indented twice: i n t, left, comma, right, semicolon, indented, forward slash, forward slash, algorithm pointers. Line 15, indented twice: indented, forward slash, forward slash, into the list. Line 16, indented twice: i n t, legit, semicolon, indented, forward slash, forward slash, counts number of.&#10;Line 17: indented, forward slash, forward slash, legitimate, left parenthesis, non-zero, right parenthesis. Line 18: indented, forward slash, forward slash, data values. Line 19, indented twice: scanner in p, = new scanner, left parenthesis, system, period, in, right parenthesis, semicolon, forward slash, forward slash, to read input. Line 20, indented twice: forward slash, forward slash, get the values for n and the n data items. Line 21, indented twice: system, period, out, period, print, left parenthesis, open quotes, how many numbers are in the list, question mark, close quotes, right parenthesis, semicolon. Line 22, indented twice: system, period, out, period, print, left parenthesis, open quotes, left parenthesis, maximum is, close quotes, + m ay x list, +, open quotes, right parenthesis, close quotes, right parenthesis, semicolon. Line 23, indented twice: n = in p, period, next i n t, left parenthesis, right parenthesis, semicolon. Line 24, indented twice: i = 0, semicolon.&#10;Line 25, indented twice: system, period, out, period, print, left parenthesis, open quotes, enter the first number, colon, close quotes, right parenthesis, semicolon. Line 26, indented twice: data, open bracket, i, close bracket, = in p, period, next i n t, left parenthesis, right parenthesis, semicolon. Line 27, indented thrice: while, left parenthesis, i &lt; n minus 1, right parenthesis. Line 28, indented thrice: left brace. Line 29, indented four times: i = i + 1, semicolon. Line 30, indented four times: system, period, out, period, print, left parenthesis, open quotes, enter next number, colon, close quotes, right parenthesis, semicolon. Line 31, indented four times: data, open bracket, i, close bracket, = in p, period, next i n t, left parenthesis, right parenthesis, semicolon. Line 32, indented thrice: right brace. Line 33, indented thrice: forward slash, forward slash, set the value of legit, comma, left, comma, and right. Line 34, indented thrice: legit = n minus 1, semicolon. Line 35, indented thrice: left = 0, semicolon. Line 36, indented thrice: right = n minus 1, semicolon. Line 37, indented thrice: system, period, out, period, print l n, left parenthesis, right parenthesis, semicolon. Line 38, indented thrice: system, period, out, period, print l n, left parenthesis, open quotes, the original list is, close quotes, right parenthesis, semicolon. Line 39, indented thrice: i = 0, semicolon. Line 40, indented thrice: while, left parenthesis, i &lt; = legit, right parenthesis. Line 41, indented thrice: left brace. Line 42, indented four times: system, period, out, period, print, left parenthesis, data, open bracket, i, close bracket, +, open quotes, close quotes, right parenthesis, semicolon. Line 43, indented four times: i = i + 1, semicolon. Line 44, indented thrice: right brace. Line 45, indented thrice: system, period, out, period, print l n, left parenthesis, right parenthesis, semicolon. Line 46, indented thrice: system, period, out, period, print l n, left parenthesis, right parenthesis, semicolon. Line 47, indented thrice: forward slash, forward slash, move the pointers together, comma. Line 48, indented thrice: forward slash, forward slash, swapping value at right for 0 at left. Line 49, indented twice: while, left parenthesis, left &lt; right, right parenthesis.&#10;Line 50, indented twice: left brace. Line 51, indented four times: if, left parenthesis, data, open bracket, left, close bracket, exclamation mark = 0, right parenthesis. Line 52, indented five times: left = left + 1, semicolon. Line 53, indented four times: else. Line 54, indented four times: left brace. Line 55, indented five times: legit = legit minus 1, semicolon.&#10;Line 56, indented five times: data, open bracket, left, close bracket, = data, open bracket, right, close bracket, semicolon. Line 57, indented five times: right = right minus 1, semicolon. Line 58, indented four times: right brace. Line 59, indented twice: right brace. Line 60, indented twice: if, left parenthesis, data, open bracket, left, close bracket, = = 0, right parenthesis. Line 61, indented four times: legit = legit minus 1, semicolon. Line 62, indented thrice: forward slash, forward slash, final output. Line 63, indented thrice: system, period, out, period, print l n, left parenthesis, open quotes, the cleaned list is, close quotes, right parenthesis, semicolon. Line 64, indented five times: i = 0, semicolon.&#10;Line 65, indented thrice: while, left parenthesis, i &lt; = legit, right parenthesis. Line 66, indented thrice: left brace. Line 67, indented four times: system, period, out, period, print, left parenthesis, data, open bracket, i, close bracket, +, open quotes, close quotes, right parenthesis, semicolon. Line 68, indented four times: i = i + 1, semicolon. Line 69, indented thrice: right brace. Line 70, indented thrice: system, period, out, period, print l n, left parenthesis, right parenthesis, semicolon. Line 71, indented once: right brace. Line 72: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56" y="1757775"/>
            <a:ext cx="6400800"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165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9.12 Java </a:t>
            </a:r>
            <a:r>
              <a:rPr lang="en-US" altLang="en-US" sz="3600" b="0" dirty="0">
                <a:ea typeface="ＭＳ Ｐゴシック" pitchFamily="34" charset="-128"/>
              </a:rPr>
              <a:t>converging-pointers algorithm (part </a:t>
            </a:r>
            <a:r>
              <a:rPr lang="en-US" altLang="en-US" sz="3600" b="0" dirty="0" smtClean="0">
                <a:ea typeface="ＭＳ Ｐゴシック" pitchFamily="34" charset="-128"/>
              </a:rPr>
              <a:t>2)</a:t>
            </a:r>
            <a:endParaRPr lang="en-US" sz="3600" b="0" dirty="0"/>
          </a:p>
        </p:txBody>
      </p:sp>
      <p:pic>
        <p:nvPicPr>
          <p:cNvPr id="5" name="Picture 6" descr="Line 1: forward slash, forward slash, java, program for the converging, hyphen, pointers. Line 2: forward slash, forward slash, data clean up, algorithm. Line 3: import java, period, u t i l, period, asterisk, semicolon. Line 4: public class data clean up. Line 5: left brace. Line 6, indented once: public static void main, left parenthesis, string, open bracket, close bracket, ay r g s, right parenthesis. Line 7, indented once: left brace. Line 8, indented twice: final i n t, m ay x list, = 50, semicolon, indented, forward slash, forward slash, maximum list size. Line 9, indented twice: i n t, n, semicolon, indented, forward slash, forward slash, m ay x, number of data. Line 10, indented twice: indented, forward slash, forward slash, elements. Line 11, indented twice: indented, forward slash, forward slash, in the list. Line 12, indented twice: i n t, open bracket, close bracket, data = new i n t, open bracket, m ay x list, close bracket, semicolon, indented, forward slash, forward slash, create the empty list. Line 13, indented twice: i n t, i, semicolon, indented, forward slash, forward slash, index variable. Line 14, indented twice: i n t, left, comma, right, semicolon, indented, forward slash, forward slash, algorithm pointers. Line 15, indented twice: indented, forward slash, forward slash, into the list. Line 16, indented twice: i n t, legit, semicolon, indented, forward slash, forward slash, counts number of.&#10;Line 17: indented, forward slash, forward slash, legitimate, left parenthesis, non-zero, right parenthesis. Line 18: indented, forward slash, forward slash, data values. Line 19, indented twice: scanner in p, = new scanner, left parenthesis, system, period, in, right parenthesis, semicolon, forward slash, forward slash, to read input. Line 20, indented twice: forward slash, forward slash, get the values for n and the n data items. Line 21, indented twice: system, period, out, period, print, left parenthesis, open quotes, how many numbers are in the list, question mark, close quotes, right parenthesis, semicolon. Line 22, indented twice: system, period, out, period, print, left parenthesis, open quotes, left parenthesis, maximum is, close quotes, + m ay x list, +, open quotes, right parenthesis, close quotes, right parenthesis, semicolon. Line 23, indented twice: n = in p, period, next i n t, left parenthesis, right parenthesis, semicolon. Line 24, indented twice: i = 0, semicolon.&#10;Line 25, indented twice: system, period, out, period, print, left parenthesis, open quotes, enter the first number, colon, close quotes, right parenthesis, semicolon. Line 26, indented twice: data, open bracket, i, close bracket, = in p, period, next i n t, left parenthesis, right parenthesis, semicolon. Line 27, indented thrice: while, left parenthesis, i &lt; n minus 1, right parenthesis. Line 28, indented thrice: left brace. Line 29, indented four times: i = i + 1, semicolon. Line 30, indented four times: system, period, out, period, print, left parenthesis, open quotes, enter next number, colon, close quotes, right parenthesis, semicolon. Line 31, indented four times: data, open bracket, i, close bracket, = in p, period, next i n t, left parenthesis, right parenthesis, semicolon. Line 32, indented thrice: right brace. Line 33, indented thrice: forward slash, forward slash, set the value of legit, comma, left, comma, and right. Line 34, indented thrice: legit = n minus 1, semicolon. Line 35, indented thrice: left = 0, semicolon. Line 36, indented thrice: right = n minus 1, semicolon. Line 37, indented thrice: system, period, out, period, print l n, left parenthesis, right parenthesis, semicolon. Line 38, indented thrice: system, period, out, period, print l n, left parenthesis, open quotes, the original list is, close quotes, right parenthesis, semicolon. Line 39, indented thrice: i = 0, semicolon. Line 40, indented thrice: while, left parenthesis, i &lt; = legit, right parenthesis. Line 41, indented thrice: left brace. Line 42, indented four times: system, period, out, period, print, left parenthesis, data, open bracket, i, close bracket, +, open quotes, close quotes, right parenthesis, semicolon. Line 43, indented four times: i = i + 1, semicolon. Line 44, indented thrice: right brace. Line 45, indented thrice: system, period, out, period, print l n, left parenthesis, right parenthesis, semicolon. Line 46, indented thrice: system, period, out, period, print l n, left parenthesis, right parenthesis, semicolon. Line 47, indented thrice: forward slash, forward slash, move the pointers together, comma. Line 48, indented thrice: forward slash, forward slash, swapping value at right for 0 at left. Line 49, indented twice: while, left parenthesis, left &lt; right, right parenthesis.&#10;Line 50, indented twice: left brace. Line 51, indented four times: if, left parenthesis, data, open bracket, left, close bracket, exclamation mark = 0, right parenthesis. Line 52, indented five times: left = left + 1, semicolon. Line 53, indented four times: else. Line 54, indented four times: left brace. Line 55, indented five times: legit = legit minus 1, semicolon.&#10;Line 56, indented five times: data, open bracket, left, close bracket, = data, open bracket, right, close bracket, semicolon. Line 57, indented five times: right = right minus 1, semicolon. Line 58, indented four times: right brace. Line 59, indented twice: right brace. Line 60, indented twice: if, left parenthesis, data, open bracket, left, close bracket, = = 0, right parenthesis. Line 61, indented four times: legit = legit minus 1, semicolon. Line 62, indented thrice: forward slash, forward slash, final output. Line 63, indented thrice: system, period, out, period, print l n, left parenthesis, open quotes, the cleaned list is, close quotes, right parenthesis, semicolon. Line 64, indented five times: i = 0, semicolon.&#10;Line 65, indented thrice: while, left parenthesis, i &lt; = legit, right parenthesis. Line 66, indented thrice: left brace. Line 67, indented four times: system, period, out, period, print, left parenthesis, data, open bracket, i, close bracket, +, open quotes, close quotes, right parenthesis, semicolon. Line 68, indented four times: i = i + 1, semicolon. Line 69, indented thrice: right brace. Line 70, indented thrice: system, period, out, period, print l n, left parenthesis, right parenthesis, semicolon. Line 71, indented once: right brace. Line 72: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52" y="1467928"/>
            <a:ext cx="64008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403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Learning </a:t>
            </a:r>
            <a:r>
              <a:rPr lang="en-US" altLang="en-US" sz="3600" b="0" dirty="0" smtClean="0">
                <a:ea typeface="ＭＳ Ｐゴシック" pitchFamily="34" charset="-128"/>
              </a:rPr>
              <a:t>Objectives (2 of 2)</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dirty="0" smtClean="0">
                <a:ea typeface="ＭＳ Ｐゴシック" pitchFamily="34" charset="-128"/>
              </a:rPr>
              <a:t>Explain </a:t>
            </a:r>
            <a:r>
              <a:rPr lang="en-US" altLang="en-US" dirty="0">
                <a:ea typeface="ＭＳ Ｐゴシック" pitchFamily="34" charset="-128"/>
              </a:rPr>
              <a:t>why the software development life cycle is necessary for creating large software programs </a:t>
            </a:r>
          </a:p>
          <a:p>
            <a:r>
              <a:rPr lang="en-US" altLang="en-US" dirty="0">
                <a:ea typeface="ＭＳ Ｐゴシック" pitchFamily="34" charset="-128"/>
              </a:rPr>
              <a:t>List the steps in the software development life cycle, explain the purpose of each, and describe the products of each </a:t>
            </a:r>
          </a:p>
          <a:p>
            <a:r>
              <a:rPr lang="en-US" altLang="en-US" dirty="0">
                <a:ea typeface="ＭＳ Ｐゴシック" pitchFamily="34" charset="-128"/>
              </a:rPr>
              <a:t>Explain how agile software development differs from the traditional waterfall model </a:t>
            </a:r>
          </a:p>
        </p:txBody>
      </p:sp>
    </p:spTree>
    <p:extLst>
      <p:ext uri="{BB962C8B-B14F-4D97-AF65-F5344CB8AC3E}">
        <p14:creationId xmlns:p14="http://schemas.microsoft.com/office/powerpoint/2010/main" val="3454184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9.12 Java </a:t>
            </a:r>
            <a:r>
              <a:rPr lang="en-US" altLang="en-US" sz="3600" b="0" dirty="0">
                <a:ea typeface="ＭＳ Ｐゴシック" pitchFamily="34" charset="-128"/>
              </a:rPr>
              <a:t>converging-pointers algorithm (part 3</a:t>
            </a:r>
            <a:r>
              <a:rPr lang="en-US" altLang="en-US" sz="3600" b="0" dirty="0" smtClean="0">
                <a:ea typeface="ＭＳ Ｐゴシック" pitchFamily="34" charset="-128"/>
              </a:rPr>
              <a:t>)</a:t>
            </a:r>
            <a:endParaRPr lang="en-US" sz="3600" b="0" dirty="0"/>
          </a:p>
        </p:txBody>
      </p:sp>
      <p:pic>
        <p:nvPicPr>
          <p:cNvPr id="4" name="Picture 6" descr="Line 1: forward slash, forward slash, java, program for the converging, hyphen, pointers. Line 2: forward slash, forward slash, data clean up, algorithm. Line 3: import java, period, u t i l, period, asterisk, semicolon. Line 4: public class data clean up. Line 5: left brace. Line 6, indented once: public static void main, left parenthesis, string, open bracket, close bracket, ay r g s, right parenthesis. Line 7, indented once: left brace. Line 8, indented twice: final i n t, m ay x list, = 50, semicolon, indented, forward slash, forward slash, maximum list size. Line 9, indented twice: i n t, n, semicolon, indented, forward slash, forward slash, m ay x, number of data. Line 10, indented twice: indented, forward slash, forward slash, elements. Line 11, indented twice: indented, forward slash, forward slash, in the list. Line 12, indented twice: i n t, open bracket, close bracket, data = new i n t, open bracket, m ay x list, close bracket, semicolon, indented, forward slash, forward slash, create the empty list. Line 13, indented twice: i n t, i, semicolon, indented, forward slash, forward slash, index variable. Line 14, indented twice: i n t, left, comma, right, semicolon, indented, forward slash, forward slash, algorithm pointers. Line 15, indented twice: indented, forward slash, forward slash, into the list. Line 16, indented twice: i n t, legit, semicolon, indented, forward slash, forward slash, counts number of.&#10;Line 17: indented, forward slash, forward slash, legitimate, left parenthesis, non-zero, right parenthesis. Line 18: indented, forward slash, forward slash, data values. Line 19, indented twice: scanner in p, = new scanner, left parenthesis, system, period, in, right parenthesis, semicolon, forward slash, forward slash, to read input. Line 20, indented twice: forward slash, forward slash, get the values for n and the n data items. Line 21, indented twice: system, period, out, period, print, left parenthesis, open quotes, how many numbers are in the list, question mark, close quotes, right parenthesis, semicolon. Line 22, indented twice: system, period, out, period, print, left parenthesis, open quotes, left parenthesis, maximum is, close quotes, + m ay x list, +, open quotes, right parenthesis, close quotes, right parenthesis, semicolon. Line 23, indented twice: n = in p, period, next i n t, left parenthesis, right parenthesis, semicolon. Line 24, indented twice: i = 0, semicolon.&#10;Line 25, indented twice: system, period, out, period, print, left parenthesis, open quotes, enter the first number, colon, close quotes, right parenthesis, semicolon. Line 26, indented twice: data, open bracket, i, close bracket, = in p, period, next i n t, left parenthesis, right parenthesis, semicolon. Line 27, indented thrice: while, left parenthesis, i &lt; n minus 1, right parenthesis. Line 28, indented thrice: left brace. Line 29, indented four times: i = i + 1, semicolon. Line 30, indented four times: system, period, out, period, print, left parenthesis, open quotes, enter next number, colon, close quotes, right parenthesis, semicolon. Line 31, indented four times: data, open bracket, i, close bracket, = in p, period, next i n t, left parenthesis, right parenthesis, semicolon. Line 32, indented thrice: right brace. Line 33, indented thrice: forward slash, forward slash, set the value of legit, comma, left, comma, and right. Line 34, indented thrice: legit = n minus 1, semicolon. Line 35, indented thrice: left = 0, semicolon. Line 36, indented thrice: right = n minus 1, semicolon. Line 37, indented thrice: system, period, out, period, print l n, left parenthesis, right parenthesis, semicolon. Line 38, indented thrice: system, period, out, period, print l n, left parenthesis, open quotes, the original list is, close quotes, right parenthesis, semicolon. Line 39, indented thrice: i = 0, semicolon. Line 40, indented thrice: while, left parenthesis, i &lt; = legit, right parenthesis. Line 41, indented thrice: left brace. Line 42, indented four times: system, period, out, period, print, left parenthesis, data, open bracket, i, close bracket, +, open quotes, close quotes, right parenthesis, semicolon. Line 43, indented four times: i = i + 1, semicolon. Line 44, indented thrice: right brace. Line 45, indented thrice: system, period, out, period, print l n, left parenthesis, right parenthesis, semicolon. Line 46, indented thrice: system, period, out, period, print l n, left parenthesis, right parenthesis, semicolon. Line 47, indented thrice: forward slash, forward slash, move the pointers together, comma. Line 48, indented thrice: forward slash, forward slash, swapping value at right for 0 at left. Line 49, indented twice: while, left parenthesis, left &lt; right, right parenthesis.&#10;Line 50, indented twice: left brace. Line 51, indented four times: if, left parenthesis, data, open bracket, left, close bracket, exclamation mark = 0, right parenthesis. Line 52, indented five times: left = left + 1, semicolon. Line 53, indented four times: else. Line 54, indented four times: left brace. Line 55, indented five times: legit = legit minus 1, semicolon.&#10;Line 56, indented five times: data, open bracket, left, close bracket, = data, open bracket, right, close bracket, semicolon. Line 57, indented five times: right = right minus 1, semicolon. Line 58, indented four times: right brace. Line 59, indented twice: right brace. Line 60, indented twice: if, left parenthesis, data, open bracket, left, close bracket, = = 0, right parenthesis. Line 61, indented four times: legit = legit minus 1, semicolon. Line 62, indented thrice: forward slash, forward slash, final output. Line 63, indented thrice: system, period, out, period, print l n, left parenthesis, open quotes, the cleaned list is, close quotes, right parenthesis, semicolon. Line 64, indented five times: i = 0, semicolon.&#10;Line 65, indented thrice: while, left parenthesis, i &lt; = legit, right parenthesis. Line 66, indented thrice: left brace. Line 67, indented four times: system, period, out, period, print, left parenthesis, data, open bracket, i, close bracket, +, open quotes, close quotes, right parenthesis, semicolon. Line 68, indented four times: i = i + 1, semicolon. Line 69, indented thrice: right brace. Line 70, indented thrice: system, period, out, period, print l n, left parenthesis, right parenthesis, semicolon. Line 71, indented once: right brace. Line 72: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66" y="1256533"/>
            <a:ext cx="59436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07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9.12 Java </a:t>
            </a:r>
            <a:r>
              <a:rPr lang="en-US" altLang="en-US" sz="3600" b="0" dirty="0">
                <a:ea typeface="ＭＳ Ｐゴシック" pitchFamily="34" charset="-128"/>
              </a:rPr>
              <a:t>converging-pointers algorithm (part </a:t>
            </a:r>
            <a:r>
              <a:rPr lang="en-US" altLang="en-US" sz="3600" b="0" dirty="0" smtClean="0">
                <a:ea typeface="ＭＳ Ｐゴシック" pitchFamily="34" charset="-128"/>
              </a:rPr>
              <a:t>4)</a:t>
            </a:r>
            <a:endParaRPr lang="en-US" sz="3600" b="0" dirty="0"/>
          </a:p>
        </p:txBody>
      </p:sp>
      <p:pic>
        <p:nvPicPr>
          <p:cNvPr id="5" name="Picture 6" descr="Line 1: forward slash, forward slash, java, program for the converging, hyphen, pointers. Line 2: forward slash, forward slash, data clean up, algorithm. Line 3: import java, period, u t i l, period, asterisk, semicolon. Line 4: public class data clean up. Line 5: left brace. Line 6, indented once: public static void main, left parenthesis, string, open bracket, close bracket, ay r g s, right parenthesis. Line 7, indented once: left brace. Line 8, indented twice: final i n t, m ay x list, = 50, semicolon, indented, forward slash, forward slash, maximum list size. Line 9, indented twice: i n t, n, semicolon, indented, forward slash, forward slash, m ay x, number of data. Line 10, indented twice: indented, forward slash, forward slash, elements. Line 11, indented twice: indented, forward slash, forward slash, in the list. Line 12, indented twice: i n t, open bracket, close bracket, data = new i n t, open bracket, m ay x list, close bracket, semicolon, indented, forward slash, forward slash, create the empty list. Line 13, indented twice: i n t, i, semicolon, indented, forward slash, forward slash, index variable. Line 14, indented twice: i n t, left, comma, right, semicolon, indented, forward slash, forward slash, algorithm pointers. Line 15, indented twice: indented, forward slash, forward slash, into the list. Line 16, indented twice: i n t, legit, semicolon, indented, forward slash, forward slash, counts number of.&#10;Line 17: indented, forward slash, forward slash, legitimate, left parenthesis, non-zero, right parenthesis. Line 18: indented, forward slash, forward slash, data values. Line 19, indented twice: scanner in p, = new scanner, left parenthesis, system, period, in, right parenthesis, semicolon, forward slash, forward slash, to read input. Line 20, indented twice: forward slash, forward slash, get the values for n and the n data items. Line 21, indented twice: system, period, out, period, print, left parenthesis, open quotes, how many numbers are in the list, question mark, close quotes, right parenthesis, semicolon. Line 22, indented twice: system, period, out, period, print, left parenthesis, open quotes, left parenthesis, maximum is, close quotes, + m ay x list, +, open quotes, right parenthesis, close quotes, right parenthesis, semicolon. Line 23, indented twice: n = in p, period, next i n t, left parenthesis, right parenthesis, semicolon. Line 24, indented twice: i = 0, semicolon.&#10;Line 25, indented twice: system, period, out, period, print, left parenthesis, open quotes, enter the first number, colon, close quotes, right parenthesis, semicolon. Line 26, indented twice: data, open bracket, i, close bracket, = in p, period, next i n t, left parenthesis, right parenthesis, semicolon. Line 27, indented thrice: while, left parenthesis, i &lt; n minus 1, right parenthesis. Line 28, indented thrice: left brace. Line 29, indented four times: i = i + 1, semicolon. Line 30, indented four times: system, period, out, period, print, left parenthesis, open quotes, enter next number, colon, close quotes, right parenthesis, semicolon. Line 31, indented four times: data, open bracket, i, close bracket, = in p, period, next i n t, left parenthesis, right parenthesis, semicolon. Line 32, indented thrice: right brace. Line 33, indented thrice: forward slash, forward slash, set the value of legit, comma, left, comma, and right. Line 34, indented thrice: legit = n minus 1, semicolon. Line 35, indented thrice: left = 0, semicolon. Line 36, indented thrice: right = n minus 1, semicolon. Line 37, indented thrice: system, period, out, period, print l n, left parenthesis, right parenthesis, semicolon. Line 38, indented thrice: system, period, out, period, print l n, left parenthesis, open quotes, the original list is, close quotes, right parenthesis, semicolon. Line 39, indented thrice: i = 0, semicolon. Line 40, indented thrice: while, left parenthesis, i &lt; = legit, right parenthesis. Line 41, indented thrice: left brace. Line 42, indented four times: system, period, out, period, print, left parenthesis, data, open bracket, i, close bracket, +, open quotes, close quotes, right parenthesis, semicolon. Line 43, indented four times: i = i + 1, semicolon. Line 44, indented thrice: right brace. Line 45, indented thrice: system, period, out, period, print l n, left parenthesis, right parenthesis, semicolon. Line 46, indented thrice: system, period, out, period, print l n, left parenthesis, right parenthesis, semicolon. Line 47, indented thrice: forward slash, forward slash, move the pointers together, comma. Line 48, indented thrice: forward slash, forward slash, swapping value at right for 0 at left. Line 49, indented twice: while, left parenthesis, left &lt; right, right parenthesis.&#10;Line 50, indented twice: left brace. Line 51, indented four times: if, left parenthesis, data, open bracket, left, close bracket, exclamation mark = 0, right parenthesis. Line 52, indented five times: left = left + 1, semicolon. Line 53, indented four times: else. Line 54, indented four times: left brace. Line 55, indented five times: legit = legit minus 1, semicolon.&#10;Line 56, indented five times: data, open bracket, left, close bracket, = data, open bracket, right, close bracket, semicolon. Line 57, indented five times: right = right minus 1, semicolon. Line 58, indented four times: right brace. Line 59, indented twice: right brace. Line 60, indented twice: if, left parenthesis, data, open bracket, left, close bracket, = = 0, right parenthesis. Line 61, indented four times: legit = legit minus 1, semicolon. Line 62, indented thrice: forward slash, forward slash, final output. Line 63, indented thrice: system, period, out, period, print l n, left parenthesis, open quotes, the cleaned list is, close quotes, right parenthesis, semicolon. Line 64, indented five times: i = 0, semicolon.&#10;Line 65, indented thrice: while, left parenthesis, i &lt; = legit, right parenthesis. Line 66, indented thrice: left brace. Line 67, indented four times: system, period, out, period, print, left parenthesis, data, open bracket, i, close bracket, +, open quotes, close quotes, right parenthesis, semicolon. Line 68, indented four times: i = i + 1, semicolon. Line 69, indented thrice: right brace. Line 70, indented thrice: system, period, out, period, print l n, left parenthesis, right parenthesis, semicolon. Line 71, indented once: right brace. Line 72: right bra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59436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896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9.13 Python </a:t>
            </a:r>
            <a:r>
              <a:rPr lang="en-US" altLang="en-US" sz="3600" b="0" dirty="0">
                <a:ea typeface="ＭＳ Ｐゴシック" pitchFamily="34" charset="-128"/>
              </a:rPr>
              <a:t>converging-pointers algorithm (part 1)</a:t>
            </a:r>
            <a:endParaRPr lang="en-US" sz="3600" b="0" dirty="0"/>
          </a:p>
        </p:txBody>
      </p:sp>
      <p:pic>
        <p:nvPicPr>
          <p:cNvPr id="4" name="Picture 6" descr="Line 1: hash, python, program for the converging, hyphen, pointers. Line 2: hash, data, clean up, algorithm. Line 3: hash, get, the values for n and the n data items. Line 4: n = i n t, left parenthesis, input, left parenthesis, open quotes, how many numbers are in the list, colon, close quotes, right parenthesis, right parenthesis. Line 5: data =, open bracket, close bracket, hash, create an empty list. Line 6: i = 0. Line 7: number = i n t, left parenthesis, input, left parenthesis, open quotes, enter first number, colon, close quotes, right parenthesis, right parenthesis. Line 8: data, period, append, left parenthesis, number, right parenthesis, hash, append, a value to the data list. Line 9: while i &lt; n minus 1, colon. Line 10, indented once: i = i + 1. Line 11, indented once: number = i n t, left parenthesis, input, left parenthesis, open quotes, enter next number, colon, close quotes, right parenthesis, right parenthesis. Line 12, indented once: data, period, append, left parenthesis, number, right parenthesis. Line 13: hash, set the value of legit, comma, left, comma, and right. Line 13: legit = n minus 1. Line 14: left = 0. Line 15: right = n minus 1. Line 16: print, left parenthesis, right parenthesis. Line 17: print, left parenthesis, open quotes, the original list is, close quotes, right parenthesis. Line 18: i = 0. Line 19: while i &lt; = legit, colon. Line 20, indented once: print, left parenthesis, data, open bracket, i, close bracket, comma, end =, open quotes, close quotes, right parenthesis. Line 21, indented once: i = i + 1. Line 22: print, left parenthesis, right parenthesis. Line 23: print, left parenthesis, right parenthesis. Line 24: hash, move, the pointers together, comma. Line 25: hash, swapping, value at right for 0 at left. Line 26: while left &lt; right, colon. Line 27, indented once: if data, open bracket, left, close bracket, exclamation mark = 0, colon. Line 28, indented twice: left = left + 1.&#10;Line 29, indented once: else, colon. Line 30, indented twice: legit = legit minus 1. Line 31, indented twice: data, open bracket, left, close bracket, = data, open bracket, right, close bracket. Line 32, indented twice: right = right minus 1. Line 33: if data, open bracket, left, close bracket, = = 0, colon. Line, indented once: legit = legit minus 1. Line 34: hash, final output. Line 35: print, left parenthesis, open quotes, the cleaned list is, close quotes, right parenthesis. Line 36: exclamation mark = 0. Line 37: while i &lt; = legit, colon. Line 38, indented once: print, left parenthesis, data, open bracket, i, close bracket, comma, end =, open quotes, close quotes, right parenthesis. Line 39, indented once: i = i + 1. Line 40: hash, finish up. Line 41: input, left parenthesis, open quotes, back slash, n, back slash, n press, the enter key to exit, close quotes, right parenthesis, semicol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600200"/>
            <a:ext cx="525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413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a:r>
              <a:rPr lang="en-US" altLang="en-US" sz="3600" b="0" dirty="0">
                <a:ea typeface="ＭＳ Ｐゴシック" pitchFamily="34" charset="-128"/>
              </a:rPr>
              <a:t>Figure </a:t>
            </a:r>
            <a:r>
              <a:rPr lang="en-US" altLang="en-US" sz="3600" b="0" dirty="0" smtClean="0">
                <a:ea typeface="ＭＳ Ｐゴシック" pitchFamily="34" charset="-128"/>
              </a:rPr>
              <a:t>9.13 Python </a:t>
            </a:r>
            <a:r>
              <a:rPr lang="en-US" altLang="en-US" sz="3600" b="0" dirty="0">
                <a:ea typeface="ＭＳ Ｐゴシック" pitchFamily="34" charset="-128"/>
              </a:rPr>
              <a:t>converging-pointers algorithm (part </a:t>
            </a:r>
            <a:r>
              <a:rPr lang="en-US" altLang="en-US" sz="3600" b="0" dirty="0" smtClean="0">
                <a:ea typeface="ＭＳ Ｐゴシック" pitchFamily="34" charset="-128"/>
              </a:rPr>
              <a:t>2)</a:t>
            </a:r>
            <a:endParaRPr lang="en-US" sz="3600" b="0" dirty="0"/>
          </a:p>
        </p:txBody>
      </p:sp>
      <p:pic>
        <p:nvPicPr>
          <p:cNvPr id="5" name="Picture 6" descr="Line 1: hash, python, program for the converging, hyphen, pointers. Line 2: hash, data, clean up, algorithm. Line 3: hash, get, the values for n and the n data items. Line 4: n = i n t, left parenthesis, input, left parenthesis, open quotes, how many numbers are in the list, colon, close quotes, right parenthesis, right parenthesis. Line 5: data =, open bracket, close bracket, hash, create an empty list. Line 6: i = 0. Line 7: number = i n t, left parenthesis, input, left parenthesis, open quotes, enter first number, colon, close quotes, right parenthesis, right parenthesis. Line 8: data, period, append, left parenthesis, number, right parenthesis, hash, append, a value to the data list. Line 9: while i &lt; n minus 1, colon. Line 10, indented once: i = i + 1. Line 11, indented once: number = i n t, left parenthesis, input, left parenthesis, open quotes, enter next number, colon, close quotes, right parenthesis, right parenthesis. Line 12, indented once: data, period, append, left parenthesis, number, right parenthesis. Line 13: hash, set the value of legit, comma, left, comma, and right. Line 13: legit = n minus 1. Line 14: left = 0. Line 15: right = n minus 1. Line 16: print, left parenthesis, right parenthesis. Line 17: print, left parenthesis, open quotes, the original list is, close quotes, right parenthesis. Line 18: i = 0. Line 19: while i &lt; = legit, colon. Line 20, indented once: print, left parenthesis, data, open bracket, i, close bracket, comma, end =, open quotes, close quotes, right parenthesis. Line 21, indented once: i = i + 1. Line 22: print, left parenthesis, right parenthesis. Line 23: print, left parenthesis, right parenthesis. Line 24: hash, move, the pointers together, comma. Line 25: hash, swapping, value at right for 0 at left. Line 26: while left &lt; right, colon. Line 27, indented once: if data, open bracket, left, close bracket, exclamation mark = 0, colon. Line 28, indented twice: left = left + 1.&#10;Line 29, indented once: else, colon. Line 30, indented twice: legit = legit minus 1. Line 31, indented twice: data, open bracket, left, close bracket, = data, open bracket, right, close bracket. Line 32, indented twice: right = right minus 1. Line 33: if data, open bracket, left, close bracket, = = 0, colon. Line, indented once: legit = legit minus 1. Line 34: hash, final output. Line 35: print, left parenthesis, open quotes, the cleaned list is, close quotes, right parenthesis. Line 36: exclamation mark = 0. Line 37: while i &lt; = legit, colon. Line 38, indented once: print, left parenthesis, data, open bracket, i, close bracket, comma, end =, open quotes, close quotes, right parenthesis. Line 39, indented once: i = i + 1. Line 40: hash, finish up. Line 41: input, left parenthesis, open quotes, back slash, n, back slash, n press, the enter key to exit, close quotes, right parenthesis, semicol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693863"/>
            <a:ext cx="5257800"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975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659" y="1"/>
            <a:ext cx="9103593" cy="1060704"/>
          </a:xfrm>
        </p:spPr>
        <p:txBody>
          <a:bodyPr anchor="ctr">
            <a:noAutofit/>
          </a:bodyPr>
          <a:lstStyle/>
          <a:p>
            <a:pPr algn="ctr" defTabSz="914400">
              <a:defRPr/>
            </a:pPr>
            <a:r>
              <a:rPr lang="en-US" altLang="en-US" sz="3600" b="0" kern="0" dirty="0"/>
              <a:t>Two Examples in Five-Part Harmony</a:t>
            </a:r>
          </a:p>
        </p:txBody>
      </p:sp>
      <p:pic>
        <p:nvPicPr>
          <p:cNvPr id="4" name="Picture 5" descr="Line 1: how many numbers are in the list, question mark, left parenthesis, maximum is 50, right parenthesis, 10. Line 2: enter the first number, colon, 0. Line 3: enter next number, colon, 24. Line 4: enter next number, colon, 16. Line 5: enter next number, colon, 0. Line 6: enter next number, colon, 36. Line 7: enter next number, colon, 42. Line 8: enter next number, colon, 23. Line 9: enter next number, colon, 21. Line 10: enter next number, colon, 0. Line 11: enter next number, colon, 27. Line 12: the original list is. Line 13: 0 24 16 0 36 42 23 21 0 27. Line 14: the cleaned list is. Line 15: 27 24 16 21 36 42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246" y="1539874"/>
            <a:ext cx="649605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870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ea typeface="ＭＳ Ｐゴシック" pitchFamily="34" charset="-128"/>
              </a:rPr>
              <a:t>Feature Analysis</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Compare </a:t>
            </a:r>
            <a:r>
              <a:rPr lang="en-US" altLang="en-US" dirty="0" err="1">
                <a:ea typeface="ＭＳ Ｐゴシック" pitchFamily="34" charset="-128"/>
              </a:rPr>
              <a:t>pseudocode</a:t>
            </a:r>
            <a:r>
              <a:rPr lang="en-US" altLang="en-US" dirty="0">
                <a:ea typeface="ＭＳ Ｐゴシック" pitchFamily="34" charset="-128"/>
              </a:rPr>
              <a:t> and language features</a:t>
            </a:r>
          </a:p>
          <a:p>
            <a:r>
              <a:rPr lang="en-US" altLang="en-US" dirty="0">
                <a:ea typeface="ＭＳ Ｐゴシック" pitchFamily="34" charset="-128"/>
              </a:rPr>
              <a:t>Syntax</a:t>
            </a:r>
          </a:p>
          <a:p>
            <a:pPr lvl="1"/>
            <a:r>
              <a:rPr lang="en-US" altLang="en-US" dirty="0">
                <a:ea typeface="ＭＳ Ｐゴシック" pitchFamily="34" charset="-128"/>
              </a:rPr>
              <a:t>Differences in describing data or variables</a:t>
            </a:r>
          </a:p>
          <a:p>
            <a:pPr lvl="1"/>
            <a:r>
              <a:rPr lang="en-US" altLang="en-US" dirty="0">
                <a:ea typeface="ＭＳ Ｐゴシック" pitchFamily="34" charset="-128"/>
              </a:rPr>
              <a:t>Differences in grouping things, making loops or conditionals</a:t>
            </a:r>
          </a:p>
          <a:p>
            <a:r>
              <a:rPr lang="en-US" altLang="en-US" dirty="0">
                <a:ea typeface="ＭＳ Ｐゴシック" pitchFamily="34" charset="-128"/>
              </a:rPr>
              <a:t>Semantics</a:t>
            </a:r>
          </a:p>
          <a:p>
            <a:pPr lvl="1"/>
            <a:r>
              <a:rPr lang="en-US" altLang="en-US" dirty="0">
                <a:ea typeface="ＭＳ Ｐゴシック" pitchFamily="34" charset="-128"/>
              </a:rPr>
              <a:t>Meaning of function call</a:t>
            </a:r>
          </a:p>
          <a:p>
            <a:pPr lvl="1"/>
            <a:r>
              <a:rPr lang="en-US" altLang="en-US" dirty="0">
                <a:ea typeface="ＭＳ Ｐゴシック" pitchFamily="34" charset="-128"/>
              </a:rPr>
              <a:t>Meaning of operations</a:t>
            </a:r>
          </a:p>
          <a:p>
            <a:r>
              <a:rPr lang="en-US" altLang="en-US" dirty="0">
                <a:ea typeface="ＭＳ Ｐゴシック" pitchFamily="34" charset="-128"/>
              </a:rPr>
              <a:t>Deeper structure</a:t>
            </a:r>
          </a:p>
          <a:p>
            <a:pPr lvl="1"/>
            <a:r>
              <a:rPr lang="en-US" altLang="en-US" dirty="0">
                <a:ea typeface="ＭＳ Ｐゴシック" pitchFamily="34" charset="-128"/>
              </a:rPr>
              <a:t>Modules, classes, and </a:t>
            </a:r>
            <a:r>
              <a:rPr lang="en-US" altLang="en-US" dirty="0" smtClean="0">
                <a:ea typeface="ＭＳ Ｐゴシック" pitchFamily="34" charset="-128"/>
              </a:rPr>
              <a:t>scope</a:t>
            </a:r>
            <a:endParaRPr lang="en-US" altLang="en-US" dirty="0">
              <a:ea typeface="ＭＳ Ｐゴシック" pitchFamily="34" charset="-128"/>
            </a:endParaRPr>
          </a:p>
        </p:txBody>
      </p:sp>
    </p:spTree>
    <p:extLst>
      <p:ext uri="{BB962C8B-B14F-4D97-AF65-F5344CB8AC3E}">
        <p14:creationId xmlns:p14="http://schemas.microsoft.com/office/powerpoint/2010/main" val="3881183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ea typeface="ＭＳ Ｐゴシック" pitchFamily="34" charset="-128"/>
              </a:rPr>
              <a:t>Meeting </a:t>
            </a:r>
            <a:r>
              <a:rPr lang="en-US" altLang="en-US" sz="3600" b="0" dirty="0" smtClean="0">
                <a:ea typeface="ＭＳ Ｐゴシック" pitchFamily="34" charset="-128"/>
              </a:rPr>
              <a:t>Expectations (1 of 3)</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Programmer need not manage data in memory</a:t>
            </a:r>
          </a:p>
          <a:p>
            <a:pPr lvl="1"/>
            <a:r>
              <a:rPr lang="en-US" altLang="en-US" dirty="0">
                <a:ea typeface="ＭＳ Ｐゴシック" pitchFamily="34" charset="-128"/>
              </a:rPr>
              <a:t>In each language, programmers must declare or create names (and sometimes types) for variables</a:t>
            </a:r>
          </a:p>
          <a:p>
            <a:pPr lvl="1"/>
            <a:r>
              <a:rPr lang="en-US" altLang="en-US" dirty="0">
                <a:ea typeface="ＭＳ Ｐゴシック" pitchFamily="34" charset="-128"/>
              </a:rPr>
              <a:t>Program manages movement of data associated with a given variable name</a:t>
            </a:r>
          </a:p>
          <a:p>
            <a:r>
              <a:rPr lang="en-US" altLang="en-US" dirty="0">
                <a:ea typeface="ＭＳ Ｐゴシック" pitchFamily="34" charset="-128"/>
              </a:rPr>
              <a:t>Macroscopic view of tasks (e.g., “Find the circumference of a circle if the radius is X”)</a:t>
            </a:r>
          </a:p>
          <a:p>
            <a:pPr lvl="1"/>
            <a:r>
              <a:rPr lang="en-US" altLang="en-US" dirty="0">
                <a:ea typeface="ＭＳ Ｐゴシック" pitchFamily="34" charset="-128"/>
              </a:rPr>
              <a:t>Languages provide statements for high-level math</a:t>
            </a:r>
          </a:p>
          <a:p>
            <a:pPr lvl="1"/>
            <a:r>
              <a:rPr lang="en-US" altLang="en-US" dirty="0">
                <a:ea typeface="ＭＳ Ｐゴシック" pitchFamily="34" charset="-128"/>
              </a:rPr>
              <a:t>Details of conditionals and loops are </a:t>
            </a:r>
            <a:r>
              <a:rPr lang="en-US" altLang="en-US" dirty="0" smtClean="0">
                <a:ea typeface="ＭＳ Ｐゴシック" pitchFamily="34" charset="-128"/>
              </a:rPr>
              <a:t>hidden</a:t>
            </a:r>
            <a:endParaRPr lang="en-US" altLang="en-US" dirty="0">
              <a:ea typeface="ＭＳ Ｐゴシック" pitchFamily="34" charset="-128"/>
            </a:endParaRPr>
          </a:p>
        </p:txBody>
      </p:sp>
    </p:spTree>
    <p:extLst>
      <p:ext uri="{BB962C8B-B14F-4D97-AF65-F5344CB8AC3E}">
        <p14:creationId xmlns:p14="http://schemas.microsoft.com/office/powerpoint/2010/main" val="2746222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ea typeface="ＭＳ Ｐゴシック" pitchFamily="34" charset="-128"/>
              </a:rPr>
              <a:t>Meeting </a:t>
            </a:r>
            <a:r>
              <a:rPr lang="en-US" altLang="en-US" sz="3600" b="0" dirty="0" smtClean="0">
                <a:ea typeface="ＭＳ Ｐゴシック" pitchFamily="34" charset="-128"/>
              </a:rPr>
              <a:t>Expectations (2 of 3)</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Programs are portable from one machine to another</a:t>
            </a:r>
          </a:p>
          <a:p>
            <a:pPr lvl="1"/>
            <a:r>
              <a:rPr lang="en-US" altLang="en-US" dirty="0">
                <a:ea typeface="ＭＳ Ｐゴシック" pitchFamily="34" charset="-128"/>
              </a:rPr>
              <a:t>Programming languages are standardized</a:t>
            </a:r>
          </a:p>
          <a:p>
            <a:pPr lvl="1"/>
            <a:r>
              <a:rPr lang="en-US" altLang="en-US" dirty="0">
                <a:ea typeface="ＭＳ Ｐゴシック" pitchFamily="34" charset="-128"/>
              </a:rPr>
              <a:t>Compiled languages (Ada, C++, Java, and C#)</a:t>
            </a:r>
          </a:p>
          <a:p>
            <a:pPr lvl="2"/>
            <a:r>
              <a:rPr lang="en-US" altLang="en-US" dirty="0">
                <a:ea typeface="ＭＳ Ｐゴシック" pitchFamily="34" charset="-128"/>
              </a:rPr>
              <a:t>Compilers written for a particular platform support standards and translate to machine-specific forms</a:t>
            </a:r>
          </a:p>
          <a:p>
            <a:pPr lvl="2"/>
            <a:r>
              <a:rPr lang="en-US" altLang="en-US" dirty="0">
                <a:ea typeface="ＭＳ Ｐゴシック" pitchFamily="34" charset="-128"/>
              </a:rPr>
              <a:t>Programmers distribute executable or low-level “</a:t>
            </a:r>
            <a:r>
              <a:rPr lang="en-US" altLang="en-US" dirty="0" err="1">
                <a:ea typeface="ＭＳ Ｐゴシック" pitchFamily="34" charset="-128"/>
              </a:rPr>
              <a:t>bytecode</a:t>
            </a:r>
            <a:r>
              <a:rPr lang="en-US" altLang="en-US" dirty="0">
                <a:ea typeface="ＭＳ Ｐゴシック" pitchFamily="34" charset="-128"/>
              </a:rPr>
              <a:t>”, not source</a:t>
            </a:r>
          </a:p>
          <a:p>
            <a:pPr lvl="1"/>
            <a:r>
              <a:rPr lang="en-US" altLang="en-US" dirty="0">
                <a:ea typeface="ＭＳ Ｐゴシック" pitchFamily="34" charset="-128"/>
              </a:rPr>
              <a:t>Interpreted languages (like Python) require an interpreter on each machine and distribute source code</a:t>
            </a:r>
          </a:p>
        </p:txBody>
      </p:sp>
    </p:spTree>
    <p:extLst>
      <p:ext uri="{BB962C8B-B14F-4D97-AF65-F5344CB8AC3E}">
        <p14:creationId xmlns:p14="http://schemas.microsoft.com/office/powerpoint/2010/main" val="1873546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ea typeface="ＭＳ Ｐゴシック" pitchFamily="34" charset="-128"/>
              </a:rPr>
              <a:t>Meeting </a:t>
            </a:r>
            <a:r>
              <a:rPr lang="en-US" altLang="en-US" sz="3600" b="0" dirty="0" smtClean="0">
                <a:ea typeface="ＭＳ Ｐゴシック" pitchFamily="34" charset="-128"/>
              </a:rPr>
              <a:t>Expectations (3 of 3)</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Programming statements are closer to natural language and use mathematical notation</a:t>
            </a:r>
          </a:p>
          <a:p>
            <a:pPr lvl="1"/>
            <a:r>
              <a:rPr lang="en-US" altLang="en-US" dirty="0">
                <a:ea typeface="ＭＳ Ｐゴシック" pitchFamily="34" charset="-128"/>
              </a:rPr>
              <a:t>Mathematical notation is fairly standard across languages</a:t>
            </a:r>
          </a:p>
          <a:p>
            <a:pPr lvl="1"/>
            <a:r>
              <a:rPr lang="en-US" altLang="en-US" dirty="0">
                <a:ea typeface="ＭＳ Ｐゴシック" pitchFamily="34" charset="-128"/>
              </a:rPr>
              <a:t>Conditionals and loops are closer to natural language than assembly language</a:t>
            </a:r>
          </a:p>
        </p:txBody>
      </p:sp>
    </p:spTree>
    <p:extLst>
      <p:ext uri="{BB962C8B-B14F-4D97-AF65-F5344CB8AC3E}">
        <p14:creationId xmlns:p14="http://schemas.microsoft.com/office/powerpoint/2010/main" val="2878865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(1 of 11)</a:t>
            </a:r>
            <a:endParaRPr lang="en-US" sz="3600" b="0" dirty="0"/>
          </a:p>
        </p:txBody>
      </p:sp>
      <p:sp>
        <p:nvSpPr>
          <p:cNvPr id="3" name="Content Placeholder 2"/>
          <p:cNvSpPr>
            <a:spLocks noGrp="1"/>
          </p:cNvSpPr>
          <p:nvPr>
            <p:ph idx="1"/>
          </p:nvPr>
        </p:nvSpPr>
        <p:spPr/>
        <p:txBody>
          <a:bodyPr/>
          <a:lstStyle/>
          <a:p>
            <a:r>
              <a:rPr lang="en-US" altLang="en-US" b="1" dirty="0">
                <a:ea typeface="ＭＳ Ｐゴシック" pitchFamily="34" charset="-128"/>
              </a:rPr>
              <a:t>Software development life cycle</a:t>
            </a:r>
            <a:endParaRPr lang="en-US" altLang="en-US" dirty="0">
              <a:ea typeface="ＭＳ Ｐゴシック" pitchFamily="34" charset="-128"/>
            </a:endParaRPr>
          </a:p>
          <a:p>
            <a:pPr lvl="1"/>
            <a:r>
              <a:rPr lang="en-US" altLang="en-US" dirty="0">
                <a:ea typeface="ＭＳ Ｐゴシック" pitchFamily="34" charset="-128"/>
              </a:rPr>
              <a:t>Process required to create large-scale software projects</a:t>
            </a:r>
          </a:p>
          <a:p>
            <a:pPr lvl="1"/>
            <a:r>
              <a:rPr lang="en-US" altLang="en-US" dirty="0">
                <a:ea typeface="ＭＳ Ｐゴシック" pitchFamily="34" charset="-128"/>
              </a:rPr>
              <a:t>25 to 40 percent of time spent on problem specification and program design</a:t>
            </a:r>
          </a:p>
          <a:p>
            <a:pPr lvl="1"/>
            <a:r>
              <a:rPr lang="en-US" altLang="en-US" dirty="0">
                <a:ea typeface="ＭＳ Ｐゴシック" pitchFamily="34" charset="-128"/>
              </a:rPr>
              <a:t>10 to 20 percent of time spent on initial implementation</a:t>
            </a:r>
          </a:p>
          <a:p>
            <a:pPr lvl="1"/>
            <a:r>
              <a:rPr lang="en-US" altLang="en-US" dirty="0">
                <a:ea typeface="ＭＳ Ｐゴシック" pitchFamily="34" charset="-128"/>
              </a:rPr>
              <a:t>40 to 65 percent of time spent reviewing, modifying, fixing, and improving software</a:t>
            </a:r>
          </a:p>
        </p:txBody>
      </p:sp>
    </p:spTree>
    <p:extLst>
      <p:ext uri="{BB962C8B-B14F-4D97-AF65-F5344CB8AC3E}">
        <p14:creationId xmlns:p14="http://schemas.microsoft.com/office/powerpoint/2010/main" val="3777476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The Language </a:t>
            </a:r>
            <a:r>
              <a:rPr lang="en-US" altLang="en-US" sz="3600" b="0" dirty="0" smtClean="0">
                <a:ea typeface="ＭＳ Ｐゴシック" pitchFamily="34" charset="-128"/>
              </a:rPr>
              <a:t>Progression (1 of 4)</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dirty="0">
                <a:ea typeface="ＭＳ Ｐゴシック" pitchFamily="34" charset="-128"/>
              </a:rPr>
              <a:t>Assembly language improves on machine language</a:t>
            </a:r>
          </a:p>
          <a:p>
            <a:r>
              <a:rPr lang="en-US" altLang="en-US" dirty="0">
                <a:ea typeface="ＭＳ Ｐゴシック" pitchFamily="34" charset="-128"/>
              </a:rPr>
              <a:t>Assembly language disadvantages</a:t>
            </a:r>
          </a:p>
          <a:p>
            <a:pPr lvl="1"/>
            <a:r>
              <a:rPr lang="en-US" altLang="en-US" dirty="0">
                <a:ea typeface="ＭＳ Ｐゴシック" pitchFamily="34" charset="-128"/>
              </a:rPr>
              <a:t>Programmer must manage movement of data among memory locations and registers</a:t>
            </a:r>
          </a:p>
          <a:p>
            <a:pPr lvl="1"/>
            <a:r>
              <a:rPr lang="en-US" altLang="en-US" dirty="0">
                <a:ea typeface="ＭＳ Ｐゴシック" pitchFamily="34" charset="-128"/>
              </a:rPr>
              <a:t>Microscopic view of the task</a:t>
            </a:r>
          </a:p>
          <a:p>
            <a:pPr lvl="1"/>
            <a:r>
              <a:rPr lang="en-US" altLang="en-US" dirty="0">
                <a:ea typeface="ＭＳ Ｐゴシック" pitchFamily="34" charset="-128"/>
              </a:rPr>
              <a:t>Machine specific language</a:t>
            </a:r>
          </a:p>
          <a:p>
            <a:pPr lvl="1"/>
            <a:r>
              <a:rPr lang="en-US" altLang="en-US" dirty="0">
                <a:ea typeface="ＭＳ Ｐゴシック" pitchFamily="34" charset="-128"/>
              </a:rPr>
              <a:t>Very different from natural language</a:t>
            </a:r>
          </a:p>
        </p:txBody>
      </p:sp>
    </p:spTree>
    <p:extLst>
      <p:ext uri="{BB962C8B-B14F-4D97-AF65-F5344CB8AC3E}">
        <p14:creationId xmlns:p14="http://schemas.microsoft.com/office/powerpoint/2010/main" val="4273912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(2 of 11)</a:t>
            </a:r>
            <a:endParaRPr lang="en-US" sz="3600" b="0" dirty="0"/>
          </a:p>
        </p:txBody>
      </p:sp>
      <p:sp>
        <p:nvSpPr>
          <p:cNvPr id="3" name="Content Placeholder 2"/>
          <p:cNvSpPr>
            <a:spLocks noGrp="1"/>
          </p:cNvSpPr>
          <p:nvPr>
            <p:ph idx="1"/>
          </p:nvPr>
        </p:nvSpPr>
        <p:spPr/>
        <p:txBody>
          <a:bodyPr/>
          <a:lstStyle/>
          <a:p>
            <a:pPr marL="0" indent="0">
              <a:buNone/>
            </a:pPr>
            <a:r>
              <a:rPr lang="en-US" altLang="en-US" b="1" dirty="0" smtClean="0">
                <a:ea typeface="ＭＳ Ｐゴシック" pitchFamily="34" charset="-128"/>
              </a:rPr>
              <a:t>FIGURE 9.16</a:t>
            </a:r>
          </a:p>
          <a:p>
            <a:pPr marL="514350" indent="-514350">
              <a:buFont typeface="+mj-lt"/>
              <a:buAutoNum type="arabicPeriod"/>
            </a:pPr>
            <a:r>
              <a:rPr lang="en-US" altLang="en-US" dirty="0" smtClean="0">
                <a:ea typeface="ＭＳ Ｐゴシック" pitchFamily="34" charset="-128"/>
              </a:rPr>
              <a:t>Before Implementation</a:t>
            </a:r>
          </a:p>
          <a:p>
            <a:pPr marL="914400" lvl="1" indent="-514350">
              <a:buFont typeface="+mj-lt"/>
              <a:buAutoNum type="alphaLcPeriod"/>
            </a:pPr>
            <a:r>
              <a:rPr lang="en-US" altLang="en-US" dirty="0" smtClean="0">
                <a:ea typeface="ＭＳ Ｐゴシック" pitchFamily="34" charset="-128"/>
              </a:rPr>
              <a:t>Feasibility study </a:t>
            </a:r>
          </a:p>
          <a:p>
            <a:pPr marL="914400" lvl="1" indent="-514350">
              <a:buFont typeface="+mj-lt"/>
              <a:buAutoNum type="alphaLcPeriod"/>
            </a:pPr>
            <a:r>
              <a:rPr lang="en-US" altLang="en-US" dirty="0" smtClean="0">
                <a:ea typeface="ＭＳ Ｐゴシック" pitchFamily="34" charset="-128"/>
              </a:rPr>
              <a:t>Problem specification</a:t>
            </a:r>
          </a:p>
          <a:p>
            <a:pPr marL="914400" lvl="1" indent="-514350">
              <a:buFont typeface="+mj-lt"/>
              <a:buAutoNum type="alphaLcPeriod"/>
            </a:pPr>
            <a:r>
              <a:rPr lang="en-US" altLang="en-US" dirty="0" smtClean="0">
                <a:ea typeface="ＭＳ Ｐゴシック" pitchFamily="34" charset="-128"/>
              </a:rPr>
              <a:t>Program design</a:t>
            </a:r>
          </a:p>
          <a:p>
            <a:pPr marL="914400" lvl="1" indent="-514350">
              <a:buFont typeface="+mj-lt"/>
              <a:buAutoNum type="alphaLcPeriod"/>
            </a:pPr>
            <a:r>
              <a:rPr lang="en-US" altLang="en-US" dirty="0" smtClean="0">
                <a:ea typeface="ＭＳ Ｐゴシック" pitchFamily="34" charset="-128"/>
              </a:rPr>
              <a:t>Algorithm selection or development, and analysis</a:t>
            </a:r>
          </a:p>
          <a:p>
            <a:pPr marL="458788" lvl="1" indent="-458788">
              <a:buFont typeface="+mj-lt"/>
              <a:buAutoNum type="arabicPeriod" startAt="2"/>
            </a:pPr>
            <a:r>
              <a:rPr lang="en-US" altLang="en-US" sz="2600" dirty="0" smtClean="0">
                <a:ea typeface="ＭＳ Ｐゴシック" pitchFamily="34" charset="-128"/>
              </a:rPr>
              <a:t>Implementation</a:t>
            </a:r>
            <a:endParaRPr lang="en-US" altLang="en-US" sz="2600" dirty="0">
              <a:ea typeface="ＭＳ Ｐゴシック" pitchFamily="34" charset="-128"/>
            </a:endParaRPr>
          </a:p>
          <a:p>
            <a:pPr marL="857250" lvl="1" indent="-457200">
              <a:buFont typeface="+mj-lt"/>
              <a:buAutoNum type="alphaLcPeriod"/>
            </a:pPr>
            <a:r>
              <a:rPr lang="en-US" altLang="en-US" dirty="0" smtClean="0">
                <a:ea typeface="ＭＳ Ｐゴシック" pitchFamily="34" charset="-128"/>
              </a:rPr>
              <a:t>Coding</a:t>
            </a:r>
          </a:p>
          <a:p>
            <a:pPr marL="857250" lvl="1" indent="-457200">
              <a:buFont typeface="+mj-lt"/>
              <a:buAutoNum type="alphaLcPeriod"/>
            </a:pPr>
            <a:r>
              <a:rPr lang="en-US" altLang="en-US" dirty="0" smtClean="0">
                <a:ea typeface="ＭＳ Ｐゴシック" pitchFamily="34" charset="-128"/>
              </a:rPr>
              <a:t>Debugging</a:t>
            </a:r>
          </a:p>
        </p:txBody>
      </p:sp>
    </p:spTree>
    <p:extLst>
      <p:ext uri="{BB962C8B-B14F-4D97-AF65-F5344CB8AC3E}">
        <p14:creationId xmlns:p14="http://schemas.microsoft.com/office/powerpoint/2010/main" val="36074032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(3 of 11)</a:t>
            </a:r>
            <a:endParaRPr lang="en-US" sz="3600" b="0" dirty="0"/>
          </a:p>
        </p:txBody>
      </p:sp>
      <p:sp>
        <p:nvSpPr>
          <p:cNvPr id="3" name="Content Placeholder 2"/>
          <p:cNvSpPr>
            <a:spLocks noGrp="1"/>
          </p:cNvSpPr>
          <p:nvPr>
            <p:ph idx="1"/>
          </p:nvPr>
        </p:nvSpPr>
        <p:spPr/>
        <p:txBody>
          <a:bodyPr/>
          <a:lstStyle/>
          <a:p>
            <a:pPr marL="514350" indent="-514350">
              <a:buFont typeface="+mj-lt"/>
              <a:buAutoNum type="arabicPeriod" startAt="3"/>
            </a:pPr>
            <a:r>
              <a:rPr lang="en-US" altLang="en-US" dirty="0" smtClean="0">
                <a:ea typeface="ＭＳ Ｐゴシック" pitchFamily="34" charset="-128"/>
              </a:rPr>
              <a:t> After Implementation</a:t>
            </a:r>
          </a:p>
          <a:p>
            <a:pPr marL="914400" lvl="1" indent="-514350">
              <a:buFont typeface="+mj-lt"/>
              <a:buAutoNum type="alphaLcPeriod"/>
            </a:pPr>
            <a:r>
              <a:rPr lang="en-US" altLang="en-US" dirty="0" smtClean="0">
                <a:ea typeface="ＭＳ Ｐゴシック" pitchFamily="34" charset="-128"/>
              </a:rPr>
              <a:t>Testing, verification, and benchmarking</a:t>
            </a:r>
          </a:p>
          <a:p>
            <a:pPr marL="914400" lvl="1" indent="-514350">
              <a:buFont typeface="+mj-lt"/>
              <a:buAutoNum type="alphaLcPeriod"/>
            </a:pPr>
            <a:r>
              <a:rPr lang="en-US" altLang="en-US" dirty="0" smtClean="0">
                <a:ea typeface="ＭＳ Ｐゴシック" pitchFamily="34" charset="-128"/>
              </a:rPr>
              <a:t>Documentation</a:t>
            </a:r>
          </a:p>
          <a:p>
            <a:pPr marL="914400" lvl="1" indent="-514350">
              <a:buFont typeface="+mj-lt"/>
              <a:buAutoNum type="alphaLcPeriod"/>
            </a:pPr>
            <a:r>
              <a:rPr lang="en-US" altLang="en-US" dirty="0" smtClean="0">
                <a:ea typeface="ＭＳ Ｐゴシック" pitchFamily="34" charset="-128"/>
              </a:rPr>
              <a:t>Maintenance</a:t>
            </a:r>
            <a:endParaRPr lang="en-US" altLang="en-US" dirty="0">
              <a:ea typeface="ＭＳ Ｐゴシック" pitchFamily="34" charset="-128"/>
            </a:endParaRPr>
          </a:p>
          <a:p>
            <a:pPr marL="0" lvl="1" indent="0" defTabSz="122238">
              <a:buNone/>
            </a:pPr>
            <a:r>
              <a:rPr lang="en-US" altLang="en-US" dirty="0" smtClean="0">
                <a:ea typeface="ＭＳ Ｐゴシック" pitchFamily="34" charset="-128"/>
              </a:rPr>
              <a:t>Steps in the software development life cycle</a:t>
            </a:r>
          </a:p>
        </p:txBody>
      </p:sp>
    </p:spTree>
    <p:extLst>
      <p:ext uri="{BB962C8B-B14F-4D97-AF65-F5344CB8AC3E}">
        <p14:creationId xmlns:p14="http://schemas.microsoft.com/office/powerpoint/2010/main" val="3295606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(4 of 11)</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Large software scale issues</a:t>
            </a:r>
          </a:p>
          <a:p>
            <a:pPr lvl="1"/>
            <a:r>
              <a:rPr lang="en-US" altLang="en-US" dirty="0">
                <a:ea typeface="ＭＳ Ｐゴシック" pitchFamily="34" charset="-128"/>
              </a:rPr>
              <a:t>Orders of magnitude larger than beginner programs</a:t>
            </a:r>
          </a:p>
          <a:p>
            <a:pPr lvl="1"/>
            <a:r>
              <a:rPr lang="en-US" altLang="en-US" dirty="0">
                <a:ea typeface="ＭＳ Ｐゴシック" pitchFamily="34" charset="-128"/>
              </a:rPr>
              <a:t>Compare one sentence to a 300-page </a:t>
            </a:r>
            <a:r>
              <a:rPr lang="en-US" altLang="en-US" dirty="0" smtClean="0">
                <a:ea typeface="ＭＳ Ｐゴシック" pitchFamily="34" charset="-128"/>
              </a:rPr>
              <a:t>novel</a:t>
            </a:r>
            <a:endParaRPr lang="en-US" altLang="en-US" dirty="0">
              <a:ea typeface="ＭＳ Ｐゴシック" pitchFamily="34" charset="-128"/>
            </a:endParaRPr>
          </a:p>
          <a:p>
            <a:r>
              <a:rPr lang="en-US" altLang="en-US" b="1" dirty="0">
                <a:ea typeface="ＭＳ Ｐゴシック" pitchFamily="34" charset="-128"/>
              </a:rPr>
              <a:t>Software engineering</a:t>
            </a:r>
            <a:endParaRPr lang="en-US" altLang="en-US" dirty="0">
              <a:ea typeface="ＭＳ Ｐゴシック" pitchFamily="34" charset="-128"/>
            </a:endParaRPr>
          </a:p>
          <a:p>
            <a:pPr lvl="1"/>
            <a:r>
              <a:rPr lang="en-US" altLang="en-US" dirty="0">
                <a:ea typeface="ＭＳ Ｐゴシック" pitchFamily="34" charset="-128"/>
              </a:rPr>
              <a:t>Development of large software projects</a:t>
            </a:r>
          </a:p>
          <a:p>
            <a:pPr lvl="1"/>
            <a:r>
              <a:rPr lang="en-US" altLang="en-US" dirty="0">
                <a:ea typeface="ＭＳ Ｐゴシック" pitchFamily="34" charset="-128"/>
              </a:rPr>
              <a:t>Requires collaboration, management, and organization</a:t>
            </a:r>
          </a:p>
          <a:p>
            <a:pPr lvl="1"/>
            <a:r>
              <a:rPr lang="en-US" altLang="en-US" dirty="0">
                <a:ea typeface="ＭＳ Ｐゴシック" pitchFamily="34" charset="-128"/>
              </a:rPr>
              <a:t>Formal processes for development</a:t>
            </a:r>
          </a:p>
        </p:txBody>
      </p:sp>
    </p:spTree>
    <p:extLst>
      <p:ext uri="{BB962C8B-B14F-4D97-AF65-F5344CB8AC3E}">
        <p14:creationId xmlns:p14="http://schemas.microsoft.com/office/powerpoint/2010/main" val="2462895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defTabSz="914400">
              <a:defRPr/>
            </a:pPr>
            <a:r>
              <a:rPr lang="en-US" altLang="en-US" sz="3600" b="0" kern="0" dirty="0"/>
              <a:t>Figure </a:t>
            </a:r>
            <a:r>
              <a:rPr lang="en-US" altLang="en-US" sz="3600" b="0" kern="0" dirty="0" smtClean="0"/>
              <a:t>9.17 Size </a:t>
            </a:r>
            <a:r>
              <a:rPr lang="en-US" altLang="en-US" sz="3600" b="0" kern="0" dirty="0"/>
              <a:t>categories of software products</a:t>
            </a:r>
          </a:p>
        </p:txBody>
      </p:sp>
      <p:pic>
        <p:nvPicPr>
          <p:cNvPr id="5" name="Picture 3" descr="A table has the following 6 column headers: column 1, category; column 2, typical number of people; column 3, typical duration; column 4, product size in lines of code; column 5, examples; column 6, building analogy; row 2: column 1; category, trivial. Column 2; typical number of people, 1. Column 3; typical duration, 1 to 2 weeks. Column 4; product size in lines of code, &lt; 500. Column 5; examples, student homework assignments. Column 6; building analogy, small home improvement. Row 3: column 1; category, small. Column 2; typical number of people, 1 to 3. Column 3; typical duration, a few weeks or months. Column 4; product size in lines of code, 500 to 2,000. Column 5; examples, student team projects, advanced course assignments column 6; building analogy, adding on a room. Row 4: column 1; category, medium. Column 2; typical number of people, 2 to 5. Column 3; typical duration, a few months to 1 year. Column 4; product size in lines of code, 2,000 to 10,000. Column 5; examples, research projects, simple production software such as assemblers, editors, recreational and educational software. Column 6; building analogy, single-family house. Row 5: column 1; category, large. Column 2; typical number of people, 5 to 25. Column 3; typical duration, 1 to 3 years. Column 4; product size in lines of code, 10,000 to 100,000. Column 5; examples, most current applications hyphen word processors, spreadsheets, operating systems for small computers, compilers, I phone apps. Column 6; building analogy, small shopping mall. Row 6: column 1; category, very large. Column 2; typical number of people, 25 to 100. Column 3; typical duration, 3 to 5 years. Column 4; product size in lines of code, 100,000 to 1 million. Column 5; examples, airline reservations systems, inventory control systems for multinational companies. Column 6; building analogy, large office building. Line 7: row 7: column 1; category, extremely large. Column 2; typical number of people, &gt; 100. Column 3; typical duration, &gt; 5 years. Column 4; product size in lines of code, &gt; 1 million. Column 5; examples, large-scale real-time operating systems, advanced military work, international telecommunications networks. Column 6; building analogy, massive skyscr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476" y="1252559"/>
            <a:ext cx="3712496" cy="480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547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(5 of 11)</a:t>
            </a:r>
            <a:endParaRPr lang="en-US" sz="3600" b="0" dirty="0"/>
          </a:p>
        </p:txBody>
      </p:sp>
      <p:sp>
        <p:nvSpPr>
          <p:cNvPr id="3" name="Content Placeholder 2"/>
          <p:cNvSpPr>
            <a:spLocks noGrp="1"/>
          </p:cNvSpPr>
          <p:nvPr>
            <p:ph idx="1"/>
          </p:nvPr>
        </p:nvSpPr>
        <p:spPr/>
        <p:txBody>
          <a:bodyPr/>
          <a:lstStyle/>
          <a:p>
            <a:pPr>
              <a:buFontTx/>
              <a:buNone/>
            </a:pPr>
            <a:r>
              <a:rPr lang="en-US" altLang="en-US" dirty="0">
                <a:ea typeface="ＭＳ Ｐゴシック" pitchFamily="34" charset="-128"/>
              </a:rPr>
              <a:t>Life cycle</a:t>
            </a:r>
          </a:p>
          <a:p>
            <a:r>
              <a:rPr lang="en-US" altLang="en-US" b="1" dirty="0">
                <a:ea typeface="ＭＳ Ｐゴシック" pitchFamily="34" charset="-128"/>
              </a:rPr>
              <a:t>Feasibility study</a:t>
            </a:r>
            <a:endParaRPr lang="en-US" altLang="en-US" dirty="0">
              <a:ea typeface="ＭＳ Ｐゴシック" pitchFamily="34" charset="-128"/>
            </a:endParaRPr>
          </a:p>
          <a:p>
            <a:pPr lvl="1"/>
            <a:r>
              <a:rPr lang="en-US" altLang="en-US" dirty="0">
                <a:ea typeface="ＭＳ Ｐゴシック" pitchFamily="34" charset="-128"/>
              </a:rPr>
              <a:t>Assess costs and benefits</a:t>
            </a:r>
          </a:p>
          <a:p>
            <a:pPr lvl="1"/>
            <a:r>
              <a:rPr lang="en-US" altLang="en-US" dirty="0">
                <a:ea typeface="ＭＳ Ｐゴシック" pitchFamily="34" charset="-128"/>
              </a:rPr>
              <a:t>Consider alternatives</a:t>
            </a:r>
          </a:p>
          <a:p>
            <a:r>
              <a:rPr lang="en-US" altLang="en-US" b="1" dirty="0">
                <a:ea typeface="ＭＳ Ｐゴシック" pitchFamily="34" charset="-128"/>
              </a:rPr>
              <a:t>Problem specification</a:t>
            </a:r>
            <a:endParaRPr lang="en-US" altLang="en-US" dirty="0">
              <a:ea typeface="ＭＳ Ｐゴシック" pitchFamily="34" charset="-128"/>
            </a:endParaRPr>
          </a:p>
          <a:p>
            <a:pPr lvl="1"/>
            <a:r>
              <a:rPr lang="en-US" altLang="en-US" dirty="0">
                <a:ea typeface="ＭＳ Ｐゴシック" pitchFamily="34" charset="-128"/>
              </a:rPr>
              <a:t>Clear statement of problem to be solved</a:t>
            </a:r>
          </a:p>
          <a:p>
            <a:pPr lvl="1"/>
            <a:r>
              <a:rPr lang="en-US" altLang="en-US" dirty="0">
                <a:ea typeface="ＭＳ Ｐゴシック" pitchFamily="34" charset="-128"/>
              </a:rPr>
              <a:t>Problem specification document</a:t>
            </a:r>
          </a:p>
        </p:txBody>
      </p:sp>
    </p:spTree>
    <p:extLst>
      <p:ext uri="{BB962C8B-B14F-4D97-AF65-F5344CB8AC3E}">
        <p14:creationId xmlns:p14="http://schemas.microsoft.com/office/powerpoint/2010/main" val="3190938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(6 of 11)</a:t>
            </a:r>
            <a:endParaRPr lang="en-US" sz="3600" b="0" dirty="0"/>
          </a:p>
        </p:txBody>
      </p:sp>
      <p:sp>
        <p:nvSpPr>
          <p:cNvPr id="3" name="Content Placeholder 2"/>
          <p:cNvSpPr>
            <a:spLocks noGrp="1"/>
          </p:cNvSpPr>
          <p:nvPr>
            <p:ph idx="1"/>
          </p:nvPr>
        </p:nvSpPr>
        <p:spPr/>
        <p:txBody>
          <a:bodyPr/>
          <a:lstStyle/>
          <a:p>
            <a:r>
              <a:rPr lang="en-US" altLang="en-US" b="1" dirty="0" smtClean="0">
                <a:ea typeface="ＭＳ Ｐゴシック" pitchFamily="34" charset="-128"/>
              </a:rPr>
              <a:t>Program </a:t>
            </a:r>
            <a:r>
              <a:rPr lang="en-US" altLang="en-US" b="1" dirty="0">
                <a:ea typeface="ＭＳ Ｐゴシック" pitchFamily="34" charset="-128"/>
              </a:rPr>
              <a:t>design phase</a:t>
            </a:r>
          </a:p>
          <a:p>
            <a:pPr lvl="1"/>
            <a:r>
              <a:rPr lang="en-US" altLang="en-US" b="1" dirty="0">
                <a:ea typeface="ＭＳ Ｐゴシック" pitchFamily="34" charset="-128"/>
              </a:rPr>
              <a:t>Divide-and-conquer, top-down decomposition</a:t>
            </a:r>
            <a:endParaRPr lang="en-US" altLang="en-US" dirty="0">
              <a:ea typeface="ＭＳ Ｐゴシック" pitchFamily="34" charset="-128"/>
            </a:endParaRPr>
          </a:p>
          <a:p>
            <a:pPr lvl="1"/>
            <a:r>
              <a:rPr lang="en-US" altLang="en-US" dirty="0">
                <a:ea typeface="ＭＳ Ｐゴシック" pitchFamily="34" charset="-128"/>
              </a:rPr>
              <a:t>Break problem into tasks and subtasks</a:t>
            </a:r>
          </a:p>
          <a:p>
            <a:pPr lvl="1"/>
            <a:r>
              <a:rPr lang="en-US" altLang="en-US" dirty="0">
                <a:ea typeface="ＭＳ Ｐゴシック" pitchFamily="34" charset="-128"/>
              </a:rPr>
              <a:t>Program design document</a:t>
            </a:r>
          </a:p>
          <a:p>
            <a:r>
              <a:rPr lang="en-US" altLang="en-US" dirty="0">
                <a:ea typeface="ＭＳ Ｐゴシック" pitchFamily="34" charset="-128"/>
              </a:rPr>
              <a:t>Algorithm selection or development and analysis</a:t>
            </a:r>
          </a:p>
          <a:p>
            <a:pPr lvl="1"/>
            <a:r>
              <a:rPr lang="en-US" altLang="en-US" dirty="0">
                <a:ea typeface="ＭＳ Ｐゴシック" pitchFamily="34" charset="-128"/>
              </a:rPr>
              <a:t>Choose or design an algorithm for each subtask</a:t>
            </a:r>
          </a:p>
          <a:p>
            <a:pPr lvl="1"/>
            <a:r>
              <a:rPr lang="en-US" altLang="en-US" dirty="0">
                <a:ea typeface="ＭＳ Ｐゴシック" pitchFamily="34" charset="-128"/>
              </a:rPr>
              <a:t>Analyze efficiency</a:t>
            </a:r>
          </a:p>
          <a:p>
            <a:pPr lvl="1"/>
            <a:r>
              <a:rPr lang="en-US" altLang="en-US" dirty="0">
                <a:ea typeface="ＭＳ Ｐゴシック" pitchFamily="34" charset="-128"/>
              </a:rPr>
              <a:t>Document: describe algorithm in </a:t>
            </a:r>
            <a:r>
              <a:rPr lang="en-US" altLang="en-US" dirty="0" err="1">
                <a:ea typeface="ＭＳ Ｐゴシック" pitchFamily="34" charset="-128"/>
              </a:rPr>
              <a:t>pseudocode</a:t>
            </a:r>
            <a:r>
              <a:rPr lang="en-US" altLang="en-US" dirty="0">
                <a:ea typeface="ＭＳ Ｐゴシック" pitchFamily="34" charset="-128"/>
              </a:rPr>
              <a:t>;  provide efficiency analysis and rationale</a:t>
            </a:r>
          </a:p>
        </p:txBody>
      </p:sp>
    </p:spTree>
    <p:extLst>
      <p:ext uri="{BB962C8B-B14F-4D97-AF65-F5344CB8AC3E}">
        <p14:creationId xmlns:p14="http://schemas.microsoft.com/office/powerpoint/2010/main" val="3668137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(7 of 11)</a:t>
            </a:r>
            <a:endParaRPr lang="en-US" sz="3600" b="0" dirty="0"/>
          </a:p>
        </p:txBody>
      </p:sp>
      <p:sp>
        <p:nvSpPr>
          <p:cNvPr id="3" name="Content Placeholder 2"/>
          <p:cNvSpPr>
            <a:spLocks noGrp="1"/>
          </p:cNvSpPr>
          <p:nvPr>
            <p:ph idx="1"/>
          </p:nvPr>
        </p:nvSpPr>
        <p:spPr/>
        <p:txBody>
          <a:bodyPr/>
          <a:lstStyle/>
          <a:p>
            <a:r>
              <a:rPr lang="en-US" altLang="en-US" b="1" dirty="0">
                <a:ea typeface="ＭＳ Ｐゴシック" pitchFamily="34" charset="-128"/>
              </a:rPr>
              <a:t>Coding</a:t>
            </a:r>
          </a:p>
          <a:p>
            <a:pPr lvl="1"/>
            <a:r>
              <a:rPr lang="en-US" altLang="en-US" dirty="0">
                <a:ea typeface="ＭＳ Ｐゴシック" pitchFamily="34" charset="-128"/>
              </a:rPr>
              <a:t>Translate </a:t>
            </a:r>
            <a:r>
              <a:rPr lang="en-US" altLang="en-US" dirty="0" err="1">
                <a:ea typeface="ＭＳ Ｐゴシック" pitchFamily="34" charset="-128"/>
              </a:rPr>
              <a:t>pseudocode</a:t>
            </a:r>
            <a:r>
              <a:rPr lang="en-US" altLang="en-US" dirty="0">
                <a:ea typeface="ＭＳ Ｐゴシック" pitchFamily="34" charset="-128"/>
              </a:rPr>
              <a:t> and design into working code</a:t>
            </a:r>
          </a:p>
          <a:p>
            <a:pPr lvl="1"/>
            <a:r>
              <a:rPr lang="en-US" altLang="en-US" dirty="0">
                <a:ea typeface="ＭＳ Ｐゴシック" pitchFamily="34" charset="-128"/>
              </a:rPr>
              <a:t>Better design = easier coding</a:t>
            </a:r>
          </a:p>
          <a:p>
            <a:r>
              <a:rPr lang="en-US" altLang="en-US" b="1" dirty="0">
                <a:ea typeface="ＭＳ Ｐゴシック" pitchFamily="34" charset="-128"/>
              </a:rPr>
              <a:t>Debugging</a:t>
            </a:r>
            <a:r>
              <a:rPr lang="en-US" altLang="en-US" dirty="0">
                <a:ea typeface="ＭＳ Ｐゴシック" pitchFamily="34" charset="-128"/>
              </a:rPr>
              <a:t>: correcting program errors</a:t>
            </a:r>
          </a:p>
          <a:p>
            <a:pPr lvl="1"/>
            <a:r>
              <a:rPr lang="en-US" altLang="en-US" b="1" dirty="0">
                <a:ea typeface="ＭＳ Ｐゴシック" pitchFamily="34" charset="-128"/>
              </a:rPr>
              <a:t>Syntax errors</a:t>
            </a:r>
            <a:r>
              <a:rPr lang="en-US" altLang="en-US" dirty="0">
                <a:ea typeface="ＭＳ Ｐゴシック" pitchFamily="34" charset="-128"/>
              </a:rPr>
              <a:t>: ungrammatical code statements </a:t>
            </a:r>
          </a:p>
          <a:p>
            <a:pPr lvl="1"/>
            <a:r>
              <a:rPr lang="en-US" altLang="en-US" b="1" dirty="0">
                <a:ea typeface="ＭＳ Ｐゴシック" pitchFamily="34" charset="-128"/>
              </a:rPr>
              <a:t>Runtime errors</a:t>
            </a:r>
            <a:r>
              <a:rPr lang="en-US" altLang="en-US" dirty="0">
                <a:ea typeface="ＭＳ Ｐゴシック" pitchFamily="34" charset="-128"/>
              </a:rPr>
              <a:t>: illegal operations like dividing by zero </a:t>
            </a:r>
          </a:p>
          <a:p>
            <a:pPr lvl="1"/>
            <a:r>
              <a:rPr lang="en-US" altLang="en-US" b="1" dirty="0">
                <a:ea typeface="ＭＳ Ｐゴシック" pitchFamily="34" charset="-128"/>
              </a:rPr>
              <a:t>Logic errors</a:t>
            </a:r>
            <a:r>
              <a:rPr lang="en-US" altLang="en-US" dirty="0">
                <a:ea typeface="ＭＳ Ｐゴシック" pitchFamily="34" charset="-128"/>
              </a:rPr>
              <a:t>: errors in the algorithm itself</a:t>
            </a:r>
            <a:endParaRPr lang="en-US" altLang="en-US" b="1" dirty="0">
              <a:ea typeface="ＭＳ Ｐゴシック" pitchFamily="34" charset="-128"/>
            </a:endParaRPr>
          </a:p>
        </p:txBody>
      </p:sp>
    </p:spTree>
    <p:extLst>
      <p:ext uri="{BB962C8B-B14F-4D97-AF65-F5344CB8AC3E}">
        <p14:creationId xmlns:p14="http://schemas.microsoft.com/office/powerpoint/2010/main" val="19065602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(8 of 11)</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Testing, verification, and benchmarking</a:t>
            </a:r>
          </a:p>
          <a:p>
            <a:pPr lvl="1"/>
            <a:r>
              <a:rPr lang="en-US" altLang="en-US" b="1" dirty="0">
                <a:ea typeface="ＭＳ Ｐゴシック" pitchFamily="34" charset="-128"/>
              </a:rPr>
              <a:t>Empirical testing</a:t>
            </a:r>
            <a:r>
              <a:rPr lang="en-US" altLang="en-US" dirty="0">
                <a:ea typeface="ＭＳ Ｐゴシック" pitchFamily="34" charset="-128"/>
              </a:rPr>
              <a:t>: develop a </a:t>
            </a:r>
            <a:r>
              <a:rPr lang="en-US" altLang="en-US" b="1" dirty="0">
                <a:ea typeface="ＭＳ Ｐゴシック" pitchFamily="34" charset="-128"/>
              </a:rPr>
              <a:t>test suite </a:t>
            </a:r>
            <a:r>
              <a:rPr lang="en-US" altLang="en-US" dirty="0">
                <a:ea typeface="ＭＳ Ｐゴシック" pitchFamily="34" charset="-128"/>
              </a:rPr>
              <a:t>to check correctness</a:t>
            </a:r>
          </a:p>
          <a:p>
            <a:pPr lvl="1"/>
            <a:r>
              <a:rPr lang="en-US" altLang="en-US" b="1" dirty="0">
                <a:ea typeface="ＭＳ Ｐゴシック" pitchFamily="34" charset="-128"/>
              </a:rPr>
              <a:t>Unit testing</a:t>
            </a:r>
            <a:r>
              <a:rPr lang="en-US" altLang="en-US" dirty="0">
                <a:ea typeface="ＭＳ Ｐゴシック" pitchFamily="34" charset="-128"/>
              </a:rPr>
              <a:t>: test each module or subtask</a:t>
            </a:r>
          </a:p>
          <a:p>
            <a:pPr lvl="1"/>
            <a:r>
              <a:rPr lang="en-US" altLang="en-US" b="1" dirty="0">
                <a:ea typeface="ＭＳ Ｐゴシック" pitchFamily="34" charset="-128"/>
              </a:rPr>
              <a:t>Integration testing</a:t>
            </a:r>
            <a:r>
              <a:rPr lang="en-US" altLang="en-US" dirty="0">
                <a:ea typeface="ＭＳ Ｐゴシック" pitchFamily="34" charset="-128"/>
              </a:rPr>
              <a:t>: test how modules work together</a:t>
            </a:r>
          </a:p>
          <a:p>
            <a:pPr lvl="1"/>
            <a:r>
              <a:rPr lang="en-US" altLang="en-US" b="1" dirty="0">
                <a:ea typeface="ＭＳ Ｐゴシック" pitchFamily="34" charset="-128"/>
              </a:rPr>
              <a:t>Regression testing</a:t>
            </a:r>
            <a:r>
              <a:rPr lang="en-US" altLang="en-US" dirty="0">
                <a:ea typeface="ＭＳ Ｐゴシック" pitchFamily="34" charset="-128"/>
              </a:rPr>
              <a:t>: when a change occurs, test to be sure the change did not introduce errors</a:t>
            </a:r>
          </a:p>
          <a:p>
            <a:r>
              <a:rPr lang="en-US" altLang="en-US" b="1" dirty="0">
                <a:ea typeface="ＭＳ Ｐゴシック" pitchFamily="34" charset="-128"/>
              </a:rPr>
              <a:t>Program verification</a:t>
            </a:r>
            <a:r>
              <a:rPr lang="en-US" altLang="en-US" dirty="0">
                <a:ea typeface="ＭＳ Ｐゴシック" pitchFamily="34" charset="-128"/>
              </a:rPr>
              <a:t>: to prove code is correct</a:t>
            </a:r>
          </a:p>
          <a:p>
            <a:r>
              <a:rPr lang="en-US" altLang="en-US" dirty="0">
                <a:ea typeface="ＭＳ Ｐゴシック" pitchFamily="34" charset="-128"/>
              </a:rPr>
              <a:t>Benchmarking: check performance on inputs</a:t>
            </a:r>
            <a:endParaRPr lang="en-US" altLang="en-US" b="1" dirty="0">
              <a:ea typeface="ＭＳ Ｐゴシック" pitchFamily="34" charset="-128"/>
            </a:endParaRPr>
          </a:p>
        </p:txBody>
      </p:sp>
    </p:spTree>
    <p:extLst>
      <p:ext uri="{BB962C8B-B14F-4D97-AF65-F5344CB8AC3E}">
        <p14:creationId xmlns:p14="http://schemas.microsoft.com/office/powerpoint/2010/main" val="13873341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(9 of 11)</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Documentation</a:t>
            </a:r>
          </a:p>
          <a:p>
            <a:pPr lvl="1"/>
            <a:r>
              <a:rPr lang="en-US" altLang="en-US" b="1" dirty="0">
                <a:ea typeface="ＭＳ Ｐゴシック" pitchFamily="34" charset="-128"/>
              </a:rPr>
              <a:t>Internal documentation</a:t>
            </a:r>
            <a:r>
              <a:rPr lang="en-US" altLang="en-US" dirty="0">
                <a:ea typeface="ＭＳ Ｐゴシック" pitchFamily="34" charset="-128"/>
              </a:rPr>
              <a:t>: comments in code</a:t>
            </a:r>
          </a:p>
          <a:p>
            <a:pPr lvl="1"/>
            <a:r>
              <a:rPr lang="en-US" altLang="en-US" b="1" dirty="0">
                <a:ea typeface="ＭＳ Ｐゴシック" pitchFamily="34" charset="-128"/>
              </a:rPr>
              <a:t>External documentation</a:t>
            </a:r>
            <a:r>
              <a:rPr lang="en-US" altLang="en-US" dirty="0">
                <a:ea typeface="ＭＳ Ｐゴシック" pitchFamily="34" charset="-128"/>
              </a:rPr>
              <a:t>: all earlier documents (problem specification, program design, etc.)</a:t>
            </a:r>
          </a:p>
          <a:p>
            <a:pPr lvl="1"/>
            <a:r>
              <a:rPr lang="en-US" altLang="en-US" b="1" dirty="0">
                <a:ea typeface="ＭＳ Ｐゴシック" pitchFamily="34" charset="-128"/>
              </a:rPr>
              <a:t>Technical documentation</a:t>
            </a:r>
            <a:r>
              <a:rPr lang="en-US" altLang="en-US" dirty="0">
                <a:ea typeface="ＭＳ Ｐゴシック" pitchFamily="34" charset="-128"/>
              </a:rPr>
              <a:t>: information for programmers to understand the code</a:t>
            </a:r>
          </a:p>
          <a:p>
            <a:pPr lvl="1"/>
            <a:r>
              <a:rPr lang="en-US" altLang="en-US" b="1" dirty="0">
                <a:ea typeface="ＭＳ Ｐゴシック" pitchFamily="34" charset="-128"/>
              </a:rPr>
              <a:t>User documentation</a:t>
            </a:r>
            <a:r>
              <a:rPr lang="en-US" altLang="en-US" dirty="0">
                <a:ea typeface="ＭＳ Ｐゴシック" pitchFamily="34" charset="-128"/>
              </a:rPr>
              <a:t>: helps users run programs</a:t>
            </a:r>
          </a:p>
          <a:p>
            <a:r>
              <a:rPr lang="en-US" altLang="en-US" b="1" dirty="0">
                <a:ea typeface="ＭＳ Ｐゴシック" pitchFamily="34" charset="-128"/>
              </a:rPr>
              <a:t>Program maintenance</a:t>
            </a:r>
          </a:p>
          <a:p>
            <a:pPr lvl="1"/>
            <a:r>
              <a:rPr lang="en-US" altLang="en-US" dirty="0">
                <a:ea typeface="ＭＳ Ｐゴシック" pitchFamily="34" charset="-128"/>
              </a:rPr>
              <a:t>Add features, fix bugs, and improve performance</a:t>
            </a:r>
          </a:p>
        </p:txBody>
      </p:sp>
    </p:spTree>
    <p:extLst>
      <p:ext uri="{BB962C8B-B14F-4D97-AF65-F5344CB8AC3E}">
        <p14:creationId xmlns:p14="http://schemas.microsoft.com/office/powerpoint/2010/main" val="26349884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(10 of 11)</a:t>
            </a:r>
            <a:endParaRPr lang="en-US" sz="3600" b="0" dirty="0"/>
          </a:p>
        </p:txBody>
      </p:sp>
      <p:sp>
        <p:nvSpPr>
          <p:cNvPr id="3" name="Content Placeholder 2"/>
          <p:cNvSpPr>
            <a:spLocks noGrp="1"/>
          </p:cNvSpPr>
          <p:nvPr>
            <p:ph idx="1"/>
          </p:nvPr>
        </p:nvSpPr>
        <p:spPr/>
        <p:txBody>
          <a:bodyPr/>
          <a:lstStyle/>
          <a:p>
            <a:pPr>
              <a:buFontTx/>
              <a:buNone/>
            </a:pPr>
            <a:r>
              <a:rPr lang="en-US" altLang="en-US" b="1" dirty="0">
                <a:ea typeface="ＭＳ Ｐゴシック" pitchFamily="34" charset="-128"/>
              </a:rPr>
              <a:t>Integrated development environment (IDE)</a:t>
            </a:r>
          </a:p>
          <a:p>
            <a:r>
              <a:rPr lang="en-US" altLang="en-US" dirty="0">
                <a:ea typeface="ＭＳ Ｐゴシック" pitchFamily="34" charset="-128"/>
              </a:rPr>
              <a:t>Program editor</a:t>
            </a:r>
          </a:p>
          <a:p>
            <a:r>
              <a:rPr lang="en-US" altLang="en-US" dirty="0">
                <a:ea typeface="ＭＳ Ｐゴシック" pitchFamily="34" charset="-128"/>
              </a:rPr>
              <a:t>File manager</a:t>
            </a:r>
          </a:p>
          <a:p>
            <a:r>
              <a:rPr lang="en-US" altLang="en-US" dirty="0">
                <a:ea typeface="ＭＳ Ｐゴシック" pitchFamily="34" charset="-128"/>
              </a:rPr>
              <a:t>Compiler or interpreter</a:t>
            </a:r>
          </a:p>
          <a:p>
            <a:r>
              <a:rPr lang="en-US" altLang="en-US" dirty="0">
                <a:ea typeface="ＭＳ Ｐゴシック" pitchFamily="34" charset="-128"/>
              </a:rPr>
              <a:t>Debugger</a:t>
            </a:r>
          </a:p>
          <a:p>
            <a:r>
              <a:rPr lang="en-US" altLang="en-US" b="1" dirty="0">
                <a:ea typeface="ＭＳ Ｐゴシック" pitchFamily="34" charset="-128"/>
              </a:rPr>
              <a:t>Prototypes</a:t>
            </a:r>
            <a:endParaRPr lang="en-US" altLang="en-US" dirty="0">
              <a:ea typeface="ＭＳ Ｐゴシック" pitchFamily="34" charset="-128"/>
            </a:endParaRPr>
          </a:p>
          <a:p>
            <a:r>
              <a:rPr lang="en-US" altLang="en-US" b="1" dirty="0">
                <a:ea typeface="ＭＳ Ｐゴシック" pitchFamily="34" charset="-128"/>
              </a:rPr>
              <a:t>Rapid Prototyping</a:t>
            </a:r>
          </a:p>
          <a:p>
            <a:r>
              <a:rPr lang="en-US" altLang="en-US" dirty="0">
                <a:ea typeface="ＭＳ Ｐゴシック" pitchFamily="34" charset="-128"/>
              </a:rPr>
              <a:t>Version and document management</a:t>
            </a:r>
          </a:p>
        </p:txBody>
      </p:sp>
    </p:spTree>
    <p:extLst>
      <p:ext uri="{BB962C8B-B14F-4D97-AF65-F5344CB8AC3E}">
        <p14:creationId xmlns:p14="http://schemas.microsoft.com/office/powerpoint/2010/main" val="2350358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The Language </a:t>
            </a:r>
            <a:r>
              <a:rPr lang="en-US" altLang="en-US" sz="3600" b="0" dirty="0" smtClean="0">
                <a:ea typeface="ＭＳ Ｐゴシック" pitchFamily="34" charset="-128"/>
              </a:rPr>
              <a:t>Progression (2 of 4)</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dirty="0">
                <a:ea typeface="ＭＳ Ｐゴシック" pitchFamily="34" charset="-128"/>
              </a:rPr>
              <a:t>High-level programming languages improve on assembly language</a:t>
            </a:r>
          </a:p>
          <a:p>
            <a:r>
              <a:rPr lang="en-US" altLang="en-US" dirty="0">
                <a:ea typeface="ＭＳ Ｐゴシック" pitchFamily="34" charset="-128"/>
              </a:rPr>
              <a:t>Expectations</a:t>
            </a:r>
          </a:p>
          <a:p>
            <a:pPr lvl="1"/>
            <a:r>
              <a:rPr lang="en-US" altLang="en-US" dirty="0">
                <a:ea typeface="ＭＳ Ｐゴシック" pitchFamily="34" charset="-128"/>
              </a:rPr>
              <a:t>Programmer need not manage data within memory</a:t>
            </a:r>
          </a:p>
          <a:p>
            <a:pPr lvl="1"/>
            <a:r>
              <a:rPr lang="en-US" altLang="en-US" dirty="0">
                <a:ea typeface="ＭＳ Ｐゴシック" pitchFamily="34" charset="-128"/>
              </a:rPr>
              <a:t>Macroscopic view of tasks (e.g., “add B and C”)</a:t>
            </a:r>
          </a:p>
          <a:p>
            <a:pPr lvl="1"/>
            <a:r>
              <a:rPr lang="en-US" altLang="en-US" dirty="0">
                <a:ea typeface="ＭＳ Ｐゴシック" pitchFamily="34" charset="-128"/>
              </a:rPr>
              <a:t>Programs are portable from one machine to another</a:t>
            </a:r>
          </a:p>
          <a:p>
            <a:pPr lvl="1"/>
            <a:r>
              <a:rPr lang="en-US" altLang="en-US" dirty="0">
                <a:ea typeface="ＭＳ Ｐゴシック" pitchFamily="34" charset="-128"/>
              </a:rPr>
              <a:t>Programming statements are closer to natural language and use mathematical notation</a:t>
            </a:r>
          </a:p>
          <a:p>
            <a:r>
              <a:rPr lang="en-US" altLang="en-US" b="1" dirty="0">
                <a:ea typeface="ＭＳ Ｐゴシック" pitchFamily="34" charset="-128"/>
              </a:rPr>
              <a:t>Third-generation </a:t>
            </a:r>
            <a:r>
              <a:rPr lang="en-US" altLang="en-US" b="1" dirty="0" smtClean="0">
                <a:ea typeface="ＭＳ Ｐゴシック" pitchFamily="34" charset="-128"/>
              </a:rPr>
              <a:t>languages</a:t>
            </a:r>
            <a:endParaRPr lang="en-US" altLang="en-US" b="1" dirty="0">
              <a:ea typeface="ＭＳ Ｐゴシック" pitchFamily="34" charset="-128"/>
            </a:endParaRPr>
          </a:p>
        </p:txBody>
      </p:sp>
    </p:spTree>
    <p:extLst>
      <p:ext uri="{BB962C8B-B14F-4D97-AF65-F5344CB8AC3E}">
        <p14:creationId xmlns:p14="http://schemas.microsoft.com/office/powerpoint/2010/main" val="4285858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a:ea typeface="ＭＳ Ｐゴシック" pitchFamily="34" charset="-128"/>
              </a:rPr>
              <a:t>The Big Picture: Software </a:t>
            </a:r>
            <a:r>
              <a:rPr lang="en-US" altLang="en-US" sz="3600" b="0" dirty="0" smtClean="0">
                <a:ea typeface="ＭＳ Ｐゴシック" pitchFamily="34" charset="-128"/>
              </a:rPr>
              <a:t>Engineering (11 of 11)</a:t>
            </a:r>
            <a:endParaRPr lang="en-US" sz="3600" b="0" dirty="0"/>
          </a:p>
        </p:txBody>
      </p:sp>
      <p:sp>
        <p:nvSpPr>
          <p:cNvPr id="3" name="Content Placeholder 2"/>
          <p:cNvSpPr>
            <a:spLocks noGrp="1"/>
          </p:cNvSpPr>
          <p:nvPr>
            <p:ph idx="1"/>
          </p:nvPr>
        </p:nvSpPr>
        <p:spPr/>
        <p:txBody>
          <a:bodyPr/>
          <a:lstStyle/>
          <a:p>
            <a:pPr>
              <a:buFontTx/>
              <a:buNone/>
            </a:pPr>
            <a:r>
              <a:rPr lang="en-US" altLang="en-US" b="1" dirty="0">
                <a:ea typeface="ＭＳ Ｐゴシック" pitchFamily="34" charset="-128"/>
              </a:rPr>
              <a:t>Agile software development</a:t>
            </a:r>
            <a:endParaRPr lang="en-US" altLang="en-US" dirty="0">
              <a:ea typeface="ＭＳ Ｐゴシック" pitchFamily="34" charset="-128"/>
            </a:endParaRPr>
          </a:p>
          <a:p>
            <a:r>
              <a:rPr lang="en-US" altLang="en-US" dirty="0">
                <a:ea typeface="ＭＳ Ｐゴシック" pitchFamily="34" charset="-128"/>
              </a:rPr>
              <a:t>Alternative to the </a:t>
            </a:r>
            <a:r>
              <a:rPr lang="en-US" altLang="en-US" b="1" dirty="0">
                <a:ea typeface="ＭＳ Ｐゴシック" pitchFamily="34" charset="-128"/>
              </a:rPr>
              <a:t>waterfall model</a:t>
            </a:r>
            <a:endParaRPr lang="en-US" altLang="en-US" dirty="0">
              <a:ea typeface="ＭＳ Ｐゴシック" pitchFamily="34" charset="-128"/>
            </a:endParaRPr>
          </a:p>
          <a:p>
            <a:r>
              <a:rPr lang="en-US" altLang="en-US" dirty="0">
                <a:ea typeface="ＭＳ Ｐゴシック" pitchFamily="34" charset="-128"/>
              </a:rPr>
              <a:t>Philosophy</a:t>
            </a:r>
          </a:p>
          <a:p>
            <a:pPr lvl="1"/>
            <a:r>
              <a:rPr lang="en-US" altLang="en-US" dirty="0">
                <a:ea typeface="ＭＳ Ｐゴシック" pitchFamily="34" charset="-128"/>
              </a:rPr>
              <a:t>Problem specification is never done</a:t>
            </a:r>
          </a:p>
          <a:p>
            <a:pPr lvl="1"/>
            <a:r>
              <a:rPr lang="en-US" altLang="en-US" dirty="0">
                <a:ea typeface="ＭＳ Ｐゴシック" pitchFamily="34" charset="-128"/>
              </a:rPr>
              <a:t>Change is expected, respond in agile way</a:t>
            </a:r>
          </a:p>
          <a:p>
            <a:pPr lvl="1"/>
            <a:r>
              <a:rPr lang="en-US" altLang="en-US" dirty="0">
                <a:ea typeface="ＭＳ Ｐゴシック" pitchFamily="34" charset="-128"/>
              </a:rPr>
              <a:t>Customer or user involved throughout process</a:t>
            </a:r>
          </a:p>
          <a:p>
            <a:r>
              <a:rPr lang="en-US" altLang="en-US" b="1" dirty="0">
                <a:ea typeface="ＭＳ Ｐゴシック" pitchFamily="34" charset="-128"/>
              </a:rPr>
              <a:t>Pair programming</a:t>
            </a:r>
            <a:r>
              <a:rPr lang="en-US" altLang="en-US" dirty="0">
                <a:ea typeface="ＭＳ Ｐゴシック" pitchFamily="34" charset="-128"/>
              </a:rPr>
              <a:t>: two programmers at one computer</a:t>
            </a:r>
          </a:p>
          <a:p>
            <a:pPr lvl="1"/>
            <a:r>
              <a:rPr lang="en-US" altLang="en-US" dirty="0">
                <a:ea typeface="ＭＳ Ｐゴシック" pitchFamily="34" charset="-128"/>
              </a:rPr>
              <a:t>Code writer and observer roles are switched </a:t>
            </a:r>
            <a:r>
              <a:rPr lang="en-US" altLang="en-US" dirty="0" smtClean="0">
                <a:ea typeface="ＭＳ Ｐゴシック" pitchFamily="34" charset="-128"/>
              </a:rPr>
              <a:t>frequently</a:t>
            </a:r>
            <a:endParaRPr lang="en-US" altLang="en-US" dirty="0">
              <a:ea typeface="ＭＳ Ｐゴシック" pitchFamily="34" charset="-128"/>
            </a:endParaRPr>
          </a:p>
        </p:txBody>
      </p:sp>
    </p:spTree>
    <p:extLst>
      <p:ext uri="{BB962C8B-B14F-4D97-AF65-F5344CB8AC3E}">
        <p14:creationId xmlns:p14="http://schemas.microsoft.com/office/powerpoint/2010/main" val="3950791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smtClean="0">
                <a:ea typeface="ＭＳ Ｐゴシック" pitchFamily="34" charset="-128"/>
              </a:rPr>
              <a:t>Summary (1 of 2)</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High-level languages:</a:t>
            </a:r>
          </a:p>
          <a:p>
            <a:pPr lvl="1"/>
            <a:r>
              <a:rPr lang="en-US" altLang="en-US" dirty="0">
                <a:ea typeface="ＭＳ Ｐゴシック" pitchFamily="34" charset="-128"/>
              </a:rPr>
              <a:t>Hide details of memory and hardware operations</a:t>
            </a:r>
          </a:p>
          <a:p>
            <a:pPr lvl="1"/>
            <a:r>
              <a:rPr lang="en-US" altLang="en-US" dirty="0">
                <a:ea typeface="ＭＳ Ｐゴシック" pitchFamily="34" charset="-128"/>
              </a:rPr>
              <a:t>Enable code portability</a:t>
            </a:r>
          </a:p>
          <a:p>
            <a:pPr lvl="1"/>
            <a:r>
              <a:rPr lang="en-US" altLang="en-US" dirty="0">
                <a:ea typeface="ＭＳ Ｐゴシック" pitchFamily="34" charset="-128"/>
              </a:rPr>
              <a:t>Shift code statements toward natural language and mathematical notation</a:t>
            </a:r>
          </a:p>
          <a:p>
            <a:r>
              <a:rPr lang="en-US" altLang="en-US" dirty="0">
                <a:ea typeface="ＭＳ Ｐゴシック" pitchFamily="34" charset="-128"/>
              </a:rPr>
              <a:t>Programming languages may share an underlying philosophy but vary in syntax and semantics details</a:t>
            </a:r>
          </a:p>
          <a:p>
            <a:r>
              <a:rPr lang="en-US" altLang="en-US" dirty="0">
                <a:ea typeface="ＭＳ Ｐゴシック" pitchFamily="34" charset="-128"/>
              </a:rPr>
              <a:t>Ada, C++, C#, Java, and Python are all procedural languages</a:t>
            </a:r>
          </a:p>
        </p:txBody>
      </p:sp>
    </p:spTree>
    <p:extLst>
      <p:ext uri="{BB962C8B-B14F-4D97-AF65-F5344CB8AC3E}">
        <p14:creationId xmlns:p14="http://schemas.microsoft.com/office/powerpoint/2010/main" val="26185342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chor="ctr">
            <a:noAutofit/>
          </a:bodyPr>
          <a:lstStyle/>
          <a:p>
            <a:pPr algn="ctr"/>
            <a:r>
              <a:rPr lang="en-US" altLang="en-US" sz="3600" b="0" dirty="0" smtClean="0">
                <a:ea typeface="ＭＳ Ｐゴシック" pitchFamily="34" charset="-128"/>
              </a:rPr>
              <a:t>Summary (2 of 2)</a:t>
            </a:r>
            <a:endParaRPr lang="en-US" sz="3600" b="0" dirty="0"/>
          </a:p>
        </p:txBody>
      </p:sp>
      <p:sp>
        <p:nvSpPr>
          <p:cNvPr id="3" name="Content Placeholder 2"/>
          <p:cNvSpPr>
            <a:spLocks noGrp="1"/>
          </p:cNvSpPr>
          <p:nvPr>
            <p:ph idx="1"/>
          </p:nvPr>
        </p:nvSpPr>
        <p:spPr/>
        <p:txBody>
          <a:bodyPr/>
          <a:lstStyle/>
          <a:p>
            <a:r>
              <a:rPr lang="en-US" altLang="en-US" dirty="0">
                <a:ea typeface="ＭＳ Ｐゴシック" pitchFamily="34" charset="-128"/>
              </a:rPr>
              <a:t>Development of large software is a different kind of problem than writing a single algorithm.</a:t>
            </a:r>
          </a:p>
          <a:p>
            <a:r>
              <a:rPr lang="en-US" altLang="en-US" dirty="0">
                <a:ea typeface="ＭＳ Ｐゴシック" pitchFamily="34" charset="-128"/>
              </a:rPr>
              <a:t>Software development life cycles are designed to manage large software development.</a:t>
            </a:r>
          </a:p>
          <a:p>
            <a:r>
              <a:rPr lang="en-US" altLang="en-US" dirty="0">
                <a:ea typeface="ＭＳ Ｐゴシック" pitchFamily="34" charset="-128"/>
              </a:rPr>
              <a:t>Waterfall model starts with feasibility and problem specification and flows through debugging and testing.</a:t>
            </a:r>
          </a:p>
          <a:p>
            <a:r>
              <a:rPr lang="en-US" altLang="en-US" dirty="0">
                <a:ea typeface="ＭＳ Ｐゴシック" pitchFamily="34" charset="-128"/>
              </a:rPr>
              <a:t>Agile development moves quickly through the design-implement-test cycle, repeating it many times for a single project</a:t>
            </a:r>
            <a:r>
              <a:rPr lang="en-US" altLang="en-US" dirty="0" smtClean="0">
                <a:ea typeface="ＭＳ Ｐゴシック" pitchFamily="34" charset="-128"/>
              </a:rPr>
              <a:t>.</a:t>
            </a:r>
            <a:endParaRPr lang="en-US" altLang="en-US" dirty="0">
              <a:ea typeface="ＭＳ Ｐゴシック" pitchFamily="34" charset="-128"/>
            </a:endParaRPr>
          </a:p>
        </p:txBody>
      </p:sp>
    </p:spTree>
    <p:extLst>
      <p:ext uri="{BB962C8B-B14F-4D97-AF65-F5344CB8AC3E}">
        <p14:creationId xmlns:p14="http://schemas.microsoft.com/office/powerpoint/2010/main" val="1008511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The Language </a:t>
            </a:r>
            <a:r>
              <a:rPr lang="en-US" altLang="en-US" sz="3600" b="0" dirty="0" smtClean="0">
                <a:ea typeface="ＭＳ Ｐゴシック" pitchFamily="34" charset="-128"/>
              </a:rPr>
              <a:t>Progression (3 of 4)</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dirty="0">
                <a:ea typeface="ＭＳ Ｐゴシック" pitchFamily="34" charset="-128"/>
              </a:rPr>
              <a:t>Need a translator for high-level languages</a:t>
            </a:r>
          </a:p>
          <a:p>
            <a:pPr lvl="1"/>
            <a:r>
              <a:rPr lang="en-US" altLang="en-US" dirty="0">
                <a:ea typeface="ＭＳ Ｐゴシック" pitchFamily="34" charset="-128"/>
              </a:rPr>
              <a:t>Compiler converts </a:t>
            </a:r>
            <a:r>
              <a:rPr lang="en-US" altLang="en-US" b="1" dirty="0">
                <a:ea typeface="ＭＳ Ｐゴシック" pitchFamily="34" charset="-128"/>
              </a:rPr>
              <a:t>source code</a:t>
            </a:r>
            <a:r>
              <a:rPr lang="en-US" altLang="en-US" dirty="0">
                <a:ea typeface="ＭＳ Ｐゴシック" pitchFamily="34" charset="-128"/>
              </a:rPr>
              <a:t> to assembly language or similar language</a:t>
            </a:r>
          </a:p>
          <a:p>
            <a:pPr lvl="1"/>
            <a:r>
              <a:rPr lang="en-US" altLang="en-US" dirty="0">
                <a:ea typeface="ＭＳ Ｐゴシック" pitchFamily="34" charset="-128"/>
              </a:rPr>
              <a:t>Assembler or other converter makes </a:t>
            </a:r>
            <a:r>
              <a:rPr lang="en-US" altLang="en-US" b="1" dirty="0">
                <a:ea typeface="ＭＳ Ｐゴシック" pitchFamily="34" charset="-128"/>
              </a:rPr>
              <a:t>object code</a:t>
            </a:r>
            <a:endParaRPr lang="en-US" altLang="en-US" dirty="0">
              <a:ea typeface="ＭＳ Ｐゴシック" pitchFamily="34" charset="-128"/>
            </a:endParaRPr>
          </a:p>
          <a:p>
            <a:r>
              <a:rPr lang="en-US" altLang="en-US" b="1" dirty="0">
                <a:ea typeface="ＭＳ Ｐゴシック" pitchFamily="34" charset="-128"/>
              </a:rPr>
              <a:t>Code libraries</a:t>
            </a:r>
            <a:r>
              <a:rPr lang="en-US" altLang="en-US" dirty="0">
                <a:ea typeface="ＭＳ Ｐゴシック" pitchFamily="34" charset="-128"/>
              </a:rPr>
              <a:t> contain object code for tasks</a:t>
            </a:r>
          </a:p>
          <a:p>
            <a:r>
              <a:rPr lang="en-US" altLang="en-US" b="1" dirty="0">
                <a:ea typeface="ＭＳ Ｐゴシック" pitchFamily="34" charset="-128"/>
              </a:rPr>
              <a:t>Linker</a:t>
            </a:r>
            <a:r>
              <a:rPr lang="en-US" altLang="en-US" dirty="0">
                <a:ea typeface="ＭＳ Ｐゴシック" pitchFamily="34" charset="-128"/>
              </a:rPr>
              <a:t> integrates multiple files of object code to create an </a:t>
            </a:r>
            <a:r>
              <a:rPr lang="en-US" altLang="en-US" b="1" dirty="0">
                <a:ea typeface="ＭＳ Ｐゴシック" pitchFamily="34" charset="-128"/>
              </a:rPr>
              <a:t>executable </a:t>
            </a:r>
            <a:r>
              <a:rPr lang="en-US" altLang="en-US" b="1" dirty="0" smtClean="0">
                <a:ea typeface="ＭＳ Ｐゴシック" pitchFamily="34" charset="-128"/>
              </a:rPr>
              <a:t>module</a:t>
            </a:r>
            <a:endParaRPr lang="en-US" altLang="en-US" dirty="0">
              <a:ea typeface="ＭＳ Ｐゴシック" pitchFamily="34" charset="-128"/>
            </a:endParaRPr>
          </a:p>
        </p:txBody>
      </p:sp>
    </p:spTree>
    <p:extLst>
      <p:ext uri="{BB962C8B-B14F-4D97-AF65-F5344CB8AC3E}">
        <p14:creationId xmlns:p14="http://schemas.microsoft.com/office/powerpoint/2010/main" val="2980663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The Language </a:t>
            </a:r>
            <a:r>
              <a:rPr lang="en-US" altLang="en-US" sz="3600" b="0" dirty="0" smtClean="0">
                <a:ea typeface="ＭＳ Ｐゴシック" pitchFamily="34" charset="-128"/>
              </a:rPr>
              <a:t>Progression (4 of 4)</a:t>
            </a:r>
            <a:endParaRPr lang="en-US" sz="3600" b="0" dirty="0"/>
          </a:p>
        </p:txBody>
      </p:sp>
      <p:pic>
        <p:nvPicPr>
          <p:cNvPr id="5" name="Picture 5" descr="The sequence of transitions in a high-level language program are as follows: High-level language program or source program, compiler or translation, assembly language or other low-level code or intermediate program, assembler or translation, object code into machine language or object program, linker, complete object code, loader or loading, complete object code loaded into memory, hardware or execution and finally results. Below a library object code link to the link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52" y="1437968"/>
            <a:ext cx="8001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415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ea typeface="ＭＳ Ｐゴシック" pitchFamily="34" charset="-128"/>
              </a:rPr>
              <a:t>A Family of Languages</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b="1" dirty="0">
                <a:ea typeface="ＭＳ Ｐゴシック" pitchFamily="34" charset="-128"/>
              </a:rPr>
              <a:t>Procedural (imperative) languages</a:t>
            </a:r>
            <a:endParaRPr lang="en-US" altLang="en-US" dirty="0">
              <a:ea typeface="ＭＳ Ｐゴシック" pitchFamily="34" charset="-128"/>
            </a:endParaRPr>
          </a:p>
          <a:p>
            <a:pPr lvl="1"/>
            <a:r>
              <a:rPr lang="en-US" altLang="en-US" dirty="0">
                <a:ea typeface="ＭＳ Ｐゴシック" pitchFamily="34" charset="-128"/>
              </a:rPr>
              <a:t>Popular kind of programming language</a:t>
            </a:r>
          </a:p>
          <a:p>
            <a:pPr lvl="1"/>
            <a:r>
              <a:rPr lang="en-US" altLang="en-US" dirty="0">
                <a:ea typeface="ＭＳ Ｐゴシック" pitchFamily="34" charset="-128"/>
              </a:rPr>
              <a:t>Programs are sequences of statements</a:t>
            </a:r>
          </a:p>
          <a:p>
            <a:r>
              <a:rPr lang="en-US" altLang="en-US" dirty="0">
                <a:ea typeface="ＭＳ Ｐゴシック" pitchFamily="34" charset="-128"/>
              </a:rPr>
              <a:t>Examples: Ada, C++, C#, Java, and Python</a:t>
            </a:r>
          </a:p>
          <a:p>
            <a:r>
              <a:rPr lang="en-US" altLang="en-US" dirty="0">
                <a:ea typeface="ＭＳ Ｐゴシック" pitchFamily="34" charset="-128"/>
              </a:rPr>
              <a:t>Same underlying philosophy or model</a:t>
            </a:r>
          </a:p>
          <a:p>
            <a:r>
              <a:rPr lang="en-US" altLang="en-US" dirty="0">
                <a:ea typeface="ＭＳ Ｐゴシック" pitchFamily="34" charset="-128"/>
              </a:rPr>
              <a:t>Variations in</a:t>
            </a:r>
          </a:p>
          <a:p>
            <a:pPr lvl="1"/>
            <a:r>
              <a:rPr lang="en-US" altLang="en-US" b="1" dirty="0">
                <a:ea typeface="ＭＳ Ｐゴシック" pitchFamily="34" charset="-128"/>
              </a:rPr>
              <a:t>Syntax</a:t>
            </a:r>
            <a:r>
              <a:rPr lang="en-US" altLang="en-US" dirty="0">
                <a:ea typeface="ＭＳ Ｐゴシック" pitchFamily="34" charset="-128"/>
              </a:rPr>
              <a:t>: how statements are written</a:t>
            </a:r>
          </a:p>
          <a:p>
            <a:pPr lvl="1"/>
            <a:r>
              <a:rPr lang="en-US" altLang="en-US" b="1" dirty="0">
                <a:ea typeface="ＭＳ Ｐゴシック" pitchFamily="34" charset="-128"/>
              </a:rPr>
              <a:t>Semantics</a:t>
            </a:r>
            <a:r>
              <a:rPr lang="en-US" altLang="en-US" dirty="0">
                <a:ea typeface="ＭＳ Ｐゴシック" pitchFamily="34" charset="-128"/>
              </a:rPr>
              <a:t>: meaning of statements</a:t>
            </a:r>
          </a:p>
        </p:txBody>
      </p:sp>
    </p:spTree>
    <p:extLst>
      <p:ext uri="{BB962C8B-B14F-4D97-AF65-F5344CB8AC3E}">
        <p14:creationId xmlns:p14="http://schemas.microsoft.com/office/powerpoint/2010/main" val="650299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5" y="1"/>
            <a:ext cx="8023122" cy="1060704"/>
          </a:xfrm>
        </p:spPr>
        <p:txBody>
          <a:bodyPr anchor="ctr">
            <a:noAutofit/>
          </a:bodyPr>
          <a:lstStyle/>
          <a:p>
            <a:pPr algn="ctr"/>
            <a:r>
              <a:rPr lang="en-US" altLang="en-US" sz="3600" b="0" dirty="0">
                <a:ea typeface="ＭＳ Ｐゴシック" pitchFamily="34" charset="-128"/>
              </a:rPr>
              <a:t>Two Examples in Five-Part </a:t>
            </a:r>
            <a:r>
              <a:rPr lang="en-US" altLang="en-US" sz="3600" b="0" dirty="0" smtClean="0">
                <a:ea typeface="ＭＳ Ｐゴシック" pitchFamily="34" charset="-128"/>
              </a:rPr>
              <a:t>Harmony (1 of 8)</a:t>
            </a:r>
            <a:endParaRPr lang="en-US" sz="3600" b="0" dirty="0"/>
          </a:p>
        </p:txBody>
      </p:sp>
      <p:sp>
        <p:nvSpPr>
          <p:cNvPr id="7" name="Content Placeholder 6"/>
          <p:cNvSpPr>
            <a:spLocks noGrp="1"/>
          </p:cNvSpPr>
          <p:nvPr>
            <p:ph idx="1"/>
          </p:nvPr>
        </p:nvSpPr>
        <p:spPr>
          <a:xfrm>
            <a:off x="294968" y="1231266"/>
            <a:ext cx="8391835" cy="4894898"/>
          </a:xfrm>
        </p:spPr>
        <p:txBody>
          <a:bodyPr>
            <a:noAutofit/>
          </a:bodyPr>
          <a:lstStyle/>
          <a:p>
            <a:r>
              <a:rPr lang="en-US" altLang="en-US" dirty="0">
                <a:ea typeface="ＭＳ Ｐゴシック" pitchFamily="34" charset="-128"/>
              </a:rPr>
              <a:t>Examine similarities and differences of the languages (Ada, C++, C#, Java, and Python) through examples</a:t>
            </a:r>
          </a:p>
          <a:p>
            <a:r>
              <a:rPr lang="en-US" altLang="en-US" dirty="0">
                <a:ea typeface="ＭＳ Ｐゴシック" pitchFamily="34" charset="-128"/>
              </a:rPr>
              <a:t>Favorite Number</a:t>
            </a:r>
          </a:p>
          <a:p>
            <a:pPr lvl="1"/>
            <a:r>
              <a:rPr lang="en-US" altLang="en-US" dirty="0">
                <a:ea typeface="ＭＳ Ｐゴシック" pitchFamily="34" charset="-128"/>
              </a:rPr>
              <a:t>Ask user for her favorite number and then tell her that your favorite number is one greater than hers</a:t>
            </a:r>
          </a:p>
          <a:p>
            <a:r>
              <a:rPr lang="en-US" altLang="en-US" dirty="0">
                <a:ea typeface="ＭＳ Ｐゴシック" pitchFamily="34" charset="-128"/>
              </a:rPr>
              <a:t>Data Cleanup</a:t>
            </a:r>
          </a:p>
          <a:p>
            <a:pPr lvl="1"/>
            <a:r>
              <a:rPr lang="en-US" altLang="en-US" dirty="0">
                <a:ea typeface="ＭＳ Ｐゴシック" pitchFamily="34" charset="-128"/>
              </a:rPr>
              <a:t>Converging-pointers algorithm from Chapter 3</a:t>
            </a:r>
          </a:p>
        </p:txBody>
      </p:sp>
    </p:spTree>
    <p:extLst>
      <p:ext uri="{BB962C8B-B14F-4D97-AF65-F5344CB8AC3E}">
        <p14:creationId xmlns:p14="http://schemas.microsoft.com/office/powerpoint/2010/main" val="3052854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1861</TotalTime>
  <Words>1558</Words>
  <Application>Microsoft Office PowerPoint</Application>
  <PresentationFormat>如螢幕大小 (4:3)</PresentationFormat>
  <Paragraphs>214</Paragraphs>
  <Slides>52</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52</vt:i4>
      </vt:variant>
    </vt:vector>
  </HeadingPairs>
  <TitlesOfParts>
    <vt:vector size="58" baseType="lpstr">
      <vt:lpstr>ＭＳ Ｐゴシック</vt:lpstr>
      <vt:lpstr>Arial</vt:lpstr>
      <vt:lpstr>Calibri</vt:lpstr>
      <vt:lpstr>Courier New</vt:lpstr>
      <vt:lpstr>Wingdings</vt:lpstr>
      <vt:lpstr>Office Theme</vt:lpstr>
      <vt:lpstr>Chapter 9</vt:lpstr>
      <vt:lpstr>Learning Objectives (1 of 2)</vt:lpstr>
      <vt:lpstr>Learning Objectives (2 of 2)</vt:lpstr>
      <vt:lpstr>The Language Progression (1 of 4)</vt:lpstr>
      <vt:lpstr>The Language Progression (2 of 4)</vt:lpstr>
      <vt:lpstr>The Language Progression (3 of 4)</vt:lpstr>
      <vt:lpstr>The Language Progression (4 of 4)</vt:lpstr>
      <vt:lpstr>A Family of Languages</vt:lpstr>
      <vt:lpstr>Two Examples in Five-Part Harmony (1 of 8)</vt:lpstr>
      <vt:lpstr>Two Examples in Five-Part Harmony (2 of 8)</vt:lpstr>
      <vt:lpstr>Two Examples in Five-Part Harmony (3 of 8)</vt:lpstr>
      <vt:lpstr>Two Examples in Five-Part Harmony (4 of 8)</vt:lpstr>
      <vt:lpstr>Two Examples in Five-Part Harmony (5 of 8)</vt:lpstr>
      <vt:lpstr>Two Examples in Five-Part Harmony (6 of 8)</vt:lpstr>
      <vt:lpstr>Two Examples in Five-Part Harmony (7 of 8)</vt:lpstr>
      <vt:lpstr>Two Examples in Five-Part Harmony (8 of 8)</vt:lpstr>
      <vt:lpstr>Figure 9.9 Ada converging-pointers algorithm (part 1)</vt:lpstr>
      <vt:lpstr>Figure 9.9 Ada converging-pointers algorithm (part 2)</vt:lpstr>
      <vt:lpstr>Figure 9.9 Ada converging-pointers algorithm (part 3)</vt:lpstr>
      <vt:lpstr>Figure 9.9 Ada converging-pointers algorithm (part 4)</vt:lpstr>
      <vt:lpstr>Figure 9.10 C++ converging-pointers algorithm (part 1)</vt:lpstr>
      <vt:lpstr>Figure 9.10 C++ converging-pointers algorithm (part 2)</vt:lpstr>
      <vt:lpstr>Figure 9.10 C++ converging-pointers algorithm (part 3)</vt:lpstr>
      <vt:lpstr>Figure 9.11 C# converging-pointers algorithm (part 1)</vt:lpstr>
      <vt:lpstr>Figure 9.11 C# converging-pointers algorithm (part 2)</vt:lpstr>
      <vt:lpstr>Figure 9.11 C# converging-pointers algorithm (part 3)</vt:lpstr>
      <vt:lpstr>Figure 9.11 C# converging-pointers algorithm (part 4)</vt:lpstr>
      <vt:lpstr>Figure 9.12 Java converging-pointers algorithm (part 1)</vt:lpstr>
      <vt:lpstr>Figure 9.12 Java converging-pointers algorithm (part 2)</vt:lpstr>
      <vt:lpstr>Figure 9.12 Java converging-pointers algorithm (part 3)</vt:lpstr>
      <vt:lpstr>Figure 9.12 Java converging-pointers algorithm (part 4)</vt:lpstr>
      <vt:lpstr>Figure 9.13 Python converging-pointers algorithm (part 1)</vt:lpstr>
      <vt:lpstr>Figure 9.13 Python converging-pointers algorithm (part 2)</vt:lpstr>
      <vt:lpstr>Two Examples in Five-Part Harmony</vt:lpstr>
      <vt:lpstr>Feature Analysis</vt:lpstr>
      <vt:lpstr>Meeting Expectations (1 of 3)</vt:lpstr>
      <vt:lpstr>Meeting Expectations (2 of 3)</vt:lpstr>
      <vt:lpstr>Meeting Expectations (3 of 3)</vt:lpstr>
      <vt:lpstr>The Big Picture: Software Engineering (1 of 11)</vt:lpstr>
      <vt:lpstr>The Big Picture: Software Engineering (2 of 11)</vt:lpstr>
      <vt:lpstr>The Big Picture: Software Engineering (3 of 11)</vt:lpstr>
      <vt:lpstr>The Big Picture: Software Engineering (4 of 11)</vt:lpstr>
      <vt:lpstr>Figure 9.17 Size categories of software products</vt:lpstr>
      <vt:lpstr>The Big Picture: Software Engineering (5 of 11)</vt:lpstr>
      <vt:lpstr>The Big Picture: Software Engineering (6 of 11)</vt:lpstr>
      <vt:lpstr>The Big Picture: Software Engineering (7 of 11)</vt:lpstr>
      <vt:lpstr>The Big Picture: Software Engineering (8 of 11)</vt:lpstr>
      <vt:lpstr>The Big Picture: Software Engineering (9 of 11)</vt:lpstr>
      <vt:lpstr>The Big Picture: Software Engineering (10 of 11)</vt:lpstr>
      <vt:lpstr>The Big Picture: Software Engineering (11 of 11)</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Introduction to High-Level Language Programming</dc:title>
  <dc:creator>Schneider</dc:creator>
  <cp:lastModifiedBy>4 6</cp:lastModifiedBy>
  <cp:revision>163</cp:revision>
  <dcterms:created xsi:type="dcterms:W3CDTF">2015-05-05T09:30:46Z</dcterms:created>
  <dcterms:modified xsi:type="dcterms:W3CDTF">2019-09-09T05:43:50Z</dcterms:modified>
</cp:coreProperties>
</file>