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0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5">
          <p15:clr>
            <a:srgbClr val="A4A3A4"/>
          </p15:clr>
        </p15:guide>
        <p15:guide id="2" pos="5612">
          <p15:clr>
            <a:srgbClr val="A4A3A4"/>
          </p15:clr>
        </p15:guide>
        <p15:guide id="3" pos="4085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14B"/>
    <a:srgbClr val="5FC3DA"/>
    <a:srgbClr val="536E75"/>
    <a:srgbClr val="D2D927"/>
    <a:srgbClr val="1F3668"/>
    <a:srgbClr val="D72229"/>
    <a:srgbClr val="5A7B36"/>
    <a:srgbClr val="2C3C22"/>
    <a:srgbClr val="A2D35D"/>
    <a:srgbClr val="F3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566" y="-210"/>
      </p:cViewPr>
      <p:guideLst>
        <p:guide orient="horz" pos="705"/>
        <p:guide pos="5612"/>
        <p:guide pos="4085"/>
        <p:guide pos="2881"/>
      </p:guideLst>
    </p:cSldViewPr>
  </p:slideViewPr>
  <p:outlineViewPr>
    <p:cViewPr>
      <p:scale>
        <a:sx n="33" d="100"/>
        <a:sy n="33" d="100"/>
      </p:scale>
      <p:origin x="0" y="-37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50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FDED-9808-2145-B21E-E47DA86996FE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2110-F9BA-5949-A42B-CE3DC41F23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3269-F868-1148-8D0F-00224D62984F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3670-0D61-9349-97AC-A9731AA75D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83670-0D61-9349-97AC-A9731AA75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605" y="248195"/>
            <a:ext cx="4645395" cy="1143000"/>
          </a:xfrm>
        </p:spPr>
        <p:txBody>
          <a:bodyPr>
            <a:normAutofit/>
          </a:bodyPr>
          <a:lstStyle>
            <a:lvl1pPr>
              <a:defRPr lang="en-US" sz="3500" b="1" kern="1200" baseline="0" dirty="0">
                <a:solidFill>
                  <a:srgbClr val="34B14B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rgbClr val="3C5AA8"/>
              </a:buClr>
              <a:buFont typeface="Arial"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7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4894898"/>
          </a:xfrm>
        </p:spPr>
        <p:txBody>
          <a:bodyPr/>
          <a:lstStyle>
            <a:lvl1pPr>
              <a:buClr>
                <a:srgbClr val="34B14B"/>
              </a:buClr>
              <a:defRPr sz="2600" b="0" i="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400" b="0" i="0">
                <a:latin typeface="Arial"/>
                <a:cs typeface="Arial"/>
              </a:defRPr>
            </a:lvl2pPr>
            <a:lvl3pPr marL="1143000" indent="-228600">
              <a:buClr>
                <a:srgbClr val="34B14B"/>
              </a:buClr>
              <a:buFont typeface="Wingdings" pitchFamily="2" charset="2"/>
              <a:buChar char="§"/>
              <a:defRPr sz="2200" b="0" i="0">
                <a:latin typeface="Arial"/>
                <a:cs typeface="Arial"/>
              </a:defRPr>
            </a:lvl3pPr>
            <a:lvl4pPr marL="1600200" indent="-228600">
              <a:buClr>
                <a:srgbClr val="34B14B"/>
              </a:buClr>
              <a:buFont typeface="Courier New" pitchFamily="49" charset="0"/>
              <a:buChar char="o"/>
              <a:defRPr b="0" i="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33433" y="6313295"/>
            <a:ext cx="3477134" cy="37941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F8B6-4AEF-1F4D-AC2D-D10919A1A6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3910" y="3422664"/>
            <a:ext cx="3709317" cy="1322757"/>
          </a:xfrm>
        </p:spPr>
        <p:txBody>
          <a:bodyPr/>
          <a:lstStyle/>
          <a:p>
            <a:pPr marL="115888" lvl="1">
              <a:spcBef>
                <a:spcPts val="624"/>
              </a:spcBef>
              <a:buClr>
                <a:srgbClr val="FFFFFF"/>
              </a:buClr>
              <a:buSzPct val="100000"/>
              <a:tabLst>
                <a:tab pos="2905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Tower of Babel</a:t>
            </a: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944" y="1528356"/>
            <a:ext cx="3172867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38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(6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A figure shows two illustrations are as follows&#10;The first illustration shows a human silhouette connected to a text box labeled “Hardware” through a cloud shaped text box between labeled “High-level language.” The text below reads: “A high-level language shields the programmer from the hardware.”&#10;The second illustration shows a human silhouette connected to a text box labeled “Hardware” through a cloud shaped text box between labeled “High-level C language.” A second connection connects the human silhouette and Hardware directly and is labeled “Low-level C construct.” &#10;The text given below the figure reads as “C can shield the programmer or allow direct access to hardware.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453693"/>
            <a:ext cx="64738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(7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0454" y="1274808"/>
            <a:ext cx="4262518" cy="4704397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Access to variable’s value and its location</a:t>
            </a:r>
          </a:p>
          <a:p>
            <a:pPr lvl="1"/>
            <a:r>
              <a:rPr lang="en-US" altLang="en-US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number 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refers to its value</a:t>
            </a:r>
          </a:p>
          <a:p>
            <a:pPr lvl="1"/>
            <a:r>
              <a:rPr lang="en-US" altLang="en-US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&amp;number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refers to its memory location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Pointer data type contains memory locations</a:t>
            </a:r>
          </a:p>
        </p:txBody>
      </p:sp>
      <p:pic>
        <p:nvPicPr>
          <p:cNvPr id="4" name="Picture 7" descr="An illustration shows two column header reads “Identifier, Address.” The first column shows the text “number.” The second column shows “1000.” An illustrated memory port shows “234.”&#10;Text below shows the following: C allows access to a memory cell address as well as to its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46200"/>
            <a:ext cx="2744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(8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5" descr="A figure shows two illustrations with the header column reads “Identifier: Address” with the illustrated memory ports. A break is shown within the memory ports.&#10;The first illustration shows the following data:&#10;Before the break in the memory port in first illustration: intPointer, question mark, 800&#10;After the break in the memory port: intPointer, 800, question mark.&#10;The second illustration shows the following data reads:&#10;Before the break in the memory port in second illustration: intPointer, question mark, 800&#10;After the break in the memory port: intPointer, 800, 3.&#10;The third and the seventh section of each port are connected with the forward arrow.&#10;The text below shows the following: (a) The value 800 is assigned to intPointer; (b) The value 3 is assigned to intPoin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1" y="1235075"/>
            <a:ext cx="625475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(9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specialty: system programming</a:t>
            </a:r>
          </a:p>
          <a:p>
            <a:pPr lvl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device drivers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Ability to interact with low-level hardware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C++ was developed in the early 1980s at AT&amp;T Labs by Bjarne Stroustrup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C++ is a superset of C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Object-oriented programming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Collections of code libraries</a:t>
            </a:r>
          </a:p>
        </p:txBody>
      </p:sp>
    </p:spTree>
    <p:extLst>
      <p:ext uri="{BB962C8B-B14F-4D97-AF65-F5344CB8AC3E}">
        <p14:creationId xmlns:p14="http://schemas.microsoft.com/office/powerpoint/2010/main" val="33652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(10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Ada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Developed in the 1970s by the U.S. military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Specialties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Multiprocessing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Strong object-oriented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 and reliability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Used heavily by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Defense Department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Transportation industry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Financial industry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Communications industry</a:t>
            </a:r>
          </a:p>
        </p:txBody>
      </p:sp>
    </p:spTree>
    <p:extLst>
      <p:ext uri="{BB962C8B-B14F-4D97-AF65-F5344CB8AC3E}">
        <p14:creationId xmlns:p14="http://schemas.microsoft.com/office/powerpoint/2010/main" val="36905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(11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JAVA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Developed by Sun Microsystems Inc. in the early 1990s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Designed for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Platform independence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Reliability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Security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Graphical user interfaces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Strong integration with web browsers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Object-oriented, like C++</a:t>
            </a:r>
          </a:p>
        </p:txBody>
      </p:sp>
    </p:spTree>
    <p:extLst>
      <p:ext uri="{BB962C8B-B14F-4D97-AF65-F5344CB8AC3E}">
        <p14:creationId xmlns:p14="http://schemas.microsoft.com/office/powerpoint/2010/main" val="30471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(12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Java programs may be</a:t>
            </a:r>
          </a:p>
          <a:p>
            <a:pPr marL="1071563" lvl="2" indent="-354013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Applications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stand-alone programs</a:t>
            </a:r>
          </a:p>
          <a:p>
            <a:pPr marL="1071563" lvl="2" indent="-354013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Applets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programs that run from webpages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Portability is a key strength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Applications and applets run on most platforms and through most browsers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Source code compiles to platform-independent </a:t>
            </a: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bytecode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(generic low-level code)</a:t>
            </a:r>
          </a:p>
          <a:p>
            <a:pPr marL="1071563" lvl="2" indent="-354013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Java bytecode interpreter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translates to host machine (small program, integrated into browsers)</a:t>
            </a:r>
          </a:p>
        </p:txBody>
      </p:sp>
    </p:spTree>
    <p:extLst>
      <p:ext uri="{BB962C8B-B14F-4D97-AF65-F5344CB8AC3E}">
        <p14:creationId xmlns:p14="http://schemas.microsoft.com/office/powerpoint/2010/main" val="40259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(13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Python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Developed by Guido van Rossum in the early 1990s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Open source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source code for Python is freely available and anyone may suggest changes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 evolution is now guided by the Python Software Foundation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Developed for system administrator tasks and web interfaces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Interpreted language: source code is translated to object code when executed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Relaxed syntax, easy to use, extensive libraries</a:t>
            </a:r>
          </a:p>
        </p:txBody>
      </p:sp>
    </p:spTree>
    <p:extLst>
      <p:ext uri="{BB962C8B-B14F-4D97-AF65-F5344CB8AC3E}">
        <p14:creationId xmlns:p14="http://schemas.microsoft.com/office/powerpoint/2010/main" val="16454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(14 of 15)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C#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Developed by Microsoft in 2000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Successor to C++ but not a superset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Similar to Java in form and goals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Security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Reliability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Integrated into the .NET framework</a:t>
            </a:r>
          </a:p>
          <a:p>
            <a:pPr marL="1071563" lvl="1" indent="-363538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Microsoft support framework for many languages</a:t>
            </a:r>
          </a:p>
          <a:p>
            <a:pPr marL="1071563" lvl="1" indent="-363538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Large collection of code libraries and tools 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Garbage collection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reclaiming memory for reuse</a:t>
            </a:r>
          </a:p>
        </p:txBody>
      </p:sp>
    </p:spTree>
    <p:extLst>
      <p:ext uri="{BB962C8B-B14F-4D97-AF65-F5344CB8AC3E}">
        <p14:creationId xmlns:p14="http://schemas.microsoft.com/office/powerpoint/2010/main" val="40583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(15 of 15)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.NET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 .NET languages are compiled into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Microsoft Intermediate Language (MSIL)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MSIL code is compiled by a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just-in-time (JIT) compiler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small program that produces platform-specific object code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.NET languages include Ada, COBOL, C++, C#, and Visual Basic .NET</a:t>
            </a:r>
          </a:p>
        </p:txBody>
      </p:sp>
    </p:spTree>
    <p:extLst>
      <p:ext uri="{BB962C8B-B14F-4D97-AF65-F5344CB8AC3E}">
        <p14:creationId xmlns:p14="http://schemas.microsoft.com/office/powerpoint/2010/main" val="16724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Objectives (1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Explain why so many programming languages exist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List four key procedural languages and the main purpose for the development of each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the purpose of each special-purpose language: SQL, HTML, JavaScript, and R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the alternative paradigms for programming languages: functional, logic, and parallel </a:t>
            </a:r>
          </a:p>
        </p:txBody>
      </p:sp>
    </p:spTree>
    <p:extLst>
      <p:ext uri="{BB962C8B-B14F-4D97-AF65-F5344CB8AC3E}">
        <p14:creationId xmlns:p14="http://schemas.microsoft.com/office/powerpoint/2010/main" val="2077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(1 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Languages designed for one specific purpose, not general-purpose programming languages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SQL, Structured Query Language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Ask questions about data in a database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HTML (HyperText Markup Language)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Describes the formatting of webpages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JavaScript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Lightweight scripting language for active webpages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Code is embedded in the HTML for the page</a:t>
            </a:r>
          </a:p>
        </p:txBody>
      </p:sp>
    </p:spTree>
    <p:extLst>
      <p:ext uri="{BB962C8B-B14F-4D97-AF65-F5344CB8AC3E}">
        <p14:creationId xmlns:p14="http://schemas.microsoft.com/office/powerpoint/2010/main" val="37948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(2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SQL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Developed by IBM in 1986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Databases store data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query describes what information the user wants, not how to find it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Find all names of vendors with whom we do more than $40,000 worth of business</a:t>
            </a:r>
          </a:p>
          <a:p>
            <a:pPr marL="1071563" lvl="1" indent="-265113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NAME </a:t>
            </a:r>
          </a:p>
          <a:p>
            <a:pPr marL="1071563" lvl="1" indent="-265113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VENDOR</a:t>
            </a:r>
          </a:p>
          <a:p>
            <a:pPr marL="1071563" lvl="1" indent="-265113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PURCHASE &gt; 40000</a:t>
            </a:r>
          </a:p>
        </p:txBody>
      </p:sp>
    </p:spTree>
    <p:extLst>
      <p:ext uri="{BB962C8B-B14F-4D97-AF65-F5344CB8AC3E}">
        <p14:creationId xmlns:p14="http://schemas.microsoft.com/office/powerpoint/2010/main" val="13844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(3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HTML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Contains text to be displayed and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tags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Tags describe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Formatting of text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Special effects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Links to other webpages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Tags come in pairs: begin and end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Tags are written within angle brackets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&lt;title&gt; and &lt;/title&gt;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&lt;em&gt; and &lt;/em&gt;</a:t>
            </a:r>
          </a:p>
        </p:txBody>
      </p:sp>
    </p:spTree>
    <p:extLst>
      <p:ext uri="{BB962C8B-B14F-4D97-AF65-F5344CB8AC3E}">
        <p14:creationId xmlns:p14="http://schemas.microsoft.com/office/powerpoint/2010/main" val="2534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(4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Line 1: &lt; h t m l &gt;. Line 2, indented once: &lt; head &gt;. Line 3, indented twice: &lt; title &gt; first page &lt;, forward slash, title &gt;. Line 4, indented once: &lt;, forward slash, head &gt;. Line 5: blank. Line 6, indented once: &lt; body &gt;. Line 7, indented twice: &lt; h 1 &gt; this is an h 1 heading &lt;, forward slash, h 1 &gt;. Line 8, indented twice: &lt; p &gt; this text is &lt; strong &gt; important &lt;, forward slash, strong &gt; and. Line 9, indented 3 times: this text is &lt; e m &gt; emphasized &lt;, forward slash, e m &gt; &lt;, forward slash, p &gt;. Line 10, indented twice: &lt; p &gt; below is a bulleted list, colon, &lt;, forward slash, p &gt;. Line 11, indented twice: &lt; u l &gt;. Line 12, indented 3 times: &lt; l i &gt; first item &lt;, forward slash, l i &gt;. Line 13, indented 3 times: &lt; l i &gt; second item &lt;, forward slash, l i &gt;. Line 14, indented twice: &lt;, forward slash, u l &gt;. Line 15, indented twice: &lt; p &gt; here is a link to another web page, comma. Line 16, indented 3 times: &lt; ay h r e f =, open quotes, h t t p, colon, forward slash, forward slash, p b s, period, o r g, close quotes, &gt; p b s &lt;, forward slash, ay &gt; &lt;, forward slash, p &gt;. Line 17, indented twice: &lt; p &gt;and here is an image, colon, &lt;, forward slash, p &gt;. Line 18, indented 3 times: &lt; i m g s r c =, open quotes, flower 1, period, j p g, close quotes. Line 19, indented 3 times: alt =, open quotes, sunflowers in a field, close quotes, &gt;. Line 20, indented once: &lt;, forward slash, body &gt;. Line 21: &lt;, forward slash, h t m l &gt;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42" y="1411512"/>
            <a:ext cx="56168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2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(5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The screenshot of a webpage generated by H T M L code shows a webpage page with a headline with text below. There is also an image inserted in the p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52" y="1407885"/>
            <a:ext cx="651351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9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(6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H T M L Tag, h 1; purpose, Create H1 heading, bold with largest font size. H T M L Tag, p; purpose, New paragraph. H T M L Tag, strong; purpose Important. H T M L Tag, e m; purpose, Emphasized. H T M L Tag, u l; purpose, Unordered list, bulleted list. H T M L Tag, l I; purpose, List item. H T M L Tag, ay h r e f = open quotes, ellipsis, close quotes; purpose, Provides hyperlink address. H T M L Tag, I m g, s r c = open quotes, ellipsis, close quotes; Gives the source, location, for the image fil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7" y="1812164"/>
            <a:ext cx="7638098" cy="331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8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(7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JavaScript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Code embeds in HTML 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Enables webpages to react to users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Scripting language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Interpreted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Lightweight (reduced features)</a:t>
            </a:r>
          </a:p>
        </p:txBody>
      </p:sp>
    </p:spTree>
    <p:extLst>
      <p:ext uri="{BB962C8B-B14F-4D97-AF65-F5344CB8AC3E}">
        <p14:creationId xmlns:p14="http://schemas.microsoft.com/office/powerpoint/2010/main" val="13335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Special-Purpose Languages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(8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1773191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JavaScript example</a:t>
            </a:r>
          </a:p>
          <a:p>
            <a:pPr lvl="1">
              <a:buFont typeface="Arial" pitchFamily="34" charset="0"/>
              <a:buChar char="–"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 image when mouse moves over it</a:t>
            </a:r>
          </a:p>
          <a:p>
            <a:pPr lvl="1">
              <a:buFont typeface="Arial" pitchFamily="34" charset="0"/>
              <a:buChar char="–"/>
            </a:pP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Event handler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a function that responds to an event like mouse movement, button clicks, etc.</a:t>
            </a:r>
            <a:endParaRPr lang="en-US" altLang="en-US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7" descr="Line 1: &lt; i m g, s r c =, open quotes, flower 1, period, j p g, close quotes, i d =, open quotes, main image, close quotes. Line 2, indented once: alt =, open quotes, sun flowers in a field, close quotes. Line 3, indented once: on mouse out =, open quotes, images witch, left parenthesis, right parenthesis, close quotes. Line 4, indented once: on mouse over =, open quotes, images witch, left parenthesis, right parenthesis, close quotes &gt;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3733799"/>
            <a:ext cx="69627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 defTabSz="914400">
              <a:defRPr/>
            </a:pP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10.8 JavaScript </a:t>
            </a:r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embedded in an HTML page</a:t>
            </a:r>
          </a:p>
        </p:txBody>
      </p:sp>
      <p:pic>
        <p:nvPicPr>
          <p:cNvPr id="9" name="Picture 7" descr="Line 1: &lt; h t m l &gt;. Line 2, indented once: &lt; head &gt;. Line 3, indented twice: &lt; title &gt; first page &lt;, forward slash, title &gt;. Line 4: blank. Line 5, indented twice: &lt; script language =, open quotes, java script, close quotes, &gt;. Line 6: blank. Line 7, indented twice: function start value, left parenthesis, right parenthesis. Line 8, indented twice: left brace. Line 9, indented 3 times: next p i c name =, open quotes, flower 2, period, j p g, close quotes, semicolon. Line 10, indented twice: right brace. Line 11: blank. Line 12, indented twice: function images witch, left parenthesis, right parenthesis. Line 13, indented twice: left brace. Line 14, indented 3 times: forward slash, forward slash, switch photo to next p i c name. Line 15, indented 3 times: document, period, get element by i d, left parenthesis, open quotes, main image, close quotes, right parenthesis. Line 16, indented 4 times: period, s r c = next p i c name, semicolon. Line 17: blank. Line 18, indented 3 times: forward slash, forward slash, set up for the next switch. Line 19, indented 3 times: if, left parenthesis, next p i c name = =, open quotes, flower 2, period, j p g, close quotes, right parenthesis. Line 20, indented 3 times: left brace. Line 21, indented 4 times: next p i c name =, open quotes, flower 1, period, j p g, close quotes, semicolon. Line 22, indented 3 times: right brace. Line 23, indented 3 times: else. Line 24, indented 3 times: left brace. Line 25, indented 4 times: next p i c name =, open quotes, flower 2, period, j p g, close quotes, semicolon. Line 26, indented 3 times: right brace. Line 27, indented twice: right brace. Line 28, indented twice: &lt;, forward slash, script &gt;. Line 29: blank. Line 30, indented once: &lt;, forward slash, head &gt;. Line 31: blank. Line 32, indented once: &lt; body on load =, open quotes, start value, left parenthesis, right parenthesis, close quotes, &gt;. Line 33, indented twice: &lt; h 1 &gt; this is an h 1 heading &lt;, forward slash, h 1 &gt;. Line 34, indented twice: &lt; p &gt; this text is &lt; strong &gt; important &lt;, forward slash, strong &gt; and. Line 35, indented 3 times: this text is &lt; e m &gt; emphasized &lt;, forward slash, e m &gt; &lt;, forward slash, p &gt;. Line 36, indented twice: &lt; p &gt;below is a bulleted list, colon, &lt;, forward slash, p &gt;. Line 37, indented twice: &lt; u l &gt;. Line 38, indented 3 times: &lt; l i &gt; first item &lt;, forward slash, l i &gt;. Line 39, indented 3 times: &lt; l i &gt; second item &lt;, forward slash, l i &gt;. Line 40, indented twice: &lt;, forward slash, u l &gt;. Line 41, indented twice: &lt; p &gt;here is a link to another web page, comma. Line 42, indented 3 times: &lt; ay h r e f =, open quotes, h t t p, colon, forward slash, forward slash, p b s, period, o r g, close quotes, &gt; p b s &lt;, forward slash, ay &gt; &lt;, forward slash, p &gt;. Line 43, indented twice: &lt; p &gt; and here is an image, colon, &lt;, forward slash, p &gt;. Line 44, indented twice: &lt; i m g s r c =, open quotes, flower, 1, period, j p g, close quotes i d =, open quotes, main image, close quotes. Line 45, indented 3 times: ay l t =, open quotes, sunflowers in a field, close quotes. Line 46, indented 3 times: on mouse out =, open quotes, images witch, left parenthesis, right parenthesis, close quotes. Line 47, indented 3 times: on mouse over =, open quotes, images witch, left parenthesis, right parenthesis, close quotes, &gt;. Line 48, indented once: &lt;, forward slash, body &gt;. Line 49: &lt;, forward slash, h t m l &gt;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95" y="1348723"/>
            <a:ext cx="2831287" cy="481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model or mental framework for thinking about something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programming paradigm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program is a sequence of detailed instructions, accessing and modifying memory locations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Functional programming paradigm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program is a series of transformations on items</a:t>
            </a:r>
          </a:p>
        </p:txBody>
      </p:sp>
    </p:spTree>
    <p:extLst>
      <p:ext uri="{BB962C8B-B14F-4D97-AF65-F5344CB8AC3E}">
        <p14:creationId xmlns:p14="http://schemas.microsoft.com/office/powerpoint/2010/main" val="8692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Objectives (2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Name a functional programming language and a logic programming language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how logic programming languages work, and explain what facts, rules, and inference are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Explain how the MIMD model of parallel processing could be used to find the largest number in a list</a:t>
            </a:r>
          </a:p>
        </p:txBody>
      </p:sp>
    </p:spTree>
    <p:extLst>
      <p:ext uri="{BB962C8B-B14F-4D97-AF65-F5344CB8AC3E}">
        <p14:creationId xmlns:p14="http://schemas.microsoft.com/office/powerpoint/2010/main" val="34541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(2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Logic programming paradigm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program is a series of logical deductions from known facts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Parallel programming paradigm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program is made up of 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Multiple copies of the same subtask OR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Multiple subtasks of the same problem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Performed simultaneously by different </a:t>
            </a:r>
            <a:r>
              <a:rPr lang="en-US" alt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processors</a:t>
            </a:r>
            <a:endParaRPr lang="en-US" altLang="en-US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(3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Functional Programming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LISP was developed in 1958 at MIT by John McCarthy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Scheme is a variant of LISP developed in the 1970s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Functional programming language</a:t>
            </a:r>
            <a:endParaRPr lang="en-US" altLang="en-US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Organized around functions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function takes inputs and produces a single value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Define functions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Call, or apply, functions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Combine function calls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Applicative languages</a:t>
            </a:r>
          </a:p>
        </p:txBody>
      </p:sp>
    </p:spTree>
    <p:extLst>
      <p:ext uri="{BB962C8B-B14F-4D97-AF65-F5344CB8AC3E}">
        <p14:creationId xmlns:p14="http://schemas.microsoft.com/office/powerpoint/2010/main" val="28208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(4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2266677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Lists: linear collections of data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(list 5 1 2)  = (5 1 2)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(car (list 5 1 2)) = 5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(cdr (list 5 1 2)) = (1 2)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(null (list 5 1 2)) = false</a:t>
            </a:r>
          </a:p>
        </p:txBody>
      </p:sp>
      <p:pic>
        <p:nvPicPr>
          <p:cNvPr id="4" name="Picture 7" descr="A screenshot of a bar graph shows the results in percent for five variables: X, Y, smoker, overweight and low income. Each variable is further divided into 6 smaller variables namely: site 1, site 2, site 3, site 4, site 5 and site 6. Each site has a separate corresponding bar with a unique color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73" y="3952535"/>
            <a:ext cx="6602412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(5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(adder (5 10))</a:t>
            </a: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= (+ 5 (adder (10))) = 5 + (adder (10))</a:t>
            </a: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= 5 + (+ 10 (adder ())) = 5 + 10 + (adder ())</a:t>
            </a: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= 5 + 10 + 0 = 15</a:t>
            </a:r>
          </a:p>
          <a:p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Recursive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defined in terms of smaller versions of itself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 </a:t>
            </a: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side effect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here: no changes to values outside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740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(6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 programming languages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Programs describe rules and facts, not how to do something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Queries use logical deduction to produce outputs that follow from the rules and facts given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Declarative programming languages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Programs declare what is true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Artificial intelligence applications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Expert systems solve problems with logical </a:t>
            </a: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reasoning</a:t>
            </a:r>
            <a:endParaRPr lang="en-US" altLang="en-US" sz="22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(7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Prolog was developed in 1972 at the University of Marseilles by A. Colmerauer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Facts describe relationships among specific objects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president(nixon, vietnam_war).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Rules describe general relationships using variables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precedes(X, Y) :- before(X, Y).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X precedes Y if X came before 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precedes(X, Y) :- before(X, Z), precedes(Z, Y).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X precedes Y if X came before Z and Z precedes Y</a:t>
            </a:r>
          </a:p>
        </p:txBody>
      </p:sp>
    </p:spTree>
    <p:extLst>
      <p:ext uri="{BB962C8B-B14F-4D97-AF65-F5344CB8AC3E}">
        <p14:creationId xmlns:p14="http://schemas.microsoft.com/office/powerpoint/2010/main" val="40540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(8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Line 1: left parenthesis, define, left parenthesis, adder input - list, right parenthesis. Line 2, indented once: left parenthesis, c o n d, left parenthesis, left parenthesis, null, question mark, input - list, right parenthesis, 0, right parenthesis. Line 3, indented twice: left parenthesis, else, left parenthesis, +, left parenthesis, car input - list, right parenthesis. Line 4, indented 3 times: left parenthesis, adder, left parenthesis, c d r input - list, right parenthesis, right parenthesis, right parenthesis, right parenthesis, right parenthesis, right parenthes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9" y="1603806"/>
            <a:ext cx="7341235" cy="43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(9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Programming in Prolog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Programmer builds a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knowledge base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facts and rules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“run” a program, pose queries to the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inference engine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deductive algorithm is provided in Prolog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Results to the query come back from Prolog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 of deductive reasoning using fixed rules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Modus ponens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if we know the rule “If A then B” and we know A is true, then we deduce that B is true</a:t>
            </a:r>
          </a:p>
        </p:txBody>
      </p:sp>
    </p:spTree>
    <p:extLst>
      <p:ext uri="{BB962C8B-B14F-4D97-AF65-F5344CB8AC3E}">
        <p14:creationId xmlns:p14="http://schemas.microsoft.com/office/powerpoint/2010/main" val="35959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(10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Line 1: president, left parenthesis, Lincoln, comma, Gettysburg address, right parenthesis, period. Line 2: president, left parenthesis, Lincoln, comma, civil war, right parenthesis, period. Line 3: president, left parenthesis, Nixon, comma, first moon landing, right parenthesis, period. Line 4: president, left parenthesis, Jefferson, comma, Lewis and Clark, right parenthesis, period. Line 5: president, left parenthesis, Kennedy, comma, Cuban missile crisis, right parenthesis, period. Line 6: president, left parenthesis, f d r, comma, world war 2, right parenthesis, period. Line 7: before, left parenthesis, Jefferson, comma, Lincoln, right parenthesis, period. Line 8: before, left parenthesis, Lincoln, comma, f d r, right parenthesis, period. Line 9: before, left parenthesis, f d r, comma, Kennedy, right parenthesis, period. Line 10: before, left parenthesis, Kennedy, comma, Nixon, right parenthesis, period. Line 11: precedes, left parenthesis, X, comma, Y, right parenthesis, colon, dash, before, left parenthesis, X, comma, Y, right parenthesis, period. Line 12: precedes, left parenthesis, X, comma, Y, right parenthesis, colon, dash, before, left parenthesis, X, comma, Z, right parenthesis, comma, precedes, left parenthesis, Z, comma, Y, right parenthesis, perio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60412"/>
            <a:ext cx="48006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(11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858791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Parallel programming is required for large-scale computing problems</a:t>
            </a:r>
          </a:p>
        </p:txBody>
      </p:sp>
      <p:pic>
        <p:nvPicPr>
          <p:cNvPr id="4" name="Picture 7" descr="Facts and rules are fed into a knowledge base which has a reciprocal relation with the inference engine. A query fed into the inference engine, results in a respons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62" y="2639479"/>
            <a:ext cx="7018178" cy="331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6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Why Babel?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Why isn’t there just one high-level programming language?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Why isn’t there just one model of automobile?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Each language has tasks it performs well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Complex computations on real numbers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Detailed page layout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Database interactions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Choose a language based on the tasks to be done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Choose a language based on its approach to computation (its philosophy)</a:t>
            </a:r>
          </a:p>
        </p:txBody>
      </p:sp>
    </p:spTree>
    <p:extLst>
      <p:ext uri="{BB962C8B-B14F-4D97-AF65-F5344CB8AC3E}">
        <p14:creationId xmlns:p14="http://schemas.microsoft.com/office/powerpoint/2010/main" val="42739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(12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74090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SIMD: single instruction, multiple data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Single control unit, many ALUs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 unit sends an instruction to all ALUs at once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MIMD: multiple instruction, multiple data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Many CPUs, each operates on its own data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Multicore computing</a:t>
            </a:r>
            <a:endParaRPr lang="en-US" altLang="en-US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Multiple processors on one chip 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Cluster computing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Processors may be heterogeneous</a:t>
            </a:r>
          </a:p>
          <a:p>
            <a:pPr marL="1071563" lvl="2" indent="-354013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Connected by a LAN or WAN</a:t>
            </a:r>
          </a:p>
        </p:txBody>
      </p:sp>
    </p:spTree>
    <p:extLst>
      <p:ext uri="{BB962C8B-B14F-4D97-AF65-F5344CB8AC3E}">
        <p14:creationId xmlns:p14="http://schemas.microsoft.com/office/powerpoint/2010/main" val="38274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(13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SIMD example: add K to each value in a vector 6 long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Six ALUs, each with unique ID from 1 to 6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Private memory versus shared memory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ALU has a private copy of its vector value</a:t>
            </a:r>
          </a:p>
          <a:p>
            <a:pPr marL="1089025" indent="0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public </a:t>
            </a:r>
          </a:p>
          <a:p>
            <a:pPr marL="1089025" indent="0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private</a:t>
            </a:r>
          </a:p>
          <a:p>
            <a:pPr marL="1089025" indent="0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... </a:t>
            </a:r>
            <a:endParaRPr lang="en-US" altLang="en-US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089025" indent="0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PARALLEL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[1..6]</a:t>
            </a:r>
          </a:p>
          <a:p>
            <a:pPr marL="1089025" indent="0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V=V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K </a:t>
            </a:r>
          </a:p>
          <a:p>
            <a:pPr marL="1089025" indent="0">
              <a:buFontTx/>
              <a:buNone/>
              <a:defRPr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 </a:t>
            </a: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9739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(14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MIMD example: search for a name in a NYC phonebook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101 processors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Processor 101 handles input/output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Divide data and tell processors what to search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Wait for result from some processor</a:t>
            </a:r>
          </a:p>
          <a:p>
            <a:pPr marL="1071563" lvl="1" indent="-342900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Output result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Processors 1 to 100 search their portion of data</a:t>
            </a:r>
          </a:p>
        </p:txBody>
      </p:sp>
    </p:spTree>
    <p:extLst>
      <p:ext uri="{BB962C8B-B14F-4D97-AF65-F5344CB8AC3E}">
        <p14:creationId xmlns:p14="http://schemas.microsoft.com/office/powerpoint/2010/main" val="12815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(15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MIMD better example: find largest number in a list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Divide-and-conquer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split problem into smaller pieces and send to other processors</a:t>
            </a: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 processor divides data in two, sends to two child processors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Repeat until processors have one piece of data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Children send parent their largest value</a:t>
            </a:r>
          </a:p>
          <a:p>
            <a:pPr marL="717550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Parent compares two largest and returns the bigger to its parent</a:t>
            </a:r>
          </a:p>
        </p:txBody>
      </p:sp>
    </p:spTree>
    <p:extLst>
      <p:ext uri="{BB962C8B-B14F-4D97-AF65-F5344CB8AC3E}">
        <p14:creationId xmlns:p14="http://schemas.microsoft.com/office/powerpoint/2010/main" val="37806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Alternative Programming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Paradigms (16 of 16)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Processor 1 to 1001 connect to a communication channel via I D 1 to I D 1001. The communication channel connects to a data storage unit which is at the end of the processor line. Each processor is connected to a memory unit which holds the following information: your list, number and nam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505857"/>
            <a:ext cx="623887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3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1033" y="1"/>
            <a:ext cx="8021934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New Languages Keep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Coming (1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 was developed in 2009 at Google by Ken Thompson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Combines ease of programming with safety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Supports networked and multicore computing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Fast compilation, open source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Swift: new Apple language for building apps in iOS and macOS </a:t>
            </a:r>
          </a:p>
        </p:txBody>
      </p:sp>
    </p:spTree>
    <p:extLst>
      <p:ext uri="{BB962C8B-B14F-4D97-AF65-F5344CB8AC3E}">
        <p14:creationId xmlns:p14="http://schemas.microsoft.com/office/powerpoint/2010/main" val="9959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0924" y="1"/>
            <a:ext cx="8102153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New Languages Keep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Coming (2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Milk was announced in September of 2016 by MIT’s Computer Science and Artificial Intelligence Laboratory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Geared toward “big data”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Focused on using cache memory on multicore processors to speed up the process of accessing data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Speeds up programs 3 to 4 times</a:t>
            </a:r>
          </a:p>
        </p:txBody>
      </p:sp>
    </p:spTree>
    <p:extLst>
      <p:ext uri="{BB962C8B-B14F-4D97-AF65-F5344CB8AC3E}">
        <p14:creationId xmlns:p14="http://schemas.microsoft.com/office/powerpoint/2010/main" val="40529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0924" y="1"/>
            <a:ext cx="8102153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New Languages Keep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Coming (3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Alt text will be entered he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402114"/>
            <a:ext cx="4699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7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Conclusion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995363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vary by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Philosophy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Intended application areas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Strengths and purposes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Style, syntax, and semantics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Approaches to types, variables, and memory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Tools provided or accessible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cross paradigms</a:t>
            </a:r>
          </a:p>
        </p:txBody>
      </p:sp>
    </p:spTree>
    <p:extLst>
      <p:ext uri="{BB962C8B-B14F-4D97-AF65-F5344CB8AC3E}">
        <p14:creationId xmlns:p14="http://schemas.microsoft.com/office/powerpoint/2010/main" val="157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Summary (1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81234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 programming languages exist because they reflect different intended uses or different philosophical views.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Procedural programming languages include</a:t>
            </a:r>
          </a:p>
          <a:p>
            <a:pPr marL="717550" lvl="1" indent="-363538"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Plankalkül, Fortran, COBOL, C/C++, Ada, Java, Python, and C#.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Special-purpose programming languages have limited range of use: SQL, HTML, and JavaScript.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Other paradigms include </a:t>
            </a:r>
          </a:p>
          <a:p>
            <a:pPr lvl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Functional, logic, and 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26392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(1 of </a:t>
            </a: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language philosophy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Tell the computer step by step how to manipulate variables (data in memory locations)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Analogy to Romance languages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Here we survey procedural languages by historical perspective and intended purpose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Plankalkül, Fortran, COBOL, C/C++, Ada, Java, Python, C# and .NET</a:t>
            </a:r>
          </a:p>
        </p:txBody>
      </p:sp>
    </p:spTree>
    <p:extLst>
      <p:ext uri="{BB962C8B-B14F-4D97-AF65-F5344CB8AC3E}">
        <p14:creationId xmlns:p14="http://schemas.microsoft.com/office/powerpoint/2010/main" val="17281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3488" y="1"/>
            <a:ext cx="7557025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Summary (2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660346" cy="4812347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Functional programming languages organize programs around functions, function calls, and combining of functions.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Logic programming languages do not specify how to do something but give facts and rules and let the program deduce the results.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Parallel programming languages support SIMD or MIMD parallel processing.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New programming languages evolve continuously for new or evolving </a:t>
            </a:r>
            <a:r>
              <a:rPr lang="en-US" alt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1941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(2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Plankalkül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Translation: “formal planning system.”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Developed in Germany in 1945 by Konrad Zuse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Never implemented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Had the sophisticated concepts presented in the manual been known prior to 1972, they may have changed the development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386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(3 of </a:t>
            </a: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Fortran: Formula Translating System</a:t>
            </a:r>
          </a:p>
          <a:p>
            <a:pPr marL="717550" indent="-363538">
              <a:buFont typeface="Arial" panose="020B0604020202020204" pitchFamily="34" charset="0"/>
              <a:buChar char="–"/>
              <a:tabLst>
                <a:tab pos="717550" algn="l"/>
              </a:tabLst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Developed at IBM in the 1950s by John Backus</a:t>
            </a:r>
          </a:p>
          <a:p>
            <a:pPr marL="717550" indent="-363538">
              <a:buFont typeface="Arial" panose="020B0604020202020204" pitchFamily="34" charset="0"/>
              <a:buChar char="–"/>
              <a:tabLst>
                <a:tab pos="717550" algn="l"/>
              </a:tabLst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high-level language actually implemented</a:t>
            </a:r>
          </a:p>
          <a:p>
            <a:pPr marL="717550" indent="-363538">
              <a:buFont typeface="Arial" panose="020B0604020202020204" pitchFamily="34" charset="0"/>
              <a:buChar char="–"/>
              <a:tabLst>
                <a:tab pos="717550" algn="l"/>
              </a:tabLst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Focus on numerical computation</a:t>
            </a:r>
          </a:p>
          <a:p>
            <a:pPr marL="717550" indent="-363538">
              <a:buFont typeface="Arial" panose="020B0604020202020204" pitchFamily="34" charset="0"/>
              <a:buChar char="–"/>
              <a:tabLst>
                <a:tab pos="717550" algn="l"/>
              </a:tabLst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 structures similar to assembly language</a:t>
            </a:r>
          </a:p>
          <a:p>
            <a:pPr marL="717550" indent="-363538">
              <a:buFont typeface="Arial" panose="020B0604020202020204" pitchFamily="34" charset="0"/>
              <a:buChar char="–"/>
              <a:tabLst>
                <a:tab pos="717550" algn="l"/>
              </a:tabLst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GO TO</a:t>
            </a:r>
          </a:p>
          <a:p>
            <a:pPr marL="1071563" lvl="1" indent="-363538">
              <a:buFont typeface="Wingdings" pitchFamily="2" charset="2"/>
              <a:buChar char="§"/>
              <a:tabLst>
                <a:tab pos="717550" algn="l"/>
              </a:tabLst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Like a JUMP</a:t>
            </a:r>
          </a:p>
          <a:p>
            <a:pPr marL="1071563" lvl="1" indent="-363538">
              <a:buFont typeface="Wingdings" pitchFamily="2" charset="2"/>
              <a:buChar char="§"/>
              <a:tabLst>
                <a:tab pos="717550" algn="l"/>
              </a:tabLst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create spaghetti code</a:t>
            </a:r>
          </a:p>
          <a:p>
            <a:pPr marL="717550" indent="-363538">
              <a:buFont typeface="Arial" panose="020B0604020202020204" pitchFamily="34" charset="0"/>
              <a:buChar char="–"/>
              <a:tabLst>
                <a:tab pos="717550" algn="l"/>
              </a:tabLst>
              <a:defRPr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External libraries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tested special-purpose code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many libraries exist that coders sometimes don’t need to write actual code</a:t>
            </a:r>
          </a:p>
        </p:txBody>
      </p:sp>
    </p:spTree>
    <p:extLst>
      <p:ext uri="{BB962C8B-B14F-4D97-AF65-F5344CB8AC3E}">
        <p14:creationId xmlns:p14="http://schemas.microsoft.com/office/powerpoint/2010/main" val="644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(4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COBOL: COmmon Business-Oriented Language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Developed by the U.S. Navy in 1959 and 1960 by a group headed by Admiral Grace Murray Hopper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Focus on business applications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Inventory or payroll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Master file updated by transaction files: file I/O key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Wide use in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legacy code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(60% of existing code)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Year 2000 (Y2K) issues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Required massive updating of old COBOL</a:t>
            </a:r>
          </a:p>
        </p:txBody>
      </p:sp>
    </p:spTree>
    <p:extLst>
      <p:ext uri="{BB962C8B-B14F-4D97-AF65-F5344CB8AC3E}">
        <p14:creationId xmlns:p14="http://schemas.microsoft.com/office/powerpoint/2010/main" val="2819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Procedural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Languages (5 of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968" y="1231266"/>
            <a:ext cx="8391835" cy="48948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C/C++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developed in the early 1970s at AT&amp;T Labs by Dennis Ritchie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Focuses on system programming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Close connection to UNIX</a:t>
            </a:r>
          </a:p>
          <a:p>
            <a:pPr marL="717550" indent="-363538"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Highly efficient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High-level constructs as desired</a:t>
            </a:r>
          </a:p>
          <a:p>
            <a:pPr marL="1071563" lvl="1" indent="-354013">
              <a:buFont typeface="Wingdings" pitchFamily="2" charset="2"/>
              <a:buChar char="§"/>
              <a:defRPr/>
            </a:pPr>
            <a:r>
              <a:rPr lang="en-US" altLang="en-US" sz="2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Low-level constructs when efficiency is needed</a:t>
            </a:r>
          </a:p>
        </p:txBody>
      </p:sp>
    </p:spTree>
    <p:extLst>
      <p:ext uri="{BB962C8B-B14F-4D97-AF65-F5344CB8AC3E}">
        <p14:creationId xmlns:p14="http://schemas.microsoft.com/office/powerpoint/2010/main" val="40517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2143</Words>
  <Application>Microsoft Office PowerPoint</Application>
  <PresentationFormat>On-screen Show (4:3)</PresentationFormat>
  <Paragraphs>312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Chapter 10</vt:lpstr>
      <vt:lpstr>Learning Objectives (1 of 2)</vt:lpstr>
      <vt:lpstr>Learning Objectives (2 of 2)</vt:lpstr>
      <vt:lpstr>Why Babel?</vt:lpstr>
      <vt:lpstr>Procedural Languages (1 of 15)</vt:lpstr>
      <vt:lpstr>Procedural Languages (2 of 15)</vt:lpstr>
      <vt:lpstr>Procedural Languages (3 of 15)</vt:lpstr>
      <vt:lpstr>Procedural Languages (4 of 15)</vt:lpstr>
      <vt:lpstr>Procedural Languages (5 of 15)</vt:lpstr>
      <vt:lpstr>Procedural Languages (6 of 15)</vt:lpstr>
      <vt:lpstr>Procedural Languages (7 of 15)</vt:lpstr>
      <vt:lpstr>Procedural Languages (8 of 15)</vt:lpstr>
      <vt:lpstr>Procedural Languages (9 of 15)</vt:lpstr>
      <vt:lpstr>Procedural Languages (10 of 15)</vt:lpstr>
      <vt:lpstr>Procedural Languages (11 of 15)</vt:lpstr>
      <vt:lpstr>Procedural Languages (12 of 15)</vt:lpstr>
      <vt:lpstr>Procedural Languages (13 of 15)</vt:lpstr>
      <vt:lpstr>Procedural Languages (14 of 15)</vt:lpstr>
      <vt:lpstr>Procedural Languages (15 of 15)</vt:lpstr>
      <vt:lpstr>Special-Purpose Languages (1 of 8)</vt:lpstr>
      <vt:lpstr>Special-Purpose Languages (2 of 8)</vt:lpstr>
      <vt:lpstr>Special-Purpose Languages (3 of 8)</vt:lpstr>
      <vt:lpstr>Special-Purpose Languages (4 of 8)</vt:lpstr>
      <vt:lpstr>Special-Purpose Languages (5 of 8)</vt:lpstr>
      <vt:lpstr>Special-Purpose Languages (6 of 8)</vt:lpstr>
      <vt:lpstr>Special-Purpose Languages (7 of 8)</vt:lpstr>
      <vt:lpstr>Special-Purpose Languages (8 of 8)</vt:lpstr>
      <vt:lpstr>Figure 10.8 JavaScript embedded in an HTML page</vt:lpstr>
      <vt:lpstr>Alternative Programming Paradigms (1 of 16)</vt:lpstr>
      <vt:lpstr>Alternative Programming Paradigms (2 of 16)</vt:lpstr>
      <vt:lpstr>Alternative Programming Paradigms (3 of 16)</vt:lpstr>
      <vt:lpstr>Alternative Programming Paradigms (4 of 16)</vt:lpstr>
      <vt:lpstr>Alternative Programming Paradigms (5 of 16)</vt:lpstr>
      <vt:lpstr>Alternative Programming Paradigms (6 of 16)</vt:lpstr>
      <vt:lpstr>Alternative Programming Paradigms (7 of 16)</vt:lpstr>
      <vt:lpstr>Alternative Programming Paradigms (8 of 16)</vt:lpstr>
      <vt:lpstr>Alternative Programming Paradigms (9 of 16)</vt:lpstr>
      <vt:lpstr>Alternative Programming Paradigms (10 of 16)</vt:lpstr>
      <vt:lpstr>Alternative Programming Paradigms (11 of 16)</vt:lpstr>
      <vt:lpstr>Alternative Programming Paradigms (12 of 16)</vt:lpstr>
      <vt:lpstr>Alternative Programming Paradigms (13 of 16)</vt:lpstr>
      <vt:lpstr>Alternative Programming Paradigms (14 of 16)</vt:lpstr>
      <vt:lpstr>Alternative Programming Paradigms (15 of 16)</vt:lpstr>
      <vt:lpstr>Alternative Programming Paradigms (16 of 16)</vt:lpstr>
      <vt:lpstr>New Languages Keep Coming (1 of 3)</vt:lpstr>
      <vt:lpstr>New Languages Keep Coming (2 of 3)</vt:lpstr>
      <vt:lpstr>New Languages Keep Coming (3 of 3)</vt:lpstr>
      <vt:lpstr>Conclusion</vt:lpstr>
      <vt:lpstr>Summary (1 of 2)</vt:lpstr>
      <vt:lpstr>Summary (2 of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The Tower of Babel</dc:title>
  <dc:creator>Schneider</dc:creator>
  <cp:lastModifiedBy>CD</cp:lastModifiedBy>
  <cp:revision>181</cp:revision>
  <dcterms:created xsi:type="dcterms:W3CDTF">2015-05-05T09:30:46Z</dcterms:created>
  <dcterms:modified xsi:type="dcterms:W3CDTF">2017-11-21T14:17:22Z</dcterms:modified>
</cp:coreProperties>
</file>