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88"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8" autoAdjust="0"/>
    <p:restoredTop sz="94434" autoAdjust="0"/>
  </p:normalViewPr>
  <p:slideViewPr>
    <p:cSldViewPr snapToGrid="0">
      <p:cViewPr>
        <p:scale>
          <a:sx n="73" d="100"/>
          <a:sy n="73" d="100"/>
        </p:scale>
        <p:origin x="-1200" y="-48"/>
      </p:cViewPr>
      <p:guideLst>
        <p:guide orient="horz" pos="705"/>
        <p:guide pos="5612"/>
        <p:guide pos="4085"/>
        <p:guide pos="2881"/>
      </p:guideLst>
    </p:cSldViewPr>
  </p:slideViewPr>
  <p:outlineViewPr>
    <p:cViewPr>
      <p:scale>
        <a:sx n="33" d="100"/>
        <a:sy n="33" d="100"/>
      </p:scale>
      <p:origin x="0" y="-197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26447573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1928793"/>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0"/>
          </p:nvPr>
        </p:nvSpPr>
        <p:spPr>
          <a:xfrm>
            <a:off x="712788" y="4451350"/>
            <a:ext cx="6804025" cy="137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1724102"/>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itchFamily="34" charset="0"/>
                <a:cs typeface="Arial" pitchFamily="34" charset="0"/>
              </a:rPr>
              <a:t>Compilers and Language Translation</a:t>
            </a:r>
            <a:endParaRPr lang="en-US" sz="36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smtClean="0">
                <a:latin typeface="Arial" panose="020B0604020202020204" pitchFamily="34" charset="0"/>
                <a:cs typeface="Arial" panose="020B0604020202020204" pitchFamily="34" charset="0"/>
              </a:rPr>
              <a:t>11</a:t>
            </a:r>
            <a:endParaRPr lang="en-US" sz="4000" dirty="0"/>
          </a:p>
        </p:txBody>
      </p:sp>
    </p:spTree>
    <p:extLst>
      <p:ext uri="{BB962C8B-B14F-4D97-AF65-F5344CB8AC3E}">
        <p14:creationId xmlns:p14="http://schemas.microsoft.com/office/powerpoint/2010/main" val="2491342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(6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pPr marL="0" indent="0">
              <a:buFontTx/>
              <a:buNone/>
              <a:defRPr/>
            </a:pPr>
            <a:r>
              <a:rPr lang="en-US" altLang="en-US" b="1" dirty="0">
                <a:latin typeface="Arial" pitchFamily="34" charset="0"/>
                <a:cs typeface="Arial" pitchFamily="34" charset="0"/>
              </a:rPr>
              <a:t>Phase II: Parsing</a:t>
            </a:r>
          </a:p>
          <a:p>
            <a:pPr>
              <a:defRPr/>
            </a:pPr>
            <a:r>
              <a:rPr lang="en-US" altLang="en-US" dirty="0">
                <a:latin typeface="Arial" pitchFamily="34" charset="0"/>
                <a:cs typeface="Arial" pitchFamily="34" charset="0"/>
              </a:rPr>
              <a:t>A </a:t>
            </a:r>
            <a:r>
              <a:rPr lang="en-US" altLang="en-US" b="1" dirty="0">
                <a:latin typeface="Arial" pitchFamily="34" charset="0"/>
                <a:cs typeface="Arial" pitchFamily="34" charset="0"/>
              </a:rPr>
              <a:t>parser</a:t>
            </a:r>
            <a:r>
              <a:rPr lang="en-US" altLang="en-US" dirty="0">
                <a:latin typeface="Arial" pitchFamily="34" charset="0"/>
                <a:cs typeface="Arial" pitchFamily="34" charset="0"/>
              </a:rPr>
              <a:t> takes a list of tokens and</a:t>
            </a:r>
          </a:p>
          <a:p>
            <a:pPr lvl="1">
              <a:defRPr/>
            </a:pPr>
            <a:r>
              <a:rPr lang="en-US" altLang="en-US" dirty="0">
                <a:latin typeface="Arial" pitchFamily="34" charset="0"/>
                <a:cs typeface="Arial" pitchFamily="34" charset="0"/>
              </a:rPr>
              <a:t>Determines grammatical structure</a:t>
            </a:r>
          </a:p>
          <a:p>
            <a:pPr lvl="1">
              <a:defRPr/>
            </a:pPr>
            <a:r>
              <a:rPr lang="en-US" altLang="en-US" dirty="0">
                <a:latin typeface="Arial" pitchFamily="34" charset="0"/>
                <a:cs typeface="Arial" pitchFamily="34" charset="0"/>
              </a:rPr>
              <a:t>Builds a </a:t>
            </a:r>
            <a:r>
              <a:rPr lang="en-US" altLang="en-US" b="1" dirty="0">
                <a:latin typeface="Arial" pitchFamily="34" charset="0"/>
                <a:cs typeface="Arial" pitchFamily="34" charset="0"/>
              </a:rPr>
              <a:t>parse tree</a:t>
            </a:r>
            <a:endParaRPr lang="en-US" altLang="en-US" dirty="0">
              <a:latin typeface="Arial" pitchFamily="34" charset="0"/>
              <a:cs typeface="Arial" pitchFamily="34" charset="0"/>
            </a:endParaRPr>
          </a:p>
          <a:p>
            <a:pPr>
              <a:defRPr/>
            </a:pPr>
            <a:r>
              <a:rPr lang="en-US" altLang="en-US" b="1" dirty="0">
                <a:latin typeface="Arial" pitchFamily="34" charset="0"/>
                <a:cs typeface="Arial" pitchFamily="34" charset="0"/>
              </a:rPr>
              <a:t>Syntax</a:t>
            </a:r>
          </a:p>
          <a:p>
            <a:pPr lvl="1">
              <a:defRPr/>
            </a:pPr>
            <a:r>
              <a:rPr lang="en-US" altLang="en-US" dirty="0">
                <a:latin typeface="Arial" pitchFamily="34" charset="0"/>
                <a:cs typeface="Arial" pitchFamily="34" charset="0"/>
              </a:rPr>
              <a:t>Grammatical structure</a:t>
            </a:r>
          </a:p>
          <a:p>
            <a:pPr lvl="1">
              <a:defRPr/>
            </a:pPr>
            <a:r>
              <a:rPr lang="en-US" altLang="en-US" dirty="0">
                <a:latin typeface="Arial" pitchFamily="34" charset="0"/>
                <a:cs typeface="Arial" pitchFamily="34" charset="0"/>
              </a:rPr>
              <a:t>Defined by </a:t>
            </a:r>
            <a:r>
              <a:rPr lang="en-US" altLang="en-US" b="1" dirty="0">
                <a:latin typeface="Arial" pitchFamily="34" charset="0"/>
                <a:cs typeface="Arial" pitchFamily="34" charset="0"/>
              </a:rPr>
              <a:t>rules</a:t>
            </a:r>
            <a:r>
              <a:rPr lang="en-US" altLang="en-US" dirty="0">
                <a:latin typeface="Arial" pitchFamily="34" charset="0"/>
                <a:cs typeface="Arial" pitchFamily="34" charset="0"/>
              </a:rPr>
              <a:t> (</a:t>
            </a:r>
            <a:r>
              <a:rPr lang="en-US" altLang="en-US" b="1" dirty="0">
                <a:latin typeface="Arial" pitchFamily="34" charset="0"/>
                <a:cs typeface="Arial" pitchFamily="34" charset="0"/>
              </a:rPr>
              <a:t>productions</a:t>
            </a:r>
            <a:r>
              <a:rPr lang="en-US" altLang="en-US" dirty="0">
                <a:latin typeface="Arial" pitchFamily="34" charset="0"/>
                <a:cs typeface="Arial" pitchFamily="34" charset="0"/>
              </a:rPr>
              <a:t>)</a:t>
            </a:r>
          </a:p>
          <a:p>
            <a:pPr lvl="2">
              <a:defRPr/>
            </a:pPr>
            <a:r>
              <a:rPr lang="en-US" altLang="en-US" b="1" dirty="0">
                <a:latin typeface="Arial" pitchFamily="34" charset="0"/>
                <a:cs typeface="Arial" pitchFamily="34" charset="0"/>
              </a:rPr>
              <a:t>BNF (Backus-Naur Form)</a:t>
            </a:r>
            <a:r>
              <a:rPr lang="en-US" altLang="en-US" dirty="0">
                <a:latin typeface="Arial" pitchFamily="34" charset="0"/>
                <a:cs typeface="Arial" pitchFamily="34" charset="0"/>
              </a:rPr>
              <a:t> is the notation for describing </a:t>
            </a:r>
            <a:r>
              <a:rPr lang="en-US" altLang="en-US" b="1" dirty="0">
                <a:latin typeface="Arial" pitchFamily="34" charset="0"/>
                <a:cs typeface="Arial" pitchFamily="34" charset="0"/>
              </a:rPr>
              <a:t>rules</a:t>
            </a:r>
          </a:p>
          <a:p>
            <a:pPr>
              <a:defRPr/>
            </a:pPr>
            <a:r>
              <a:rPr lang="en-US" altLang="en-US" dirty="0">
                <a:latin typeface="Arial" pitchFamily="34" charset="0"/>
                <a:cs typeface="Arial" pitchFamily="34" charset="0"/>
              </a:rPr>
              <a:t>A </a:t>
            </a:r>
            <a:r>
              <a:rPr lang="en-US" altLang="en-US" b="1" dirty="0">
                <a:latin typeface="Arial" pitchFamily="34" charset="0"/>
                <a:cs typeface="Arial" pitchFamily="34" charset="0"/>
              </a:rPr>
              <a:t>grammar</a:t>
            </a:r>
            <a:r>
              <a:rPr lang="en-US" altLang="en-US" dirty="0">
                <a:latin typeface="Arial" pitchFamily="34" charset="0"/>
                <a:cs typeface="Arial" pitchFamily="34" charset="0"/>
              </a:rPr>
              <a:t> is the set of rules that define a language</a:t>
            </a:r>
            <a:endParaRPr lang="en-US" altLang="en-US" b="1" dirty="0">
              <a:latin typeface="Arial" pitchFamily="34" charset="0"/>
              <a:cs typeface="Arial" pitchFamily="34" charset="0"/>
            </a:endParaRPr>
          </a:p>
        </p:txBody>
      </p:sp>
    </p:spTree>
    <p:extLst>
      <p:ext uri="{BB962C8B-B14F-4D97-AF65-F5344CB8AC3E}">
        <p14:creationId xmlns:p14="http://schemas.microsoft.com/office/powerpoint/2010/main" val="545130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(7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pPr>
              <a:buFontTx/>
              <a:buNone/>
            </a:pPr>
            <a:r>
              <a:rPr lang="en-US" altLang="en-US" b="1" dirty="0">
                <a:latin typeface="Arial" pitchFamily="34" charset="0"/>
                <a:ea typeface="ＭＳ Ｐゴシック" pitchFamily="34" charset="-128"/>
                <a:cs typeface="Arial" pitchFamily="34" charset="0"/>
              </a:rPr>
              <a:t>Parsing</a:t>
            </a:r>
          </a:p>
          <a:p>
            <a:r>
              <a:rPr lang="en-US" altLang="en-US" dirty="0">
                <a:latin typeface="Arial" pitchFamily="34" charset="0"/>
                <a:ea typeface="ＭＳ Ｐゴシック" pitchFamily="34" charset="-128"/>
                <a:cs typeface="Arial" pitchFamily="34" charset="0"/>
              </a:rPr>
              <a:t>BNF </a:t>
            </a:r>
          </a:p>
          <a:p>
            <a:pPr lvl="1"/>
            <a:r>
              <a:rPr lang="en-US" altLang="en-US" dirty="0" smtClean="0">
                <a:latin typeface="Arial" pitchFamily="34" charset="0"/>
                <a:ea typeface="ＭＳ Ｐゴシック" pitchFamily="34" charset="-128"/>
                <a:cs typeface="Arial" pitchFamily="34" charset="0"/>
              </a:rPr>
              <a:t>Rules</a:t>
            </a:r>
          </a:p>
          <a:p>
            <a:pPr marL="457200" lvl="1" indent="0">
              <a:buNone/>
            </a:pPr>
            <a:r>
              <a:rPr lang="en-US" altLang="en-US" dirty="0" smtClean="0">
                <a:latin typeface="Arial" pitchFamily="34" charset="0"/>
                <a:ea typeface="ＭＳ Ｐゴシック" pitchFamily="34" charset="-128"/>
                <a:cs typeface="Arial" pitchFamily="34" charset="0"/>
              </a:rPr>
              <a:t>left-hand </a:t>
            </a:r>
            <a:r>
              <a:rPr lang="en-US" altLang="en-US" dirty="0">
                <a:latin typeface="Arial" pitchFamily="34" charset="0"/>
                <a:ea typeface="ＭＳ Ｐゴシック" pitchFamily="34" charset="-128"/>
                <a:cs typeface="Arial" pitchFamily="34" charset="0"/>
              </a:rPr>
              <a:t>side ::= right-hand </a:t>
            </a:r>
            <a:r>
              <a:rPr lang="en-US" altLang="en-US" dirty="0" smtClean="0">
                <a:latin typeface="Arial" pitchFamily="34" charset="0"/>
                <a:ea typeface="ＭＳ Ｐゴシック" pitchFamily="34" charset="-128"/>
                <a:cs typeface="Arial" pitchFamily="34" charset="0"/>
              </a:rPr>
              <a:t>side</a:t>
            </a:r>
          </a:p>
          <a:p>
            <a:pPr marL="457200" lvl="1" indent="0">
              <a:buNone/>
            </a:pPr>
            <a:r>
              <a:rPr lang="en-US" altLang="en-US" dirty="0" smtClean="0">
                <a:latin typeface="Arial" pitchFamily="34" charset="0"/>
                <a:ea typeface="ＭＳ Ｐゴシック" pitchFamily="34" charset="-128"/>
                <a:cs typeface="Arial" pitchFamily="34" charset="0"/>
              </a:rPr>
              <a:t>&lt;sentence</a:t>
            </a:r>
            <a:r>
              <a:rPr lang="en-US" altLang="en-US" dirty="0">
                <a:latin typeface="Arial" pitchFamily="34" charset="0"/>
                <a:ea typeface="ＭＳ Ｐゴシック" pitchFamily="34" charset="-128"/>
                <a:cs typeface="Arial" pitchFamily="34" charset="0"/>
              </a:rPr>
              <a:t>&gt; ::= &lt;subject&gt; &lt;verb&gt; &lt;object&gt;</a:t>
            </a:r>
          </a:p>
          <a:p>
            <a:pPr lvl="1"/>
            <a:r>
              <a:rPr lang="en-US" altLang="en-US" dirty="0">
                <a:latin typeface="Arial" pitchFamily="34" charset="0"/>
                <a:ea typeface="ＭＳ Ｐゴシック" pitchFamily="34" charset="-128"/>
                <a:cs typeface="Arial" pitchFamily="34" charset="0"/>
              </a:rPr>
              <a:t>Left-hand side: grammatical category</a:t>
            </a:r>
          </a:p>
          <a:p>
            <a:pPr lvl="1"/>
            <a:r>
              <a:rPr lang="en-US" altLang="en-US" dirty="0">
                <a:latin typeface="Arial" pitchFamily="34" charset="0"/>
                <a:ea typeface="ＭＳ Ｐゴシック" pitchFamily="34" charset="-128"/>
                <a:cs typeface="Arial" pitchFamily="34" charset="0"/>
              </a:rPr>
              <a:t>Right-hand side: pattern that captures the structure of category</a:t>
            </a:r>
          </a:p>
        </p:txBody>
      </p:sp>
    </p:spTree>
    <p:extLst>
      <p:ext uri="{BB962C8B-B14F-4D97-AF65-F5344CB8AC3E}">
        <p14:creationId xmlns:p14="http://schemas.microsoft.com/office/powerpoint/2010/main" val="2551504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(8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lvl="1">
              <a:buFont typeface="Arial" pitchFamily="34" charset="0"/>
              <a:buChar char="–"/>
              <a:defRPr/>
            </a:pPr>
            <a:r>
              <a:rPr lang="en-US" dirty="0" smtClean="0">
                <a:latin typeface="Arial" pitchFamily="34" charset="0"/>
                <a:ea typeface="ＭＳ Ｐゴシック" pitchFamily="34" charset="-128"/>
                <a:cs typeface="Arial" pitchFamily="34" charset="0"/>
              </a:rPr>
              <a:t>Patterns </a:t>
            </a:r>
            <a:r>
              <a:rPr lang="en-US" dirty="0">
                <a:latin typeface="Arial" pitchFamily="34" charset="0"/>
                <a:ea typeface="ＭＳ Ｐゴシック" pitchFamily="34" charset="-128"/>
                <a:cs typeface="Arial" pitchFamily="34" charset="0"/>
              </a:rPr>
              <a:t>are made from </a:t>
            </a:r>
            <a:r>
              <a:rPr lang="en-US" b="1" dirty="0">
                <a:latin typeface="Arial" pitchFamily="34" charset="0"/>
                <a:ea typeface="ＭＳ Ｐゴシック" pitchFamily="34" charset="-128"/>
                <a:cs typeface="Arial" pitchFamily="34" charset="0"/>
              </a:rPr>
              <a:t>terminals</a:t>
            </a:r>
            <a:r>
              <a:rPr lang="en-US" dirty="0">
                <a:latin typeface="Arial" pitchFamily="34" charset="0"/>
                <a:ea typeface="ＭＳ Ｐゴシック" pitchFamily="34" charset="-128"/>
                <a:cs typeface="Arial" pitchFamily="34" charset="0"/>
              </a:rPr>
              <a:t> </a:t>
            </a:r>
            <a:r>
              <a:rPr lang="en-US" dirty="0" smtClean="0">
                <a:latin typeface="Arial" pitchFamily="34" charset="0"/>
                <a:ea typeface="ＭＳ Ｐゴシック" pitchFamily="34" charset="-128"/>
                <a:cs typeface="Arial" pitchFamily="34" charset="0"/>
              </a:rPr>
              <a:t>and </a:t>
            </a:r>
            <a:r>
              <a:rPr lang="en-US" b="1" dirty="0" smtClean="0">
                <a:latin typeface="Arial" pitchFamily="34" charset="0"/>
                <a:ea typeface="ＭＳ Ｐゴシック" pitchFamily="34" charset="-128"/>
                <a:cs typeface="Arial" pitchFamily="34" charset="0"/>
              </a:rPr>
              <a:t>nonterminals</a:t>
            </a:r>
            <a:endParaRPr lang="en-US" b="1" dirty="0">
              <a:latin typeface="Arial" pitchFamily="34" charset="0"/>
              <a:ea typeface="ＭＳ Ｐゴシック" pitchFamily="34" charset="-128"/>
              <a:cs typeface="Arial" pitchFamily="34" charset="0"/>
            </a:endParaRPr>
          </a:p>
          <a:p>
            <a:pPr lvl="1">
              <a:defRPr/>
            </a:pPr>
            <a:r>
              <a:rPr lang="en-US" dirty="0">
                <a:latin typeface="Arial" pitchFamily="34" charset="0"/>
                <a:ea typeface="ＭＳ Ｐゴシック" pitchFamily="34" charset="-128"/>
                <a:cs typeface="Arial" pitchFamily="34" charset="0"/>
              </a:rPr>
              <a:t>Terminals: tokens from lexical analyzer</a:t>
            </a:r>
          </a:p>
          <a:p>
            <a:pPr lvl="1">
              <a:defRPr/>
            </a:pPr>
            <a:r>
              <a:rPr lang="en-US" dirty="0">
                <a:latin typeface="Arial" pitchFamily="34" charset="0"/>
                <a:ea typeface="ＭＳ Ｐゴシック" pitchFamily="34" charset="-128"/>
                <a:cs typeface="Arial" pitchFamily="34" charset="0"/>
              </a:rPr>
              <a:t>Nonterminals: grammatical categories</a:t>
            </a:r>
          </a:p>
          <a:p>
            <a:pPr lvl="2">
              <a:defRPr/>
            </a:pPr>
            <a:r>
              <a:rPr lang="en-US" dirty="0">
                <a:latin typeface="Arial" pitchFamily="34" charset="0"/>
                <a:ea typeface="ＭＳ Ｐゴシック" pitchFamily="34" charset="-128"/>
                <a:cs typeface="Arial" pitchFamily="34" charset="0"/>
              </a:rPr>
              <a:t>Written within &lt;angle brackets&gt;</a:t>
            </a:r>
          </a:p>
          <a:p>
            <a:pPr lvl="1">
              <a:defRPr/>
            </a:pPr>
            <a:r>
              <a:rPr lang="en-US" b="1" dirty="0">
                <a:latin typeface="Arial" pitchFamily="34" charset="0"/>
                <a:ea typeface="ＭＳ Ｐゴシック" pitchFamily="34" charset="-128"/>
                <a:cs typeface="Arial" pitchFamily="34" charset="0"/>
              </a:rPr>
              <a:t>Goal symbol</a:t>
            </a:r>
            <a:r>
              <a:rPr lang="en-US" dirty="0">
                <a:latin typeface="Arial" pitchFamily="34" charset="0"/>
                <a:ea typeface="ＭＳ Ｐゴシック" pitchFamily="34" charset="-128"/>
                <a:cs typeface="Arial" pitchFamily="34" charset="0"/>
              </a:rPr>
              <a:t> </a:t>
            </a:r>
          </a:p>
          <a:p>
            <a:pPr lvl="2">
              <a:defRPr/>
            </a:pPr>
            <a:r>
              <a:rPr lang="en-US" dirty="0">
                <a:latin typeface="Arial" pitchFamily="34" charset="0"/>
                <a:ea typeface="ＭＳ Ｐゴシック" pitchFamily="34" charset="-128"/>
                <a:cs typeface="Arial" pitchFamily="34" charset="0"/>
              </a:rPr>
              <a:t>One special nonterminal</a:t>
            </a:r>
          </a:p>
          <a:p>
            <a:pPr lvl="2">
              <a:defRPr/>
            </a:pPr>
            <a:r>
              <a:rPr lang="en-US" dirty="0">
                <a:latin typeface="Arial" pitchFamily="34" charset="0"/>
                <a:ea typeface="ＭＳ Ｐゴシック" pitchFamily="34" charset="-128"/>
                <a:cs typeface="Arial" pitchFamily="34" charset="0"/>
              </a:rPr>
              <a:t>Means complete grammatical program is found</a:t>
            </a:r>
          </a:p>
          <a:p>
            <a:pPr lvl="1">
              <a:defRPr/>
            </a:pPr>
            <a:r>
              <a:rPr lang="en-US" b="1" dirty="0">
                <a:latin typeface="Arial" pitchFamily="34" charset="0"/>
                <a:ea typeface="ＭＳ Ｐゴシック" pitchFamily="34" charset="-128"/>
                <a:cs typeface="Arial" pitchFamily="34" charset="0"/>
              </a:rPr>
              <a:t>Metasymbols</a:t>
            </a:r>
            <a:r>
              <a:rPr lang="en-US" dirty="0">
                <a:latin typeface="Arial" pitchFamily="34" charset="0"/>
                <a:ea typeface="ＭＳ Ｐゴシック" pitchFamily="34" charset="-128"/>
                <a:cs typeface="Arial" pitchFamily="34" charset="0"/>
              </a:rPr>
              <a:t>: &lt;, &gt;, ::=, |, Λ</a:t>
            </a:r>
          </a:p>
          <a:p>
            <a:pPr lvl="2">
              <a:defRPr/>
            </a:pPr>
            <a:r>
              <a:rPr lang="en-US" dirty="0">
                <a:latin typeface="Arial" pitchFamily="34" charset="0"/>
                <a:ea typeface="ＭＳ Ｐゴシック" pitchFamily="34" charset="-128"/>
                <a:cs typeface="Arial" pitchFamily="34" charset="0"/>
              </a:rPr>
              <a:t>Λ (lambda) is a </a:t>
            </a:r>
            <a:r>
              <a:rPr lang="en-US" b="1" dirty="0">
                <a:latin typeface="Arial" pitchFamily="34" charset="0"/>
                <a:ea typeface="ＭＳ Ｐゴシック" pitchFamily="34" charset="-128"/>
                <a:cs typeface="Arial" pitchFamily="34" charset="0"/>
              </a:rPr>
              <a:t>null string</a:t>
            </a:r>
            <a:r>
              <a:rPr lang="en-US" dirty="0">
                <a:latin typeface="Arial" pitchFamily="34" charset="0"/>
                <a:ea typeface="ＭＳ Ｐゴシック" pitchFamily="34" charset="-128"/>
                <a:cs typeface="Arial" pitchFamily="34" charset="0"/>
              </a:rPr>
              <a:t>—emptiness</a:t>
            </a:r>
            <a:endParaRPr 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892933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(9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marL="0" indent="0">
              <a:buFontTx/>
              <a:buNone/>
            </a:pPr>
            <a:r>
              <a:rPr lang="en-US" altLang="en-US" dirty="0">
                <a:latin typeface="Arial" pitchFamily="34" charset="0"/>
                <a:ea typeface="ＭＳ Ｐゴシック" pitchFamily="34" charset="-128"/>
                <a:cs typeface="Arial" pitchFamily="34" charset="0"/>
              </a:rPr>
              <a:t>The fundamental rule of parsing</a:t>
            </a:r>
            <a:endParaRPr lang="en-US" altLang="en-US" b="1" dirty="0">
              <a:latin typeface="Arial" pitchFamily="34" charset="0"/>
              <a:ea typeface="ＭＳ Ｐゴシック" pitchFamily="34" charset="-128"/>
              <a:cs typeface="Arial" pitchFamily="34" charset="0"/>
            </a:endParaRPr>
          </a:p>
          <a:p>
            <a:pPr marL="0" indent="0">
              <a:buFontTx/>
              <a:buNone/>
            </a:pPr>
            <a:r>
              <a:rPr lang="en-US" altLang="en-US" dirty="0" smtClean="0">
                <a:latin typeface="Arial" pitchFamily="34" charset="0"/>
                <a:ea typeface="ＭＳ Ｐゴシック" pitchFamily="34" charset="-128"/>
                <a:cs typeface="Arial" pitchFamily="34" charset="0"/>
              </a:rPr>
              <a:t>“</a:t>
            </a:r>
            <a:r>
              <a:rPr lang="en-US" altLang="en-US" dirty="0">
                <a:latin typeface="Arial" pitchFamily="34" charset="0"/>
                <a:ea typeface="ＭＳ Ｐゴシック" pitchFamily="34" charset="-128"/>
                <a:cs typeface="Arial" pitchFamily="34" charset="0"/>
              </a:rPr>
              <a:t>If, by repeated applications of the rules of the grammar, a parser can convert the sequence of input tokens into the goal symbol, then that sequence of tokens is a syntactically valid statement of the language. If it cannot convert the input tokens into the goal symbol, then this is not a syntactically valid statement of the language.”</a:t>
            </a:r>
            <a:endParaRPr lang="en-US" alt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571362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(10</a:t>
            </a:r>
            <a:r>
              <a:rPr lang="en-US" altLang="en-US" baseline="0" dirty="0" smtClean="0">
                <a:latin typeface="Arial" pitchFamily="34" charset="0"/>
                <a:ea typeface="ＭＳ Ｐゴシック" pitchFamily="34" charset="-128"/>
                <a:cs typeface="Arial" pitchFamily="34" charset="0"/>
              </a:rPr>
              <a:t>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a:buFontTx/>
              <a:buNone/>
            </a:pPr>
            <a:r>
              <a:rPr lang="en-US" altLang="en-US" dirty="0">
                <a:latin typeface="Arial" pitchFamily="34" charset="0"/>
                <a:ea typeface="ＭＳ Ｐゴシック" pitchFamily="34" charset="-128"/>
                <a:cs typeface="Arial" pitchFamily="34" charset="0"/>
              </a:rPr>
              <a:t>Parsing example:  x = y + </a:t>
            </a:r>
            <a:r>
              <a:rPr lang="en-US" altLang="en-US" dirty="0" smtClean="0">
                <a:latin typeface="Arial" pitchFamily="34" charset="0"/>
                <a:ea typeface="ＭＳ Ｐゴシック" pitchFamily="34" charset="-128"/>
                <a:cs typeface="Arial" pitchFamily="34" charset="0"/>
              </a:rPr>
              <a:t>z</a:t>
            </a:r>
          </a:p>
          <a:p>
            <a:pPr>
              <a:buFontTx/>
              <a:buNone/>
            </a:pPr>
            <a:r>
              <a:rPr lang="en-US" altLang="en-US" dirty="0" smtClean="0">
                <a:latin typeface="Arial" pitchFamily="34" charset="0"/>
                <a:ea typeface="ＭＳ Ｐゴシック" pitchFamily="34" charset="-128"/>
                <a:cs typeface="Arial" pitchFamily="34" charset="0"/>
              </a:rPr>
              <a:t>Apply </a:t>
            </a:r>
            <a:r>
              <a:rPr lang="en-US" altLang="en-US" dirty="0">
                <a:latin typeface="Arial" pitchFamily="34" charset="0"/>
                <a:ea typeface="ＭＳ Ｐゴシック" pitchFamily="34" charset="-128"/>
                <a:cs typeface="Arial" pitchFamily="34" charset="0"/>
              </a:rPr>
              <a:t>&lt;variable&gt; ::= … </a:t>
            </a:r>
            <a:r>
              <a:rPr lang="en-US" altLang="en-US" dirty="0" smtClean="0">
                <a:latin typeface="Arial" pitchFamily="34" charset="0"/>
                <a:ea typeface="ＭＳ Ｐゴシック" pitchFamily="34" charset="-128"/>
                <a:cs typeface="Arial" pitchFamily="34" charset="0"/>
              </a:rPr>
              <a:t>rules</a:t>
            </a:r>
          </a:p>
          <a:p>
            <a:pPr algn="ctr">
              <a:buFontTx/>
              <a:buNone/>
            </a:pPr>
            <a:r>
              <a:rPr lang="en-US" altLang="en-US" dirty="0" smtClean="0">
                <a:latin typeface="Arial" pitchFamily="34" charset="0"/>
                <a:ea typeface="ＭＳ Ｐゴシック" pitchFamily="34" charset="-128"/>
                <a:cs typeface="Arial" pitchFamily="34" charset="0"/>
              </a:rPr>
              <a:t>&lt;variable&gt; = &lt;variable&gt; + &lt;variable&gt;</a:t>
            </a:r>
          </a:p>
          <a:p>
            <a:pPr>
              <a:buFontTx/>
              <a:buNone/>
            </a:pPr>
            <a:r>
              <a:rPr lang="en-US" altLang="en-US" dirty="0" smtClean="0">
                <a:latin typeface="Arial" pitchFamily="34" charset="0"/>
                <a:ea typeface="ＭＳ Ｐゴシック" pitchFamily="34" charset="-128"/>
                <a:cs typeface="Arial" pitchFamily="34" charset="0"/>
              </a:rPr>
              <a:t>Apply </a:t>
            </a:r>
            <a:r>
              <a:rPr lang="en-US" altLang="en-US" dirty="0">
                <a:latin typeface="Arial" pitchFamily="34" charset="0"/>
                <a:ea typeface="ＭＳ Ｐゴシック" pitchFamily="34" charset="-128"/>
                <a:cs typeface="Arial" pitchFamily="34" charset="0"/>
              </a:rPr>
              <a:t>&lt;expression&gt; ::= &lt;variable&gt; + &lt;variable&gt; rule</a:t>
            </a:r>
          </a:p>
          <a:p>
            <a:pPr algn="ctr">
              <a:buFontTx/>
              <a:buNone/>
            </a:pPr>
            <a:r>
              <a:rPr lang="en-US" altLang="en-US" dirty="0">
                <a:latin typeface="Arial" pitchFamily="34" charset="0"/>
                <a:ea typeface="ＭＳ Ｐゴシック" pitchFamily="34" charset="-128"/>
                <a:cs typeface="Arial" pitchFamily="34" charset="0"/>
              </a:rPr>
              <a:t>&lt;variable&gt; = &lt;expression&gt;</a:t>
            </a:r>
          </a:p>
          <a:p>
            <a:pPr>
              <a:buFontTx/>
              <a:buNone/>
            </a:pPr>
            <a:r>
              <a:rPr lang="en-US" altLang="en-US" dirty="0">
                <a:latin typeface="Arial" pitchFamily="34" charset="0"/>
                <a:ea typeface="ＭＳ Ｐゴシック" pitchFamily="34" charset="-128"/>
                <a:cs typeface="Arial" pitchFamily="34" charset="0"/>
              </a:rPr>
              <a:t>Apply &lt;assignment statement&gt; rule</a:t>
            </a:r>
          </a:p>
          <a:p>
            <a:pPr algn="ctr">
              <a:buFontTx/>
              <a:buNone/>
            </a:pPr>
            <a:r>
              <a:rPr lang="en-US" altLang="en-US" dirty="0">
                <a:latin typeface="Arial" pitchFamily="34" charset="0"/>
                <a:ea typeface="ＭＳ Ｐゴシック" pitchFamily="34" charset="-128"/>
                <a:cs typeface="Arial" pitchFamily="34" charset="0"/>
              </a:rPr>
              <a:t>&lt;assignment statement&gt;</a:t>
            </a:r>
          </a:p>
        </p:txBody>
      </p:sp>
    </p:spTree>
    <p:extLst>
      <p:ext uri="{BB962C8B-B14F-4D97-AF65-F5344CB8AC3E}">
        <p14:creationId xmlns:p14="http://schemas.microsoft.com/office/powerpoint/2010/main" val="368842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(11 of 26)</a:t>
            </a:r>
            <a:endParaRPr lang="en-US" sz="3600" b="0" dirty="0">
              <a:latin typeface="Arial" pitchFamily="34" charset="0"/>
              <a:cs typeface="Arial" pitchFamily="34" charset="0"/>
            </a:endParaRPr>
          </a:p>
        </p:txBody>
      </p:sp>
      <p:pic>
        <p:nvPicPr>
          <p:cNvPr id="5" name="Picture 6" descr="Number 1, Rule: left angle bracket, assignment statement right angle bracket, colon, colon, = left angle bracket, variable right angle bracket, = left angle bracket, expression right angle bracket. number 2, Rule: left angle bracket, expression right angle bracket, colon, colon, = left angle bracket, variable right angle bracket, single vertical bar left angle bracket, variable right angle bracket, + left angle bracket, variable right angle bracket. number 3, Rule: left angle bracket, variable right angle bracket, colon, colon, = x single vertical bar, y single vertical bar,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2362200"/>
            <a:ext cx="7931150"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196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(12 of 26)</a:t>
            </a:r>
            <a:endParaRPr lang="en-US" sz="3600" b="0" dirty="0">
              <a:latin typeface="Arial" pitchFamily="34" charset="0"/>
              <a:cs typeface="Arial" pitchFamily="34" charset="0"/>
            </a:endParaRPr>
          </a:p>
        </p:txBody>
      </p:sp>
      <p:pic>
        <p:nvPicPr>
          <p:cNvPr id="4" name="Picture 6" descr="X = y + z. x, y and z are variables. Y + z is the expression. X = y + z is the assignment state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21" y="1604965"/>
            <a:ext cx="4079875"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329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(13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r>
              <a:rPr lang="en-US" altLang="en-US" b="1" dirty="0">
                <a:latin typeface="Arial" pitchFamily="34" charset="0"/>
                <a:ea typeface="ＭＳ Ｐゴシック" pitchFamily="34" charset="-128"/>
                <a:cs typeface="Arial" pitchFamily="34" charset="0"/>
              </a:rPr>
              <a:t>Look-ahead parsing algorithms</a:t>
            </a:r>
          </a:p>
          <a:p>
            <a:pPr lvl="1"/>
            <a:r>
              <a:rPr lang="en-US" altLang="en-US" dirty="0">
                <a:latin typeface="Arial" pitchFamily="34" charset="0"/>
                <a:ea typeface="ＭＳ Ｐゴシック" pitchFamily="34" charset="-128"/>
                <a:cs typeface="Arial" pitchFamily="34" charset="0"/>
              </a:rPr>
              <a:t>Look at future tokens to choose the right rule to apply</a:t>
            </a:r>
          </a:p>
          <a:p>
            <a:r>
              <a:rPr lang="en-US" altLang="en-US" dirty="0">
                <a:latin typeface="Arial" pitchFamily="34" charset="0"/>
                <a:ea typeface="ＭＳ Ｐゴシック" pitchFamily="34" charset="-128"/>
                <a:cs typeface="Arial" pitchFamily="34" charset="0"/>
              </a:rPr>
              <a:t>Allows for arbitrary-length patterns</a:t>
            </a:r>
          </a:p>
          <a:p>
            <a:pPr lvl="1"/>
            <a:r>
              <a:rPr lang="en-US" altLang="en-US" dirty="0">
                <a:latin typeface="Arial" pitchFamily="34" charset="0"/>
                <a:ea typeface="ＭＳ Ｐゴシック" pitchFamily="34" charset="-128"/>
                <a:cs typeface="Arial" pitchFamily="34" charset="0"/>
              </a:rPr>
              <a:t>x = x + y + z + q + p</a:t>
            </a:r>
          </a:p>
          <a:p>
            <a:r>
              <a:rPr lang="en-US" altLang="en-US" b="1" dirty="0">
                <a:latin typeface="Arial" pitchFamily="34" charset="0"/>
                <a:ea typeface="ＭＳ Ｐゴシック" pitchFamily="34" charset="-128"/>
                <a:cs typeface="Arial" pitchFamily="34" charset="0"/>
              </a:rPr>
              <a:t>Recursive definition</a:t>
            </a:r>
            <a:r>
              <a:rPr lang="en-US" altLang="en-US" dirty="0">
                <a:latin typeface="Arial" pitchFamily="34" charset="0"/>
                <a:ea typeface="ＭＳ Ｐゴシック" pitchFamily="34" charset="-128"/>
                <a:cs typeface="Arial" pitchFamily="34" charset="0"/>
              </a:rPr>
              <a:t>: definition includes left-hand term on the right-hand side</a:t>
            </a:r>
          </a:p>
          <a:p>
            <a:pPr lvl="1"/>
            <a:r>
              <a:rPr lang="en-US" altLang="en-US" dirty="0">
                <a:latin typeface="Arial" pitchFamily="34" charset="0"/>
                <a:ea typeface="ＭＳ Ｐゴシック" pitchFamily="34" charset="-128"/>
                <a:cs typeface="Arial" pitchFamily="34" charset="0"/>
              </a:rPr>
              <a:t>&lt;expression&gt; ::= &lt;expression&gt; + &lt;expression&gt;</a:t>
            </a:r>
          </a:p>
        </p:txBody>
      </p:sp>
    </p:spTree>
    <p:extLst>
      <p:ext uri="{BB962C8B-B14F-4D97-AF65-F5344CB8AC3E}">
        <p14:creationId xmlns:p14="http://schemas.microsoft.com/office/powerpoint/2010/main" val="2089684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(14 of 26)</a:t>
            </a:r>
            <a:endParaRPr lang="en-US" sz="3600" b="0" dirty="0">
              <a:latin typeface="Arial" pitchFamily="34" charset="0"/>
              <a:cs typeface="Arial" pitchFamily="34" charset="0"/>
            </a:endParaRPr>
          </a:p>
        </p:txBody>
      </p:sp>
      <p:pic>
        <p:nvPicPr>
          <p:cNvPr id="5" name="Picture 6" descr="The figure displays a table of second attempt at a grammar for assignment statements. Number 1, rule: left angle bracket, assignment statement right angle bracket, colon, colon, = left angle bracket, variable right angle bracket, = left angle bracket, expression right angle bracket. Number 2, rule:  left angle bracket, expression right angle bracket, colon, colon, = left angle bracket, variable right angle bracket, Single vertical bar left angle bracket, expression right angle bracket, + left angle bracket, expression right angle bracket. number 3,  rule: left angle bracket, variable right angle bracket, colon, colon, = x | y |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2438400"/>
            <a:ext cx="78327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333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(15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a:tabLst>
                <a:tab pos="508000" algn="l"/>
              </a:tabLst>
            </a:pPr>
            <a:r>
              <a:rPr lang="en-US" altLang="en-US" b="1" dirty="0">
                <a:latin typeface="Arial" pitchFamily="34" charset="0"/>
                <a:ea typeface="ＭＳ Ｐゴシック" pitchFamily="34" charset="-128"/>
                <a:cs typeface="Arial" pitchFamily="34" charset="0"/>
              </a:rPr>
              <a:t>Ambiguous</a:t>
            </a:r>
            <a:r>
              <a:rPr lang="en-US" altLang="en-US" dirty="0">
                <a:latin typeface="Arial" pitchFamily="34" charset="0"/>
                <a:ea typeface="ＭＳ Ｐゴシック" pitchFamily="34" charset="-128"/>
                <a:cs typeface="Arial" pitchFamily="34" charset="0"/>
              </a:rPr>
              <a:t>: a grammar where the same string can be parsed multiple </a:t>
            </a:r>
            <a:r>
              <a:rPr lang="en-US" altLang="en-US" dirty="0" smtClean="0">
                <a:latin typeface="Arial" pitchFamily="34" charset="0"/>
                <a:ea typeface="ＭＳ Ｐゴシック" pitchFamily="34" charset="-128"/>
                <a:cs typeface="Arial" pitchFamily="34" charset="0"/>
              </a:rPr>
              <a:t>ways</a:t>
            </a:r>
          </a:p>
          <a:p>
            <a:pPr marL="0" indent="0">
              <a:buNone/>
              <a:tabLst>
                <a:tab pos="508000" algn="l"/>
              </a:tabLst>
            </a:pPr>
            <a:r>
              <a:rPr lang="en-US" altLang="en-US" dirty="0" smtClean="0">
                <a:latin typeface="Arial" pitchFamily="34" charset="0"/>
                <a:ea typeface="ＭＳ Ｐゴシック" pitchFamily="34" charset="-128"/>
                <a:cs typeface="Arial" pitchFamily="34" charset="0"/>
              </a:rPr>
              <a:t>x </a:t>
            </a:r>
            <a:r>
              <a:rPr lang="en-US" altLang="en-US" dirty="0">
                <a:latin typeface="Arial" pitchFamily="34" charset="0"/>
                <a:ea typeface="ＭＳ Ｐゴシック" pitchFamily="34" charset="-128"/>
                <a:cs typeface="Arial" pitchFamily="34" charset="0"/>
              </a:rPr>
              <a:t>= x – y – z  means x = (x – y) – </a:t>
            </a:r>
            <a:r>
              <a:rPr lang="en-US" altLang="en-US" dirty="0" smtClean="0">
                <a:latin typeface="Arial" pitchFamily="34" charset="0"/>
                <a:ea typeface="ＭＳ Ｐゴシック" pitchFamily="34" charset="-128"/>
                <a:cs typeface="Arial" pitchFamily="34" charset="0"/>
              </a:rPr>
              <a:t>z</a:t>
            </a:r>
          </a:p>
          <a:p>
            <a:pPr marL="0" indent="0">
              <a:buNone/>
              <a:tabLst>
                <a:tab pos="508000" algn="l"/>
              </a:tabLst>
            </a:pPr>
            <a:r>
              <a:rPr lang="en-US" altLang="en-US" dirty="0" smtClean="0">
                <a:latin typeface="Arial" pitchFamily="34" charset="0"/>
                <a:ea typeface="ＭＳ Ｐゴシック" pitchFamily="34" charset="-128"/>
                <a:cs typeface="Arial" pitchFamily="34" charset="0"/>
              </a:rPr>
              <a:t>OR</a:t>
            </a:r>
          </a:p>
          <a:p>
            <a:pPr marL="0" indent="0">
              <a:buNone/>
              <a:tabLst>
                <a:tab pos="508000" algn="l"/>
              </a:tabLst>
            </a:pPr>
            <a:r>
              <a:rPr lang="en-US" altLang="en-US" dirty="0" smtClean="0">
                <a:latin typeface="Arial" pitchFamily="34" charset="0"/>
                <a:ea typeface="ＭＳ Ｐゴシック" pitchFamily="34" charset="-128"/>
                <a:cs typeface="Arial" pitchFamily="34" charset="0"/>
              </a:rPr>
              <a:t>x </a:t>
            </a:r>
            <a:r>
              <a:rPr lang="en-US" altLang="en-US" dirty="0">
                <a:latin typeface="Arial" pitchFamily="34" charset="0"/>
                <a:ea typeface="ＭＳ Ｐゴシック" pitchFamily="34" charset="-128"/>
                <a:cs typeface="Arial" pitchFamily="34" charset="0"/>
              </a:rPr>
              <a:t>= x – y – z means x = x – (y – z)</a:t>
            </a:r>
          </a:p>
          <a:p>
            <a:pPr>
              <a:tabLst>
                <a:tab pos="508000" algn="l"/>
              </a:tabLst>
            </a:pPr>
            <a:r>
              <a:rPr lang="en-US" altLang="en-US" dirty="0">
                <a:latin typeface="Arial" pitchFamily="34" charset="0"/>
                <a:ea typeface="ＭＳ Ｐゴシック" pitchFamily="34" charset="-128"/>
                <a:cs typeface="Arial" pitchFamily="34" charset="0"/>
              </a:rPr>
              <a:t>Grammars must be unambiguous!</a:t>
            </a:r>
          </a:p>
        </p:txBody>
      </p:sp>
    </p:spTree>
    <p:extLst>
      <p:ext uri="{BB962C8B-B14F-4D97-AF65-F5344CB8AC3E}">
        <p14:creationId xmlns:p14="http://schemas.microsoft.com/office/powerpoint/2010/main" val="2974993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 y="1"/>
            <a:ext cx="9144000" cy="1060704"/>
          </a:xfrm>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26199" y="1245780"/>
            <a:ext cx="8313377" cy="4894898"/>
          </a:xfrm>
        </p:spPr>
        <p:txBody>
          <a:bodyPr>
            <a:normAutofit/>
          </a:bodyPr>
          <a:lstStyle/>
          <a:p>
            <a:r>
              <a:rPr lang="en-US" altLang="en-US" dirty="0">
                <a:latin typeface="Arial" pitchFamily="34" charset="0"/>
                <a:ea typeface="ＭＳ Ｐゴシック" pitchFamily="34" charset="-128"/>
                <a:cs typeface="Arial" pitchFamily="34" charset="0"/>
              </a:rPr>
              <a:t>List the phases of a typical compiler and describe the purpose of each phase </a:t>
            </a:r>
          </a:p>
          <a:p>
            <a:r>
              <a:rPr lang="en-US" altLang="en-US" dirty="0">
                <a:latin typeface="Arial" pitchFamily="34" charset="0"/>
                <a:ea typeface="ＭＳ Ｐゴシック" pitchFamily="34" charset="-128"/>
                <a:cs typeface="Arial" pitchFamily="34" charset="0"/>
              </a:rPr>
              <a:t>Demonstrate how to break up a string of text into tokens </a:t>
            </a:r>
          </a:p>
          <a:p>
            <a:r>
              <a:rPr lang="en-US" altLang="en-US" dirty="0">
                <a:latin typeface="Arial" pitchFamily="34" charset="0"/>
                <a:ea typeface="ＭＳ Ｐゴシック" pitchFamily="34" charset="-128"/>
                <a:cs typeface="Arial" pitchFamily="34" charset="0"/>
              </a:rPr>
              <a:t>Understand grammar rules written in BNF and use them to parse statements </a:t>
            </a:r>
          </a:p>
          <a:p>
            <a:r>
              <a:rPr lang="en-US" altLang="en-US" dirty="0">
                <a:latin typeface="Arial" pitchFamily="34" charset="0"/>
                <a:ea typeface="ＭＳ Ｐゴシック" pitchFamily="34" charset="-128"/>
                <a:cs typeface="Arial" pitchFamily="34" charset="0"/>
              </a:rPr>
              <a:t>Explain how semantic analysis uses semantic records to determine meaning </a:t>
            </a: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(16 of 26)</a:t>
            </a:r>
            <a:endParaRPr lang="en-US" sz="3600" b="0" dirty="0">
              <a:latin typeface="Arial" pitchFamily="34" charset="0"/>
              <a:cs typeface="Arial" pitchFamily="34" charset="0"/>
            </a:endParaRPr>
          </a:p>
        </p:txBody>
      </p:sp>
      <p:pic>
        <p:nvPicPr>
          <p:cNvPr id="4" name="Picture 6" descr="The figure displays a table of third attempt at a grammar for assignment statements. number 1, rule: left angle bracket, assignment statement right angle bracket, colon, colon, = left angle bracket, variable right angle bracket, = left angle bracket, expression right angle bracket. Number 2, rule: left angle bracket, expression right angle bracket, colon, colon, = left angle bracket, variable right angle bracket, single vertical bar left angle bracket, expression right angle bracket, + left angle bracket, variable right angle bracket. number 3, rule left angle bracket, variable right angle bracket, colon, colon, = x single vertical bar y single vertical bar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2362200"/>
            <a:ext cx="78327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10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(17 of 26)</a:t>
            </a:r>
            <a:endParaRPr lang="en-US" sz="3600" b="0" dirty="0">
              <a:latin typeface="Arial" pitchFamily="34" charset="0"/>
              <a:cs typeface="Arial" pitchFamily="34" charset="0"/>
            </a:endParaRPr>
          </a:p>
        </p:txBody>
      </p:sp>
      <p:pic>
        <p:nvPicPr>
          <p:cNvPr id="5" name="Picture 6" descr="Number 1, rule, left angle bracket, if statement right angle bracket, colon, colon, = if, open parenthesis, left angle bracket, boolean expression right angle bracket, close parenthesis, left angle bracket, assignment statement right angle bracket, semi colon, once: left angle bracket, else clause right angle bracket. Number 2; rule, left angle bracket, boolean expression right angle bracket, colon, colon, = left angle bracket, variable right angle bracket, single vertical bar, left angle bracket, variable right angle bracket, left angle bracket, relational right angle bracket, left angle bracket, variable right angle bracket. Number 3; rule, left angle bracket, relational right angle bracket, colon, colon, = = = single vertical bar, left angle bracket, single vertical bar, right angle bracket. Number 4; rule, left angle bracket, variable right angle bracket, colon, colon, = x single vertical bar, y single vertical bar, z. Number 5; rule, left angle bracket, else clause right angle bracket, colon, colon, = else left angle bracket, assignment statement right angle bracket, semi colon, single vertical bar, lambda. Number 6; rule, left angle bracket, assignment statement right angle bracket, colon, colon, = left angle bracket, variable right angle bracket, = left angle bracket, expression right angle bracket. Number 7; rule, left angle bracket, expression right angle bracket, colon, colon, = left angle bracket, variable right angle bracket, single vertical bar, left angle bracket, expression right angle bracket, + left angle bracket, variable right angle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905000"/>
            <a:ext cx="74485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953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(18 of 26)</a:t>
            </a:r>
            <a:endParaRPr lang="en-US" sz="3600" b="0" dirty="0">
              <a:latin typeface="Arial" pitchFamily="34" charset="0"/>
              <a:cs typeface="Arial" pitchFamily="34" charset="0"/>
            </a:endParaRPr>
          </a:p>
        </p:txBody>
      </p:sp>
      <p:pic>
        <p:nvPicPr>
          <p:cNvPr id="4" name="Picture 5" descr="Parse tree for the statement if, x = = y, x = z; else x = y; If, x = = y, x = z, semi colon, else x = y, semi colon. Tier 1: all the terms are variables. Tier 2: x = = y leads Boolean expression; x = z, in which z is made an expression leads to assignment statement. X = Y, in which y is made and expression leads to assignment statement. Tier 4: else clause is implemented. Tier 5: if statement is implemen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738" y="1547813"/>
            <a:ext cx="5969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761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(19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marL="0" indent="0">
              <a:buFontTx/>
              <a:buNone/>
            </a:pPr>
            <a:r>
              <a:rPr lang="en-US" altLang="en-US" b="1" dirty="0">
                <a:latin typeface="Arial" pitchFamily="34" charset="0"/>
                <a:ea typeface="ＭＳ Ｐゴシック" pitchFamily="34" charset="-128"/>
                <a:cs typeface="Arial" pitchFamily="34" charset="0"/>
              </a:rPr>
              <a:t>Phase III: Semantics and Code Generation</a:t>
            </a:r>
          </a:p>
          <a:p>
            <a:pPr lvl="1"/>
            <a:r>
              <a:rPr lang="en-US" altLang="en-US" b="1" dirty="0">
                <a:latin typeface="Arial" pitchFamily="34" charset="0"/>
                <a:ea typeface="ＭＳ Ｐゴシック" pitchFamily="34" charset="-128"/>
                <a:cs typeface="Arial" pitchFamily="34" charset="0"/>
              </a:rPr>
              <a:t>Semantic analysis</a:t>
            </a:r>
          </a:p>
          <a:p>
            <a:pPr lvl="1"/>
            <a:r>
              <a:rPr lang="en-US" altLang="en-US" dirty="0">
                <a:latin typeface="Arial" pitchFamily="34" charset="0"/>
                <a:ea typeface="ＭＳ Ｐゴシック" pitchFamily="34" charset="-128"/>
                <a:cs typeface="Arial" pitchFamily="34" charset="0"/>
              </a:rPr>
              <a:t>Checks all branches of the parse tree make sense</a:t>
            </a:r>
          </a:p>
          <a:p>
            <a:pPr lvl="1"/>
            <a:r>
              <a:rPr lang="en-US" altLang="en-US" dirty="0">
                <a:latin typeface="Arial" pitchFamily="34" charset="0"/>
                <a:ea typeface="ＭＳ Ｐゴシック" pitchFamily="34" charset="-128"/>
                <a:cs typeface="Arial" pitchFamily="34" charset="0"/>
              </a:rPr>
              <a:t>Grammatical statements can be meaningless</a:t>
            </a:r>
          </a:p>
          <a:p>
            <a:pPr lvl="2"/>
            <a:r>
              <a:rPr lang="en-US" altLang="en-US" dirty="0">
                <a:latin typeface="Arial" pitchFamily="34" charset="0"/>
                <a:ea typeface="ＭＳ Ｐゴシック" pitchFamily="34" charset="-128"/>
                <a:cs typeface="Arial" pitchFamily="34" charset="0"/>
              </a:rPr>
              <a:t>Example: bees bark</a:t>
            </a:r>
          </a:p>
          <a:p>
            <a:pPr lvl="1"/>
            <a:r>
              <a:rPr lang="en-US" altLang="en-US" b="1" dirty="0">
                <a:latin typeface="Arial" pitchFamily="34" charset="0"/>
                <a:ea typeface="ＭＳ Ｐゴシック" pitchFamily="34" charset="-128"/>
                <a:cs typeface="Arial" pitchFamily="34" charset="0"/>
              </a:rPr>
              <a:t>Semantic records</a:t>
            </a:r>
            <a:endParaRPr lang="en-US" altLang="en-US" dirty="0">
              <a:latin typeface="Arial" pitchFamily="34" charset="0"/>
              <a:ea typeface="ＭＳ Ｐゴシック" pitchFamily="34" charset="-128"/>
              <a:cs typeface="Arial" pitchFamily="34" charset="0"/>
            </a:endParaRPr>
          </a:p>
          <a:p>
            <a:pPr lvl="2"/>
            <a:r>
              <a:rPr lang="en-US" altLang="en-US" dirty="0">
                <a:latin typeface="Arial" pitchFamily="34" charset="0"/>
                <a:ea typeface="ＭＳ Ｐゴシック" pitchFamily="34" charset="-128"/>
                <a:cs typeface="Arial" pitchFamily="34" charset="0"/>
              </a:rPr>
              <a:t>Store information about actual values associated with nonterminals</a:t>
            </a:r>
          </a:p>
          <a:p>
            <a:pPr lvl="2"/>
            <a:r>
              <a:rPr lang="en-US" altLang="en-US" dirty="0">
                <a:latin typeface="Arial" pitchFamily="34" charset="0"/>
                <a:ea typeface="ＭＳ Ｐゴシック" pitchFamily="34" charset="-128"/>
                <a:cs typeface="Arial" pitchFamily="34" charset="0"/>
              </a:rPr>
              <a:t>&lt;variable&gt; came from a token “x” and its type was integer</a:t>
            </a:r>
          </a:p>
        </p:txBody>
      </p:sp>
    </p:spTree>
    <p:extLst>
      <p:ext uri="{BB962C8B-B14F-4D97-AF65-F5344CB8AC3E}">
        <p14:creationId xmlns:p14="http://schemas.microsoft.com/office/powerpoint/2010/main" val="3760991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(20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a:buFontTx/>
              <a:buNone/>
              <a:defRPr/>
            </a:pPr>
            <a:r>
              <a:rPr lang="en-US" altLang="en-US" b="1" dirty="0">
                <a:latin typeface="Arial" pitchFamily="34" charset="0"/>
                <a:ea typeface="ＭＳ Ｐゴシック" panose="020B0600070205080204" pitchFamily="34" charset="-128"/>
                <a:cs typeface="Arial" pitchFamily="34" charset="0"/>
              </a:rPr>
              <a:t>Code generation</a:t>
            </a:r>
          </a:p>
          <a:p>
            <a:pPr marL="714375">
              <a:buFont typeface="Arial" panose="020B0604020202020204" pitchFamily="34" charset="0"/>
              <a:buChar char="–"/>
              <a:defRPr/>
            </a:pPr>
            <a:r>
              <a:rPr lang="en-US" altLang="en-US" sz="2400" dirty="0">
                <a:latin typeface="Arial" pitchFamily="34" charset="0"/>
                <a:ea typeface="ＭＳ Ｐゴシック" panose="020B0600070205080204" pitchFamily="34" charset="-128"/>
                <a:cs typeface="Arial" pitchFamily="34" charset="0"/>
              </a:rPr>
              <a:t>Translates parse tree pieces to assembly code</a:t>
            </a:r>
          </a:p>
          <a:p>
            <a:pPr marL="714375">
              <a:buFont typeface="Arial" panose="020B0604020202020204" pitchFamily="34" charset="0"/>
              <a:buChar char="–"/>
              <a:defRPr/>
            </a:pPr>
            <a:r>
              <a:rPr lang="en-US" altLang="en-US" sz="2400" dirty="0">
                <a:latin typeface="Arial" pitchFamily="34" charset="0"/>
                <a:ea typeface="ＭＳ Ｐゴシック" panose="020B0600070205080204" pitchFamily="34" charset="-128"/>
                <a:cs typeface="Arial" pitchFamily="34" charset="0"/>
              </a:rPr>
              <a:t>Can build semantic records as it goes</a:t>
            </a:r>
          </a:p>
          <a:p>
            <a:pPr marL="714375">
              <a:buFont typeface="Arial" panose="020B0604020202020204" pitchFamily="34" charset="0"/>
              <a:buChar char="–"/>
              <a:defRPr/>
            </a:pPr>
            <a:r>
              <a:rPr lang="en-US" altLang="en-US" sz="2400" dirty="0">
                <a:latin typeface="Arial" pitchFamily="34" charset="0"/>
                <a:ea typeface="ＭＳ Ｐゴシック" panose="020B0600070205080204" pitchFamily="34" charset="-128"/>
                <a:cs typeface="Arial" pitchFamily="34" charset="0"/>
              </a:rPr>
              <a:t>Semantic analysis is simultaneous with generation</a:t>
            </a:r>
          </a:p>
          <a:p>
            <a:pPr marL="714375">
              <a:buFont typeface="Arial" panose="020B0604020202020204" pitchFamily="34" charset="0"/>
              <a:buChar char="–"/>
              <a:defRPr/>
            </a:pPr>
            <a:r>
              <a:rPr lang="en-US" altLang="en-US" sz="2400" dirty="0">
                <a:latin typeface="Arial" pitchFamily="34" charset="0"/>
                <a:ea typeface="ＭＳ Ｐゴシック" panose="020B0600070205080204" pitchFamily="34" charset="-128"/>
                <a:cs typeface="Arial" pitchFamily="34" charset="0"/>
              </a:rPr>
              <a:t>Not all parts of the parse tree produce code</a:t>
            </a:r>
          </a:p>
        </p:txBody>
      </p:sp>
    </p:spTree>
    <p:extLst>
      <p:ext uri="{BB962C8B-B14F-4D97-AF65-F5344CB8AC3E}">
        <p14:creationId xmlns:p14="http://schemas.microsoft.com/office/powerpoint/2010/main" val="4276438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(21 of 26)</a:t>
            </a:r>
            <a:endParaRPr lang="en-US" sz="3600" b="0" dirty="0">
              <a:latin typeface="Arial" pitchFamily="34" charset="0"/>
              <a:cs typeface="Arial" pitchFamily="34" charset="0"/>
            </a:endParaRPr>
          </a:p>
        </p:txBody>
      </p:sp>
      <p:pic>
        <p:nvPicPr>
          <p:cNvPr id="5" name="Picture 6" descr="Parse tree: X = x + y + z. Tier 1: all four are variables X Y X are named Ay. Tier 2:  x, is taken as expressions. Tier 3: X + y leads to new expression B. Tier 4: This new expression is added to expression z resulting in yet another expression C. This leads to the final assignment statement D. Line 1: here is the code for the production labeled b. Line 2: indented, load, indented, x. Line 3: indented, add indented, y. Line 4: store temp indented, temp holds the expression, open parenthesis, x + y, close parenthesis. Line 5: here is the code for the production labeled c. Line 6: indented, load, indented, temp. Line 7: indented, add, indented, z. Line 8: store, indented, temp 2, indented, temp 2, holds, open parenthesis, x + y + z, close parenthesis. Line 9: here is the code for the production labeled d. Line 10: indented, load, indented, temp 2. Line 11: store indented, x indented, x now holds the correct result. Line 12: indented, the remainder of the program goes here. Line 13: these next three pseudo-ops are generated by the productions labeled ay. Line 14: x, colon, indented dot, data, indented, 0. Line 15: y, colon, indented dot, data, indented, 0. Line 16: z, colon, indented dot, data, indented, 0. Line 17: the pseudo-ops for these temporary variables are generated. Line 18: by productions b and c. Line 19: temp, colon, indented dot, data, indented, 0. Line 20: temp 2, colon, indented dot, data, indented, 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6" y="1814288"/>
            <a:ext cx="4246361" cy="392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arse tree: X = x + y + z. Tier 1: all four are variables X Y X are named Ay. Tier 2:  x, is taken as expressions. Tier 3: X + y leads to new expression B. Tier 4: This new expression is added to expression z resulting in yet another expression C. This leads to the final assignment statement D. Line 1: here is the code for the production labeled b. Line 2: indented, load, indented, x. Line 3: indented, add indented, y. Line 4: store temp indented, temp holds the expression, open parenthesis, x + y, close parenthesis. Line 5: here is the code for the production labeled c. Line 6: indented, load, indented, temp. Line 7: indented, add, indented, z. Line 8: store, indented, temp 2, indented, temp 2, holds, open parenthesis, x + y + z, close parenthesis. Line 9: here is the code for the production labeled d. Line 10: indented, load, indented, temp 2. Line 11: store indented, x indented, x now holds the correct result. Line 12: indented, the remainder of the program goes here. Line 13: these next three pseudo-ops are generated by the productions labeled ay. Line 14: x, colon, indented dot, data, indented, 0. Line 15: y, colon, indented dot, data, indented, 0. Line 16: z, colon, indented dot, data, indented, 0. Line 17: the pseudo-ops for these temporary variables are generated. Line 18: by productions b and c. Line 19: temp, colon, indented dot, data, indented, 0. Line 20: temp 2, colon, indented dot, data, indented,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892" y="1641890"/>
            <a:ext cx="3817257" cy="434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924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a:t>
            </a:r>
            <a:r>
              <a:rPr lang="en-US" altLang="en-US" baseline="0" dirty="0" smtClean="0">
                <a:latin typeface="Arial" pitchFamily="34" charset="0"/>
                <a:ea typeface="ＭＳ Ｐゴシック" pitchFamily="34" charset="-128"/>
                <a:cs typeface="Arial" pitchFamily="34" charset="0"/>
              </a:rPr>
              <a:t> (22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marL="0" indent="0">
              <a:buFontTx/>
              <a:buNone/>
              <a:defRPr/>
            </a:pPr>
            <a:r>
              <a:rPr lang="en-US" altLang="en-US" b="1" dirty="0">
                <a:latin typeface="Arial" pitchFamily="34" charset="0"/>
                <a:cs typeface="Arial" pitchFamily="34" charset="0"/>
              </a:rPr>
              <a:t>Phase IV: Code optimization</a:t>
            </a:r>
          </a:p>
          <a:p>
            <a:pPr lvl="1">
              <a:defRPr/>
            </a:pPr>
            <a:r>
              <a:rPr lang="en-US" altLang="en-US" dirty="0">
                <a:latin typeface="Arial" pitchFamily="34" charset="0"/>
                <a:cs typeface="Arial" pitchFamily="34" charset="0"/>
              </a:rPr>
              <a:t>Improving the time or space efficiency of code produced by a compiler</a:t>
            </a:r>
          </a:p>
          <a:p>
            <a:pPr>
              <a:defRPr/>
            </a:pPr>
            <a:r>
              <a:rPr lang="en-US" altLang="en-US" dirty="0">
                <a:latin typeface="Arial" pitchFamily="34" charset="0"/>
                <a:cs typeface="Arial" pitchFamily="34" charset="0"/>
              </a:rPr>
              <a:t>Early days: “Programmers are cheap, hardware is expensive”</a:t>
            </a:r>
          </a:p>
          <a:p>
            <a:pPr lvl="1">
              <a:defRPr/>
            </a:pPr>
            <a:r>
              <a:rPr lang="en-US" altLang="en-US" dirty="0">
                <a:latin typeface="Arial" pitchFamily="34" charset="0"/>
                <a:cs typeface="Arial" pitchFamily="34" charset="0"/>
              </a:rPr>
              <a:t>Humans could write more optimal code than a compiler</a:t>
            </a:r>
          </a:p>
          <a:p>
            <a:pPr>
              <a:defRPr/>
            </a:pPr>
            <a:r>
              <a:rPr lang="en-US" altLang="en-US" dirty="0">
                <a:latin typeface="Arial" pitchFamily="34" charset="0"/>
                <a:cs typeface="Arial" pitchFamily="34" charset="0"/>
              </a:rPr>
              <a:t>These days: “Hardware is cheap, people are expensive”</a:t>
            </a:r>
          </a:p>
        </p:txBody>
      </p:sp>
    </p:spTree>
    <p:extLst>
      <p:ext uri="{BB962C8B-B14F-4D97-AF65-F5344CB8AC3E}">
        <p14:creationId xmlns:p14="http://schemas.microsoft.com/office/powerpoint/2010/main" val="640636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(23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r>
              <a:rPr lang="en-US" altLang="en-US" dirty="0">
                <a:latin typeface="Arial" pitchFamily="34" charset="0"/>
                <a:ea typeface="ＭＳ Ｐゴシック" pitchFamily="34" charset="-128"/>
                <a:cs typeface="Arial" pitchFamily="34" charset="0"/>
              </a:rPr>
              <a:t>Modern compilers optimize but focus on other issues</a:t>
            </a:r>
          </a:p>
          <a:p>
            <a:pPr lvl="1"/>
            <a:r>
              <a:rPr lang="en-US" altLang="en-US" b="1" dirty="0">
                <a:latin typeface="Arial" pitchFamily="34" charset="0"/>
                <a:ea typeface="ＭＳ Ｐゴシック" pitchFamily="34" charset="-128"/>
                <a:cs typeface="Arial" pitchFamily="34" charset="0"/>
              </a:rPr>
              <a:t>Visual development environments</a:t>
            </a:r>
            <a:r>
              <a:rPr lang="en-US" altLang="en-US" dirty="0">
                <a:latin typeface="Arial" pitchFamily="34" charset="0"/>
                <a:ea typeface="ＭＳ Ｐゴシック" pitchFamily="34" charset="-128"/>
                <a:cs typeface="Arial" pitchFamily="34" charset="0"/>
              </a:rPr>
              <a:t> help programmers see what is happening</a:t>
            </a:r>
          </a:p>
          <a:p>
            <a:pPr lvl="1"/>
            <a:r>
              <a:rPr lang="en-US" altLang="en-US" b="1" dirty="0">
                <a:latin typeface="Arial" pitchFamily="34" charset="0"/>
                <a:ea typeface="ＭＳ Ｐゴシック" pitchFamily="34" charset="-128"/>
                <a:cs typeface="Arial" pitchFamily="34" charset="0"/>
              </a:rPr>
              <a:t>Online debuggers</a:t>
            </a:r>
            <a:r>
              <a:rPr lang="en-US" altLang="en-US" dirty="0">
                <a:latin typeface="Arial" pitchFamily="34" charset="0"/>
                <a:ea typeface="ＭＳ Ｐゴシック" pitchFamily="34" charset="-128"/>
                <a:cs typeface="Arial" pitchFamily="34" charset="0"/>
              </a:rPr>
              <a:t> help find and correct errors</a:t>
            </a:r>
          </a:p>
          <a:p>
            <a:pPr lvl="1"/>
            <a:r>
              <a:rPr lang="en-US" altLang="en-US" dirty="0">
                <a:latin typeface="Arial" pitchFamily="34" charset="0"/>
                <a:ea typeface="ＭＳ Ｐゴシック" pitchFamily="34" charset="-128"/>
                <a:cs typeface="Arial" pitchFamily="34" charset="0"/>
              </a:rPr>
              <a:t>Reusable </a:t>
            </a:r>
            <a:r>
              <a:rPr lang="en-US" altLang="en-US" b="1" dirty="0">
                <a:latin typeface="Arial" pitchFamily="34" charset="0"/>
                <a:ea typeface="ＭＳ Ｐゴシック" pitchFamily="34" charset="-128"/>
                <a:cs typeface="Arial" pitchFamily="34" charset="0"/>
              </a:rPr>
              <a:t>code libraries </a:t>
            </a:r>
            <a:r>
              <a:rPr lang="en-US" altLang="en-US" dirty="0">
                <a:latin typeface="Arial" pitchFamily="34" charset="0"/>
                <a:ea typeface="ＭＳ Ｐゴシック" pitchFamily="34" charset="-128"/>
                <a:cs typeface="Arial" pitchFamily="34" charset="0"/>
              </a:rPr>
              <a:t>and toolkits</a:t>
            </a:r>
          </a:p>
        </p:txBody>
      </p:sp>
    </p:spTree>
    <p:extLst>
      <p:ext uri="{BB962C8B-B14F-4D97-AF65-F5344CB8AC3E}">
        <p14:creationId xmlns:p14="http://schemas.microsoft.com/office/powerpoint/2010/main" val="646732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(24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a:buFontTx/>
              <a:buNone/>
            </a:pPr>
            <a:r>
              <a:rPr lang="en-US" altLang="en-US" b="1" dirty="0">
                <a:latin typeface="Arial" pitchFamily="34" charset="0"/>
                <a:ea typeface="ＭＳ Ｐゴシック" pitchFamily="34" charset="-128"/>
                <a:cs typeface="Arial" pitchFamily="34" charset="0"/>
              </a:rPr>
              <a:t>Local optimization</a:t>
            </a:r>
            <a:endParaRPr lang="en-US" altLang="en-US" dirty="0">
              <a:latin typeface="Arial" pitchFamily="34" charset="0"/>
              <a:ea typeface="ＭＳ Ｐゴシック" pitchFamily="34" charset="-128"/>
              <a:cs typeface="Arial" pitchFamily="34" charset="0"/>
            </a:endParaRPr>
          </a:p>
          <a:p>
            <a:r>
              <a:rPr lang="en-US" altLang="en-US" dirty="0">
                <a:latin typeface="Arial" pitchFamily="34" charset="0"/>
                <a:ea typeface="ＭＳ Ｐゴシック" pitchFamily="34" charset="-128"/>
                <a:cs typeface="Arial" pitchFamily="34" charset="0"/>
              </a:rPr>
              <a:t>Examines small chunks of assembly code </a:t>
            </a:r>
            <a:br>
              <a:rPr lang="en-US" altLang="en-US" dirty="0">
                <a:latin typeface="Arial" pitchFamily="34" charset="0"/>
                <a:ea typeface="ＭＳ Ｐゴシック" pitchFamily="34" charset="-128"/>
                <a:cs typeface="Arial" pitchFamily="34" charset="0"/>
              </a:rPr>
            </a:br>
            <a:r>
              <a:rPr lang="en-US" altLang="en-US" dirty="0">
                <a:latin typeface="Arial" pitchFamily="34" charset="0"/>
                <a:ea typeface="ＭＳ Ｐゴシック" pitchFamily="34" charset="-128"/>
                <a:cs typeface="Arial" pitchFamily="34" charset="0"/>
              </a:rPr>
              <a:t>(one to five instructions)</a:t>
            </a:r>
          </a:p>
          <a:p>
            <a:r>
              <a:rPr lang="en-US" altLang="en-US" b="1" dirty="0">
                <a:latin typeface="Arial" pitchFamily="34" charset="0"/>
                <a:ea typeface="ＭＳ Ｐゴシック" pitchFamily="34" charset="-128"/>
                <a:cs typeface="Arial" pitchFamily="34" charset="0"/>
              </a:rPr>
              <a:t>Constant evaluation</a:t>
            </a:r>
            <a:r>
              <a:rPr lang="en-US" altLang="en-US" dirty="0">
                <a:latin typeface="Arial" pitchFamily="34" charset="0"/>
                <a:ea typeface="ＭＳ Ｐゴシック" pitchFamily="34" charset="-128"/>
                <a:cs typeface="Arial" pitchFamily="34" charset="0"/>
              </a:rPr>
              <a:t> computes arithmetic expressions at compile time if possible</a:t>
            </a:r>
          </a:p>
          <a:p>
            <a:r>
              <a:rPr lang="en-US" altLang="en-US" b="1" dirty="0">
                <a:latin typeface="Arial" pitchFamily="34" charset="0"/>
                <a:ea typeface="ＭＳ Ｐゴシック" pitchFamily="34" charset="-128"/>
                <a:cs typeface="Arial" pitchFamily="34" charset="0"/>
              </a:rPr>
              <a:t>Strength reduction</a:t>
            </a:r>
            <a:r>
              <a:rPr lang="en-US" altLang="en-US" dirty="0">
                <a:latin typeface="Arial" pitchFamily="34" charset="0"/>
                <a:ea typeface="ＭＳ Ｐゴシック" pitchFamily="34" charset="-128"/>
                <a:cs typeface="Arial" pitchFamily="34" charset="0"/>
              </a:rPr>
              <a:t> uses faster arithmetic alternatives (e.g., 2 * x is equivalent to x + x)</a:t>
            </a:r>
          </a:p>
          <a:p>
            <a:r>
              <a:rPr lang="en-US" altLang="en-US" b="1" dirty="0">
                <a:latin typeface="Arial" pitchFamily="34" charset="0"/>
                <a:ea typeface="ＭＳ Ｐゴシック" pitchFamily="34" charset="-128"/>
                <a:cs typeface="Arial" pitchFamily="34" charset="0"/>
              </a:rPr>
              <a:t>Eliminating unnecessary operations</a:t>
            </a:r>
            <a:r>
              <a:rPr lang="en-US" altLang="en-US" dirty="0">
                <a:latin typeface="Arial" pitchFamily="34" charset="0"/>
                <a:ea typeface="ＭＳ Ｐゴシック" pitchFamily="34" charset="-128"/>
                <a:cs typeface="Arial" pitchFamily="34" charset="0"/>
              </a:rPr>
              <a:t> removes operations that are unnecessary, like a LOAD of a value already in memory</a:t>
            </a:r>
          </a:p>
        </p:txBody>
      </p:sp>
    </p:spTree>
    <p:extLst>
      <p:ext uri="{BB962C8B-B14F-4D97-AF65-F5344CB8AC3E}">
        <p14:creationId xmlns:p14="http://schemas.microsoft.com/office/powerpoint/2010/main" val="4240133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(25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pPr>
              <a:buFontTx/>
              <a:buNone/>
            </a:pPr>
            <a:r>
              <a:rPr lang="en-US" altLang="en-US" b="1" dirty="0">
                <a:latin typeface="Arial" pitchFamily="34" charset="0"/>
                <a:ea typeface="ＭＳ Ｐゴシック" pitchFamily="34" charset="-128"/>
                <a:cs typeface="Arial" pitchFamily="34" charset="0"/>
              </a:rPr>
              <a:t>Global optimization</a:t>
            </a:r>
          </a:p>
          <a:p>
            <a:r>
              <a:rPr lang="en-US" altLang="en-US" dirty="0">
                <a:latin typeface="Arial" pitchFamily="34" charset="0"/>
                <a:ea typeface="ＭＳ Ｐゴシック" pitchFamily="34" charset="-128"/>
                <a:cs typeface="Arial" pitchFamily="34" charset="0"/>
              </a:rPr>
              <a:t>Looks at large segments of the program</a:t>
            </a:r>
          </a:p>
          <a:p>
            <a:r>
              <a:rPr lang="en-US" altLang="en-US" dirty="0">
                <a:latin typeface="Arial" pitchFamily="34" charset="0"/>
                <a:ea typeface="ＭＳ Ｐゴシック" pitchFamily="34" charset="-128"/>
                <a:cs typeface="Arial" pitchFamily="34" charset="0"/>
              </a:rPr>
              <a:t>Examines blocks like </a:t>
            </a:r>
            <a:r>
              <a:rPr lang="en-US" altLang="en-US" i="1" dirty="0">
                <a:latin typeface="Arial" pitchFamily="34" charset="0"/>
                <a:ea typeface="ＭＳ Ｐゴシック" pitchFamily="34" charset="-128"/>
                <a:cs typeface="Arial" pitchFamily="34" charset="0"/>
              </a:rPr>
              <a:t>while</a:t>
            </a:r>
            <a:r>
              <a:rPr lang="en-US" altLang="en-US" dirty="0">
                <a:latin typeface="Arial" pitchFamily="34" charset="0"/>
                <a:ea typeface="ＭＳ Ｐゴシック" pitchFamily="34" charset="-128"/>
                <a:cs typeface="Arial" pitchFamily="34" charset="0"/>
              </a:rPr>
              <a:t> loops, </a:t>
            </a:r>
            <a:r>
              <a:rPr lang="en-US" altLang="en-US" i="1" dirty="0">
                <a:latin typeface="Arial" pitchFamily="34" charset="0"/>
                <a:ea typeface="ＭＳ Ｐゴシック" pitchFamily="34" charset="-128"/>
                <a:cs typeface="Arial" pitchFamily="34" charset="0"/>
              </a:rPr>
              <a:t>if</a:t>
            </a:r>
            <a:r>
              <a:rPr lang="en-US" altLang="en-US" dirty="0">
                <a:latin typeface="Arial" pitchFamily="34" charset="0"/>
                <a:ea typeface="ＭＳ Ｐゴシック" pitchFamily="34" charset="-128"/>
                <a:cs typeface="Arial" pitchFamily="34" charset="0"/>
              </a:rPr>
              <a:t> statements, and procedures</a:t>
            </a:r>
          </a:p>
          <a:p>
            <a:r>
              <a:rPr lang="en-US" altLang="en-US" dirty="0">
                <a:latin typeface="Arial" pitchFamily="34" charset="0"/>
                <a:ea typeface="ＭＳ Ｐゴシック" pitchFamily="34" charset="-128"/>
                <a:cs typeface="Arial" pitchFamily="34" charset="0"/>
              </a:rPr>
              <a:t>Much more difficult, much bigger effect</a:t>
            </a:r>
          </a:p>
          <a:p>
            <a:pPr>
              <a:buFontTx/>
              <a:buNone/>
            </a:pPr>
            <a:r>
              <a:rPr lang="en-US" altLang="en-US" dirty="0" smtClean="0">
                <a:latin typeface="Arial" pitchFamily="34" charset="0"/>
                <a:ea typeface="ＭＳ Ｐゴシック" pitchFamily="34" charset="-128"/>
                <a:cs typeface="Arial" pitchFamily="34" charset="0"/>
              </a:rPr>
              <a:t>Optimization </a:t>
            </a:r>
            <a:r>
              <a:rPr lang="en-US" altLang="en-US" dirty="0">
                <a:latin typeface="Arial" pitchFamily="34" charset="0"/>
                <a:ea typeface="ＭＳ Ｐゴシック" pitchFamily="34" charset="-128"/>
                <a:cs typeface="Arial" pitchFamily="34" charset="0"/>
              </a:rPr>
              <a:t>cannot overcome an inefficient algorithm</a:t>
            </a:r>
          </a:p>
        </p:txBody>
      </p:sp>
    </p:spTree>
    <p:extLst>
      <p:ext uri="{BB962C8B-B14F-4D97-AF65-F5344CB8AC3E}">
        <p14:creationId xmlns:p14="http://schemas.microsoft.com/office/powerpoint/2010/main" val="1740605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 y="1"/>
            <a:ext cx="9144000" cy="1060704"/>
          </a:xfrm>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(2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26199" y="1216752"/>
            <a:ext cx="8313377" cy="4894898"/>
          </a:xfrm>
        </p:spPr>
        <p:txBody>
          <a:bodyPr>
            <a:normAutofit/>
          </a:bodyPr>
          <a:lstStyle/>
          <a:p>
            <a:r>
              <a:rPr lang="en-US" altLang="en-US" dirty="0">
                <a:latin typeface="Arial" pitchFamily="34" charset="0"/>
                <a:ea typeface="ＭＳ Ｐゴシック" pitchFamily="34" charset="-128"/>
                <a:cs typeface="Arial" pitchFamily="34" charset="0"/>
              </a:rPr>
              <a:t>Show what a code generator does </a:t>
            </a:r>
          </a:p>
          <a:p>
            <a:r>
              <a:rPr lang="en-US" altLang="en-US" dirty="0">
                <a:latin typeface="Arial" pitchFamily="34" charset="0"/>
                <a:ea typeface="ＭＳ Ｐゴシック" pitchFamily="34" charset="-128"/>
                <a:cs typeface="Arial" pitchFamily="34" charset="0"/>
              </a:rPr>
              <a:t>Explain the historical importance of code optimization, and why it is less central today </a:t>
            </a:r>
          </a:p>
          <a:p>
            <a:r>
              <a:rPr lang="en-US" altLang="en-US" dirty="0">
                <a:latin typeface="Arial" pitchFamily="34" charset="0"/>
                <a:ea typeface="ＭＳ Ｐゴシック" pitchFamily="34" charset="-128"/>
                <a:cs typeface="Arial" pitchFamily="34" charset="0"/>
              </a:rPr>
              <a:t>Give an example of local code optimization and an example of global code optimization</a:t>
            </a:r>
          </a:p>
        </p:txBody>
      </p:sp>
    </p:spTree>
    <p:extLst>
      <p:ext uri="{BB962C8B-B14F-4D97-AF65-F5344CB8AC3E}">
        <p14:creationId xmlns:p14="http://schemas.microsoft.com/office/powerpoint/2010/main" val="2367148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(26 of 26)</a:t>
            </a:r>
            <a:endParaRPr lang="en-US" sz="3600" b="0" dirty="0">
              <a:latin typeface="Arial" pitchFamily="34" charset="0"/>
              <a:cs typeface="Arial" pitchFamily="34" charset="0"/>
            </a:endParaRPr>
          </a:p>
        </p:txBody>
      </p:sp>
      <p:pic>
        <p:nvPicPr>
          <p:cNvPr id="5" name="Picture 6" descr="Line 1: load, x. Line 2: add, y. Line 3: add, z. Line 4: store, x,  x, now holds the correct result. Line 5: point. Line 6: point, the remainder of the program goes here. Line 7: point. Line 8: x, colon, dot, data, 0. Line 9: y, colon, dot, data, 0. Line 10: z, colon, dot, data,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090058"/>
            <a:ext cx="688975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120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ea typeface="ＭＳ Ｐゴシック" pitchFamily="34" charset="-128"/>
                <a:cs typeface="Arial" pitchFamily="34" charset="0"/>
              </a:rPr>
              <a:t>Summary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r>
              <a:rPr lang="en-US" altLang="en-US" dirty="0">
                <a:latin typeface="Arial" pitchFamily="34" charset="0"/>
                <a:ea typeface="ＭＳ Ｐゴシック" pitchFamily="34" charset="-128"/>
                <a:cs typeface="Arial" pitchFamily="34" charset="0"/>
              </a:rPr>
              <a:t>High-level languages require compilers to translate programs into assembly language.</a:t>
            </a:r>
          </a:p>
          <a:p>
            <a:r>
              <a:rPr lang="en-US" altLang="en-US" dirty="0">
                <a:latin typeface="Arial" pitchFamily="34" charset="0"/>
                <a:ea typeface="ＭＳ Ｐゴシック" pitchFamily="34" charset="-128"/>
                <a:cs typeface="Arial" pitchFamily="34" charset="0"/>
              </a:rPr>
              <a:t>Compilation is much more difficult and complex than assemblers translating assembly to machine instructions.</a:t>
            </a:r>
          </a:p>
          <a:p>
            <a:r>
              <a:rPr lang="en-US" altLang="en-US" dirty="0">
                <a:latin typeface="Arial" pitchFamily="34" charset="0"/>
                <a:ea typeface="ＭＳ Ｐゴシック" pitchFamily="34" charset="-128"/>
                <a:cs typeface="Arial" pitchFamily="34" charset="0"/>
              </a:rPr>
              <a:t>Compiler phases include lexical analysis, parsing, semantic analysis, code generation, and code optimization.</a:t>
            </a:r>
          </a:p>
          <a:p>
            <a:r>
              <a:rPr lang="en-US" altLang="en-US" dirty="0">
                <a:latin typeface="Arial" pitchFamily="34" charset="0"/>
                <a:ea typeface="ＭＳ Ｐゴシック" pitchFamily="34" charset="-128"/>
                <a:cs typeface="Arial" pitchFamily="34" charset="0"/>
              </a:rPr>
              <a:t>Lexical analysis converts a text of characters into a list of tokens.</a:t>
            </a:r>
          </a:p>
        </p:txBody>
      </p:sp>
    </p:spTree>
    <p:extLst>
      <p:ext uri="{BB962C8B-B14F-4D97-AF65-F5344CB8AC3E}">
        <p14:creationId xmlns:p14="http://schemas.microsoft.com/office/powerpoint/2010/main" val="2846856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ea typeface="ＭＳ Ｐゴシック" pitchFamily="34" charset="-128"/>
                <a:cs typeface="Arial" pitchFamily="34" charset="0"/>
              </a:rPr>
              <a:t>Summary (2 of 2)</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9147" y="1231266"/>
            <a:ext cx="8411026" cy="4937305"/>
          </a:xfrm>
        </p:spPr>
        <p:txBody>
          <a:bodyPr>
            <a:normAutofit/>
          </a:bodyPr>
          <a:lstStyle/>
          <a:p>
            <a:r>
              <a:rPr lang="en-US" altLang="en-US" dirty="0">
                <a:latin typeface="Arial" pitchFamily="34" charset="0"/>
                <a:ea typeface="ＭＳ Ｐゴシック" pitchFamily="34" charset="-128"/>
                <a:cs typeface="Arial" pitchFamily="34" charset="0"/>
              </a:rPr>
              <a:t>Parsing is based on a formal grammar specifying the rules for a language.</a:t>
            </a:r>
          </a:p>
          <a:p>
            <a:r>
              <a:rPr lang="en-US" altLang="en-US" dirty="0">
                <a:latin typeface="Arial" pitchFamily="34" charset="0"/>
                <a:ea typeface="ＭＳ Ｐゴシック" pitchFamily="34" charset="-128"/>
                <a:cs typeface="Arial" pitchFamily="34" charset="0"/>
              </a:rPr>
              <a:t>Parsers check grammaticality and build parse trees.</a:t>
            </a:r>
          </a:p>
          <a:p>
            <a:r>
              <a:rPr lang="en-US" altLang="en-US" dirty="0">
                <a:latin typeface="Arial" pitchFamily="34" charset="0"/>
                <a:ea typeface="ＭＳ Ｐゴシック" pitchFamily="34" charset="-128"/>
                <a:cs typeface="Arial" pitchFamily="34" charset="0"/>
              </a:rPr>
              <a:t>Semantic analysis checks parse trees for meaning: determines whether code can meaningfully be generated.</a:t>
            </a:r>
          </a:p>
          <a:p>
            <a:r>
              <a:rPr lang="en-US" altLang="en-US" dirty="0">
                <a:latin typeface="Arial" pitchFamily="34" charset="0"/>
                <a:ea typeface="ＭＳ Ｐゴシック" pitchFamily="34" charset="-128"/>
                <a:cs typeface="Arial" pitchFamily="34" charset="0"/>
              </a:rPr>
              <a:t>Code generation produces assembly instructions from the parse tree.</a:t>
            </a:r>
          </a:p>
          <a:p>
            <a:r>
              <a:rPr lang="en-US" altLang="en-US" dirty="0">
                <a:latin typeface="Arial" pitchFamily="34" charset="0"/>
                <a:ea typeface="ＭＳ Ｐゴシック" pitchFamily="34" charset="-128"/>
                <a:cs typeface="Arial" pitchFamily="34" charset="0"/>
              </a:rPr>
              <a:t>Code optimization looks for opportunities to make generated code better.</a:t>
            </a:r>
          </a:p>
        </p:txBody>
      </p:sp>
    </p:spTree>
    <p:extLst>
      <p:ext uri="{BB962C8B-B14F-4D97-AF65-F5344CB8AC3E}">
        <p14:creationId xmlns:p14="http://schemas.microsoft.com/office/powerpoint/2010/main" val="1735073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 Introduction </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r>
              <a:rPr lang="en-US" altLang="en-US" dirty="0">
                <a:latin typeface="Arial" pitchFamily="34" charset="0"/>
                <a:ea typeface="ＭＳ Ｐゴシック" pitchFamily="34" charset="-128"/>
                <a:cs typeface="Arial" pitchFamily="34" charset="0"/>
              </a:rPr>
              <a:t>High-level languages must be translated into machine instructions</a:t>
            </a:r>
          </a:p>
          <a:p>
            <a:r>
              <a:rPr lang="en-US" altLang="en-US" dirty="0">
                <a:latin typeface="Arial" pitchFamily="34" charset="0"/>
                <a:ea typeface="ＭＳ Ｐゴシック" pitchFamily="34" charset="-128"/>
                <a:cs typeface="Arial" pitchFamily="34" charset="0"/>
              </a:rPr>
              <a:t>Compilers do the translation</a:t>
            </a:r>
          </a:p>
          <a:p>
            <a:r>
              <a:rPr lang="en-US" altLang="en-US" dirty="0">
                <a:latin typeface="Arial" pitchFamily="34" charset="0"/>
                <a:ea typeface="ＭＳ Ｐゴシック" pitchFamily="34" charset="-128"/>
                <a:cs typeface="Arial" pitchFamily="34" charset="0"/>
              </a:rPr>
              <a:t>Compiler writing is difficult and complex</a:t>
            </a:r>
          </a:p>
          <a:p>
            <a:r>
              <a:rPr lang="en-US" altLang="en-US" dirty="0">
                <a:latin typeface="Arial" pitchFamily="34" charset="0"/>
                <a:ea typeface="ＭＳ Ｐゴシック" pitchFamily="34" charset="-128"/>
                <a:cs typeface="Arial" pitchFamily="34" charset="0"/>
              </a:rPr>
              <a:t>Compilers must be</a:t>
            </a:r>
          </a:p>
          <a:p>
            <a:pPr lvl="1"/>
            <a:r>
              <a:rPr lang="en-US" altLang="en-US" dirty="0">
                <a:latin typeface="Arial" pitchFamily="34" charset="0"/>
                <a:ea typeface="ＭＳ Ｐゴシック" pitchFamily="34" charset="-128"/>
                <a:cs typeface="Arial" pitchFamily="34" charset="0"/>
              </a:rPr>
              <a:t>Correct ► machine instructions must do exactly what the high-level instructions mean</a:t>
            </a:r>
          </a:p>
          <a:p>
            <a:pPr lvl="1"/>
            <a:r>
              <a:rPr lang="en-US" altLang="en-US" dirty="0">
                <a:latin typeface="Arial" pitchFamily="34" charset="0"/>
                <a:ea typeface="ＭＳ Ｐゴシック" pitchFamily="34" charset="-128"/>
                <a:cs typeface="Arial" pitchFamily="34" charset="0"/>
              </a:rPr>
              <a:t>Efficient and concise ► code produced should be optimized and run fast</a:t>
            </a:r>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(1</a:t>
            </a:r>
            <a:r>
              <a:rPr lang="en-US" altLang="en-US" baseline="0" dirty="0" smtClean="0">
                <a:latin typeface="Arial" pitchFamily="34" charset="0"/>
                <a:ea typeface="ＭＳ Ｐゴシック" pitchFamily="34" charset="-128"/>
                <a:cs typeface="Arial" pitchFamily="34" charset="0"/>
              </a:rPr>
              <a:t>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pPr>
              <a:buFontTx/>
              <a:buNone/>
            </a:pPr>
            <a:r>
              <a:rPr lang="en-US" altLang="en-US" dirty="0">
                <a:latin typeface="Arial" pitchFamily="34" charset="0"/>
                <a:ea typeface="ＭＳ Ｐゴシック" pitchFamily="34" charset="-128"/>
                <a:cs typeface="Arial" pitchFamily="34" charset="0"/>
              </a:rPr>
              <a:t>Four phases of compilation</a:t>
            </a:r>
          </a:p>
          <a:p>
            <a:r>
              <a:rPr lang="en-US" altLang="en-US" dirty="0">
                <a:latin typeface="Arial" pitchFamily="34" charset="0"/>
                <a:ea typeface="ＭＳ Ｐゴシック" pitchFamily="34" charset="-128"/>
                <a:cs typeface="Arial" pitchFamily="34" charset="0"/>
              </a:rPr>
              <a:t>Phase I: Lexical analysis </a:t>
            </a:r>
          </a:p>
          <a:p>
            <a:pPr lvl="1"/>
            <a:r>
              <a:rPr lang="en-US" altLang="en-US" dirty="0">
                <a:latin typeface="Arial" pitchFamily="34" charset="0"/>
                <a:ea typeface="ＭＳ Ｐゴシック" pitchFamily="34" charset="-128"/>
                <a:cs typeface="Arial" pitchFamily="34" charset="0"/>
              </a:rPr>
              <a:t>Groups characters into tokens (equivalent to words)</a:t>
            </a:r>
          </a:p>
          <a:p>
            <a:r>
              <a:rPr lang="en-US" altLang="en-US" dirty="0">
                <a:latin typeface="Arial" pitchFamily="34" charset="0"/>
                <a:ea typeface="ＭＳ Ｐゴシック" pitchFamily="34" charset="-128"/>
                <a:cs typeface="Arial" pitchFamily="34" charset="0"/>
              </a:rPr>
              <a:t>Phase II: Parsing </a:t>
            </a:r>
          </a:p>
          <a:p>
            <a:pPr lvl="1"/>
            <a:r>
              <a:rPr lang="en-US" altLang="en-US" dirty="0">
                <a:latin typeface="Arial" pitchFamily="34" charset="0"/>
                <a:ea typeface="ＭＳ Ｐゴシック" pitchFamily="34" charset="-128"/>
                <a:cs typeface="Arial" pitchFamily="34" charset="0"/>
              </a:rPr>
              <a:t>Checks grammatical structure and builds internal representation of program</a:t>
            </a:r>
          </a:p>
          <a:p>
            <a:r>
              <a:rPr lang="en-US" altLang="en-US" dirty="0">
                <a:latin typeface="Arial" pitchFamily="34" charset="0"/>
                <a:ea typeface="ＭＳ Ｐゴシック" pitchFamily="34" charset="-128"/>
                <a:cs typeface="Arial" pitchFamily="34" charset="0"/>
              </a:rPr>
              <a:t>Phase III: Semantic analysis and code generation</a:t>
            </a:r>
          </a:p>
          <a:p>
            <a:pPr lvl="1"/>
            <a:r>
              <a:rPr lang="en-US" altLang="en-US" dirty="0">
                <a:latin typeface="Arial" pitchFamily="34" charset="0"/>
                <a:ea typeface="ＭＳ Ｐゴシック" pitchFamily="34" charset="-128"/>
                <a:cs typeface="Arial" pitchFamily="34" charset="0"/>
              </a:rPr>
              <a:t>Analyzes meaning; generates machine instructions</a:t>
            </a:r>
          </a:p>
          <a:p>
            <a:r>
              <a:rPr lang="en-US" altLang="en-US" dirty="0">
                <a:latin typeface="Arial" pitchFamily="34" charset="0"/>
                <a:ea typeface="ＭＳ Ｐゴシック" pitchFamily="34" charset="-128"/>
                <a:cs typeface="Arial" pitchFamily="34" charset="0"/>
              </a:rPr>
              <a:t>Phase IV: Code optimization</a:t>
            </a:r>
          </a:p>
          <a:p>
            <a:pPr lvl="1"/>
            <a:r>
              <a:rPr lang="en-US" altLang="en-US" dirty="0">
                <a:latin typeface="Arial" pitchFamily="34" charset="0"/>
                <a:ea typeface="ＭＳ Ｐゴシック" pitchFamily="34" charset="-128"/>
                <a:cs typeface="Arial" pitchFamily="34" charset="0"/>
              </a:rPr>
              <a:t>Improves efficiency of code in time or space required</a:t>
            </a:r>
          </a:p>
        </p:txBody>
      </p:sp>
    </p:spTree>
    <p:extLst>
      <p:ext uri="{BB962C8B-B14F-4D97-AF65-F5344CB8AC3E}">
        <p14:creationId xmlns:p14="http://schemas.microsoft.com/office/powerpoint/2010/main" val="3526675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(2 of 26)</a:t>
            </a:r>
            <a:endParaRPr lang="en-US" sz="3600" b="0" dirty="0">
              <a:latin typeface="Arial" pitchFamily="34" charset="0"/>
              <a:cs typeface="Arial" pitchFamily="34" charset="0"/>
            </a:endParaRPr>
          </a:p>
        </p:txBody>
      </p:sp>
      <p:pic>
        <p:nvPicPr>
          <p:cNvPr id="5" name="Picture 6" descr="The diagram displays the general structure of a complier. Source program leads to, scanner, phase 1, Lexical analysis, which leads to, parser, phase 2 parsing, which leads to, code generator, phase 3 Semantic analysis and code generation, which leads to, optimizer, phase 4, code optimization, which leads to, object program or object fi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289624"/>
            <a:ext cx="78549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383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(3 of 26)</a:t>
            </a:r>
            <a:endParaRPr lang="en-US" sz="3600" b="0" dirty="0">
              <a:latin typeface="Arial" pitchFamily="34" charset="0"/>
              <a:cs typeface="Arial" pitchFamily="34" charset="0"/>
            </a:endParaRPr>
          </a:p>
        </p:txBody>
      </p:sp>
      <p:pic>
        <p:nvPicPr>
          <p:cNvPr id="4" name="Picture 5" descr="The flowchart displays the overall execution sequence of a high-level language program. The user processes a high-level language program or the source program, the terminal, compiler; the process, machine language program or object program, the terminal, loader; the process, machine language program loaded into memory, and the terminal, hardware or the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77348"/>
            <a:ext cx="6899729" cy="470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060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(4 of 26)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229600" cy="4937305"/>
          </a:xfrm>
        </p:spPr>
        <p:txBody>
          <a:bodyPr>
            <a:normAutofit/>
          </a:bodyPr>
          <a:lstStyle/>
          <a:p>
            <a:pPr marL="0" indent="0">
              <a:buFontTx/>
              <a:buNone/>
              <a:defRPr/>
            </a:pPr>
            <a:r>
              <a:rPr lang="en-US" altLang="en-US" b="1" dirty="0">
                <a:latin typeface="Arial" pitchFamily="34" charset="0"/>
                <a:cs typeface="Arial" pitchFamily="34" charset="0"/>
              </a:rPr>
              <a:t>Phase I: Lexical Analysis</a:t>
            </a:r>
          </a:p>
          <a:p>
            <a:pPr>
              <a:defRPr/>
            </a:pPr>
            <a:r>
              <a:rPr lang="en-US" altLang="en-US" dirty="0">
                <a:latin typeface="Arial" pitchFamily="34" charset="0"/>
                <a:cs typeface="Arial" pitchFamily="34" charset="0"/>
              </a:rPr>
              <a:t>A </a:t>
            </a:r>
            <a:r>
              <a:rPr lang="en-US" altLang="en-US" b="1" dirty="0">
                <a:latin typeface="Arial" pitchFamily="34" charset="0"/>
                <a:cs typeface="Arial" pitchFamily="34" charset="0"/>
              </a:rPr>
              <a:t>lexical analyzer</a:t>
            </a:r>
            <a:r>
              <a:rPr lang="en-US" altLang="en-US" dirty="0">
                <a:latin typeface="Arial" pitchFamily="34" charset="0"/>
                <a:cs typeface="Arial" pitchFamily="34" charset="0"/>
              </a:rPr>
              <a:t> or </a:t>
            </a:r>
            <a:r>
              <a:rPr lang="en-US" altLang="en-US" b="1" dirty="0">
                <a:latin typeface="Arial" pitchFamily="34" charset="0"/>
                <a:cs typeface="Arial" pitchFamily="34" charset="0"/>
              </a:rPr>
              <a:t>scanner</a:t>
            </a:r>
          </a:p>
          <a:p>
            <a:pPr lvl="1">
              <a:defRPr/>
            </a:pPr>
            <a:r>
              <a:rPr lang="en-US" altLang="en-US" dirty="0">
                <a:latin typeface="Arial" pitchFamily="34" charset="0"/>
                <a:cs typeface="Arial" pitchFamily="34" charset="0"/>
              </a:rPr>
              <a:t>Groups input characters into </a:t>
            </a:r>
            <a:r>
              <a:rPr lang="en-US" altLang="en-US" b="1" dirty="0">
                <a:latin typeface="Arial" pitchFamily="34" charset="0"/>
                <a:cs typeface="Arial" pitchFamily="34" charset="0"/>
              </a:rPr>
              <a:t>tokens</a:t>
            </a:r>
          </a:p>
          <a:p>
            <a:pPr lvl="1">
              <a:defRPr/>
            </a:pPr>
            <a:r>
              <a:rPr lang="en-US" altLang="en-US" dirty="0">
                <a:latin typeface="Arial" pitchFamily="34" charset="0"/>
                <a:cs typeface="Arial" pitchFamily="34" charset="0"/>
              </a:rPr>
              <a:t>Discards unnecessary characters</a:t>
            </a:r>
          </a:p>
          <a:p>
            <a:pPr lvl="2">
              <a:defRPr/>
            </a:pPr>
            <a:r>
              <a:rPr lang="en-US" altLang="en-US" dirty="0">
                <a:latin typeface="Arial" pitchFamily="34" charset="0"/>
                <a:cs typeface="Arial" pitchFamily="34" charset="0"/>
              </a:rPr>
              <a:t>Examples: blanks, tabs, and comment text</a:t>
            </a:r>
          </a:p>
          <a:p>
            <a:pPr lvl="1">
              <a:defRPr/>
            </a:pPr>
            <a:r>
              <a:rPr lang="en-US" altLang="en-US" dirty="0">
                <a:latin typeface="Arial" pitchFamily="34" charset="0"/>
                <a:cs typeface="Arial" pitchFamily="34" charset="0"/>
              </a:rPr>
              <a:t>Determines the type of each token</a:t>
            </a:r>
          </a:p>
          <a:p>
            <a:pPr lvl="2">
              <a:defRPr/>
            </a:pPr>
            <a:r>
              <a:rPr lang="en-US" altLang="en-US" dirty="0">
                <a:latin typeface="Arial" pitchFamily="34" charset="0"/>
                <a:cs typeface="Arial" pitchFamily="34" charset="0"/>
              </a:rPr>
              <a:t>Examples: symbol, number, and left parenthesis</a:t>
            </a:r>
          </a:p>
          <a:p>
            <a:pPr>
              <a:defRPr/>
            </a:pPr>
            <a:r>
              <a:rPr lang="en-US" altLang="en-US" dirty="0">
                <a:latin typeface="Arial" pitchFamily="34" charset="0"/>
                <a:cs typeface="Arial" pitchFamily="34" charset="0"/>
              </a:rPr>
              <a:t>Tokens are words and punctuation</a:t>
            </a:r>
          </a:p>
          <a:p>
            <a:pPr lvl="1">
              <a:defRPr/>
            </a:pPr>
            <a:r>
              <a:rPr lang="en-US" altLang="en-US" dirty="0">
                <a:latin typeface="Arial" pitchFamily="34" charset="0"/>
                <a:cs typeface="Arial" pitchFamily="34" charset="0"/>
              </a:rPr>
              <a:t>Meaningful to the language</a:t>
            </a:r>
            <a:endParaRPr lang="en-US" altLang="en-US" b="1" dirty="0">
              <a:latin typeface="Arial" pitchFamily="34" charset="0"/>
              <a:cs typeface="Arial" pitchFamily="34" charset="0"/>
            </a:endParaRPr>
          </a:p>
        </p:txBody>
      </p:sp>
    </p:spTree>
    <p:extLst>
      <p:ext uri="{BB962C8B-B14F-4D97-AF65-F5344CB8AC3E}">
        <p14:creationId xmlns:p14="http://schemas.microsoft.com/office/powerpoint/2010/main" val="277066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itchFamily="34" charset="0"/>
                <a:ea typeface="ＭＳ Ｐゴシック" pitchFamily="34" charset="-128"/>
                <a:cs typeface="Arial" pitchFamily="34" charset="0"/>
              </a:rPr>
              <a:t>The Compilation </a:t>
            </a:r>
            <a:r>
              <a:rPr lang="en-US" altLang="en-US" dirty="0" smtClean="0">
                <a:latin typeface="Arial" pitchFamily="34" charset="0"/>
                <a:ea typeface="ＭＳ Ｐゴシック" pitchFamily="34" charset="-128"/>
                <a:cs typeface="Arial" pitchFamily="34" charset="0"/>
              </a:rPr>
              <a:t>Process (5 of 26)</a:t>
            </a:r>
            <a:endParaRPr lang="en-US" sz="3600" b="0" dirty="0">
              <a:latin typeface="Arial" pitchFamily="34" charset="0"/>
              <a:cs typeface="Arial" pitchFamily="34" charset="0"/>
            </a:endParaRPr>
          </a:p>
        </p:txBody>
      </p:sp>
      <p:pic>
        <p:nvPicPr>
          <p:cNvPr id="5" name="Picture 6" descr="&quot;Line 1: row 1: column 1; token type, column 2; classification number. Line 2: row 2: column 1; token type, symbol. column 2; classification number, 1. Line 3: row 3: column 1; token type, number. column 2; classification number, 2.&#10;Line 4: row 4: column 1; token type, =. column 2; classification number, 3.&#10;Line 5: row 5: column 1; token type, +. column 2; classification number, 4.&#10;Line 6: row 6: column 1; token type, minus. column 2; classification number, 5.&#10;Line 7: row 7: column 1; token type, semi colon. column 2; classification number, 6. Line 8: row 8: column 1; token type, = = 5. column 2; classification number, 7. Line 9: row 9: column 1; token type, if. column 2; classification number, 8. Line 10: row 10: column 1; token type, else. column 2; classification number, 9. Line 11: row 11: column 1; token type, open parenthesis. column 2; classification number, 10. Line 12: row 12: column 1; token type, close parenthesis. column 2; classification number, 11.&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905000"/>
            <a:ext cx="6524625"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69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1934</TotalTime>
  <Words>1164</Words>
  <Application>Microsoft Office PowerPoint</Application>
  <PresentationFormat>On-screen Show (4:3)</PresentationFormat>
  <Paragraphs>151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Chapter 11</vt:lpstr>
      <vt:lpstr>Learning Objectives (1 of 2)</vt:lpstr>
      <vt:lpstr>Learning Objectives (2 of 2)</vt:lpstr>
      <vt:lpstr> Introduction </vt:lpstr>
      <vt:lpstr>The Compilation Process (1 of 26)</vt:lpstr>
      <vt:lpstr>The Compilation Process (2 of 26)</vt:lpstr>
      <vt:lpstr>The Compilation Process (3 of 26)</vt:lpstr>
      <vt:lpstr>The Compilation Process (4 of 26)</vt:lpstr>
      <vt:lpstr>The Compilation Process (5 of 26)</vt:lpstr>
      <vt:lpstr>The Compilation Process (6 of 26)</vt:lpstr>
      <vt:lpstr>The Compilation Process (7 of 26)</vt:lpstr>
      <vt:lpstr>The Compilation Process (8 of 26)</vt:lpstr>
      <vt:lpstr>The Compilation Process (9 of 26)</vt:lpstr>
      <vt:lpstr>The Compilation Process (10 of 26)</vt:lpstr>
      <vt:lpstr>The Compilation Process (11 of 26)</vt:lpstr>
      <vt:lpstr>The Compilation Process (12 of 26)</vt:lpstr>
      <vt:lpstr>The Compilation Process (13 of 26)</vt:lpstr>
      <vt:lpstr>The Compilation Process (14 of 26)</vt:lpstr>
      <vt:lpstr>The Compilation Process (15 of 26)</vt:lpstr>
      <vt:lpstr>The Compilation Process (16 of 26)</vt:lpstr>
      <vt:lpstr>The Compilation Process (17 of 26)</vt:lpstr>
      <vt:lpstr>The Compilation Process (18 of 26)</vt:lpstr>
      <vt:lpstr>The Compilation Process (19 of 26)</vt:lpstr>
      <vt:lpstr>The Compilation Process (20 of 26)</vt:lpstr>
      <vt:lpstr>The Compilation Process (21 of 26)</vt:lpstr>
      <vt:lpstr>The Compilation Process (22 of 26)</vt:lpstr>
      <vt:lpstr>The Compilation Process (23 of 26)</vt:lpstr>
      <vt:lpstr>The Compilation Process (24 of 26)</vt:lpstr>
      <vt:lpstr>The Compilation Process (25 of 26)</vt:lpstr>
      <vt:lpstr>The Compilation Process (26 of 26)</vt:lpstr>
      <vt:lpstr>Summary (1 of 2)</vt:lpstr>
      <vt:lpstr>Summary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Compilers and Language Translation</dc:title>
  <dc:creator>Schneider</dc:creator>
  <cp:lastModifiedBy>CD</cp:lastModifiedBy>
  <cp:revision>182</cp:revision>
  <dcterms:created xsi:type="dcterms:W3CDTF">2015-05-05T09:30:46Z</dcterms:created>
  <dcterms:modified xsi:type="dcterms:W3CDTF">2017-11-21T14:19:48Z</dcterms:modified>
</cp:coreProperties>
</file>