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303" r:id="rId11"/>
    <p:sldId id="29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4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5">
          <p15:clr>
            <a:srgbClr val="A4A3A4"/>
          </p15:clr>
        </p15:guide>
        <p15:guide id="2" pos="5612">
          <p15:clr>
            <a:srgbClr val="A4A3A4"/>
          </p15:clr>
        </p15:guide>
        <p15:guide id="3" pos="4085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14B"/>
    <a:srgbClr val="5FC3DA"/>
    <a:srgbClr val="536E75"/>
    <a:srgbClr val="D2D927"/>
    <a:srgbClr val="1F3668"/>
    <a:srgbClr val="D72229"/>
    <a:srgbClr val="5A7B36"/>
    <a:srgbClr val="2C3C22"/>
    <a:srgbClr val="A2D35D"/>
    <a:srgbClr val="F3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8" autoAdjust="0"/>
    <p:restoredTop sz="86355" autoAdjust="0"/>
  </p:normalViewPr>
  <p:slideViewPr>
    <p:cSldViewPr snapToGrid="0">
      <p:cViewPr varScale="1">
        <p:scale>
          <a:sx n="100" d="100"/>
          <a:sy n="100" d="100"/>
        </p:scale>
        <p:origin x="1530" y="72"/>
      </p:cViewPr>
      <p:guideLst>
        <p:guide orient="horz" pos="705"/>
        <p:guide pos="5612"/>
        <p:guide pos="4085"/>
        <p:guide pos="2881"/>
      </p:guideLst>
    </p:cSldViewPr>
  </p:slideViewPr>
  <p:outlineViewPr>
    <p:cViewPr>
      <p:scale>
        <a:sx n="33" d="100"/>
        <a:sy n="33" d="100"/>
      </p:scale>
      <p:origin x="0" y="14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50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DED-9808-2145-B21E-E47DA86996FE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2110-F9BA-5949-A42B-CE3DC41F2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3269-F868-1148-8D0F-00224D62984F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3670-0D61-9349-97AC-A9731AA75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0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>
            <a:lvl1pPr>
              <a:defRPr lang="en-US" sz="3500" b="1" kern="1200" baseline="0" dirty="0">
                <a:solidFill>
                  <a:srgbClr val="34B14B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rgbClr val="3C5AA8"/>
              </a:buClr>
              <a:buFont typeface="Arial"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>
            <a:lvl1pPr marL="457200" indent="-457200">
              <a:buClr>
                <a:srgbClr val="34B14B"/>
              </a:buClr>
              <a:defRPr sz="2600" b="0" i="0">
                <a:latin typeface="Arial"/>
                <a:cs typeface="Arial"/>
              </a:defRPr>
            </a:lvl1pPr>
            <a:lvl2pPr marL="914400" indent="-457200">
              <a:buClr>
                <a:srgbClr val="34B14B"/>
              </a:buClr>
              <a:defRPr sz="2400" b="0" i="0">
                <a:latin typeface="Arial"/>
                <a:cs typeface="Arial"/>
              </a:defRPr>
            </a:lvl2pPr>
            <a:lvl3pPr marL="1371600" indent="-457200">
              <a:buClr>
                <a:srgbClr val="34B14B"/>
              </a:buClr>
              <a:buFont typeface="Wingdings" pitchFamily="2" charset="2"/>
              <a:buChar char="§"/>
              <a:defRPr sz="2200" b="0" i="0">
                <a:latin typeface="Arial"/>
                <a:cs typeface="Arial"/>
              </a:defRPr>
            </a:lvl3pPr>
            <a:lvl4pPr marL="1828800" indent="-457200">
              <a:buClr>
                <a:srgbClr val="34B14B"/>
              </a:buClr>
              <a:buFont typeface="Courier New" pitchFamily="49" charset="0"/>
              <a:buChar char="o"/>
              <a:defRPr b="0" i="0">
                <a:latin typeface="Arial"/>
                <a:cs typeface="Arial"/>
              </a:defRPr>
            </a:lvl4pPr>
            <a:lvl5pPr marL="2286000" indent="-457200">
              <a:buClr>
                <a:srgbClr val="34B14B"/>
              </a:buClr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-190500" y="2428875"/>
            <a:ext cx="736600" cy="1433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473" y="1956435"/>
            <a:ext cx="3490154" cy="13830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Chapter 12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03147" y="3346464"/>
            <a:ext cx="3065551" cy="1982154"/>
          </a:xfrm>
        </p:spPr>
        <p:txBody>
          <a:bodyPr anchor="ctr"/>
          <a:lstStyle/>
          <a:p>
            <a:pPr marL="0" lvl="1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Models of 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Computation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(4 of 9) </a:t>
            </a:r>
            <a:endParaRPr lang="en-US" dirty="0"/>
          </a:p>
        </p:txBody>
      </p:sp>
      <p:pic>
        <p:nvPicPr>
          <p:cNvPr id="8" name="Picture 6" descr="The turing machine tape has 13 blocks. The first three blocks are empty. The next seven blocks are numbered as follows: b, b, 0, 1, 1, b, b. The last three blocks are also empty. The block numbered 0 is numbered 1 which is the current state of the machin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8" y="2105832"/>
            <a:ext cx="8333105" cy="281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7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Model of a Computing </a:t>
            </a:r>
            <a:r>
              <a:rPr lang="en-US" altLang="en-US" dirty="0" smtClean="0">
                <a:ea typeface="ＭＳ Ｐゴシック" pitchFamily="34" charset="-128"/>
              </a:rPr>
              <a:t>Agent (5 of 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231265"/>
            <a:ext cx="8317835" cy="4960987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 instructions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if (in state </a:t>
            </a:r>
            <a:r>
              <a:rPr lang="en-US" altLang="en-US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 and (reading symbol j) then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Write symbol k onto tape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Change to state 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Move in direction </a:t>
            </a:r>
            <a:r>
              <a:rPr lang="en-US" altLang="en-US" dirty="0" smtClean="0">
                <a:ea typeface="ＭＳ Ｐゴシック" pitchFamily="34" charset="-128"/>
              </a:rPr>
              <a:t>d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Encode this in concise terms: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(I, j, k, s, d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106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(6 of 9)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3035" y="1231266"/>
            <a:ext cx="8480320" cy="48948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	(1, 0, 1, 2, right)	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if (state=1) and (input=0)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	write 1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	change into state 2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	move </a:t>
            </a:r>
            <a:r>
              <a:rPr lang="en-US" altLang="en-US" dirty="0" smtClean="0">
                <a:ea typeface="ＭＳ Ｐゴシック" pitchFamily="34" charset="-128"/>
              </a:rPr>
              <a:t>right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8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(7 of 9)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8" descr="The turing machine tape has 13 blocks. The first three blocks are empty. The next seven blocks are numbered as follows: b, b, 1, 1, 1, b, b. The last three blocks are also empty. The block numbered 1 in the middle is numbered 2 which is the current state of the machin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0" y="1901591"/>
            <a:ext cx="8148352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(8 of 9)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951" y="1247308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program: a set of rules</a:t>
            </a:r>
          </a:p>
          <a:p>
            <a:r>
              <a:rPr lang="en-US" altLang="en-US" dirty="0">
                <a:ea typeface="ＭＳ Ｐゴシック" pitchFamily="34" charset="-128"/>
              </a:rPr>
              <a:t>Must begin in state 1</a:t>
            </a:r>
          </a:p>
          <a:p>
            <a:r>
              <a:rPr lang="en-US" altLang="en-US" dirty="0">
                <a:ea typeface="ＭＳ Ｐゴシック" pitchFamily="34" charset="-128"/>
              </a:rPr>
              <a:t>Machine always starts reading leftmost symbol in the input</a:t>
            </a:r>
          </a:p>
          <a:p>
            <a:r>
              <a:rPr lang="en-US" altLang="en-US" dirty="0">
                <a:ea typeface="ＭＳ Ｐゴシック" pitchFamily="34" charset="-128"/>
              </a:rPr>
              <a:t>Avoid ambiguity</a:t>
            </a:r>
          </a:p>
          <a:p>
            <a:pPr lvl="1"/>
            <a:r>
              <a:rPr lang="en-US" altLang="en-US" sz="2600" dirty="0">
                <a:ea typeface="ＭＳ Ｐゴシック" pitchFamily="34" charset="-128"/>
              </a:rPr>
              <a:t>No two rules with the same state and input</a:t>
            </a:r>
          </a:p>
          <a:p>
            <a:r>
              <a:rPr lang="en-US" altLang="en-US" dirty="0">
                <a:ea typeface="ＭＳ Ｐゴシック" pitchFamily="34" charset="-128"/>
              </a:rPr>
              <a:t>If no rule applies, machine </a:t>
            </a:r>
            <a:r>
              <a:rPr lang="en-US" altLang="en-US" dirty="0" smtClean="0">
                <a:ea typeface="ＭＳ Ｐゴシック" pitchFamily="34" charset="-128"/>
              </a:rPr>
              <a:t>halts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8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(9 of 9)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A Turing machine is a good model of a computing agent</a:t>
            </a:r>
          </a:p>
          <a:p>
            <a:r>
              <a:rPr lang="en-US" altLang="en-US" dirty="0">
                <a:ea typeface="ＭＳ Ｐゴシック" pitchFamily="34" charset="-128"/>
              </a:rPr>
              <a:t>It reads input from its tape</a:t>
            </a:r>
          </a:p>
          <a:p>
            <a:r>
              <a:rPr lang="en-US" altLang="en-US" dirty="0">
                <a:ea typeface="ＭＳ Ｐゴシック" pitchFamily="34" charset="-128"/>
              </a:rPr>
              <a:t>It uses its tape as memory and can read from and write to it</a:t>
            </a:r>
          </a:p>
          <a:p>
            <a:r>
              <a:rPr lang="en-US" altLang="en-US" dirty="0">
                <a:ea typeface="ＭＳ Ｐゴシック" pitchFamily="34" charset="-128"/>
              </a:rPr>
              <a:t>It takes actions based on its state and its input</a:t>
            </a:r>
          </a:p>
          <a:p>
            <a:r>
              <a:rPr lang="en-US" altLang="en-US" dirty="0">
                <a:ea typeface="ＭＳ Ｐゴシック" pitchFamily="34" charset="-128"/>
              </a:rPr>
              <a:t>It can produce output, on its </a:t>
            </a:r>
            <a:r>
              <a:rPr lang="en-US" altLang="en-US" dirty="0" smtClean="0">
                <a:ea typeface="ＭＳ Ｐゴシック" pitchFamily="34" charset="-128"/>
              </a:rPr>
              <a:t>tape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an </a:t>
            </a:r>
            <a:r>
              <a:rPr lang="en-US" altLang="en-US" dirty="0" smtClean="0">
                <a:ea typeface="ＭＳ Ｐゴシック" pitchFamily="34" charset="-128"/>
              </a:rPr>
              <a:t>Algorithm (1 of 4)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Is a Turing machine program a model of an algorithm</a:t>
            </a:r>
            <a:r>
              <a:rPr lang="en-US" altLang="en-US" dirty="0" smtClean="0">
                <a:ea typeface="ＭＳ Ｐゴシック" pitchFamily="34" charset="-128"/>
              </a:rPr>
              <a:t>?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 model of an algorithm must: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Be a well-ordered collection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Consist of unambiguous and effectively computable operations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Halt in a finite amount of time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Produce a </a:t>
            </a:r>
            <a:r>
              <a:rPr lang="en-US" altLang="en-US" dirty="0" smtClean="0">
                <a:ea typeface="ＭＳ Ｐゴシック" pitchFamily="34" charset="-128"/>
              </a:rPr>
              <a:t>result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7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an Algorithm </a:t>
            </a:r>
            <a:r>
              <a:rPr lang="en-US" altLang="en-US" dirty="0" smtClean="0">
                <a:ea typeface="ＭＳ Ｐゴシック" pitchFamily="34" charset="-128"/>
              </a:rPr>
              <a:t>(2 of 4)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3" y="1231266"/>
            <a:ext cx="8384911" cy="491286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well-ordered collection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The starting state and position on the tape are well-defined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At most one rule can match a given state and position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It is well defined what happens if no rule </a:t>
            </a:r>
            <a:r>
              <a:rPr lang="en-US" altLang="en-US" dirty="0" smtClean="0">
                <a:ea typeface="ＭＳ Ｐゴシック" pitchFamily="34" charset="-128"/>
              </a:rPr>
              <a:t>matches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 Turing machine knows where to start, and what step to do </a:t>
            </a:r>
            <a:r>
              <a:rPr lang="en-US" altLang="en-US" dirty="0" smtClean="0">
                <a:ea typeface="ＭＳ Ｐゴシック" pitchFamily="34" charset="-128"/>
              </a:rPr>
              <a:t>next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Model of an Algorithm </a:t>
            </a:r>
            <a:r>
              <a:rPr lang="en-US" altLang="en-US" dirty="0" smtClean="0">
                <a:ea typeface="ＭＳ Ｐゴシック" pitchFamily="34" charset="-128"/>
              </a:rPr>
              <a:t>(3 of 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Consists of unambiguous and effectively computable operations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Turing machine instructions completely specify what the machine must do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Turing machine instructions cannot be ambiguous</a:t>
            </a:r>
          </a:p>
          <a:p>
            <a:r>
              <a:rPr lang="en-US" altLang="en-US" dirty="0">
                <a:ea typeface="ＭＳ Ｐゴシック" pitchFamily="34" charset="-128"/>
              </a:rPr>
              <a:t>Halts in a finite amount of time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Turing machines can go into infinite loops, like poor attempts at algorithms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We can ensure halting for inputs within the scope of the </a:t>
            </a:r>
            <a:r>
              <a:rPr lang="en-US" altLang="en-US" dirty="0" smtClean="0">
                <a:ea typeface="ＭＳ Ｐゴシック" pitchFamily="34" charset="-128"/>
              </a:rPr>
              <a:t>problem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0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an Algorithm </a:t>
            </a:r>
            <a:r>
              <a:rPr lang="en-US" altLang="en-US" dirty="0" smtClean="0">
                <a:ea typeface="ＭＳ Ｐゴシック" pitchFamily="34" charset="-128"/>
              </a:rPr>
              <a:t>(4 of 4)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Produces a result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The contents of the tape when the Turing machine halts are the output</a:t>
            </a:r>
          </a:p>
          <a:p>
            <a:r>
              <a:rPr lang="en-US" altLang="en-US" dirty="0">
                <a:ea typeface="ＭＳ Ｐゴシック" pitchFamily="34" charset="-128"/>
              </a:rPr>
              <a:t>Thus, a Turing machine program is a good model of an algorithm</a:t>
            </a:r>
            <a:r>
              <a:rPr lang="en-US" altLang="en-US" dirty="0" smtClean="0">
                <a:ea typeface="ＭＳ Ｐゴシック" pitchFamily="34" charset="-128"/>
              </a:rPr>
              <a:t>!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2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Learning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Objectives (1 of 3)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Explain the purpose of constructing a model </a:t>
            </a:r>
          </a:p>
          <a:p>
            <a:r>
              <a:rPr lang="en-US" altLang="en-US" dirty="0">
                <a:ea typeface="ＭＳ Ｐゴシック" pitchFamily="34" charset="-128"/>
              </a:rPr>
              <a:t>List the required features of a computing agent </a:t>
            </a:r>
          </a:p>
          <a:p>
            <a:r>
              <a:rPr lang="en-US" altLang="en-US" dirty="0">
                <a:ea typeface="ＭＳ Ｐゴシック" pitchFamily="34" charset="-128"/>
              </a:rPr>
              <a:t>Describe the components of a Turing machine, and explain how it is a good model of a computing agent </a:t>
            </a:r>
          </a:p>
          <a:p>
            <a:r>
              <a:rPr lang="en-US" altLang="en-US" dirty="0">
                <a:ea typeface="ＭＳ Ｐゴシック" pitchFamily="34" charset="-128"/>
              </a:rPr>
              <a:t>List the features of an algorithm, and explain how a Turing machine program matches </a:t>
            </a:r>
            <a:r>
              <a:rPr lang="en-US" altLang="en-US" dirty="0" smtClean="0">
                <a:ea typeface="ＭＳ Ｐゴシック" pitchFamily="34" charset="-128"/>
              </a:rPr>
              <a:t>them</a:t>
            </a:r>
          </a:p>
          <a:p>
            <a:r>
              <a:rPr lang="en-US" altLang="en-US" dirty="0">
                <a:ea typeface="ＭＳ Ｐゴシック" pitchFamily="34" charset="-128"/>
              </a:rPr>
              <a:t>Simulate the operation of a simple Turing machine on specific inputs </a:t>
            </a:r>
          </a:p>
        </p:txBody>
      </p:sp>
    </p:spTree>
    <p:extLst>
      <p:ext uri="{BB962C8B-B14F-4D97-AF65-F5344CB8AC3E}">
        <p14:creationId xmlns:p14="http://schemas.microsoft.com/office/powerpoint/2010/main" val="2077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</a:t>
            </a:r>
            <a:r>
              <a:rPr lang="en-US" altLang="en-US" dirty="0" smtClean="0">
                <a:ea typeface="ＭＳ Ｐゴシック" pitchFamily="34" charset="-128"/>
              </a:rPr>
              <a:t>Examples (1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Examples showing what Turing machines can do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Bit inverter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Parity bit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Unary increment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Unary addition</a:t>
            </a:r>
          </a:p>
          <a:p>
            <a:r>
              <a:rPr lang="en-US" altLang="en-US" dirty="0">
                <a:ea typeface="ＭＳ Ｐゴシック" pitchFamily="34" charset="-128"/>
              </a:rPr>
              <a:t>Note: a state diagram is a visual representation of a Turing machine </a:t>
            </a:r>
            <a:r>
              <a:rPr lang="en-US" altLang="en-US" dirty="0" smtClean="0">
                <a:ea typeface="ＭＳ Ｐゴシック" pitchFamily="34" charset="-128"/>
              </a:rPr>
              <a:t>algorithm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(2 of 15)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Bit inverter </a:t>
            </a:r>
          </a:p>
          <a:p>
            <a:r>
              <a:rPr lang="en-US" altLang="en-US" dirty="0">
                <a:ea typeface="ＭＳ Ｐゴシック" pitchFamily="34" charset="-128"/>
              </a:rPr>
              <a:t>Given a string of 0s and 1s, change every 0 to a 1 and every 1 to a 0</a:t>
            </a:r>
          </a:p>
          <a:p>
            <a:r>
              <a:rPr lang="en-US" altLang="en-US" dirty="0">
                <a:ea typeface="ＭＳ Ｐゴシック" pitchFamily="34" charset="-128"/>
              </a:rPr>
              <a:t>Algorithm idea: move right, flipping each bit as it goes, and stop when you reach a blank</a:t>
            </a:r>
          </a:p>
          <a:p>
            <a:r>
              <a:rPr lang="en-US" altLang="en-US" dirty="0">
                <a:ea typeface="ＭＳ Ｐゴシック" pitchFamily="34" charset="-128"/>
              </a:rPr>
              <a:t>Include no rule that responds to a blank symbol, and the machine must stop when input </a:t>
            </a:r>
            <a:r>
              <a:rPr lang="en-US" altLang="en-US" dirty="0" smtClean="0">
                <a:ea typeface="ＭＳ Ｐゴシック" pitchFamily="34" charset="-128"/>
              </a:rPr>
              <a:t>ends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1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(3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4909" y="1231267"/>
            <a:ext cx="8590543" cy="1463808"/>
          </a:xfrm>
        </p:spPr>
        <p:txBody>
          <a:bodyPr/>
          <a:lstStyle/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Rules:</a:t>
            </a:r>
          </a:p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	(1, 0, 1, 1, R)</a:t>
            </a:r>
          </a:p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	(1, 1, 0, 1, 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7" descr="An illustration shows state diagram for the bit inverter machine with a state labeled as State 1; transition takes place within state; every 0 is changed to 1, 1 is changed to 0 and moved towards right direction until input end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18" y="2823406"/>
            <a:ext cx="4010025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(4 of 15)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53660" cy="1576102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Bit inverter example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Each row shows contents of tape after a move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Head position is shown in bold, always in state </a:t>
            </a:r>
            <a:r>
              <a:rPr lang="en-US" altLang="en-US" dirty="0" smtClean="0">
                <a:ea typeface="ＭＳ Ｐゴシック" pitchFamily="34" charset="-128"/>
              </a:rPr>
              <a:t>1</a:t>
            </a:r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46522"/>
              </p:ext>
            </p:extLst>
          </p:nvPr>
        </p:nvGraphicFramePr>
        <p:xfrm>
          <a:off x="770018" y="3065367"/>
          <a:ext cx="7892720" cy="198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(5 of 15)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Parity bit problem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Given a string of 0s and 1s, 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Count whether the number of 1s is even or odd	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If it is even, add a 1 to the end of the string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Else add a 0 to the end of the string</a:t>
            </a:r>
          </a:p>
          <a:p>
            <a:r>
              <a:rPr lang="en-US" altLang="en-US" dirty="0">
                <a:ea typeface="ＭＳ Ｐゴシック" pitchFamily="34" charset="-128"/>
              </a:rPr>
              <a:t>Algorithm idea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State 1 represents even parity so far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State 2 represents odd parity so far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Reading 0 doesn’t change the state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Reading 1 changes from state 1 to 2 and vice </a:t>
            </a:r>
            <a:r>
              <a:rPr lang="en-US" altLang="en-US" dirty="0" smtClean="0">
                <a:ea typeface="ＭＳ Ｐゴシック" pitchFamily="34" charset="-128"/>
              </a:rPr>
              <a:t>versa</a:t>
            </a:r>
          </a:p>
        </p:txBody>
      </p:sp>
    </p:spTree>
    <p:extLst>
      <p:ext uri="{BB962C8B-B14F-4D97-AF65-F5344CB8AC3E}">
        <p14:creationId xmlns:p14="http://schemas.microsoft.com/office/powerpoint/2010/main" val="16698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812"/>
            <a:ext cx="9144000" cy="1060704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(6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8867" y="1199181"/>
            <a:ext cx="8494291" cy="50091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Rules: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1, 1, 1, 2, R)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1, 0, 0, 1, R)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2, 1, 1, 1, R)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2, 0, 0, 2, R)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1, b, 1, 3, R)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2, b, 0, 3, 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812"/>
            <a:ext cx="9144000" cy="1060704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(7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7" descr="The state diagram represents the odd parity bit machine. The machine has three states. The 0 slash 0 slash R arrow points from state 1 to itself. The arrow 1 slash 1 slash R points from state 1 to state 2. The arrow b slash 1 slash R points from state 1 to state 3. The arrow 0 slash 0 slash R points from state 2 to itself. The 1 slash 1 slash R arrow points from state 2 to state 1. The arrow b slash 0 slash R points from state 2 to state 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00" y="1643889"/>
            <a:ext cx="4496598" cy="41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(8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3035" y="1391686"/>
            <a:ext cx="8365954" cy="1415682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Parity bit example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Each row shows contents of tape after a move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Head position is shown in bold, state in </a:t>
            </a:r>
            <a:r>
              <a:rPr lang="en-US" altLang="en-US" dirty="0" smtClean="0">
                <a:ea typeface="ＭＳ Ｐゴシック" pitchFamily="34" charset="-128"/>
              </a:rPr>
              <a:t>parentheses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79124"/>
              </p:ext>
            </p:extLst>
          </p:nvPr>
        </p:nvGraphicFramePr>
        <p:xfrm>
          <a:off x="850235" y="3177657"/>
          <a:ext cx="7892712" cy="2645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1(1)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 (2)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 (2)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(1)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b(3)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(3)</a:t>
                      </a:r>
                    </a:p>
                  </a:txBody>
                  <a:tcPr marT="45743" marB="4574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T="45743" marB="4574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(9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9287" y="1279392"/>
            <a:ext cx="8221576" cy="480056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Unary incrementing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Given a unary representation of a number n,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Change the tape to represent n+1	</a:t>
            </a:r>
          </a:p>
          <a:p>
            <a:r>
              <a:rPr lang="en-US" altLang="en-US" dirty="0">
                <a:ea typeface="ＭＳ Ｐゴシック" pitchFamily="34" charset="-128"/>
              </a:rPr>
              <a:t>Unary representation: uses one symbol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0 = 1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1 = 11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2 = 111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3 = 1111</a:t>
            </a:r>
          </a:p>
          <a:p>
            <a:r>
              <a:rPr lang="en-US" altLang="en-US" dirty="0">
                <a:ea typeface="ＭＳ Ｐゴシック" pitchFamily="34" charset="-128"/>
              </a:rPr>
              <a:t>Algorithm idea: move to the right end and add a </a:t>
            </a:r>
            <a:r>
              <a:rPr lang="en-US" altLang="en-US" dirty="0" smtClean="0">
                <a:ea typeface="ＭＳ Ｐゴシック" pitchFamily="34" charset="-128"/>
              </a:rPr>
              <a:t>1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(10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6783" y="1343560"/>
            <a:ext cx="8446165" cy="146380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Rules:</a:t>
            </a:r>
          </a:p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	(1, 1, 1, 1, R)</a:t>
            </a:r>
          </a:p>
          <a:p>
            <a:pPr>
              <a:buClr>
                <a:srgbClr val="FFFFFF"/>
              </a:buClr>
              <a:buSzPct val="100000"/>
              <a:buNone/>
              <a:defRPr/>
            </a:pPr>
            <a:r>
              <a:rPr lang="en-US" dirty="0"/>
              <a:t>	(1, b, 1, 2, 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7" descr="The state diagram for the incrementer has two states. The arrow 1 slash 1 slash R points from state 1 to itself. The arrow b slash 1 slash R points from state 1 to state 2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21" y="3136018"/>
            <a:ext cx="5270183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Learning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Objectives (2 of 3)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Construct </a:t>
            </a:r>
            <a:r>
              <a:rPr lang="en-US" altLang="en-US" dirty="0">
                <a:ea typeface="ＭＳ Ｐゴシック" pitchFamily="34" charset="-128"/>
              </a:rPr>
              <a:t>a simple Turing machine from a specification, both writing the rules and drawing the state </a:t>
            </a:r>
            <a:r>
              <a:rPr lang="en-US" altLang="en-US" dirty="0" smtClean="0">
                <a:ea typeface="ＭＳ Ｐゴシック" pitchFamily="34" charset="-128"/>
              </a:rPr>
              <a:t>diagram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State </a:t>
            </a:r>
            <a:r>
              <a:rPr lang="en-US" altLang="en-US" dirty="0">
                <a:ea typeface="ＭＳ Ｐゴシック" pitchFamily="34" charset="-128"/>
              </a:rPr>
              <a:t>the Church–Turing thesis and explain what it means </a:t>
            </a:r>
          </a:p>
          <a:p>
            <a:r>
              <a:rPr lang="en-US" altLang="en-US" dirty="0">
                <a:ea typeface="ＭＳ Ｐゴシック" pitchFamily="34" charset="-128"/>
              </a:rPr>
              <a:t>Justify why computer scientists believe the Church–Turing thesis is true 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Explain </a:t>
            </a:r>
            <a:r>
              <a:rPr lang="en-US" sz="2800" dirty="0">
                <a:ea typeface="ＭＳ Ｐゴシック" pitchFamily="34" charset="-128"/>
              </a:rPr>
              <a:t>what an unsolvable problem </a:t>
            </a:r>
            <a:r>
              <a:rPr lang="en-US" sz="2800" dirty="0" smtClean="0">
                <a:ea typeface="ＭＳ Ｐゴシック" pitchFamily="34" charset="-128"/>
              </a:rPr>
              <a:t>is</a:t>
            </a:r>
          </a:p>
          <a:p>
            <a:r>
              <a:rPr lang="en-US" sz="2800" dirty="0" smtClean="0">
                <a:ea typeface="ＭＳ Ｐゴシック" pitchFamily="34" charset="-128"/>
              </a:rPr>
              <a:t>Describe </a:t>
            </a:r>
            <a:r>
              <a:rPr lang="en-US" sz="2800" dirty="0">
                <a:ea typeface="ＭＳ Ｐゴシック" pitchFamily="34" charset="-128"/>
              </a:rPr>
              <a:t>the halting problem, what its inputs and outputs are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0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(11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6783" y="1295434"/>
            <a:ext cx="8333871" cy="1495892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Unary Increment example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Each row shows contents of tape after a move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Head position is shown in bold, state in </a:t>
            </a:r>
            <a:r>
              <a:rPr lang="en-US" altLang="en-US" dirty="0" smtClean="0">
                <a:ea typeface="ＭＳ Ｐゴシック" pitchFamily="34" charset="-128"/>
              </a:rPr>
              <a:t>parentheses</a:t>
            </a:r>
            <a:endParaRPr lang="en-US" altLang="en-US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61886"/>
              </p:ext>
            </p:extLst>
          </p:nvPr>
        </p:nvGraphicFramePr>
        <p:xfrm>
          <a:off x="850231" y="3015917"/>
          <a:ext cx="7780422" cy="2374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(2)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(12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51" y="1295434"/>
            <a:ext cx="8494292" cy="2330081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Alternative algorithm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Move left to a blank and add a 1 there</a:t>
            </a:r>
          </a:p>
          <a:p>
            <a:r>
              <a:rPr lang="en-US" altLang="en-US" dirty="0">
                <a:ea typeface="ＭＳ Ｐゴシック" pitchFamily="34" charset="-128"/>
              </a:rPr>
              <a:t>Rules: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(1, 1, 1, 1, L)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(1, b, 1, 2, L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63531"/>
              </p:ext>
            </p:extLst>
          </p:nvPr>
        </p:nvGraphicFramePr>
        <p:xfrm>
          <a:off x="898359" y="3899551"/>
          <a:ext cx="7267071" cy="1490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7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7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2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(1)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 (2)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(13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9077" y="1322595"/>
            <a:ext cx="8365955" cy="118489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Algorithm 1 efficiency: length of input plus 2</a:t>
            </a:r>
          </a:p>
          <a:p>
            <a:r>
              <a:rPr lang="en-US" altLang="en-US" dirty="0">
                <a:ea typeface="ＭＳ Ｐゴシック" pitchFamily="34" charset="-128"/>
              </a:rPr>
              <a:t>Algorithm 2 efficiency: exactly 2 </a:t>
            </a:r>
            <a:r>
              <a:rPr lang="en-US" altLang="en-US" dirty="0" smtClean="0">
                <a:ea typeface="ＭＳ Ｐゴシック" pitchFamily="34" charset="-128"/>
              </a:rPr>
              <a:t>steps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" name="Picture 7" descr="The illustration displays the time efficiency for two Turing machine algorithms for incrementing. It explain the number to be Incremented, n and number of steps required in algorithm 1 and algorithm 2. &#10;the number to be Incremented, n: 10, number of steps required in algorithm 1: 12, number of steps required in algorithm 2: 2; the number to be Incremented, n: 100, number of steps required in algorithm 1: 102, number of steps required in algorithm 2: 2; the number to be Incremented, n: 1,000, number of steps required in algorithm 1: 1,002, number of steps required in algorithm 2: 2; the number to be Incremented, n: 10,000, number of steps required in algorithm 1: 10,002, number of steps required in algorithm 2: 2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0" y="2669101"/>
            <a:ext cx="7910513" cy="321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2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(14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4909" y="1247308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Unary addition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Given a </a:t>
            </a:r>
            <a:r>
              <a:rPr lang="en-US" altLang="en-US" b="1" dirty="0">
                <a:ea typeface="ＭＳ Ｐゴシック" pitchFamily="34" charset="-128"/>
              </a:rPr>
              <a:t>unary</a:t>
            </a:r>
            <a:r>
              <a:rPr lang="en-US" altLang="en-US" dirty="0">
                <a:ea typeface="ＭＳ Ｐゴシック" pitchFamily="34" charset="-128"/>
              </a:rPr>
              <a:t> representation of two numbers n and m, separated by one blank on the tape,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Change the tape to represent </a:t>
            </a:r>
            <a:r>
              <a:rPr lang="en-US" altLang="en-US" dirty="0" smtClean="0">
                <a:ea typeface="ＭＳ Ｐゴシック" pitchFamily="34" charset="-128"/>
              </a:rPr>
              <a:t>n+m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Algorithm idea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Erase leftmost 1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Erase second-to-left 1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Find blank in the middle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Change it to a </a:t>
            </a:r>
            <a:r>
              <a:rPr lang="en-US" altLang="en-US" dirty="0" smtClean="0">
                <a:ea typeface="ＭＳ Ｐゴシック" pitchFamily="34" charset="-128"/>
              </a:rPr>
              <a:t>one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Turing Machine Examples </a:t>
            </a:r>
            <a:r>
              <a:rPr lang="en-US" altLang="en-US" dirty="0" smtClean="0">
                <a:ea typeface="ＭＳ Ｐゴシック" pitchFamily="34" charset="-128"/>
              </a:rPr>
              <a:t>(15 of 15)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7" descr="The state diagram for the addition machine has four states. The arrow 1 slash b slash R points from state 1 to state 2. The arrow 1 slash b slash R points from state 2 to state 3. The 1 slash 1 slash R arrow points from state 3 to itself. The arrow b slash 1 slash R points from state 3 to state 4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191" y="1332926"/>
            <a:ext cx="7343618" cy="30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/>
          <p:nvPr/>
        </p:nvSpPr>
        <p:spPr>
          <a:xfrm>
            <a:off x="228301" y="4576919"/>
            <a:ext cx="867506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buSzPct val="100000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Rules:</a:t>
            </a:r>
          </a:p>
          <a:p>
            <a:pPr marL="465138">
              <a:buClr>
                <a:srgbClr val="FFFFFF"/>
              </a:buClr>
              <a:buSzPct val="100000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1, 1, b, 2, 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3, 1, 1, 3, 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65138">
              <a:buClr>
                <a:srgbClr val="FFFFFF"/>
              </a:buClr>
              <a:buSzPct val="100000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2, 1, b, 3, 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3, b, 1, 4, R)</a:t>
            </a:r>
          </a:p>
        </p:txBody>
      </p:sp>
    </p:spTree>
    <p:extLst>
      <p:ext uri="{BB962C8B-B14F-4D97-AF65-F5344CB8AC3E}">
        <p14:creationId xmlns:p14="http://schemas.microsoft.com/office/powerpoint/2010/main" val="13476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Church–Turing </a:t>
            </a:r>
            <a:r>
              <a:rPr lang="en-US" altLang="en-US" dirty="0" smtClean="0">
                <a:ea typeface="ＭＳ Ｐゴシック" pitchFamily="34" charset="-128"/>
              </a:rPr>
              <a:t>Thesis (1 of 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For tasks where input and output may be represented symbolically, are there problems Turing machines can’t solve that algorithms can, or vice versa?</a:t>
            </a:r>
          </a:p>
          <a:p>
            <a:r>
              <a:rPr lang="en-US" altLang="en-US" dirty="0">
                <a:ea typeface="ＭＳ Ｐゴシック" pitchFamily="34" charset="-128"/>
              </a:rPr>
              <a:t>Answer: Church–Turing Thesis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If there exists an algorithm to do a symbol manipulation task, then there exists a Turing machine to do that task.</a:t>
            </a:r>
          </a:p>
          <a:p>
            <a:r>
              <a:rPr lang="en-US" altLang="en-US" dirty="0">
                <a:ea typeface="ＭＳ Ｐゴシック" pitchFamily="34" charset="-128"/>
              </a:rPr>
              <a:t>“Thesis”: Not proven, perhaps not provable </a:t>
            </a:r>
          </a:p>
        </p:txBody>
      </p:sp>
    </p:spTree>
    <p:extLst>
      <p:ext uri="{BB962C8B-B14F-4D97-AF65-F5344CB8AC3E}">
        <p14:creationId xmlns:p14="http://schemas.microsoft.com/office/powerpoint/2010/main" val="12416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Church–Turing Thesis </a:t>
            </a:r>
            <a:r>
              <a:rPr lang="en-US" altLang="en-US" dirty="0" smtClean="0">
                <a:ea typeface="ＭＳ Ｐゴシック" pitchFamily="34" charset="-128"/>
              </a:rPr>
              <a:t>(2 of 3) </a:t>
            </a:r>
            <a:endParaRPr lang="en-US" dirty="0"/>
          </a:p>
        </p:txBody>
      </p:sp>
      <p:pic>
        <p:nvPicPr>
          <p:cNvPr id="6" name="Picture 6" descr="An illustration shows a data flow diagram for emulating an algorithm by a turing machine. Symbolic input flows to bit string on tape when turing machine starts using encoding; further flows to bit string on tape when turing machine halts using turing machine; it then flows to symbolic output using decoding; symbolic input also flows to symbolic output using algorith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3" y="1558290"/>
            <a:ext cx="8849995" cy="427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Church–Turing Thesis </a:t>
            </a:r>
            <a:r>
              <a:rPr lang="en-US" altLang="en-US" dirty="0" smtClean="0">
                <a:ea typeface="ＭＳ Ｐゴシック" pitchFamily="34" charset="-128"/>
              </a:rPr>
              <a:t>(3 of 3)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Turing </a:t>
            </a:r>
            <a:r>
              <a:rPr lang="en-US" altLang="en-US" dirty="0">
                <a:ea typeface="ＭＳ Ｐゴシック" pitchFamily="34" charset="-128"/>
              </a:rPr>
              <a:t>machines define the limits of what can be computed: </a:t>
            </a:r>
            <a:r>
              <a:rPr lang="en-US" altLang="en-US" b="1" dirty="0" smtClean="0">
                <a:ea typeface="ＭＳ Ｐゴシック" pitchFamily="34" charset="-128"/>
              </a:rPr>
              <a:t>computability</a:t>
            </a:r>
            <a:endParaRPr lang="en-US" altLang="en-US" b="1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If a problem cannot be solved by a Turing machine, then it cannot be solved algorithmically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itchFamily="34" charset="-128"/>
              </a:rPr>
              <a:t>It is </a:t>
            </a:r>
            <a:r>
              <a:rPr lang="en-US" altLang="en-US" b="1" dirty="0">
                <a:ea typeface="ＭＳ Ｐゴシック" pitchFamily="34" charset="-128"/>
              </a:rPr>
              <a:t>uncomputable</a:t>
            </a:r>
            <a:r>
              <a:rPr lang="en-US" altLang="en-US" dirty="0">
                <a:ea typeface="ＭＳ Ｐゴシック" pitchFamily="34" charset="-128"/>
              </a:rPr>
              <a:t> or </a:t>
            </a:r>
            <a:r>
              <a:rPr lang="en-US" altLang="en-US" b="1" dirty="0" smtClean="0">
                <a:ea typeface="ＭＳ Ｐゴシック" pitchFamily="34" charset="-128"/>
              </a:rPr>
              <a:t>unsolvable</a:t>
            </a:r>
            <a:endParaRPr lang="en-US" altLang="en-US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5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</a:t>
            </a:r>
            <a:r>
              <a:rPr lang="en-US" altLang="en-US" dirty="0" smtClean="0">
                <a:ea typeface="ＭＳ Ｐゴシック" pitchFamily="34" charset="-128"/>
              </a:rPr>
              <a:t>Problems (1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machines may not halt when given inappropriate </a:t>
            </a:r>
            <a:r>
              <a:rPr lang="en-US" altLang="en-US" dirty="0" smtClean="0">
                <a:ea typeface="ＭＳ Ｐゴシック" pitchFamily="34" charset="-128"/>
              </a:rPr>
              <a:t>input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Example:  If input is 1 only, what happens?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(1, 1, 0, 2, R)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(1, 0, 1, 2, R)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(2, b, b, 1, L)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(2, 0, 0, 2, 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847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(2 of 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itchFamily="34" charset="-128"/>
              </a:rPr>
              <a:t>Halting problem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Given a Turing machine program and its input, will it halt when run on the input?</a:t>
            </a:r>
          </a:p>
          <a:p>
            <a:r>
              <a:rPr lang="en-US" altLang="en-US" dirty="0">
                <a:ea typeface="ＭＳ Ｐゴシック" pitchFamily="34" charset="-128"/>
              </a:rPr>
              <a:t>The halting problem is unsolvable</a:t>
            </a:r>
          </a:p>
          <a:p>
            <a:r>
              <a:rPr lang="en-US" altLang="en-US" dirty="0">
                <a:ea typeface="ＭＳ Ｐゴシック" pitchFamily="34" charset="-128"/>
              </a:rPr>
              <a:t>Prove it by proving no algorithm exists</a:t>
            </a:r>
          </a:p>
          <a:p>
            <a:r>
              <a:rPr lang="en-US" altLang="en-US" b="1" dirty="0">
                <a:ea typeface="ＭＳ Ｐゴシック" pitchFamily="34" charset="-128"/>
              </a:rPr>
              <a:t>Proof by contradiction:</a:t>
            </a:r>
            <a:r>
              <a:rPr lang="en-US" altLang="en-US" dirty="0">
                <a:ea typeface="ＭＳ Ｐゴシック" pitchFamily="34" charset="-128"/>
              </a:rPr>
              <a:t> assume the opposite of proof goal and show a contradiction </a:t>
            </a:r>
            <a:r>
              <a:rPr lang="en-US" altLang="en-US" dirty="0" smtClean="0">
                <a:ea typeface="ＭＳ Ｐゴシック" pitchFamily="34" charset="-128"/>
              </a:rPr>
              <a:t>result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Learning Objectives </a:t>
            </a:r>
            <a:r>
              <a:rPr lang="en-US" altLang="en-US" dirty="0" smtClean="0">
                <a:ea typeface="ＭＳ Ｐゴシック" pitchFamily="34" charset="-128"/>
              </a:rPr>
              <a:t>(3 of 3)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Outline </a:t>
            </a:r>
            <a:r>
              <a:rPr lang="en-US" altLang="en-US" dirty="0">
                <a:ea typeface="ＭＳ Ｐゴシック" pitchFamily="34" charset="-128"/>
              </a:rPr>
              <a:t>the proof that the halting problem cannot be solved by any Turing machine </a:t>
            </a:r>
          </a:p>
        </p:txBody>
      </p:sp>
    </p:spTree>
    <p:extLst>
      <p:ext uri="{BB962C8B-B14F-4D97-AF65-F5344CB8AC3E}">
        <p14:creationId xmlns:p14="http://schemas.microsoft.com/office/powerpoint/2010/main" val="27934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(3 of 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Proof: the halting problem is unsolvable</a:t>
            </a:r>
          </a:p>
          <a:p>
            <a:r>
              <a:rPr lang="en-US" altLang="en-US" dirty="0">
                <a:ea typeface="ＭＳ Ｐゴシック" pitchFamily="34" charset="-128"/>
              </a:rPr>
              <a:t>Assume P is a Turing machine that solves the halting problem</a:t>
            </a:r>
          </a:p>
          <a:p>
            <a:r>
              <a:rPr lang="en-US" altLang="en-US" dirty="0">
                <a:ea typeface="ＭＳ Ｐゴシック" pitchFamily="34" charset="-128"/>
              </a:rPr>
              <a:t>P’s input is an encoding of a Turing machine T in binary, T*, and an encoding of the input t in binary</a:t>
            </a:r>
          </a:p>
          <a:p>
            <a:r>
              <a:rPr lang="en-US" altLang="en-US" dirty="0">
                <a:ea typeface="ＭＳ Ｐゴシック" pitchFamily="34" charset="-128"/>
              </a:rPr>
              <a:t>P outputs 1 if T halts when run on t</a:t>
            </a:r>
          </a:p>
          <a:p>
            <a:r>
              <a:rPr lang="en-US" altLang="en-US" dirty="0">
                <a:ea typeface="ＭＳ Ｐゴシック" pitchFamily="34" charset="-128"/>
              </a:rPr>
              <a:t>P outputs 0 if T does not halt on </a:t>
            </a:r>
            <a:r>
              <a:rPr lang="en-US" altLang="en-US" dirty="0" smtClean="0">
                <a:ea typeface="ＭＳ Ｐゴシック" pitchFamily="34" charset="-128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56010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(4 of 9) </a:t>
            </a:r>
            <a:endParaRPr lang="en-US" dirty="0"/>
          </a:p>
        </p:txBody>
      </p:sp>
      <p:pic>
        <p:nvPicPr>
          <p:cNvPr id="5" name="Picture 6" descr="The illustration displays the hypothetical Turing machine P running on T asterisk and t. The input program is T asterisk b t. There are two outputs for this machine: 1, halts with 1 on tape exactly when T eventually halts on t and 2; halts with 0 on tape exactly when T never halts on 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94" y="1343742"/>
            <a:ext cx="4516128" cy="470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81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(5 of 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Build </a:t>
            </a:r>
            <a:r>
              <a:rPr lang="en-US" altLang="en-US" dirty="0">
                <a:ea typeface="ＭＳ Ｐゴシック" pitchFamily="34" charset="-128"/>
              </a:rPr>
              <a:t>a copy of P, called Q</a:t>
            </a:r>
          </a:p>
          <a:p>
            <a:r>
              <a:rPr lang="en-US" altLang="en-US" dirty="0">
                <a:ea typeface="ＭＳ Ｐゴシック" pitchFamily="34" charset="-128"/>
              </a:rPr>
              <a:t>Q is identical, except where P would halt, Q moves to the right infinitely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For every missing rule in P, in state s with input </a:t>
            </a:r>
            <a:r>
              <a:rPr lang="en-US" altLang="en-US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, add a rule: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(s, </a:t>
            </a:r>
            <a:r>
              <a:rPr lang="en-US" altLang="en-US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, 52, R), where 52 is a new state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Add a move-forever rule: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(52, b, b, 52, 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801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(6 of 9) </a:t>
            </a:r>
            <a:endParaRPr lang="en-US" dirty="0"/>
          </a:p>
        </p:txBody>
      </p:sp>
      <p:pic>
        <p:nvPicPr>
          <p:cNvPr id="5" name="Picture 6" descr="The illustration displays the hypothetical Turing machine Q running on T asterisk and t. The input program is T asterisk b t. The outputs are: 1, never halts exactly when T eventually halts on t; 2, halts with 0 on tape exactly when T never halts on t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36" y="1407910"/>
            <a:ext cx="4516128" cy="470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50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(7 of 9)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Build </a:t>
            </a:r>
            <a:r>
              <a:rPr lang="en-US" altLang="en-US" dirty="0">
                <a:ea typeface="ＭＳ Ｐゴシック" pitchFamily="34" charset="-128"/>
              </a:rPr>
              <a:t>another Turing machine, 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 takes an input, W, and copies W on the tape: WbW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Then S runs Q, with T* = W and t = W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(Does machine W halt when given itself?)</a:t>
            </a:r>
          </a:p>
          <a:p>
            <a:r>
              <a:rPr lang="en-US" altLang="en-US" dirty="0">
                <a:ea typeface="ＭＳ Ｐゴシック" pitchFamily="34" charset="-128"/>
              </a:rPr>
              <a:t>S’s result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 does not halt if machine W halts on input W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 halts if machine W does not halt on input </a:t>
            </a:r>
            <a:r>
              <a:rPr lang="en-US" altLang="en-US" dirty="0" smtClean="0">
                <a:ea typeface="ＭＳ Ｐゴシック" pitchFamily="34" charset="-128"/>
              </a:rPr>
              <a:t>W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651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(8 of 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What </a:t>
            </a:r>
            <a:r>
              <a:rPr lang="en-US" altLang="en-US" dirty="0">
                <a:ea typeface="ＭＳ Ｐゴシック" pitchFamily="34" charset="-128"/>
              </a:rPr>
              <a:t>happens if we run S on its own encoding, S*?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 copies S* on the tape and runs Q on S*</a:t>
            </a:r>
            <a:r>
              <a:rPr lang="en-US" altLang="en-US" dirty="0" err="1">
                <a:ea typeface="ＭＳ Ｐゴシック" pitchFamily="34" charset="-128"/>
              </a:rPr>
              <a:t>bS</a:t>
            </a:r>
            <a:r>
              <a:rPr lang="en-US" altLang="en-US" dirty="0">
                <a:ea typeface="ＭＳ Ｐゴシック" pitchFamily="34" charset="-128"/>
              </a:rPr>
              <a:t>*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By its definition, 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If S halts on input S*, then S does not halt on S*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If S does not halt on input S*, then S does halt on S*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Contradiction</a:t>
            </a:r>
            <a:r>
              <a:rPr lang="en-US" altLang="en-US" dirty="0" smtClean="0">
                <a:ea typeface="ＭＳ Ｐゴシック" pitchFamily="34" charset="-128"/>
              </a:rPr>
              <a:t>!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969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Unsolvable Problems </a:t>
            </a:r>
            <a:r>
              <a:rPr lang="en-US" altLang="en-US" dirty="0" smtClean="0">
                <a:ea typeface="ＭＳ Ｐゴシック" pitchFamily="34" charset="-128"/>
              </a:rPr>
              <a:t>(9 of 9) </a:t>
            </a:r>
            <a:endParaRPr lang="en-US" dirty="0"/>
          </a:p>
        </p:txBody>
      </p:sp>
      <p:pic>
        <p:nvPicPr>
          <p:cNvPr id="5" name="Picture 6" descr="An illustration shows a hypothetical turing machine S running on S superscript asterisk. All finite strings of S is given as input; it further flows to all finite strings of S on either side of b and then to rectangular box; from rectangular box, the inputs flow to two outputs namely, never halts exactly when S eventually halts on all finite strings of S and Halts 0 on tape exactly when S never halts on all finite strings of S; The whole flow is considered as turing machine 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68" y="1576633"/>
            <a:ext cx="3724547" cy="433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340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Summary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Models allow us to predict behavior and serve as a testbed</a:t>
            </a:r>
          </a:p>
          <a:p>
            <a:r>
              <a:rPr lang="en-US" altLang="en-US" dirty="0">
                <a:ea typeface="ＭＳ Ｐゴシック" pitchFamily="34" charset="-128"/>
              </a:rPr>
              <a:t>A model of a computing agent must take input, have memory and state, and produce output</a:t>
            </a:r>
          </a:p>
          <a:p>
            <a:r>
              <a:rPr lang="en-US" altLang="en-US" dirty="0">
                <a:ea typeface="ＭＳ Ｐゴシック" pitchFamily="34" charset="-128"/>
              </a:rPr>
              <a:t>Turing machines have: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An infinite tape for input and memory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finite number of states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Rules for changing states based on state and input, write on the tape, and move left or right</a:t>
            </a:r>
          </a:p>
          <a:p>
            <a:r>
              <a:rPr lang="en-US" altLang="en-US" dirty="0">
                <a:ea typeface="ＭＳ Ｐゴシック" pitchFamily="34" charset="-128"/>
              </a:rPr>
              <a:t>Turing machines are a computing agent </a:t>
            </a:r>
            <a:r>
              <a:rPr lang="en-US" altLang="en-US" dirty="0" smtClean="0">
                <a:ea typeface="ＭＳ Ｐゴシック" pitchFamily="34" charset="-128"/>
              </a:rPr>
              <a:t>model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455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Summary </a:t>
            </a:r>
            <a:r>
              <a:rPr lang="en-US" altLang="en-US" dirty="0" smtClean="0">
                <a:ea typeface="ＭＳ Ｐゴシック" pitchFamily="34" charset="-128"/>
              </a:rPr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Turing machine programs are the sets of instructions of a machine</a:t>
            </a:r>
          </a:p>
          <a:p>
            <a:r>
              <a:rPr lang="en-US" altLang="en-US" dirty="0">
                <a:ea typeface="ＭＳ Ｐゴシック" pitchFamily="34" charset="-128"/>
              </a:rPr>
              <a:t>Turing machine programs model algorithms</a:t>
            </a:r>
          </a:p>
          <a:p>
            <a:r>
              <a:rPr lang="en-US" altLang="en-US" dirty="0">
                <a:ea typeface="ＭＳ Ｐゴシック" pitchFamily="34" charset="-128"/>
              </a:rPr>
              <a:t>Examples of Turing machine programs include bit invert, parity bit, unary increment, unary addition,</a:t>
            </a:r>
          </a:p>
          <a:p>
            <a:r>
              <a:rPr lang="en-US" altLang="en-US" dirty="0">
                <a:ea typeface="ＭＳ Ｐゴシック" pitchFamily="34" charset="-128"/>
              </a:rPr>
              <a:t>The Church–Turing thesis says that any algorithm can be performed by a Turing machine</a:t>
            </a:r>
          </a:p>
          <a:p>
            <a:r>
              <a:rPr lang="en-US" altLang="en-US" dirty="0">
                <a:ea typeface="ＭＳ Ｐゴシック" pitchFamily="34" charset="-128"/>
              </a:rPr>
              <a:t>Some problems have no algorithmic solution</a:t>
            </a:r>
          </a:p>
          <a:p>
            <a:r>
              <a:rPr lang="en-US" altLang="en-US" dirty="0">
                <a:ea typeface="ＭＳ Ｐゴシック" pitchFamily="34" charset="-128"/>
              </a:rPr>
              <a:t>The halting problem is one that cannot be solved by a Turing machine, it is </a:t>
            </a:r>
            <a:r>
              <a:rPr lang="en-US" altLang="en-US" dirty="0" smtClean="0">
                <a:ea typeface="ＭＳ Ｐゴシック" pitchFamily="34" charset="-128"/>
              </a:rPr>
              <a:t>unsolvable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61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Introduction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8136" y="1231266"/>
            <a:ext cx="8716296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There are some problems that have a solution we haven’t found yet</a:t>
            </a:r>
          </a:p>
          <a:p>
            <a:r>
              <a:rPr lang="en-US" altLang="en-US" dirty="0">
                <a:ea typeface="ＭＳ Ｐゴシック" pitchFamily="34" charset="-128"/>
              </a:rPr>
              <a:t>There are problems that have no algorithmic solution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We can prove that no algorithm could ever exist to solve certain problems</a:t>
            </a:r>
          </a:p>
          <a:p>
            <a:r>
              <a:rPr lang="en-US" altLang="en-US" dirty="0">
                <a:ea typeface="ＭＳ Ｐゴシック" pitchFamily="34" charset="-128"/>
              </a:rPr>
              <a:t>To study what computing agents can and cannot do, we must strip them down to bare essentials</a:t>
            </a:r>
          </a:p>
          <a:p>
            <a:r>
              <a:rPr lang="en-US" altLang="en-US" dirty="0">
                <a:ea typeface="ＭＳ Ｐゴシック" pitchFamily="34" charset="-128"/>
              </a:rPr>
              <a:t>Create an “ideal” computing agent, a model of a computing agent </a:t>
            </a:r>
          </a:p>
        </p:txBody>
      </p:sp>
    </p:spTree>
    <p:extLst>
      <p:ext uri="{BB962C8B-B14F-4D97-AF65-F5344CB8AC3E}">
        <p14:creationId xmlns:p14="http://schemas.microsoft.com/office/powerpoint/2010/main" val="23159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What Is a Model</a:t>
            </a:r>
            <a:r>
              <a:rPr lang="en-US" altLang="en-US" dirty="0" smtClean="0">
                <a:ea typeface="ＭＳ Ｐゴシック" pitchFamily="34" charset="-128"/>
              </a:rPr>
              <a:t>?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5"/>
            <a:ext cx="8480320" cy="496098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something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Captures the essence of the real thing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Differs in scale from the real thing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Omits some details of the real thing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Lacks some of the functionality of the real thing</a:t>
            </a:r>
          </a:p>
          <a:p>
            <a:r>
              <a:rPr lang="en-US" altLang="en-US" dirty="0">
                <a:ea typeface="ＭＳ Ｐゴシック" pitchFamily="34" charset="-128"/>
              </a:rPr>
              <a:t>Models can be used to predict behavior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Look at the model’s behavior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May be safer, less expensive, less difficult than the real thing</a:t>
            </a:r>
          </a:p>
          <a:p>
            <a:r>
              <a:rPr lang="en-US" altLang="en-US" dirty="0">
                <a:ea typeface="ＭＳ Ｐゴシック" pitchFamily="34" charset="-128"/>
              </a:rPr>
              <a:t>Models let us test something without building </a:t>
            </a:r>
            <a:r>
              <a:rPr lang="en-US" altLang="en-US" dirty="0" smtClean="0">
                <a:ea typeface="ＭＳ Ｐゴシック" pitchFamily="34" charset="-128"/>
              </a:rPr>
              <a:t>it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9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</a:t>
            </a:r>
            <a:r>
              <a:rPr lang="en-US" altLang="en-US" dirty="0" smtClean="0">
                <a:ea typeface="ＭＳ Ｐゴシック" pitchFamily="34" charset="-128"/>
              </a:rPr>
              <a:t>Agent (1 of 9)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8867" y="1231266"/>
            <a:ext cx="8480320" cy="48948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What are key features of a computing agent?</a:t>
            </a:r>
          </a:p>
          <a:p>
            <a:r>
              <a:rPr lang="en-US" altLang="en-US" dirty="0">
                <a:ea typeface="ＭＳ Ｐゴシック" pitchFamily="34" charset="-128"/>
              </a:rPr>
              <a:t>Read input data</a:t>
            </a:r>
          </a:p>
          <a:p>
            <a:r>
              <a:rPr lang="en-US" altLang="en-US" dirty="0">
                <a:ea typeface="ＭＳ Ｐゴシック" pitchFamily="34" charset="-128"/>
              </a:rPr>
              <a:t>Store and retrieve information in memory</a:t>
            </a:r>
          </a:p>
          <a:p>
            <a:r>
              <a:rPr lang="en-US" altLang="en-US" dirty="0">
                <a:ea typeface="ＭＳ Ｐゴシック" pitchFamily="34" charset="-128"/>
              </a:rPr>
              <a:t>Act in accordance with algorithm instructions.</a:t>
            </a:r>
          </a:p>
          <a:p>
            <a:r>
              <a:rPr lang="en-US" altLang="en-US" dirty="0">
                <a:ea typeface="ＭＳ Ｐゴシック" pitchFamily="34" charset="-128"/>
              </a:rPr>
              <a:t>Output </a:t>
            </a:r>
            <a:r>
              <a:rPr lang="en-US" altLang="en-US" dirty="0" smtClean="0">
                <a:ea typeface="ＭＳ Ｐゴシック" pitchFamily="34" charset="-128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03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dirty="0" smtClean="0">
                <a:ea typeface="ＭＳ Ｐゴシック" pitchFamily="34" charset="-128"/>
              </a:rPr>
              <a:t> of 9)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itchFamily="34" charset="-128"/>
              </a:rPr>
              <a:t>Turing machine: a model of a computing agent</a:t>
            </a:r>
          </a:p>
          <a:p>
            <a:r>
              <a:rPr lang="en-US" altLang="en-US" dirty="0">
                <a:ea typeface="ＭＳ Ｐゴシック" pitchFamily="34" charset="-128"/>
              </a:rPr>
              <a:t>Has a tape, infinite in both directions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Each cell of the tape holds one symbol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Tape alphabet: finite set of symbols for tape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Tape holds input and memory and prints output</a:t>
            </a:r>
          </a:p>
          <a:p>
            <a:r>
              <a:rPr lang="en-US" altLang="en-US" dirty="0">
                <a:ea typeface="ＭＳ Ｐゴシック" pitchFamily="34" charset="-128"/>
              </a:rPr>
              <a:t>Has finite number of internal states, 1 to k</a:t>
            </a:r>
          </a:p>
          <a:p>
            <a:r>
              <a:rPr lang="en-US" altLang="en-US" dirty="0">
                <a:ea typeface="ＭＳ Ｐゴシック" pitchFamily="34" charset="-128"/>
              </a:rPr>
              <a:t>Instructions for a machine: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Examine current tape symbol and current state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Write new tape symbol, change state, and move left or right one cell </a:t>
            </a:r>
          </a:p>
        </p:txBody>
      </p:sp>
    </p:spTree>
    <p:extLst>
      <p:ext uri="{BB962C8B-B14F-4D97-AF65-F5344CB8AC3E}">
        <p14:creationId xmlns:p14="http://schemas.microsoft.com/office/powerpoint/2010/main" val="39370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Model of a Computing Agent </a:t>
            </a:r>
            <a:r>
              <a:rPr lang="en-US" altLang="en-US" dirty="0" smtClean="0">
                <a:ea typeface="ＭＳ Ｐゴシック" pitchFamily="34" charset="-128"/>
              </a:rPr>
              <a:t>(3 of 9) </a:t>
            </a:r>
            <a:endParaRPr lang="en-US" dirty="0"/>
          </a:p>
        </p:txBody>
      </p:sp>
      <p:pic>
        <p:nvPicPr>
          <p:cNvPr id="16" name="Picture 6" descr="The turing machine tape has 13 blocks. The first three blocks are empty. The next seven blocks are numbered as follows: b, b, 0, 1, 1, b, b. The last three blocks are also empty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" y="2126381"/>
            <a:ext cx="857758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7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2294</Words>
  <Application>Microsoft Office PowerPoint</Application>
  <PresentationFormat>如螢幕大小 (4:3)</PresentationFormat>
  <Paragraphs>418</Paragraphs>
  <Slides>48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ＭＳ Ｐゴシック</vt:lpstr>
      <vt:lpstr>Arial</vt:lpstr>
      <vt:lpstr>Calibri</vt:lpstr>
      <vt:lpstr>Courier New</vt:lpstr>
      <vt:lpstr>Wingdings</vt:lpstr>
      <vt:lpstr>Office Theme</vt:lpstr>
      <vt:lpstr>Chapter 12</vt:lpstr>
      <vt:lpstr>Learning Objectives (1 of 3)</vt:lpstr>
      <vt:lpstr>Learning Objectives (2 of 3)</vt:lpstr>
      <vt:lpstr>Learning Objectives (3 of 3) </vt:lpstr>
      <vt:lpstr>Introduction </vt:lpstr>
      <vt:lpstr>What Is a Model? </vt:lpstr>
      <vt:lpstr>A Model of a Computing Agent (1 of 9)</vt:lpstr>
      <vt:lpstr>A Model of a Computing Agent (2 of 9)</vt:lpstr>
      <vt:lpstr>A Model of a Computing Agent (3 of 9) </vt:lpstr>
      <vt:lpstr>A Model of a Computing Agent (4 of 9) </vt:lpstr>
      <vt:lpstr>A Model of a Computing Agent (5 of 9) </vt:lpstr>
      <vt:lpstr>A Model of a Computing Agent (6 of 9) </vt:lpstr>
      <vt:lpstr>A Model of a Computing Agent (7 of 9) </vt:lpstr>
      <vt:lpstr>A Model of a Computing Agent (8 of 9) </vt:lpstr>
      <vt:lpstr>A Model of a Computing Agent (9 of 9)</vt:lpstr>
      <vt:lpstr>A Model of an Algorithm (1 of 4) </vt:lpstr>
      <vt:lpstr>A Model of an Algorithm (2 of 4) </vt:lpstr>
      <vt:lpstr>A Model of an Algorithm (3 of 4) </vt:lpstr>
      <vt:lpstr>A Model of an Algorithm (4 of 4) </vt:lpstr>
      <vt:lpstr>Turing Machine Examples (1 of 15) </vt:lpstr>
      <vt:lpstr>Turing Machine Examples (2 of 15) </vt:lpstr>
      <vt:lpstr>Turing Machine Examples (3 of 15) </vt:lpstr>
      <vt:lpstr>Turing Machine Examples (4 of 15) </vt:lpstr>
      <vt:lpstr>Turing Machine Examples (5 of 15) </vt:lpstr>
      <vt:lpstr>Turing Machine Examples (6 of 15) </vt:lpstr>
      <vt:lpstr>Turing Machine Examples (7 of 15) </vt:lpstr>
      <vt:lpstr>Turing Machine Examples (8 of 15) </vt:lpstr>
      <vt:lpstr>Turing Machine Examples (9 of 15) </vt:lpstr>
      <vt:lpstr>Turing Machine Examples (10 of 15) </vt:lpstr>
      <vt:lpstr>Turing Machine Examples (11 of 15) </vt:lpstr>
      <vt:lpstr>Turing Machine Examples (12 of 15) </vt:lpstr>
      <vt:lpstr>Turing Machine Examples (13 of 15) </vt:lpstr>
      <vt:lpstr>Turing Machine Examples (14 of 15) </vt:lpstr>
      <vt:lpstr>Turing Machine Examples (15 of 15) </vt:lpstr>
      <vt:lpstr>The Church–Turing Thesis (1 of 3) </vt:lpstr>
      <vt:lpstr>The Church–Turing Thesis (2 of 3) </vt:lpstr>
      <vt:lpstr>The Church–Turing Thesis (3 of 3) </vt:lpstr>
      <vt:lpstr>Unsolvable Problems (1 of 9)</vt:lpstr>
      <vt:lpstr>Unsolvable Problems (2 of 9) </vt:lpstr>
      <vt:lpstr>Unsolvable Problems (3 of 9) </vt:lpstr>
      <vt:lpstr>Unsolvable Problems (4 of 9) </vt:lpstr>
      <vt:lpstr>Unsolvable Problems (5 of 9) </vt:lpstr>
      <vt:lpstr>Unsolvable Problems (6 of 9) </vt:lpstr>
      <vt:lpstr>Unsolvable Problems (7 of 9)  </vt:lpstr>
      <vt:lpstr>Unsolvable Problems (8 of 9) </vt:lpstr>
      <vt:lpstr>Unsolvable Problems (9 of 9) </vt:lpstr>
      <vt:lpstr>Summary (1 of 2)</vt:lpstr>
      <vt:lpstr>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Models of Computation</dc:title>
  <dc:creator>Schneider</dc:creator>
  <cp:lastModifiedBy>4 6</cp:lastModifiedBy>
  <cp:revision>319</cp:revision>
  <dcterms:created xsi:type="dcterms:W3CDTF">2015-05-05T09:30:46Z</dcterms:created>
  <dcterms:modified xsi:type="dcterms:W3CDTF">2019-09-09T05:45:32Z</dcterms:modified>
</cp:coreProperties>
</file>