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handoutMasterIdLst>
    <p:handoutMasterId r:id="rId41"/>
  </p:handoutMasterIdLst>
  <p:sldIdLst>
    <p:sldId id="295"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94"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705">
          <p15:clr>
            <a:srgbClr val="A4A3A4"/>
          </p15:clr>
        </p15:guide>
        <p15:guide id="2" pos="5612">
          <p15:clr>
            <a:srgbClr val="A4A3A4"/>
          </p15:clr>
        </p15:guide>
        <p15:guide id="3" pos="4085">
          <p15:clr>
            <a:srgbClr val="A4A3A4"/>
          </p15:clr>
        </p15:guide>
        <p15:guide id="4" pos="288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B14B"/>
    <a:srgbClr val="5FC3DA"/>
    <a:srgbClr val="536E75"/>
    <a:srgbClr val="D2D927"/>
    <a:srgbClr val="1F3668"/>
    <a:srgbClr val="D72229"/>
    <a:srgbClr val="5A7B36"/>
    <a:srgbClr val="2C3C22"/>
    <a:srgbClr val="A2D35D"/>
    <a:srgbClr val="F370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12" autoAdjust="0"/>
    <p:restoredTop sz="86355" autoAdjust="0"/>
  </p:normalViewPr>
  <p:slideViewPr>
    <p:cSldViewPr snapToGrid="0">
      <p:cViewPr>
        <p:scale>
          <a:sx n="50" d="100"/>
          <a:sy n="50" d="100"/>
        </p:scale>
        <p:origin x="-1638" y="-294"/>
      </p:cViewPr>
      <p:guideLst>
        <p:guide orient="horz" pos="705"/>
        <p:guide pos="5612"/>
        <p:guide pos="4085"/>
        <p:guide pos="2881"/>
      </p:guideLst>
    </p:cSldViewPr>
  </p:slideViewPr>
  <p:outlineViewPr>
    <p:cViewPr>
      <p:scale>
        <a:sx n="33" d="100"/>
        <a:sy n="33" d="100"/>
      </p:scale>
      <p:origin x="0" y="2685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4" d="100"/>
          <a:sy n="114" d="100"/>
        </p:scale>
        <p:origin x="-50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65FDED-9808-2145-B21E-E47DA86996FE}" type="datetimeFigureOut">
              <a:rPr lang="en-US" smtClean="0"/>
              <a:t>11/29/2017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5C2110-F9BA-5949-A42B-CE3DC41F2361}" type="slidenum">
              <a:rPr lang="en-US" smtClean="0"/>
              <a:t>‹#›</a:t>
            </a:fld>
            <a:endParaRPr lang="en-US" dirty="0"/>
          </a:p>
        </p:txBody>
      </p:sp>
    </p:spTree>
    <p:extLst>
      <p:ext uri="{BB962C8B-B14F-4D97-AF65-F5344CB8AC3E}">
        <p14:creationId xmlns:p14="http://schemas.microsoft.com/office/powerpoint/2010/main" val="29341999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2B3269-F868-1148-8D0F-00224D62984F}" type="datetimeFigureOut">
              <a:rPr lang="en-US" smtClean="0"/>
              <a:t>11/29/2017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83670-0D61-9349-97AC-A9731AA75D95}" type="slidenum">
              <a:rPr lang="en-US" smtClean="0"/>
              <a:t>‹#›</a:t>
            </a:fld>
            <a:endParaRPr lang="en-US" dirty="0"/>
          </a:p>
        </p:txBody>
      </p:sp>
    </p:spTree>
    <p:extLst>
      <p:ext uri="{BB962C8B-B14F-4D97-AF65-F5344CB8AC3E}">
        <p14:creationId xmlns:p14="http://schemas.microsoft.com/office/powerpoint/2010/main" val="39238241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483670-0D61-9349-97AC-A9731AA75D95}" type="slidenum">
              <a:rPr lang="en-US" smtClean="0"/>
              <a:t>1</a:t>
            </a:fld>
            <a:endParaRPr lang="en-US" dirty="0"/>
          </a:p>
        </p:txBody>
      </p:sp>
    </p:spTree>
    <p:extLst>
      <p:ext uri="{BB962C8B-B14F-4D97-AF65-F5344CB8AC3E}">
        <p14:creationId xmlns:p14="http://schemas.microsoft.com/office/powerpoint/2010/main" val="3968861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483670-0D61-9349-97AC-A9731AA75D95}" type="slidenum">
              <a:rPr lang="en-US" smtClean="0"/>
              <a:t>23</a:t>
            </a:fld>
            <a:endParaRPr lang="en-US" dirty="0"/>
          </a:p>
        </p:txBody>
      </p:sp>
    </p:spTree>
    <p:extLst>
      <p:ext uri="{BB962C8B-B14F-4D97-AF65-F5344CB8AC3E}">
        <p14:creationId xmlns:p14="http://schemas.microsoft.com/office/powerpoint/2010/main" val="34997380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Article_PPT_Templat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5438414" y="3422664"/>
            <a:ext cx="3709317" cy="1982154"/>
          </a:xfrm>
        </p:spPr>
        <p:txBody>
          <a:bodyPr>
            <a:noAutofit/>
          </a:bodyPr>
          <a:lstStyle>
            <a:lvl1pPr marL="0" indent="0" algn="l">
              <a:buNone/>
              <a:defRPr sz="4000" b="1">
                <a:solidFill>
                  <a:srgbClr val="536E75"/>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4" name="Text Placeholder 23"/>
          <p:cNvSpPr>
            <a:spLocks noGrp="1"/>
          </p:cNvSpPr>
          <p:nvPr>
            <p:ph type="body" sz="quarter" idx="12"/>
          </p:nvPr>
        </p:nvSpPr>
        <p:spPr>
          <a:xfrm>
            <a:off x="5438415" y="1465263"/>
            <a:ext cx="3705585" cy="1708160"/>
          </a:xfrm>
        </p:spPr>
        <p:txBody>
          <a:bodyPr>
            <a:noAutofit/>
          </a:bodyPr>
          <a:lstStyle>
            <a:lvl1pPr marL="0" indent="0">
              <a:buNone/>
              <a:defRPr sz="3500" b="1" baseline="0">
                <a:solidFill>
                  <a:srgbClr val="34B14B"/>
                </a:solidFill>
                <a:latin typeface="Arial"/>
                <a:cs typeface="Aria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9455476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descr="Article_PPT_Template-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0" y="1"/>
            <a:ext cx="9144000" cy="1060704"/>
          </a:xfrm>
          <a:noFill/>
          <a:ln>
            <a:noFill/>
          </a:ln>
        </p:spPr>
        <p:txBody>
          <a:bodyPr anchor="ctr" anchorCtr="0">
            <a:normAutofit/>
          </a:bodyPr>
          <a:lstStyle>
            <a:lvl1pPr algn="ctr">
              <a:lnSpc>
                <a:spcPct val="100000"/>
              </a:lnSpc>
              <a:defRPr sz="3600" b="0" i="0">
                <a:solidFill>
                  <a:schemeClr val="bg1"/>
                </a:solidFill>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3" y="1231266"/>
            <a:ext cx="8229600" cy="4894898"/>
          </a:xfrm>
        </p:spPr>
        <p:txBody>
          <a:bodyPr/>
          <a:lstStyle>
            <a:lvl1pPr marL="457200" indent="-457200">
              <a:buClr>
                <a:srgbClr val="34B14B"/>
              </a:buClr>
              <a:defRPr sz="2600" b="0" i="0">
                <a:latin typeface="Arial"/>
                <a:cs typeface="Arial"/>
              </a:defRPr>
            </a:lvl1pPr>
            <a:lvl2pPr marL="914400" indent="-457200">
              <a:buClr>
                <a:srgbClr val="34B14B"/>
              </a:buClr>
              <a:defRPr sz="2400" b="0" i="0">
                <a:latin typeface="Arial"/>
                <a:cs typeface="Arial"/>
              </a:defRPr>
            </a:lvl2pPr>
            <a:lvl3pPr marL="1371600" indent="-457200">
              <a:buClr>
                <a:srgbClr val="34B14B"/>
              </a:buClr>
              <a:buFont typeface="Wingdings" pitchFamily="2" charset="2"/>
              <a:buChar char="§"/>
              <a:defRPr sz="2200" b="0" i="0">
                <a:latin typeface="Arial"/>
                <a:cs typeface="Arial"/>
              </a:defRPr>
            </a:lvl3pPr>
            <a:lvl4pPr marL="1828800" indent="-457200">
              <a:buClr>
                <a:srgbClr val="34B14B"/>
              </a:buClr>
              <a:buFont typeface="Courier New" pitchFamily="49" charset="0"/>
              <a:buChar char="o"/>
              <a:defRPr b="0" i="0">
                <a:latin typeface="Arial"/>
                <a:cs typeface="Arial"/>
              </a:defRPr>
            </a:lvl4pPr>
            <a:lvl5pPr marL="2286000" indent="-457200">
              <a:buClr>
                <a:srgbClr val="34B14B"/>
              </a:buClr>
              <a:defRPr sz="1800" b="0" i="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793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descr="Article_PPT_Template-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5438414" y="3422664"/>
            <a:ext cx="3709317" cy="1982154"/>
          </a:xfrm>
        </p:spPr>
        <p:txBody>
          <a:bodyPr>
            <a:noAutofit/>
          </a:bodyPr>
          <a:lstStyle>
            <a:lvl1pPr marL="0" indent="0" algn="l">
              <a:buNone/>
              <a:defRPr sz="4000" b="1">
                <a:solidFill>
                  <a:srgbClr val="536E75"/>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4" name="Text Placeholder 23"/>
          <p:cNvSpPr>
            <a:spLocks noGrp="1"/>
          </p:cNvSpPr>
          <p:nvPr>
            <p:ph type="body" sz="quarter" idx="12"/>
          </p:nvPr>
        </p:nvSpPr>
        <p:spPr>
          <a:xfrm>
            <a:off x="5438415" y="1465263"/>
            <a:ext cx="3705585" cy="1708160"/>
          </a:xfrm>
        </p:spPr>
        <p:txBody>
          <a:bodyPr>
            <a:noAutofit/>
          </a:bodyPr>
          <a:lstStyle>
            <a:lvl1pPr marL="0" indent="0">
              <a:buNone/>
              <a:defRPr sz="3500" b="1" baseline="0">
                <a:solidFill>
                  <a:srgbClr val="34B14B"/>
                </a:solidFill>
                <a:latin typeface="Arial"/>
                <a:cs typeface="Arial"/>
              </a:defRPr>
            </a:lvl1pPr>
          </a:lstStyle>
          <a:p>
            <a:pPr lvl="0"/>
            <a:r>
              <a:rPr lang="en-US" dirty="0" smtClean="0"/>
              <a:t>Click to edit Master text styles</a:t>
            </a:r>
            <a:endParaRPr lang="en-US" dirty="0"/>
          </a:p>
        </p:txBody>
      </p:sp>
      <p:sp>
        <p:nvSpPr>
          <p:cNvPr id="2" name="Title 1"/>
          <p:cNvSpPr>
            <a:spLocks noGrp="1"/>
          </p:cNvSpPr>
          <p:nvPr>
            <p:ph type="title"/>
          </p:nvPr>
        </p:nvSpPr>
        <p:spPr>
          <a:xfrm>
            <a:off x="457200" y="209550"/>
            <a:ext cx="8229600" cy="1143000"/>
          </a:xfrm>
        </p:spPr>
        <p:txBody>
          <a:bodyPr>
            <a:normAutofit/>
          </a:bodyPr>
          <a:lstStyle>
            <a:lvl1pPr>
              <a:defRPr lang="en-US" sz="3500" b="1" kern="1200" baseline="0" dirty="0">
                <a:solidFill>
                  <a:srgbClr val="34B14B"/>
                </a:solidFill>
                <a:latin typeface="Arial"/>
                <a:ea typeface="+mn-ea"/>
                <a:cs typeface="Arial"/>
              </a:defRPr>
            </a:lvl1pPr>
          </a:lstStyle>
          <a:p>
            <a:pPr marL="0" lvl="0" indent="0" algn="l" defTabSz="457200" rtl="0" eaLnBrk="1" latinLnBrk="0" hangingPunct="1">
              <a:spcBef>
                <a:spcPct val="20000"/>
              </a:spcBef>
              <a:buClr>
                <a:srgbClr val="3C5AA8"/>
              </a:buClr>
              <a:buFont typeface="Arial"/>
              <a:buNone/>
            </a:pPr>
            <a:r>
              <a:rPr lang="en-US" dirty="0" smtClean="0"/>
              <a:t>Click to edit Master title style</a:t>
            </a:r>
            <a:endParaRPr lang="en-US" dirty="0"/>
          </a:p>
        </p:txBody>
      </p:sp>
    </p:spTree>
    <p:extLst>
      <p:ext uri="{BB962C8B-B14F-4D97-AF65-F5344CB8AC3E}">
        <p14:creationId xmlns:p14="http://schemas.microsoft.com/office/powerpoint/2010/main" val="2199587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3"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3"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2" y="6356354"/>
            <a:ext cx="28956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3"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5F8B6-4AEF-1F4D-AC2D-D10919A1A67B}" type="slidenum">
              <a:rPr lang="en-US" smtClean="0"/>
              <a:t>‹#›</a:t>
            </a:fld>
            <a:endParaRPr lang="en-US" dirty="0"/>
          </a:p>
        </p:txBody>
      </p:sp>
    </p:spTree>
    <p:extLst>
      <p:ext uri="{BB962C8B-B14F-4D97-AF65-F5344CB8AC3E}">
        <p14:creationId xmlns:p14="http://schemas.microsoft.com/office/powerpoint/2010/main" val="76484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Clr>
          <a:srgbClr val="3C5AA8"/>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3C5AA8"/>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3C5AA8"/>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3C5AA8"/>
        </a:buClr>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3C5AA8"/>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2473" y="1868234"/>
            <a:ext cx="3490154" cy="1521333"/>
          </a:xfrm>
        </p:spPr>
        <p:txBody>
          <a:bodyPr>
            <a:normAutofit/>
          </a:bodyPr>
          <a:lstStyle/>
          <a:p>
            <a:pPr lvl="1" algn="ctr" defTabSz="457200" rtl="0">
              <a:spcBef>
                <a:spcPct val="0"/>
              </a:spcBef>
            </a:pPr>
            <a:r>
              <a:rPr lang="en-US" sz="4000" b="1" dirty="0" smtClean="0">
                <a:latin typeface="Arial" pitchFamily="34" charset="0"/>
                <a:cs typeface="Arial" pitchFamily="34" charset="0"/>
              </a:rPr>
              <a:t>Chapter 14</a:t>
            </a:r>
            <a:endParaRPr lang="en-US" sz="4000" dirty="0">
              <a:solidFill>
                <a:schemeClr val="tx1"/>
              </a:solidFill>
              <a:latin typeface="Arial" pitchFamily="34" charset="0"/>
              <a:cs typeface="Arial" pitchFamily="34" charset="0"/>
            </a:endParaRPr>
          </a:p>
        </p:txBody>
      </p:sp>
      <p:sp>
        <p:nvSpPr>
          <p:cNvPr id="17" name="Subtitle 16"/>
          <p:cNvSpPr>
            <a:spLocks noGrp="1"/>
          </p:cNvSpPr>
          <p:nvPr>
            <p:ph type="subTitle" idx="1"/>
          </p:nvPr>
        </p:nvSpPr>
        <p:spPr>
          <a:xfrm>
            <a:off x="5323208" y="3103690"/>
            <a:ext cx="3709317" cy="2638247"/>
          </a:xfrm>
        </p:spPr>
        <p:txBody>
          <a:bodyPr anchor="ctr"/>
          <a:lstStyle/>
          <a:p>
            <a:pPr marL="0" lvl="1"/>
            <a:r>
              <a:rPr lang="en-US" sz="3600" dirty="0">
                <a:solidFill>
                  <a:schemeClr val="tx1"/>
                </a:solidFill>
                <a:latin typeface="Arial" pitchFamily="34" charset="0"/>
                <a:ea typeface="ＭＳ Ｐゴシック" pitchFamily="34" charset="-128"/>
                <a:cs typeface="Arial" pitchFamily="34" charset="0"/>
              </a:rPr>
              <a:t>Electronic Commerce, Databases, and Personal Privacy</a:t>
            </a:r>
          </a:p>
        </p:txBody>
      </p:sp>
    </p:spTree>
    <p:extLst>
      <p:ext uri="{BB962C8B-B14F-4D97-AF65-F5344CB8AC3E}">
        <p14:creationId xmlns:p14="http://schemas.microsoft.com/office/powerpoint/2010/main" val="3746732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t>Ecommerce </a:t>
            </a:r>
            <a:r>
              <a:rPr lang="en-US" altLang="en-US" dirty="0" smtClean="0"/>
              <a:t>(6 of 16)</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dirty="0"/>
              <a:t>How do customers learn about your site?</a:t>
            </a:r>
          </a:p>
          <a:p>
            <a:pPr lvl="1">
              <a:buFont typeface="Arial" panose="020B0604020202020204" pitchFamily="34" charset="0"/>
              <a:buChar char="–"/>
            </a:pPr>
            <a:r>
              <a:rPr lang="en-US" altLang="en-US" dirty="0"/>
              <a:t>Conventional print advertising with URL</a:t>
            </a:r>
          </a:p>
          <a:p>
            <a:pPr lvl="1">
              <a:buFont typeface="Arial" panose="020B0604020202020204" pitchFamily="34" charset="0"/>
              <a:buChar char="–"/>
            </a:pPr>
            <a:r>
              <a:rPr lang="en-US" altLang="en-US" dirty="0"/>
              <a:t>An obvious </a:t>
            </a:r>
            <a:r>
              <a:rPr lang="en-US" altLang="en-US" b="1" dirty="0"/>
              <a:t>domain name</a:t>
            </a:r>
            <a:r>
              <a:rPr lang="en-US" altLang="en-US" dirty="0"/>
              <a:t> (home page URL)</a:t>
            </a:r>
          </a:p>
          <a:p>
            <a:pPr lvl="2"/>
            <a:r>
              <a:rPr lang="en-US" altLang="en-US" b="1" dirty="0"/>
              <a:t>ICANN (Internet Corporation for Assigned Names and Numbers)</a:t>
            </a:r>
            <a:r>
              <a:rPr lang="en-US" altLang="en-US" dirty="0"/>
              <a:t> registers domain names</a:t>
            </a:r>
          </a:p>
          <a:p>
            <a:pPr lvl="1">
              <a:buFont typeface="Arial" panose="020B0604020202020204" pitchFamily="34" charset="0"/>
              <a:buChar char="–"/>
            </a:pPr>
            <a:r>
              <a:rPr lang="en-US" altLang="en-US" dirty="0"/>
              <a:t>Search engine results (sponsored link)</a:t>
            </a:r>
          </a:p>
          <a:p>
            <a:pPr lvl="1">
              <a:buFont typeface="Arial" panose="020B0604020202020204" pitchFamily="34" charset="0"/>
              <a:buChar char="–"/>
            </a:pPr>
            <a:r>
              <a:rPr lang="en-US" altLang="en-US" dirty="0"/>
              <a:t>Presence on a </a:t>
            </a:r>
            <a:r>
              <a:rPr lang="en-US" altLang="en-US" b="1" dirty="0"/>
              <a:t>portal </a:t>
            </a:r>
            <a:r>
              <a:rPr lang="en-US" altLang="en-US" dirty="0"/>
              <a:t>(website about a topic) with links to retail, wholesale, and informational </a:t>
            </a:r>
            <a:r>
              <a:rPr lang="en-US" altLang="en-US" dirty="0" smtClean="0"/>
              <a:t>websites</a:t>
            </a:r>
            <a:endParaRPr lang="en-US" altLang="en-US" dirty="0"/>
          </a:p>
        </p:txBody>
      </p:sp>
    </p:spTree>
    <p:extLst>
      <p:ext uri="{BB962C8B-B14F-4D97-AF65-F5344CB8AC3E}">
        <p14:creationId xmlns:p14="http://schemas.microsoft.com/office/powerpoint/2010/main" val="705819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t>Ecommerce </a:t>
            </a:r>
            <a:r>
              <a:rPr lang="en-US" altLang="en-US" dirty="0" smtClean="0"/>
              <a:t>(7 of 16)</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dirty="0"/>
              <a:t>Identify return customers and personalize the site</a:t>
            </a:r>
          </a:p>
          <a:p>
            <a:pPr lvl="1">
              <a:buFont typeface="Arial" panose="020B0604020202020204" pitchFamily="34" charset="0"/>
              <a:buChar char="–"/>
            </a:pPr>
            <a:r>
              <a:rPr lang="en-US" altLang="en-US" dirty="0"/>
              <a:t>Require the user to register and log in</a:t>
            </a:r>
          </a:p>
          <a:p>
            <a:pPr lvl="2"/>
            <a:r>
              <a:rPr lang="en-US" altLang="en-US" dirty="0"/>
              <a:t>Connects to the database with the user’s past history on the site</a:t>
            </a:r>
          </a:p>
          <a:p>
            <a:pPr lvl="1">
              <a:buFont typeface="Arial" panose="020B0604020202020204" pitchFamily="34" charset="0"/>
              <a:buChar char="–"/>
            </a:pPr>
            <a:r>
              <a:rPr lang="en-US" altLang="en-US" dirty="0"/>
              <a:t>Leave a </a:t>
            </a:r>
            <a:r>
              <a:rPr lang="en-US" altLang="en-US" b="1" dirty="0"/>
              <a:t>cookie</a:t>
            </a:r>
            <a:r>
              <a:rPr lang="en-US" altLang="en-US" dirty="0"/>
              <a:t> on the user’s computer</a:t>
            </a:r>
          </a:p>
          <a:p>
            <a:pPr lvl="2"/>
            <a:r>
              <a:rPr lang="en-US" altLang="en-US" dirty="0"/>
              <a:t>Small text file containing information about the user</a:t>
            </a:r>
          </a:p>
          <a:p>
            <a:pPr lvl="2"/>
            <a:r>
              <a:rPr lang="en-US" altLang="en-US" dirty="0"/>
              <a:t>Allows continuity between one page of a site and another</a:t>
            </a:r>
          </a:p>
          <a:p>
            <a:pPr lvl="2"/>
            <a:r>
              <a:rPr lang="en-US" altLang="en-US" dirty="0"/>
              <a:t>(Relatively) </a:t>
            </a:r>
            <a:r>
              <a:rPr lang="en-US" altLang="en-US" dirty="0" smtClean="0"/>
              <a:t>harmless</a:t>
            </a:r>
            <a:endParaRPr lang="en-US" altLang="en-US" dirty="0"/>
          </a:p>
        </p:txBody>
      </p:sp>
    </p:spTree>
    <p:extLst>
      <p:ext uri="{BB962C8B-B14F-4D97-AF65-F5344CB8AC3E}">
        <p14:creationId xmlns:p14="http://schemas.microsoft.com/office/powerpoint/2010/main" val="1506454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t>Ecommerce </a:t>
            </a:r>
            <a:r>
              <a:rPr lang="en-US" altLang="en-US" dirty="0" smtClean="0"/>
              <a:t>(8 of 16)</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vert="horz" lIns="91440" tIns="45720" rIns="91440" bIns="45720" rtlCol="0">
            <a:normAutofit/>
          </a:bodyPr>
          <a:lstStyle/>
          <a:p>
            <a:r>
              <a:rPr lang="en-US" altLang="en-US" dirty="0"/>
              <a:t>Provide a secure environment for making a purchase</a:t>
            </a:r>
          </a:p>
          <a:p>
            <a:pPr lvl="1">
              <a:buFont typeface="Arial" panose="020B0604020202020204" pitchFamily="34" charset="0"/>
            </a:pPr>
            <a:r>
              <a:rPr lang="en-US" altLang="en-US" dirty="0"/>
              <a:t>Encryption: ensure sensitive information is encrypted for transmission</a:t>
            </a:r>
          </a:p>
          <a:p>
            <a:pPr lvl="1">
              <a:buFont typeface="Arial" panose="020B0604020202020204" pitchFamily="34" charset="0"/>
            </a:pPr>
            <a:r>
              <a:rPr lang="en-US" altLang="en-US" dirty="0"/>
              <a:t>Authentication: verify that your website is legitimate</a:t>
            </a:r>
          </a:p>
        </p:txBody>
      </p:sp>
    </p:spTree>
    <p:extLst>
      <p:ext uri="{BB962C8B-B14F-4D97-AF65-F5344CB8AC3E}">
        <p14:creationId xmlns:p14="http://schemas.microsoft.com/office/powerpoint/2010/main" val="3455718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kern="0" dirty="0" smtClean="0">
                <a:ea typeface="MS PGothic" charset="-128"/>
              </a:rPr>
              <a:t>Ecommerce (9 of 16)</a:t>
            </a:r>
            <a:endParaRPr lang="en-US" b="0" dirty="0">
              <a:latin typeface="Arial" pitchFamily="34" charset="0"/>
              <a:cs typeface="Arial" pitchFamily="34" charset="0"/>
            </a:endParaRPr>
          </a:p>
        </p:txBody>
      </p:sp>
      <p:pic>
        <p:nvPicPr>
          <p:cNvPr id="5" name="Picture 5" descr="The figure shows a screenshot of a secure site assurance. The text in the screenshot reads: you are connected to rugs-for-you, dot, com which is run by rugs-for-you.inc. Somewheresville Tennessee, U S, Verified by: verisign.inc. An image of a lock is placed at the beginning of the sentence: the connection to this website is secure. A small question mark is placed at the left bottom and a button for more information is placed at the right  bottom.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4175" y="1537180"/>
            <a:ext cx="4503146" cy="4251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79956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t>Ecommerce </a:t>
            </a:r>
            <a:r>
              <a:rPr lang="en-US" altLang="en-US" dirty="0" smtClean="0"/>
              <a:t>(10 of 16)</a:t>
            </a:r>
            <a:endParaRPr lang="en-US" b="0" dirty="0">
              <a:latin typeface="Arial" pitchFamily="34" charset="0"/>
              <a:cs typeface="Arial" pitchFamily="34" charset="0"/>
            </a:endParaRPr>
          </a:p>
        </p:txBody>
      </p:sp>
      <p:sp>
        <p:nvSpPr>
          <p:cNvPr id="2" name="Content Placeholder 1"/>
          <p:cNvSpPr>
            <a:spLocks noGrp="1"/>
          </p:cNvSpPr>
          <p:nvPr>
            <p:ph idx="1"/>
          </p:nvPr>
        </p:nvSpPr>
        <p:spPr/>
        <p:txBody>
          <a:bodyPr vert="horz" lIns="91440" tIns="45720" rIns="91440" bIns="45720" rtlCol="0">
            <a:normAutofit/>
          </a:bodyPr>
          <a:lstStyle/>
          <a:p>
            <a:r>
              <a:rPr lang="en-US" altLang="en-US" dirty="0"/>
              <a:t>Process payment </a:t>
            </a:r>
          </a:p>
          <a:p>
            <a:pPr lvl="1">
              <a:buFont typeface="Arial" panose="020B0604020202020204" pitchFamily="34" charset="0"/>
            </a:pPr>
            <a:r>
              <a:rPr lang="en-US" altLang="en-US" dirty="0"/>
              <a:t>Option 1: while the customer waits</a:t>
            </a:r>
          </a:p>
          <a:p>
            <a:pPr lvl="2"/>
            <a:r>
              <a:rPr lang="en-US" altLang="en-US" dirty="0"/>
              <a:t>Online form communicates with accounting software</a:t>
            </a:r>
          </a:p>
          <a:p>
            <a:pPr lvl="2"/>
            <a:r>
              <a:rPr lang="en-US" altLang="en-US" dirty="0"/>
              <a:t>Accounting system verifies customer credit</a:t>
            </a:r>
          </a:p>
          <a:p>
            <a:pPr lvl="2"/>
            <a:r>
              <a:rPr lang="en-US" altLang="en-US" dirty="0"/>
              <a:t>Customer can correct bad information</a:t>
            </a:r>
          </a:p>
          <a:p>
            <a:pPr lvl="2"/>
            <a:r>
              <a:rPr lang="en-US" altLang="en-US" dirty="0"/>
              <a:t>No need to keep credit card numbers</a:t>
            </a:r>
          </a:p>
          <a:p>
            <a:pPr lvl="1">
              <a:buFont typeface="Arial" panose="020B0604020202020204" pitchFamily="34" charset="0"/>
            </a:pPr>
            <a:r>
              <a:rPr lang="en-US" altLang="en-US" dirty="0"/>
              <a:t>Option 2</a:t>
            </a:r>
          </a:p>
          <a:p>
            <a:pPr lvl="2"/>
            <a:r>
              <a:rPr lang="en-US" altLang="en-US" dirty="0"/>
              <a:t>Record the order and payment information</a:t>
            </a:r>
          </a:p>
          <a:p>
            <a:pPr lvl="2"/>
            <a:r>
              <a:rPr lang="en-US" altLang="en-US" dirty="0"/>
              <a:t>Verify and complete the transaction offline</a:t>
            </a:r>
          </a:p>
          <a:p>
            <a:pPr lvl="2"/>
            <a:r>
              <a:rPr lang="en-US" altLang="en-US" dirty="0"/>
              <a:t>Send mail confirmation to the customer</a:t>
            </a:r>
          </a:p>
        </p:txBody>
      </p:sp>
    </p:spTree>
    <p:extLst>
      <p:ext uri="{BB962C8B-B14F-4D97-AF65-F5344CB8AC3E}">
        <p14:creationId xmlns:p14="http://schemas.microsoft.com/office/powerpoint/2010/main" val="9500167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t>Ecommerce </a:t>
            </a:r>
            <a:r>
              <a:rPr lang="en-US" altLang="en-US" dirty="0" smtClean="0"/>
              <a:t>(11 of 16)</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vert="horz" lIns="91440" tIns="45720" rIns="91440" bIns="45720" rtlCol="0">
            <a:normAutofit/>
          </a:bodyPr>
          <a:lstStyle/>
          <a:p>
            <a:r>
              <a:rPr lang="en-US" altLang="en-US" dirty="0"/>
              <a:t>Fulfill the order</a:t>
            </a:r>
          </a:p>
          <a:p>
            <a:pPr lvl="1">
              <a:buFont typeface="Arial" panose="020B0604020202020204" pitchFamily="34" charset="0"/>
            </a:pPr>
            <a:r>
              <a:rPr lang="en-US" altLang="en-US" dirty="0"/>
              <a:t>Communicate with online inventory</a:t>
            </a:r>
          </a:p>
          <a:p>
            <a:pPr lvl="2"/>
            <a:r>
              <a:rPr lang="en-US" altLang="en-US" dirty="0"/>
              <a:t>Reduce item counts for purchased items</a:t>
            </a:r>
          </a:p>
          <a:p>
            <a:pPr lvl="1">
              <a:buFont typeface="Arial" panose="020B0604020202020204" pitchFamily="34" charset="0"/>
            </a:pPr>
            <a:r>
              <a:rPr lang="en-US" altLang="en-US" dirty="0"/>
              <a:t>Arrange for shipping </a:t>
            </a:r>
          </a:p>
          <a:p>
            <a:pPr lvl="2"/>
            <a:r>
              <a:rPr lang="en-US" altLang="en-US" dirty="0"/>
              <a:t>Online shipping system</a:t>
            </a:r>
          </a:p>
          <a:p>
            <a:pPr lvl="2"/>
            <a:r>
              <a:rPr lang="en-US" altLang="en-US" dirty="0"/>
              <a:t>External shipping company</a:t>
            </a:r>
          </a:p>
          <a:p>
            <a:pPr lvl="1">
              <a:buFont typeface="Arial" panose="020B0604020202020204" pitchFamily="34" charset="0"/>
            </a:pPr>
            <a:r>
              <a:rPr lang="en-US" altLang="en-US" dirty="0"/>
              <a:t>Arrange pick-up at the warehouse and delivery to the customer</a:t>
            </a:r>
          </a:p>
        </p:txBody>
      </p:sp>
    </p:spTree>
    <p:extLst>
      <p:ext uri="{BB962C8B-B14F-4D97-AF65-F5344CB8AC3E}">
        <p14:creationId xmlns:p14="http://schemas.microsoft.com/office/powerpoint/2010/main" val="1514246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t>Ecommerce </a:t>
            </a:r>
            <a:r>
              <a:rPr lang="en-US" altLang="en-US" dirty="0" smtClean="0"/>
              <a:t>(12 of 16)</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vert="horz" lIns="91440" tIns="45720" rIns="91440" bIns="45720" rtlCol="0">
            <a:normAutofit/>
          </a:bodyPr>
          <a:lstStyle/>
          <a:p>
            <a:r>
              <a:rPr lang="en-US" altLang="en-US" dirty="0"/>
              <a:t>Website design: overall</a:t>
            </a:r>
          </a:p>
          <a:p>
            <a:pPr lvl="1">
              <a:buFont typeface="Arial" panose="020B0604020202020204" pitchFamily="34" charset="0"/>
            </a:pPr>
            <a:r>
              <a:rPr lang="en-US" altLang="en-US" dirty="0"/>
              <a:t>Attractive with new products displayed</a:t>
            </a:r>
          </a:p>
          <a:p>
            <a:pPr lvl="1">
              <a:buFont typeface="Arial" panose="020B0604020202020204" pitchFamily="34" charset="0"/>
            </a:pPr>
            <a:r>
              <a:rPr lang="en-US" altLang="en-US" dirty="0"/>
              <a:t>Good design principles</a:t>
            </a:r>
          </a:p>
          <a:p>
            <a:pPr lvl="1">
              <a:buFont typeface="Arial" panose="020B0604020202020204" pitchFamily="34" charset="0"/>
            </a:pPr>
            <a:r>
              <a:rPr lang="en-US" altLang="en-US" dirty="0"/>
              <a:t>Organize for natural shopping habits</a:t>
            </a:r>
          </a:p>
          <a:p>
            <a:pPr lvl="1">
              <a:buFont typeface="Arial" panose="020B0604020202020204" pitchFamily="34" charset="0"/>
            </a:pPr>
            <a:r>
              <a:rPr lang="en-US" altLang="en-US" dirty="0"/>
              <a:t>Make it easy to navigate</a:t>
            </a:r>
          </a:p>
          <a:p>
            <a:pPr lvl="2"/>
            <a:r>
              <a:rPr lang="en-US" altLang="en-US" dirty="0"/>
              <a:t>Provide site map or navigation bar</a:t>
            </a:r>
          </a:p>
          <a:p>
            <a:pPr lvl="2"/>
            <a:r>
              <a:rPr lang="en-US" altLang="en-US" dirty="0"/>
              <a:t>No more than four clicks from one page to another</a:t>
            </a:r>
          </a:p>
          <a:p>
            <a:pPr lvl="1">
              <a:buFont typeface="Arial" panose="020B0604020202020204" pitchFamily="34" charset="0"/>
            </a:pPr>
            <a:r>
              <a:rPr lang="en-US" altLang="en-US" dirty="0"/>
              <a:t>Encourage browsing and targeted searching</a:t>
            </a:r>
          </a:p>
          <a:p>
            <a:pPr lvl="1">
              <a:buFont typeface="Arial" panose="020B0604020202020204" pitchFamily="34" charset="0"/>
            </a:pPr>
            <a:r>
              <a:rPr lang="en-US" altLang="en-US" dirty="0"/>
              <a:t>Ensure the site works on different platforms and browsers</a:t>
            </a:r>
          </a:p>
        </p:txBody>
      </p:sp>
    </p:spTree>
    <p:extLst>
      <p:ext uri="{BB962C8B-B14F-4D97-AF65-F5344CB8AC3E}">
        <p14:creationId xmlns:p14="http://schemas.microsoft.com/office/powerpoint/2010/main" val="2848626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t>Ecommerce </a:t>
            </a:r>
            <a:r>
              <a:rPr lang="en-US" altLang="en-US" dirty="0" smtClean="0"/>
              <a:t>(13 of 16)</a:t>
            </a:r>
            <a:endParaRPr lang="en-US" b="0" dirty="0">
              <a:latin typeface="Arial" pitchFamily="34" charset="0"/>
              <a:cs typeface="Arial" pitchFamily="34" charset="0"/>
            </a:endParaRPr>
          </a:p>
        </p:txBody>
      </p:sp>
      <p:sp>
        <p:nvSpPr>
          <p:cNvPr id="3" name="Content Placeholder 2"/>
          <p:cNvSpPr>
            <a:spLocks noGrp="1"/>
          </p:cNvSpPr>
          <p:nvPr>
            <p:ph idx="1"/>
          </p:nvPr>
        </p:nvSpPr>
        <p:spPr/>
        <p:txBody>
          <a:bodyPr vert="horz" lIns="91440" tIns="45720" rIns="91440" bIns="45720" rtlCol="0">
            <a:normAutofit/>
          </a:bodyPr>
          <a:lstStyle/>
          <a:p>
            <a:r>
              <a:rPr lang="en-US" altLang="en-US" dirty="0"/>
              <a:t>Website design: purchase</a:t>
            </a:r>
          </a:p>
          <a:p>
            <a:pPr lvl="1">
              <a:buFont typeface="Arial" panose="020B0604020202020204" pitchFamily="34" charset="0"/>
            </a:pPr>
            <a:r>
              <a:rPr lang="en-US" altLang="en-US" dirty="0"/>
              <a:t>Provide electronic “shopping carts”</a:t>
            </a:r>
          </a:p>
          <a:p>
            <a:pPr lvl="1">
              <a:buFont typeface="Arial" panose="020B0604020202020204" pitchFamily="34" charset="0"/>
            </a:pPr>
            <a:r>
              <a:rPr lang="en-US" altLang="en-US" dirty="0"/>
              <a:t>Checkout steps that:</a:t>
            </a:r>
          </a:p>
          <a:p>
            <a:pPr lvl="2"/>
            <a:r>
              <a:rPr lang="en-US" altLang="en-US" dirty="0"/>
              <a:t>Always show details of order</a:t>
            </a:r>
          </a:p>
          <a:p>
            <a:pPr lvl="2"/>
            <a:r>
              <a:rPr lang="en-US" altLang="en-US" dirty="0"/>
              <a:t>Clearly indicate what the next button click does</a:t>
            </a:r>
          </a:p>
          <a:p>
            <a:pPr lvl="2"/>
            <a:r>
              <a:rPr lang="en-US" altLang="en-US" dirty="0"/>
              <a:t>Allow the customer to go back and change things</a:t>
            </a:r>
          </a:p>
          <a:p>
            <a:pPr lvl="2"/>
            <a:r>
              <a:rPr lang="en-US" altLang="en-US" dirty="0"/>
              <a:t>Give the customer shipping options</a:t>
            </a:r>
          </a:p>
          <a:p>
            <a:pPr lvl="2"/>
            <a:r>
              <a:rPr lang="en-US" altLang="en-US" dirty="0"/>
              <a:t>Provide email with order information and shipping confirmation</a:t>
            </a:r>
          </a:p>
        </p:txBody>
      </p:sp>
    </p:spTree>
    <p:extLst>
      <p:ext uri="{BB962C8B-B14F-4D97-AF65-F5344CB8AC3E}">
        <p14:creationId xmlns:p14="http://schemas.microsoft.com/office/powerpoint/2010/main" val="2388136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t>Ecommerce </a:t>
            </a:r>
            <a:r>
              <a:rPr lang="en-US" altLang="en-US" dirty="0" smtClean="0"/>
              <a:t>(14 of 16)</a:t>
            </a:r>
            <a:endParaRPr lang="en-US" b="0" dirty="0">
              <a:latin typeface="Arial" pitchFamily="34" charset="0"/>
              <a:cs typeface="Arial" pitchFamily="34" charset="0"/>
            </a:endParaRPr>
          </a:p>
        </p:txBody>
      </p:sp>
      <p:sp>
        <p:nvSpPr>
          <p:cNvPr id="7" name="Content Placeholder 6"/>
          <p:cNvSpPr>
            <a:spLocks noGrp="1"/>
          </p:cNvSpPr>
          <p:nvPr>
            <p:ph idx="1"/>
          </p:nvPr>
        </p:nvSpPr>
        <p:spPr>
          <a:xfrm>
            <a:off x="376992" y="1231266"/>
            <a:ext cx="8480320" cy="4894898"/>
          </a:xfrm>
        </p:spPr>
        <p:txBody>
          <a:bodyPr vert="horz" lIns="91440" tIns="45720" rIns="91440" bIns="45720" rtlCol="0">
            <a:normAutofit/>
          </a:bodyPr>
          <a:lstStyle/>
          <a:p>
            <a:r>
              <a:rPr lang="en-US" altLang="en-US" dirty="0"/>
              <a:t>Website design: other information</a:t>
            </a:r>
          </a:p>
          <a:p>
            <a:pPr lvl="1">
              <a:buFont typeface="Arial" panose="020B0604020202020204" pitchFamily="34" charset="0"/>
            </a:pPr>
            <a:r>
              <a:rPr lang="en-US" altLang="en-US" dirty="0"/>
              <a:t>Clear privacy policy</a:t>
            </a:r>
          </a:p>
          <a:p>
            <a:pPr lvl="1">
              <a:buFont typeface="Arial" panose="020B0604020202020204" pitchFamily="34" charset="0"/>
            </a:pPr>
            <a:r>
              <a:rPr lang="en-US" altLang="en-US" dirty="0"/>
              <a:t>FAQ page and link to customer service</a:t>
            </a:r>
          </a:p>
          <a:p>
            <a:pPr lvl="1">
              <a:buFont typeface="Arial" panose="020B0604020202020204" pitchFamily="34" charset="0"/>
            </a:pPr>
            <a:r>
              <a:rPr lang="en-US" altLang="en-US" dirty="0"/>
              <a:t>Entries allowed for customer reviews or forums</a:t>
            </a:r>
          </a:p>
          <a:p>
            <a:pPr lvl="1">
              <a:buFont typeface="Arial" panose="020B0604020202020204" pitchFamily="34" charset="0"/>
            </a:pPr>
            <a:r>
              <a:rPr lang="en-US" altLang="en-US" dirty="0"/>
              <a:t>Form to subscribe to a newsletter</a:t>
            </a:r>
          </a:p>
          <a:p>
            <a:pPr lvl="1">
              <a:buFont typeface="Arial" panose="020B0604020202020204" pitchFamily="34" charset="0"/>
            </a:pPr>
            <a:r>
              <a:rPr lang="en-US" altLang="en-US" dirty="0"/>
              <a:t>Suggestion box</a:t>
            </a:r>
          </a:p>
          <a:p>
            <a:pPr lvl="1">
              <a:buFont typeface="Arial" panose="020B0604020202020204" pitchFamily="34" charset="0"/>
            </a:pPr>
            <a:r>
              <a:rPr lang="en-US" altLang="en-US" dirty="0"/>
              <a:t>News and press releases</a:t>
            </a:r>
          </a:p>
        </p:txBody>
      </p:sp>
    </p:spTree>
    <p:extLst>
      <p:ext uri="{BB962C8B-B14F-4D97-AF65-F5344CB8AC3E}">
        <p14:creationId xmlns:p14="http://schemas.microsoft.com/office/powerpoint/2010/main" val="3317962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t>Ecommerce </a:t>
            </a:r>
            <a:r>
              <a:rPr lang="en-US" altLang="en-US" dirty="0" smtClean="0"/>
              <a:t>(15 of 16)</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vert="horz" lIns="91440" tIns="45720" rIns="91440" bIns="45720" rtlCol="0">
            <a:normAutofit/>
          </a:bodyPr>
          <a:lstStyle/>
          <a:p>
            <a:pPr lvl="1">
              <a:buFont typeface="Arial" panose="020B0604020202020204" pitchFamily="34" charset="0"/>
            </a:pPr>
            <a:r>
              <a:rPr lang="en-US" altLang="en-US" dirty="0"/>
              <a:t>Multiple software systems must communicate</a:t>
            </a:r>
          </a:p>
          <a:p>
            <a:pPr lvl="2"/>
            <a:r>
              <a:rPr lang="en-US" altLang="en-US" dirty="0"/>
              <a:t>Website, customer accounting, inventory, and shipping</a:t>
            </a:r>
          </a:p>
          <a:p>
            <a:pPr lvl="2"/>
            <a:r>
              <a:rPr lang="en-US" altLang="en-US" dirty="0"/>
              <a:t>Suppliers, orders, and billing</a:t>
            </a:r>
          </a:p>
          <a:p>
            <a:pPr lvl="2"/>
            <a:r>
              <a:rPr lang="en-US" altLang="en-US" dirty="0"/>
              <a:t>Personnel</a:t>
            </a:r>
          </a:p>
          <a:p>
            <a:pPr lvl="1">
              <a:buFont typeface="Arial" panose="020B0604020202020204" pitchFamily="34" charset="0"/>
            </a:pPr>
            <a:r>
              <a:rPr lang="en-US" altLang="en-US" b="1" dirty="0"/>
              <a:t>Legacy code</a:t>
            </a:r>
            <a:r>
              <a:rPr lang="en-US" altLang="en-US" dirty="0"/>
              <a:t>: existing old software still in use</a:t>
            </a:r>
          </a:p>
          <a:p>
            <a:pPr lvl="1">
              <a:buFont typeface="Arial" panose="020B0604020202020204" pitchFamily="34" charset="0"/>
            </a:pPr>
            <a:r>
              <a:rPr lang="en-US" altLang="en-US" b="1" dirty="0"/>
              <a:t>Middleware</a:t>
            </a:r>
            <a:r>
              <a:rPr lang="en-US" altLang="en-US" dirty="0"/>
              <a:t>: software to enable separate systems to communicate</a:t>
            </a:r>
          </a:p>
          <a:p>
            <a:pPr lvl="1">
              <a:buFont typeface="Arial" panose="020B0604020202020204" pitchFamily="34" charset="0"/>
            </a:pPr>
            <a:r>
              <a:rPr lang="en-US" altLang="en-US" b="1" dirty="0"/>
              <a:t>Disaster recovery strategy</a:t>
            </a:r>
            <a:r>
              <a:rPr lang="en-US" altLang="en-US" dirty="0"/>
              <a:t>: response to natural disasters, equipment failures, or being hacked</a:t>
            </a:r>
          </a:p>
        </p:txBody>
      </p:sp>
    </p:spTree>
    <p:extLst>
      <p:ext uri="{BB962C8B-B14F-4D97-AF65-F5344CB8AC3E}">
        <p14:creationId xmlns:p14="http://schemas.microsoft.com/office/powerpoint/2010/main" val="2542617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pPr algn="ctr"/>
            <a:r>
              <a:rPr lang="en-US" altLang="en-US" sz="3600" b="0" dirty="0">
                <a:latin typeface="Arial" pitchFamily="34" charset="0"/>
                <a:cs typeface="Arial" pitchFamily="34" charset="0"/>
              </a:rPr>
              <a:t>Learning </a:t>
            </a:r>
            <a:r>
              <a:rPr lang="en-US" altLang="en-US" sz="3600" b="0" dirty="0" smtClean="0">
                <a:latin typeface="Arial" pitchFamily="34" charset="0"/>
                <a:cs typeface="Arial" pitchFamily="34" charset="0"/>
              </a:rPr>
              <a:t>Objectives (1 of 2)</a:t>
            </a:r>
            <a:endParaRPr lang="en-US" sz="3600" b="0" dirty="0">
              <a:latin typeface="Arial" pitchFamily="34" charset="0"/>
              <a:cs typeface="Arial" pitchFamily="34" charset="0"/>
            </a:endParaRPr>
          </a:p>
        </p:txBody>
      </p:sp>
      <p:sp>
        <p:nvSpPr>
          <p:cNvPr id="7" name="Content Placeholder 6"/>
          <p:cNvSpPr>
            <a:spLocks noGrp="1"/>
          </p:cNvSpPr>
          <p:nvPr>
            <p:ph idx="1"/>
          </p:nvPr>
        </p:nvSpPr>
        <p:spPr/>
        <p:txBody>
          <a:bodyPr>
            <a:normAutofit/>
          </a:bodyPr>
          <a:lstStyle/>
          <a:p>
            <a:r>
              <a:rPr lang="en-US" altLang="en-US" dirty="0"/>
              <a:t>Explain the issues, pros, and cons of whether to create an ecommerce website. </a:t>
            </a:r>
          </a:p>
          <a:p>
            <a:r>
              <a:rPr lang="en-US" altLang="en-US" dirty="0"/>
              <a:t>List the components of online transactions, and explain what is involved in each step. </a:t>
            </a:r>
          </a:p>
          <a:p>
            <a:r>
              <a:rPr lang="en-US" altLang="en-US" dirty="0"/>
              <a:t>List one other ecommerce model besides the online retailer selling to the general public and explain how it works. </a:t>
            </a:r>
          </a:p>
          <a:p>
            <a:r>
              <a:rPr lang="en-US" altLang="en-US" dirty="0"/>
              <a:t>List one other electronic payment system besides traditional credit cards and explain how it works</a:t>
            </a:r>
            <a:r>
              <a:rPr lang="en-US" altLang="en-US" dirty="0" smtClean="0"/>
              <a:t>.</a:t>
            </a:r>
            <a:endParaRPr lang="en-US" altLang="en-US" dirty="0"/>
          </a:p>
        </p:txBody>
      </p:sp>
    </p:spTree>
    <p:extLst>
      <p:ext uri="{BB962C8B-B14F-4D97-AF65-F5344CB8AC3E}">
        <p14:creationId xmlns:p14="http://schemas.microsoft.com/office/powerpoint/2010/main" val="2077823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t>Ecommerce </a:t>
            </a:r>
            <a:r>
              <a:rPr lang="en-US" altLang="en-US" dirty="0" smtClean="0"/>
              <a:t>(16 of 16)</a:t>
            </a:r>
            <a:endParaRPr lang="en-US" b="0" dirty="0">
              <a:latin typeface="Arial" pitchFamily="34" charset="0"/>
              <a:cs typeface="Arial" pitchFamily="34" charset="0"/>
            </a:endParaRPr>
          </a:p>
        </p:txBody>
      </p:sp>
      <p:sp>
        <p:nvSpPr>
          <p:cNvPr id="3" name="Content Placeholder 2"/>
          <p:cNvSpPr>
            <a:spLocks noGrp="1"/>
          </p:cNvSpPr>
          <p:nvPr>
            <p:ph idx="1"/>
          </p:nvPr>
        </p:nvSpPr>
        <p:spPr/>
        <p:txBody>
          <a:bodyPr vert="horz" lIns="91440" tIns="45720" rIns="91440" bIns="45720" rtlCol="0">
            <a:normAutofit/>
          </a:bodyPr>
          <a:lstStyle/>
          <a:p>
            <a:r>
              <a:rPr lang="en-US" altLang="en-US" dirty="0"/>
              <a:t>Other ecommerce models</a:t>
            </a:r>
          </a:p>
          <a:p>
            <a:pPr lvl="1">
              <a:buFont typeface="Arial" panose="020B0604020202020204" pitchFamily="34" charset="0"/>
            </a:pPr>
            <a:r>
              <a:rPr lang="en-US" altLang="en-US" dirty="0"/>
              <a:t>eBay: peer-to-peer auction-style sales</a:t>
            </a:r>
          </a:p>
          <a:p>
            <a:pPr lvl="1">
              <a:buFont typeface="Arial" panose="020B0604020202020204" pitchFamily="34" charset="0"/>
            </a:pPr>
            <a:r>
              <a:rPr lang="en-US" altLang="en-US" dirty="0"/>
              <a:t>Craigslist: peer-to-peer classified ads</a:t>
            </a:r>
          </a:p>
          <a:p>
            <a:pPr lvl="1">
              <a:buFont typeface="Arial" panose="020B0604020202020204" pitchFamily="34" charset="0"/>
            </a:pPr>
            <a:r>
              <a:rPr lang="en-US" altLang="en-US" dirty="0"/>
              <a:t>Groupon: group coupons</a:t>
            </a:r>
          </a:p>
          <a:p>
            <a:pPr lvl="2"/>
            <a:r>
              <a:rPr lang="en-US" altLang="en-US" dirty="0"/>
              <a:t>Businesses post coupons for one day only</a:t>
            </a:r>
          </a:p>
          <a:p>
            <a:pPr lvl="2"/>
            <a:r>
              <a:rPr lang="en-US" altLang="en-US" dirty="0"/>
              <a:t>Minimum number required</a:t>
            </a:r>
          </a:p>
          <a:p>
            <a:pPr lvl="1">
              <a:buFont typeface="Arial" panose="020B0604020202020204" pitchFamily="34" charset="0"/>
            </a:pPr>
            <a:r>
              <a:rPr lang="en-US" altLang="en-US" dirty="0"/>
              <a:t>PayPal: online payment service</a:t>
            </a:r>
          </a:p>
          <a:p>
            <a:pPr lvl="1">
              <a:buFont typeface="Arial" panose="020B0604020202020204" pitchFamily="34" charset="0"/>
            </a:pPr>
            <a:r>
              <a:rPr lang="en-US" altLang="en-US" dirty="0"/>
              <a:t>Bitcoin: virtual currency</a:t>
            </a:r>
          </a:p>
        </p:txBody>
      </p:sp>
    </p:spTree>
    <p:extLst>
      <p:ext uri="{BB962C8B-B14F-4D97-AF65-F5344CB8AC3E}">
        <p14:creationId xmlns:p14="http://schemas.microsoft.com/office/powerpoint/2010/main" val="1669816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27812"/>
            <a:ext cx="9144000" cy="1060704"/>
          </a:xfrm>
        </p:spPr>
        <p:txBody>
          <a:bodyPr anchor="ctr">
            <a:noAutofit/>
          </a:bodyPr>
          <a:lstStyle/>
          <a:p>
            <a:r>
              <a:rPr lang="en-US" altLang="en-US" dirty="0" smtClean="0"/>
              <a:t>Databases (1 of 15)</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vert="horz" lIns="91440" tIns="45720" rIns="91440" bIns="45720" rtlCol="0">
            <a:normAutofit/>
          </a:bodyPr>
          <a:lstStyle/>
          <a:p>
            <a:r>
              <a:rPr lang="en-US" altLang="en-US" dirty="0"/>
              <a:t>Databases store large amounts of data</a:t>
            </a:r>
          </a:p>
          <a:p>
            <a:r>
              <a:rPr lang="en-US" altLang="en-US" dirty="0"/>
              <a:t>Businesses require databases for:</a:t>
            </a:r>
          </a:p>
          <a:p>
            <a:pPr lvl="1">
              <a:buFont typeface="Arial" panose="020B0604020202020204" pitchFamily="34" charset="0"/>
            </a:pPr>
            <a:r>
              <a:rPr lang="en-US" altLang="en-US" dirty="0"/>
              <a:t>Inventory, personnel, customers, suppliers, </a:t>
            </a:r>
            <a:r>
              <a:rPr lang="en-US" altLang="en-US" dirty="0" smtClean="0"/>
              <a:t>and </a:t>
            </a:r>
            <a:r>
              <a:rPr lang="en-US" altLang="en-US" dirty="0"/>
              <a:t>financials</a:t>
            </a:r>
          </a:p>
          <a:p>
            <a:r>
              <a:rPr lang="en-US" altLang="en-US" dirty="0"/>
              <a:t>Data organization</a:t>
            </a:r>
          </a:p>
          <a:p>
            <a:pPr lvl="1">
              <a:buFont typeface="Arial" panose="020B0604020202020204" pitchFamily="34" charset="0"/>
            </a:pPr>
            <a:r>
              <a:rPr lang="en-US" altLang="en-US" dirty="0"/>
              <a:t>Bits and bytes: basic pieces of computer data</a:t>
            </a:r>
          </a:p>
          <a:p>
            <a:pPr lvl="1">
              <a:buFont typeface="Arial" panose="020B0604020202020204" pitchFamily="34" charset="0"/>
            </a:pPr>
            <a:r>
              <a:rPr lang="en-US" altLang="en-US" b="1" dirty="0"/>
              <a:t>Field</a:t>
            </a:r>
            <a:r>
              <a:rPr lang="en-US" altLang="en-US" dirty="0"/>
              <a:t>: one meaningful piece of information</a:t>
            </a:r>
          </a:p>
          <a:p>
            <a:pPr lvl="1">
              <a:buFont typeface="Arial" panose="020B0604020202020204" pitchFamily="34" charset="0"/>
            </a:pPr>
            <a:r>
              <a:rPr lang="en-US" altLang="en-US" b="1" dirty="0"/>
              <a:t>Record</a:t>
            </a:r>
            <a:r>
              <a:rPr lang="en-US" altLang="en-US" dirty="0"/>
              <a:t>: a set of related fields</a:t>
            </a:r>
          </a:p>
          <a:p>
            <a:pPr lvl="1">
              <a:buFont typeface="Arial" panose="020B0604020202020204" pitchFamily="34" charset="0"/>
            </a:pPr>
            <a:r>
              <a:rPr lang="en-US" altLang="en-US" b="1" dirty="0"/>
              <a:t>Data file</a:t>
            </a:r>
            <a:r>
              <a:rPr lang="en-US" altLang="en-US" dirty="0"/>
              <a:t>: a set of related records </a:t>
            </a:r>
          </a:p>
          <a:p>
            <a:pPr lvl="1">
              <a:buFont typeface="Arial" panose="020B0604020202020204" pitchFamily="34" charset="0"/>
            </a:pPr>
            <a:r>
              <a:rPr lang="en-US" altLang="en-US" b="1" dirty="0"/>
              <a:t>Database</a:t>
            </a:r>
            <a:r>
              <a:rPr lang="en-US" altLang="en-US" dirty="0"/>
              <a:t>: a set of related data files</a:t>
            </a:r>
          </a:p>
        </p:txBody>
      </p:sp>
    </p:spTree>
    <p:extLst>
      <p:ext uri="{BB962C8B-B14F-4D97-AF65-F5344CB8AC3E}">
        <p14:creationId xmlns:p14="http://schemas.microsoft.com/office/powerpoint/2010/main" val="12353355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kern="0" dirty="0" smtClean="0">
                <a:ea typeface="ＭＳ Ｐゴシック" pitchFamily="34" charset="-128"/>
                <a:cs typeface="ＭＳ Ｐゴシック" charset="-128"/>
              </a:rPr>
              <a:t>Databases (2 of 15)</a:t>
            </a:r>
            <a:endParaRPr lang="en-US" b="0" dirty="0">
              <a:latin typeface="Arial" pitchFamily="34" charset="0"/>
              <a:cs typeface="Arial" pitchFamily="34" charset="0"/>
            </a:endParaRPr>
          </a:p>
        </p:txBody>
      </p:sp>
      <p:pic>
        <p:nvPicPr>
          <p:cNvPr id="4" name="Picture 5" descr="The figure displays the data organization hierarchy. The database is the entire region of a rectangular block. The rectangle is divided into three equal vertical parts, and each part is called a field. The rectangle is further divided in four rows; the width of one row is called a record, the record consists of bytes each byte is equal to 8 bits.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8161" y="2035739"/>
            <a:ext cx="6030167" cy="328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52182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t>Databases </a:t>
            </a:r>
            <a:r>
              <a:rPr lang="en-US" altLang="en-US" dirty="0" smtClean="0"/>
              <a:t>(3 of 15)</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4" y="1231266"/>
            <a:ext cx="8301786" cy="1078797"/>
          </a:xfrm>
        </p:spPr>
        <p:txBody>
          <a:bodyPr vert="horz" lIns="91440" tIns="45720" rIns="91440" bIns="45720" rtlCol="0">
            <a:normAutofit/>
          </a:bodyPr>
          <a:lstStyle/>
          <a:p>
            <a:r>
              <a:rPr lang="en-US" altLang="en-US" dirty="0"/>
              <a:t>Data files are represented as tables</a:t>
            </a:r>
          </a:p>
          <a:p>
            <a:pPr lvl="1">
              <a:buFont typeface="Arial" panose="020B0604020202020204" pitchFamily="34" charset="0"/>
            </a:pPr>
            <a:r>
              <a:rPr lang="en-US" altLang="en-US" dirty="0"/>
              <a:t>Records are rows; fields are columns</a:t>
            </a:r>
          </a:p>
        </p:txBody>
      </p:sp>
      <p:pic>
        <p:nvPicPr>
          <p:cNvPr id="5" name="Picture 7" descr="The image displays a rectangular box, called a file, with three columns representing the fields of information. Each field has five records: record 1, record 2, record 3, record 4, and record 5.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619" y="2650758"/>
            <a:ext cx="6862763" cy="326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26537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t>Databases </a:t>
            </a:r>
            <a:r>
              <a:rPr lang="en-US" altLang="en-US" dirty="0" smtClean="0"/>
              <a:t>(4 of 15)</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73245" y="1327518"/>
            <a:ext cx="8253660" cy="2330081"/>
          </a:xfrm>
        </p:spPr>
        <p:txBody>
          <a:bodyPr vert="horz" lIns="91440" tIns="45720" rIns="91440" bIns="45720" rtlCol="0">
            <a:normAutofit/>
          </a:bodyPr>
          <a:lstStyle/>
          <a:p>
            <a:r>
              <a:rPr lang="en-US" altLang="en-US" dirty="0"/>
              <a:t>Rugs-for-You: example of an employee record</a:t>
            </a:r>
          </a:p>
          <a:p>
            <a:pPr lvl="1">
              <a:buFont typeface="Arial" panose="020B0604020202020204" pitchFamily="34" charset="0"/>
            </a:pPr>
            <a:r>
              <a:rPr lang="en-US" altLang="en-US" dirty="0"/>
              <a:t>Record = one employee</a:t>
            </a:r>
          </a:p>
          <a:p>
            <a:pPr lvl="1">
              <a:buFont typeface="Arial" panose="020B0604020202020204" pitchFamily="34" charset="0"/>
            </a:pPr>
            <a:r>
              <a:rPr lang="en-US" altLang="en-US" dirty="0"/>
              <a:t>Each field has:</a:t>
            </a:r>
          </a:p>
          <a:p>
            <a:pPr lvl="2"/>
            <a:r>
              <a:rPr lang="en-US" altLang="en-US" dirty="0"/>
              <a:t>A field name (a category) with a specific data type</a:t>
            </a:r>
          </a:p>
          <a:p>
            <a:pPr lvl="2"/>
            <a:r>
              <a:rPr lang="en-US" altLang="en-US" dirty="0"/>
              <a:t>A value in the field for the selected record (employee)</a:t>
            </a:r>
          </a:p>
        </p:txBody>
      </p:sp>
      <p:pic>
        <p:nvPicPr>
          <p:cNvPr id="4" name="Picture 7" descr="The figure displays a unique record in the rugs-for-you employment file. the file has 5 columns or headers: id, last name, first name, birth date, pay rate, and hours worked. Row 1: Id, 149; last name, Takasano; first name, Frederick, birth date, 5 23 19 90; pay rate, $12.35; and hours worked, 2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040" y="3907259"/>
            <a:ext cx="7721918"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38018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t>Databases </a:t>
            </a:r>
            <a:r>
              <a:rPr lang="en-US" altLang="en-US" dirty="0" smtClean="0"/>
              <a:t>(5 of 15)</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vert="horz" lIns="91440" tIns="45720" rIns="91440" bIns="45720" rtlCol="0">
            <a:normAutofit/>
          </a:bodyPr>
          <a:lstStyle/>
          <a:p>
            <a:r>
              <a:rPr lang="en-US" altLang="en-US" b="1" dirty="0"/>
              <a:t>Database management system (DBMS)</a:t>
            </a:r>
          </a:p>
          <a:p>
            <a:pPr lvl="1">
              <a:buFont typeface="Arial" panose="020B0604020202020204" pitchFamily="34" charset="0"/>
            </a:pPr>
            <a:r>
              <a:rPr lang="en-US" altLang="en-US" dirty="0"/>
              <a:t>Manages files in a database</a:t>
            </a:r>
          </a:p>
          <a:p>
            <a:r>
              <a:rPr lang="en-US" altLang="en-US" b="1" dirty="0"/>
              <a:t>Relational database model:</a:t>
            </a:r>
            <a:r>
              <a:rPr lang="en-US" altLang="en-US" dirty="0"/>
              <a:t> files are 2-d tables</a:t>
            </a:r>
          </a:p>
          <a:p>
            <a:pPr lvl="1">
              <a:buFont typeface="Arial" panose="020B0604020202020204" pitchFamily="34" charset="0"/>
            </a:pPr>
            <a:r>
              <a:rPr lang="en-US" altLang="en-US" dirty="0"/>
              <a:t>Entity: a distinguishable component of system</a:t>
            </a:r>
          </a:p>
          <a:p>
            <a:pPr lvl="2"/>
            <a:r>
              <a:rPr lang="en-US" altLang="en-US" dirty="0"/>
              <a:t>Example: an employee, a customer, or a rug for sale</a:t>
            </a:r>
          </a:p>
          <a:p>
            <a:pPr lvl="1">
              <a:buFont typeface="Arial" panose="020B0604020202020204" pitchFamily="34" charset="0"/>
            </a:pPr>
            <a:r>
              <a:rPr lang="en-US" altLang="en-US" b="1" dirty="0"/>
              <a:t>Tuple:</a:t>
            </a:r>
            <a:r>
              <a:rPr lang="en-US" altLang="en-US" dirty="0"/>
              <a:t> a row of a relational table</a:t>
            </a:r>
          </a:p>
          <a:p>
            <a:pPr lvl="1">
              <a:buFont typeface="Arial" panose="020B0604020202020204" pitchFamily="34" charset="0"/>
            </a:pPr>
            <a:r>
              <a:rPr lang="en-US" altLang="en-US" b="1" dirty="0"/>
              <a:t>Attribute</a:t>
            </a:r>
            <a:r>
              <a:rPr lang="en-US" altLang="en-US" dirty="0"/>
              <a:t>: category of a field</a:t>
            </a:r>
          </a:p>
          <a:p>
            <a:pPr lvl="1">
              <a:buFont typeface="Arial" panose="020B0604020202020204" pitchFamily="34" charset="0"/>
            </a:pPr>
            <a:r>
              <a:rPr lang="en-US" altLang="en-US" b="1" dirty="0"/>
              <a:t>Primary key:</a:t>
            </a:r>
            <a:r>
              <a:rPr lang="en-US" altLang="en-US" dirty="0"/>
              <a:t> attribute(s) that uniquely identify a tuple</a:t>
            </a:r>
          </a:p>
        </p:txBody>
      </p:sp>
    </p:spTree>
    <p:extLst>
      <p:ext uri="{BB962C8B-B14F-4D97-AF65-F5344CB8AC3E}">
        <p14:creationId xmlns:p14="http://schemas.microsoft.com/office/powerpoint/2010/main" val="17560392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kern="0" dirty="0" smtClean="0">
                <a:ea typeface="ＭＳ Ｐゴシック" pitchFamily="34" charset="-128"/>
                <a:cs typeface="ＭＳ Ｐゴシック" charset="-128"/>
              </a:rPr>
              <a:t>Databases (6 of 15)</a:t>
            </a:r>
            <a:endParaRPr lang="en-US" b="0" dirty="0">
              <a:latin typeface="Arial" pitchFamily="34" charset="0"/>
              <a:cs typeface="Arial" pitchFamily="34" charset="0"/>
            </a:endParaRPr>
          </a:p>
        </p:txBody>
      </p:sp>
      <p:pic>
        <p:nvPicPr>
          <p:cNvPr id="7" name="Picture 5" descr="The figure displays the employees table for rugs-for-you. The columns are: id, last name, first name, birth date, pay rate, and hours worked. Row 2: Id, 116; last name, Kay; first name, Janet, birth date, 3 slash, 29 slash, 1980; pay rate, $16.60; and hours worked, 94. Row 3: Id, 123; last name, Perreira; first name, Francine; birth date, 8 slash, 15 slash, 1993; pay rate, $8.50; and hours worked, 185. Row 4: Id, 149; last name, Takasano; first name, Frederick; birth date, 5 slash, 23 slash, 1990; pay rate, $12.35; and hours worked, 250. Row 5: Id, 171; last name, Kay; first name, John; birth date, 11 slash, 17 slash, 1978; pay rate, $17.80; and hours worked, 245. Row 6: Id, 165; last name, Honou; first name, Morris; birth date, 6 slash, 9 slash, 1997; pay rate, $ 6.70; and hours worked, 5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2127" y="2122240"/>
            <a:ext cx="6239746" cy="295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76782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t>Databases </a:t>
            </a:r>
            <a:r>
              <a:rPr lang="en-US" altLang="en-US" dirty="0" smtClean="0"/>
              <a:t>(7 of 15)</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09077" y="1231266"/>
            <a:ext cx="8480320" cy="4894898"/>
          </a:xfrm>
        </p:spPr>
        <p:txBody>
          <a:bodyPr vert="horz" lIns="91440" tIns="45720" rIns="91440" bIns="45720" rtlCol="0">
            <a:normAutofit/>
          </a:bodyPr>
          <a:lstStyle/>
          <a:p>
            <a:r>
              <a:rPr lang="en-US" altLang="en-US" b="1" dirty="0"/>
              <a:t>SQL (Structured Query Language)</a:t>
            </a:r>
          </a:p>
          <a:p>
            <a:pPr lvl="1">
              <a:buFont typeface="Arial" panose="020B0604020202020204" pitchFamily="34" charset="0"/>
            </a:pPr>
            <a:r>
              <a:rPr lang="en-US" altLang="en-US" dirty="0"/>
              <a:t>Standard query language for DBMS</a:t>
            </a:r>
          </a:p>
          <a:p>
            <a:pPr lvl="1">
              <a:buFont typeface="Arial" panose="020B0604020202020204" pitchFamily="34" charset="0"/>
            </a:pPr>
            <a:r>
              <a:rPr lang="en-US" altLang="en-US" dirty="0"/>
              <a:t>Use SQL queries to retrieve data according to some criteria</a:t>
            </a:r>
          </a:p>
          <a:p>
            <a:pPr lvl="1">
              <a:buFont typeface="Arial" panose="020B0604020202020204" pitchFamily="34" charset="0"/>
            </a:pPr>
            <a:r>
              <a:rPr lang="en-US" altLang="en-US" dirty="0"/>
              <a:t>Example 1: retrieve employee name, pay rate, and hours worked for employees named Perreira </a:t>
            </a:r>
          </a:p>
        </p:txBody>
      </p:sp>
    </p:spTree>
    <p:extLst>
      <p:ext uri="{BB962C8B-B14F-4D97-AF65-F5344CB8AC3E}">
        <p14:creationId xmlns:p14="http://schemas.microsoft.com/office/powerpoint/2010/main" val="41512408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Databases </a:t>
            </a:r>
            <a:r>
              <a:rPr lang="en-US" altLang="en-US" dirty="0" smtClean="0"/>
              <a:t>(8 of 15)</a:t>
            </a:r>
            <a:endParaRPr lang="en-US" dirty="0"/>
          </a:p>
        </p:txBody>
      </p:sp>
      <p:sp>
        <p:nvSpPr>
          <p:cNvPr id="3" name="Content Placeholder 2"/>
          <p:cNvSpPr>
            <a:spLocks noGrp="1"/>
          </p:cNvSpPr>
          <p:nvPr>
            <p:ph idx="1"/>
          </p:nvPr>
        </p:nvSpPr>
        <p:spPr>
          <a:xfrm>
            <a:off x="425119" y="1231266"/>
            <a:ext cx="8229600" cy="4894898"/>
          </a:xfrm>
        </p:spPr>
        <p:txBody>
          <a:bodyPr>
            <a:normAutofit/>
          </a:bodyPr>
          <a:lstStyle/>
          <a:p>
            <a:pPr>
              <a:buFontTx/>
              <a:buNone/>
            </a:pPr>
            <a:r>
              <a:rPr lang="en-US" altLang="en-US" sz="2400" dirty="0">
                <a:latin typeface="Arial" pitchFamily="34" charset="0"/>
                <a:cs typeface="Arial" pitchFamily="34" charset="0"/>
              </a:rPr>
              <a:t>SELECT ID, LastName, FirstName, Payrate, HoursWorked</a:t>
            </a:r>
          </a:p>
          <a:p>
            <a:pPr>
              <a:buFontTx/>
              <a:buNone/>
            </a:pPr>
            <a:r>
              <a:rPr lang="en-US" altLang="en-US" sz="2400" dirty="0">
                <a:latin typeface="Arial" pitchFamily="34" charset="0"/>
                <a:cs typeface="Arial" pitchFamily="34" charset="0"/>
              </a:rPr>
              <a:t>FROM Employees</a:t>
            </a:r>
          </a:p>
          <a:p>
            <a:pPr>
              <a:buFontTx/>
              <a:buNone/>
            </a:pPr>
            <a:r>
              <a:rPr lang="en-US" altLang="en-US" sz="2400" dirty="0">
                <a:latin typeface="Arial" pitchFamily="34" charset="0"/>
                <a:cs typeface="Arial" pitchFamily="34" charset="0"/>
              </a:rPr>
              <a:t>WHERE LastName = ‘Perreira</a:t>
            </a:r>
            <a:r>
              <a:rPr lang="en-US" altLang="en-US" sz="2400" dirty="0" smtClean="0">
                <a:latin typeface="Arial" pitchFamily="34" charset="0"/>
                <a:cs typeface="Arial" pitchFamily="34" charset="0"/>
              </a:rPr>
              <a:t>’;</a:t>
            </a:r>
            <a:endParaRPr lang="en-US" altLang="en-US" sz="2400" dirty="0">
              <a:latin typeface="Arial" pitchFamily="34" charset="0"/>
              <a:cs typeface="Arial" pitchFamily="34" charset="0"/>
            </a:endParaRPr>
          </a:p>
          <a:p>
            <a:pPr>
              <a:buFontTx/>
              <a:buNone/>
            </a:pPr>
            <a:r>
              <a:rPr lang="en-US" altLang="en-US" sz="2400" dirty="0">
                <a:latin typeface="Arial" pitchFamily="34" charset="0"/>
                <a:cs typeface="Arial" pitchFamily="34" charset="0"/>
              </a:rPr>
              <a:t>SELECT *</a:t>
            </a:r>
          </a:p>
          <a:p>
            <a:pPr>
              <a:buFontTx/>
              <a:buNone/>
            </a:pPr>
            <a:r>
              <a:rPr lang="en-US" altLang="en-US" sz="2400" dirty="0">
                <a:latin typeface="Arial" pitchFamily="34" charset="0"/>
                <a:cs typeface="Arial" pitchFamily="34" charset="0"/>
              </a:rPr>
              <a:t>FROM Employees</a:t>
            </a:r>
          </a:p>
          <a:p>
            <a:pPr>
              <a:buFontTx/>
              <a:buNone/>
            </a:pPr>
            <a:r>
              <a:rPr lang="en-US" altLang="en-US" sz="2400" dirty="0">
                <a:latin typeface="Arial" pitchFamily="34" charset="0"/>
                <a:cs typeface="Arial" pitchFamily="34" charset="0"/>
              </a:rPr>
              <a:t>ORDER BY ID</a:t>
            </a:r>
            <a:r>
              <a:rPr lang="en-US" altLang="en-US" sz="2400" dirty="0" smtClean="0">
                <a:latin typeface="Arial" pitchFamily="34" charset="0"/>
                <a:cs typeface="Arial" pitchFamily="34" charset="0"/>
              </a:rPr>
              <a:t>;</a:t>
            </a:r>
            <a:endParaRPr lang="en-US" altLang="en-US" sz="2400" dirty="0">
              <a:latin typeface="Arial" pitchFamily="34" charset="0"/>
              <a:cs typeface="Arial" pitchFamily="34" charset="0"/>
            </a:endParaRPr>
          </a:p>
          <a:p>
            <a:pPr>
              <a:buFontTx/>
              <a:buNone/>
            </a:pPr>
            <a:r>
              <a:rPr lang="en-US" altLang="en-US" sz="2400" dirty="0">
                <a:latin typeface="Arial" pitchFamily="34" charset="0"/>
                <a:cs typeface="Arial" pitchFamily="34" charset="0"/>
              </a:rPr>
              <a:t>SELECT *</a:t>
            </a:r>
          </a:p>
          <a:p>
            <a:pPr>
              <a:buFontTx/>
              <a:buNone/>
            </a:pPr>
            <a:r>
              <a:rPr lang="en-US" altLang="en-US" sz="2400" dirty="0">
                <a:latin typeface="Arial" pitchFamily="34" charset="0"/>
                <a:cs typeface="Arial" pitchFamily="34" charset="0"/>
              </a:rPr>
              <a:t>FROM Employees</a:t>
            </a:r>
          </a:p>
          <a:p>
            <a:pPr>
              <a:buFontTx/>
              <a:buNone/>
            </a:pPr>
            <a:r>
              <a:rPr lang="en-US" altLang="en-US" sz="2400" dirty="0">
                <a:latin typeface="Arial" pitchFamily="34" charset="0"/>
                <a:cs typeface="Arial" pitchFamily="34" charset="0"/>
              </a:rPr>
              <a:t>WHERE PayRate &gt; 15.00 </a:t>
            </a:r>
          </a:p>
        </p:txBody>
      </p:sp>
    </p:spTree>
    <p:extLst>
      <p:ext uri="{BB962C8B-B14F-4D97-AF65-F5344CB8AC3E}">
        <p14:creationId xmlns:p14="http://schemas.microsoft.com/office/powerpoint/2010/main" val="2191217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t>Databases </a:t>
            </a:r>
            <a:r>
              <a:rPr lang="en-US" altLang="en-US" dirty="0" smtClean="0"/>
              <a:t>(9 of 15)</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vert="horz" lIns="91440" tIns="45720" rIns="91440" bIns="45720" rtlCol="0">
            <a:normAutofit/>
          </a:bodyPr>
          <a:lstStyle/>
          <a:p>
            <a:pPr lvl="1">
              <a:buFont typeface="Arial" panose="020B0604020202020204" pitchFamily="34" charset="0"/>
            </a:pPr>
            <a:r>
              <a:rPr lang="en-US" altLang="en-US" dirty="0"/>
              <a:t>Example 2: retrieve all employee records, sorted by ID number</a:t>
            </a:r>
          </a:p>
          <a:p>
            <a:pPr marL="0" indent="0">
              <a:buNone/>
            </a:pPr>
            <a:r>
              <a:rPr lang="en-US" altLang="en-US" sz="2400" dirty="0"/>
              <a:t>SELECT *</a:t>
            </a:r>
          </a:p>
          <a:p>
            <a:pPr marL="0" indent="0">
              <a:buNone/>
            </a:pPr>
            <a:r>
              <a:rPr lang="en-US" altLang="en-US" sz="2400" dirty="0" smtClean="0"/>
              <a:t>FROM </a:t>
            </a:r>
            <a:r>
              <a:rPr lang="en-US" altLang="en-US" sz="2400" dirty="0"/>
              <a:t>Employees</a:t>
            </a:r>
          </a:p>
          <a:p>
            <a:pPr marL="0" indent="0">
              <a:buNone/>
            </a:pPr>
            <a:r>
              <a:rPr lang="en-US" altLang="en-US" sz="2400" dirty="0"/>
              <a:t>ORDER BY ID;</a:t>
            </a:r>
          </a:p>
          <a:p>
            <a:pPr lvl="1">
              <a:buFont typeface="Arial" panose="020B0604020202020204" pitchFamily="34" charset="0"/>
            </a:pPr>
            <a:r>
              <a:rPr lang="en-US" altLang="en-US" dirty="0"/>
              <a:t>Example 3: retrieve records of employees who are paid more than $15.00 per hour</a:t>
            </a:r>
          </a:p>
          <a:p>
            <a:pPr marL="0" indent="0">
              <a:buNone/>
            </a:pPr>
            <a:r>
              <a:rPr lang="en-US" altLang="en-US" sz="2400" dirty="0"/>
              <a:t>SELECT *</a:t>
            </a:r>
          </a:p>
          <a:p>
            <a:pPr marL="0" indent="0">
              <a:buNone/>
            </a:pPr>
            <a:r>
              <a:rPr lang="en-US" altLang="en-US" sz="2400" dirty="0"/>
              <a:t>FROM Employees</a:t>
            </a:r>
          </a:p>
          <a:p>
            <a:pPr marL="0" indent="0">
              <a:buNone/>
            </a:pPr>
            <a:r>
              <a:rPr lang="en-US" altLang="en-US" sz="2400" dirty="0"/>
              <a:t>WHERE PayRate &gt; 15.00</a:t>
            </a:r>
          </a:p>
        </p:txBody>
      </p:sp>
    </p:spTree>
    <p:extLst>
      <p:ext uri="{BB962C8B-B14F-4D97-AF65-F5344CB8AC3E}">
        <p14:creationId xmlns:p14="http://schemas.microsoft.com/office/powerpoint/2010/main" val="1928587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t>Learning Objectives </a:t>
            </a:r>
            <a:r>
              <a:rPr lang="en-US" altLang="en-US" dirty="0" smtClean="0"/>
              <a:t>(2 of 2)</a:t>
            </a:r>
            <a:endParaRPr lang="en-US" sz="3600" b="0" dirty="0">
              <a:latin typeface="Arial" pitchFamily="34" charset="0"/>
              <a:cs typeface="Arial" pitchFamily="34" charset="0"/>
            </a:endParaRPr>
          </a:p>
        </p:txBody>
      </p:sp>
      <p:sp>
        <p:nvSpPr>
          <p:cNvPr id="7" name="Content Placeholder 6"/>
          <p:cNvSpPr>
            <a:spLocks noGrp="1"/>
          </p:cNvSpPr>
          <p:nvPr>
            <p:ph idx="1"/>
          </p:nvPr>
        </p:nvSpPr>
        <p:spPr/>
        <p:txBody>
          <a:bodyPr>
            <a:normAutofit/>
          </a:bodyPr>
          <a:lstStyle/>
          <a:p>
            <a:r>
              <a:rPr lang="en-US" altLang="en-US" dirty="0"/>
              <a:t>Describe the relational database model </a:t>
            </a:r>
          </a:p>
          <a:p>
            <a:r>
              <a:rPr lang="en-US" altLang="en-US" dirty="0"/>
              <a:t>Frame simple queries in SQL to retrieve information from one or more tables in a relational database </a:t>
            </a:r>
          </a:p>
          <a:p>
            <a:r>
              <a:rPr lang="en-US" altLang="en-US" dirty="0"/>
              <a:t>Define data mining </a:t>
            </a:r>
          </a:p>
          <a:p>
            <a:r>
              <a:rPr lang="en-US" altLang="en-US" dirty="0"/>
              <a:t>List three sources data brokers use to collect data on individuals </a:t>
            </a:r>
          </a:p>
          <a:p>
            <a:r>
              <a:rPr lang="en-US" altLang="en-US" dirty="0"/>
              <a:t>Give an example of data science used "for the greater good</a:t>
            </a:r>
            <a:r>
              <a:rPr lang="en-US" altLang="en-US" dirty="0" smtClean="0"/>
              <a:t>"</a:t>
            </a:r>
            <a:endParaRPr lang="en-US" altLang="en-US" dirty="0"/>
          </a:p>
        </p:txBody>
      </p:sp>
    </p:spTree>
    <p:extLst>
      <p:ext uri="{BB962C8B-B14F-4D97-AF65-F5344CB8AC3E}">
        <p14:creationId xmlns:p14="http://schemas.microsoft.com/office/powerpoint/2010/main" val="27934892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t>Databases </a:t>
            </a:r>
            <a:r>
              <a:rPr lang="en-US" altLang="en-US" dirty="0" smtClean="0"/>
              <a:t>(10 of 15)</a:t>
            </a:r>
            <a:endParaRPr lang="en-US"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vert="horz" lIns="91440" tIns="45720" rIns="91440" bIns="45720" rtlCol="0">
            <a:normAutofit/>
          </a:bodyPr>
          <a:lstStyle/>
          <a:p>
            <a:pPr>
              <a:buFont typeface="Arial" pitchFamily="34" charset="0"/>
              <a:buChar char="•"/>
            </a:pPr>
            <a:r>
              <a:rPr lang="en-US" altLang="en-US" sz="2400" dirty="0"/>
              <a:t>Multiple tables may contain related data</a:t>
            </a:r>
          </a:p>
          <a:p>
            <a:pPr lvl="1">
              <a:buFont typeface="Arial" panose="020B0604020202020204" pitchFamily="34" charset="0"/>
            </a:pPr>
            <a:r>
              <a:rPr lang="en-US" altLang="en-US" dirty="0"/>
              <a:t>Example: insurance policies for Rugs-for-You</a:t>
            </a:r>
          </a:p>
          <a:p>
            <a:r>
              <a:rPr lang="en-US" altLang="en-US" sz="2400" b="1" dirty="0"/>
              <a:t>Foreign key</a:t>
            </a:r>
            <a:r>
              <a:rPr lang="en-US" altLang="en-US" sz="2400" dirty="0"/>
              <a:t>: an attribute in one table that is the key in another</a:t>
            </a:r>
          </a:p>
          <a:p>
            <a:pPr lvl="1">
              <a:buFont typeface="Arial" panose="020B0604020202020204" pitchFamily="34" charset="0"/>
            </a:pPr>
            <a:r>
              <a:rPr lang="en-US" altLang="en-US" dirty="0"/>
              <a:t>Connects data in one table with another</a:t>
            </a:r>
          </a:p>
          <a:p>
            <a:pPr lvl="1">
              <a:buFont typeface="Arial" panose="020B0604020202020204" pitchFamily="34" charset="0"/>
            </a:pPr>
            <a:r>
              <a:rPr lang="en-US" altLang="en-US" dirty="0"/>
              <a:t>Example: EmployeeID</a:t>
            </a:r>
          </a:p>
        </p:txBody>
      </p:sp>
    </p:spTree>
    <p:extLst>
      <p:ext uri="{BB962C8B-B14F-4D97-AF65-F5344CB8AC3E}">
        <p14:creationId xmlns:p14="http://schemas.microsoft.com/office/powerpoint/2010/main" val="13476117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kern="0" dirty="0" smtClean="0">
                <a:ea typeface="ＭＳ Ｐゴシック" pitchFamily="34" charset="-128"/>
                <a:cs typeface="ＭＳ Ｐゴシック" charset="-128"/>
              </a:rPr>
              <a:t>Databases (11 of 15)</a:t>
            </a:r>
            <a:endParaRPr lang="en-US" b="0" dirty="0">
              <a:latin typeface="Arial" pitchFamily="34" charset="0"/>
              <a:cs typeface="Arial" pitchFamily="34" charset="0"/>
            </a:endParaRPr>
          </a:p>
        </p:txBody>
      </p:sp>
      <p:pic>
        <p:nvPicPr>
          <p:cNvPr id="4" name="Picture 5" descr="The figure displays the insurance policies table for rugs-for-you. There are three columns for the figure and first column is employee id, second column is plan type, and the third column is date issued. Row 1: employee id, 171; plan type, B2; and date issued, eighteenth October 1998. Row 2: employee id, 171; plan type, C1; and date issued, twenty-first June 2006. Row 3: employee id, 149; plan type, B2; and date issued, sixteenth August 2012. Row 4: employee id, 149; plan type, A1; and date issued, twenty-third May 2010. Row 5: employee id, 149; plan type, C2; and date issued, eighteenth December 201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8875" y="2018115"/>
            <a:ext cx="6937074" cy="3321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54342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t>Databases </a:t>
            </a:r>
            <a:r>
              <a:rPr lang="en-US" altLang="en-US" dirty="0" smtClean="0"/>
              <a:t>(12 of 15)</a:t>
            </a:r>
            <a:endParaRPr lang="en-US" b="0" dirty="0">
              <a:latin typeface="Arial" pitchFamily="34" charset="0"/>
              <a:cs typeface="Arial" pitchFamily="34" charset="0"/>
            </a:endParaRPr>
          </a:p>
        </p:txBody>
      </p:sp>
      <p:sp>
        <p:nvSpPr>
          <p:cNvPr id="3" name="Content Placeholder 2"/>
          <p:cNvSpPr>
            <a:spLocks noGrp="1"/>
          </p:cNvSpPr>
          <p:nvPr>
            <p:ph idx="1"/>
          </p:nvPr>
        </p:nvSpPr>
        <p:spPr/>
        <p:txBody>
          <a:bodyPr vert="horz" lIns="91440" tIns="45720" rIns="91440" bIns="45720" rtlCol="0">
            <a:normAutofit/>
          </a:bodyPr>
          <a:lstStyle/>
          <a:p>
            <a:pPr>
              <a:buFont typeface="Arial" pitchFamily="34" charset="0"/>
            </a:pPr>
            <a:r>
              <a:rPr lang="en-US" altLang="en-US" sz="2400" dirty="0"/>
              <a:t>Multi-table example</a:t>
            </a:r>
          </a:p>
          <a:p>
            <a:pPr marL="0" indent="0">
              <a:buNone/>
            </a:pPr>
            <a:r>
              <a:rPr lang="en-US" altLang="en-US" sz="2400" dirty="0"/>
              <a:t>SELECT LastName, FirstName, PlanType</a:t>
            </a:r>
          </a:p>
          <a:p>
            <a:pPr marL="0" indent="0">
              <a:buNone/>
            </a:pPr>
            <a:r>
              <a:rPr lang="en-US" altLang="en-US" sz="2400" dirty="0"/>
              <a:t>FROM Employees, </a:t>
            </a:r>
            <a:r>
              <a:rPr lang="en-US" altLang="en-US" sz="2400" dirty="0" smtClean="0"/>
              <a:t>Insurance Policies</a:t>
            </a:r>
            <a:endParaRPr lang="en-US" altLang="en-US" sz="2400" dirty="0"/>
          </a:p>
          <a:p>
            <a:pPr marL="0" indent="0">
              <a:buNone/>
            </a:pPr>
            <a:r>
              <a:rPr lang="en-US" altLang="en-US" sz="2400" dirty="0"/>
              <a:t>Where LastName = ‘</a:t>
            </a:r>
            <a:r>
              <a:rPr lang="en-US" altLang="en-US" sz="2400" dirty="0" smtClean="0"/>
              <a:t>Takasano’</a:t>
            </a:r>
            <a:endParaRPr lang="en-US" altLang="en-US" sz="2400" dirty="0"/>
          </a:p>
          <a:p>
            <a:pPr marL="0" indent="0">
              <a:buNone/>
            </a:pPr>
            <a:r>
              <a:rPr lang="en-US" altLang="en-US" sz="2400" dirty="0"/>
              <a:t>AND FirstName = ‘Frederick’</a:t>
            </a:r>
          </a:p>
          <a:p>
            <a:pPr marL="0" indent="0">
              <a:buNone/>
            </a:pPr>
            <a:r>
              <a:rPr lang="en-US" altLang="en-US" sz="2400" dirty="0"/>
              <a:t>AND ID = EmployeeID;</a:t>
            </a:r>
          </a:p>
        </p:txBody>
      </p:sp>
    </p:spTree>
    <p:extLst>
      <p:ext uri="{BB962C8B-B14F-4D97-AF65-F5344CB8AC3E}">
        <p14:creationId xmlns:p14="http://schemas.microsoft.com/office/powerpoint/2010/main" val="12416288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t>Databases </a:t>
            </a:r>
            <a:r>
              <a:rPr lang="en-US" altLang="en-US" dirty="0" smtClean="0"/>
              <a:t>(13 of 15)</a:t>
            </a:r>
            <a:endParaRPr lang="en-US" b="0" dirty="0">
              <a:latin typeface="Arial" pitchFamily="34" charset="0"/>
              <a:cs typeface="Arial" pitchFamily="34" charset="0"/>
            </a:endParaRPr>
          </a:p>
        </p:txBody>
      </p:sp>
      <p:sp>
        <p:nvSpPr>
          <p:cNvPr id="2" name="Content Placeholder 1"/>
          <p:cNvSpPr>
            <a:spLocks noGrp="1"/>
          </p:cNvSpPr>
          <p:nvPr>
            <p:ph idx="1"/>
          </p:nvPr>
        </p:nvSpPr>
        <p:spPr/>
        <p:txBody>
          <a:bodyPr vert="horz" lIns="91440" tIns="45720" rIns="91440" bIns="45720" rtlCol="0">
            <a:normAutofit/>
          </a:bodyPr>
          <a:lstStyle/>
          <a:p>
            <a:pPr>
              <a:buFont typeface="Arial" pitchFamily="34" charset="0"/>
            </a:pPr>
            <a:r>
              <a:rPr lang="en-US" altLang="en-US" dirty="0"/>
              <a:t>Relational database operations</a:t>
            </a:r>
          </a:p>
          <a:p>
            <a:pPr lvl="1"/>
            <a:r>
              <a:rPr lang="en-US" altLang="en-US" b="1" dirty="0"/>
              <a:t>Project</a:t>
            </a:r>
            <a:r>
              <a:rPr lang="en-US" altLang="en-US" dirty="0"/>
              <a:t>: pick some attributes from a set of tuples</a:t>
            </a:r>
          </a:p>
          <a:p>
            <a:pPr marL="0" indent="0">
              <a:buNone/>
            </a:pPr>
            <a:r>
              <a:rPr lang="en-US" altLang="en-US" sz="2400" dirty="0"/>
              <a:t>	SELECT LastName, FirstName, PlanType</a:t>
            </a:r>
          </a:p>
          <a:p>
            <a:pPr marL="0" indent="0">
              <a:buNone/>
            </a:pPr>
            <a:r>
              <a:rPr lang="en-US" altLang="en-US" sz="2400" dirty="0"/>
              <a:t>	FROM Employees, </a:t>
            </a:r>
            <a:r>
              <a:rPr lang="en-US" altLang="en-US" sz="2400" dirty="0" smtClean="0"/>
              <a:t>Insurance Policies</a:t>
            </a:r>
            <a:endParaRPr lang="en-US" altLang="en-US" sz="2400" dirty="0"/>
          </a:p>
          <a:p>
            <a:pPr lvl="1"/>
            <a:r>
              <a:rPr lang="en-US" altLang="en-US" b="1" dirty="0"/>
              <a:t>Restrict</a:t>
            </a:r>
            <a:r>
              <a:rPr lang="en-US" altLang="en-US" dirty="0"/>
              <a:t>: pick tuples that meet criteria</a:t>
            </a:r>
          </a:p>
          <a:p>
            <a:pPr marL="0" indent="0">
              <a:buNone/>
            </a:pPr>
            <a:r>
              <a:rPr lang="en-US" altLang="en-US" sz="2400" dirty="0"/>
              <a:t>	WHERE LastName = ‘</a:t>
            </a:r>
            <a:r>
              <a:rPr lang="en-US" altLang="en-US" sz="2400" dirty="0" smtClean="0"/>
              <a:t>Takasano’</a:t>
            </a:r>
            <a:endParaRPr lang="en-US" altLang="en-US" sz="2400" dirty="0"/>
          </a:p>
          <a:p>
            <a:pPr marL="0" indent="0">
              <a:buNone/>
            </a:pPr>
            <a:r>
              <a:rPr lang="en-US" altLang="en-US" sz="2400" dirty="0"/>
              <a:t>	AND FirstName = ‘Frederick’</a:t>
            </a:r>
          </a:p>
          <a:p>
            <a:pPr lvl="1"/>
            <a:r>
              <a:rPr lang="en-US" altLang="en-US" b="1" dirty="0"/>
              <a:t>Join</a:t>
            </a:r>
            <a:r>
              <a:rPr lang="en-US" altLang="en-US" dirty="0"/>
              <a:t>: combine tuples from different tables</a:t>
            </a:r>
          </a:p>
          <a:p>
            <a:pPr marL="0" indent="0">
              <a:buNone/>
            </a:pPr>
            <a:r>
              <a:rPr lang="en-US" altLang="en-US" sz="2400" dirty="0"/>
              <a:t>	FROM Employees, </a:t>
            </a:r>
            <a:r>
              <a:rPr lang="en-US" altLang="en-US" sz="2400" dirty="0" smtClean="0"/>
              <a:t>Insurance Policies</a:t>
            </a:r>
            <a:endParaRPr lang="en-US" altLang="en-US" sz="2400" dirty="0"/>
          </a:p>
          <a:p>
            <a:pPr marL="0" indent="0">
              <a:buNone/>
            </a:pPr>
            <a:r>
              <a:rPr lang="en-US" altLang="en-US" sz="2400" dirty="0"/>
              <a:t>	…</a:t>
            </a:r>
          </a:p>
          <a:p>
            <a:pPr marL="0" indent="0">
              <a:buNone/>
            </a:pPr>
            <a:r>
              <a:rPr lang="en-US" altLang="en-US" sz="2400" dirty="0"/>
              <a:t>	AND ID = EmployeeID;</a:t>
            </a:r>
          </a:p>
        </p:txBody>
      </p:sp>
    </p:spTree>
    <p:extLst>
      <p:ext uri="{BB962C8B-B14F-4D97-AF65-F5344CB8AC3E}">
        <p14:creationId xmlns:p14="http://schemas.microsoft.com/office/powerpoint/2010/main" val="39671813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kern="0" dirty="0" smtClean="0">
                <a:ea typeface="MS PGothic" charset="-128"/>
              </a:rPr>
              <a:t>Databases (14 of 15)</a:t>
            </a:r>
            <a:endParaRPr lang="en-US" b="0" dirty="0">
              <a:latin typeface="Arial" pitchFamily="34" charset="0"/>
              <a:cs typeface="Arial" pitchFamily="34" charset="0"/>
            </a:endParaRPr>
          </a:p>
        </p:txBody>
      </p:sp>
      <p:pic>
        <p:nvPicPr>
          <p:cNvPr id="4" name="Picture 5" descr="The flowchart displays three components in the rugs-for-you database. Three boxes are employees, the insurance plans, and insurance policies. Box 1. Employees, I d primary key; the options are last name, first name, birth date, pay rate, and hours worked.  Box 2. Insurance plans, plan type foreign key; the options are description and monthly cost. Box 3. Insurance policies, employee I d foreign key, plan type foreign key; the option is date issued. The employees I d has insurance policies and the insurance plans are used by insurance policies. Has and used by are the relations between the box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7088" y="1231900"/>
            <a:ext cx="409648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45730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Databases </a:t>
            </a:r>
            <a:r>
              <a:rPr lang="en-US" altLang="en-US" dirty="0" smtClean="0"/>
              <a:t>(15 of 15)</a:t>
            </a:r>
            <a:endParaRPr lang="en-US" dirty="0"/>
          </a:p>
        </p:txBody>
      </p:sp>
      <p:sp>
        <p:nvSpPr>
          <p:cNvPr id="3" name="Content Placeholder 2"/>
          <p:cNvSpPr>
            <a:spLocks noGrp="1"/>
          </p:cNvSpPr>
          <p:nvPr>
            <p:ph idx="1"/>
          </p:nvPr>
        </p:nvSpPr>
        <p:spPr/>
        <p:txBody>
          <a:bodyPr vert="horz" lIns="91440" tIns="45720" rIns="91440" bIns="45720" rtlCol="0">
            <a:normAutofit/>
          </a:bodyPr>
          <a:lstStyle/>
          <a:p>
            <a:pPr>
              <a:buFont typeface="Arial" pitchFamily="34" charset="0"/>
            </a:pPr>
            <a:r>
              <a:rPr lang="en-US" altLang="en-US" dirty="0"/>
              <a:t>Database integrity: verification as data is added/removed</a:t>
            </a:r>
          </a:p>
          <a:p>
            <a:pPr lvl="1"/>
            <a:r>
              <a:rPr lang="en-US" altLang="en-US" b="1" dirty="0"/>
              <a:t>Entity integrity:</a:t>
            </a:r>
            <a:r>
              <a:rPr lang="en-US" altLang="en-US" dirty="0"/>
              <a:t> no primary key can be missing</a:t>
            </a:r>
          </a:p>
          <a:p>
            <a:pPr lvl="1"/>
            <a:r>
              <a:rPr lang="en-US" altLang="en-US" b="1" dirty="0"/>
              <a:t>Data integrity:</a:t>
            </a:r>
            <a:r>
              <a:rPr lang="en-US" altLang="en-US" dirty="0"/>
              <a:t> values must match category constraints (e.g., be a valid pay rate)</a:t>
            </a:r>
          </a:p>
          <a:p>
            <a:pPr lvl="1"/>
            <a:r>
              <a:rPr lang="en-US" altLang="en-US" b="1" dirty="0"/>
              <a:t>Referential integrity:</a:t>
            </a:r>
            <a:r>
              <a:rPr lang="en-US" altLang="en-US" dirty="0"/>
              <a:t> foreign keys must match a primary key value in the related table</a:t>
            </a:r>
          </a:p>
          <a:p>
            <a:pPr>
              <a:buFont typeface="Arial" pitchFamily="34" charset="0"/>
            </a:pPr>
            <a:r>
              <a:rPr lang="en-US" altLang="en-US" dirty="0"/>
              <a:t>Efficiency: </a:t>
            </a:r>
            <a:r>
              <a:rPr lang="en-US" altLang="en-US" b="1" dirty="0"/>
              <a:t>disk defragmentation</a:t>
            </a:r>
            <a:r>
              <a:rPr lang="en-US" altLang="en-US" dirty="0"/>
              <a:t> and other measures to maintain efficient access</a:t>
            </a:r>
          </a:p>
          <a:p>
            <a:pPr>
              <a:buFont typeface="Arial" pitchFamily="34" charset="0"/>
            </a:pPr>
            <a:r>
              <a:rPr lang="en-US" altLang="en-US" b="1" dirty="0"/>
              <a:t>Distributed database:</a:t>
            </a:r>
            <a:r>
              <a:rPr lang="en-US" altLang="en-US" dirty="0"/>
              <a:t> data stored across a computer network</a:t>
            </a:r>
          </a:p>
        </p:txBody>
      </p:sp>
    </p:spTree>
    <p:extLst>
      <p:ext uri="{BB962C8B-B14F-4D97-AF65-F5344CB8AC3E}">
        <p14:creationId xmlns:p14="http://schemas.microsoft.com/office/powerpoint/2010/main" val="613547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Personal Privacy</a:t>
            </a:r>
            <a:endParaRPr lang="en-US" dirty="0"/>
          </a:p>
        </p:txBody>
      </p:sp>
      <p:sp>
        <p:nvSpPr>
          <p:cNvPr id="3" name="Content Placeholder 2"/>
          <p:cNvSpPr>
            <a:spLocks noGrp="1"/>
          </p:cNvSpPr>
          <p:nvPr>
            <p:ph idx="1"/>
          </p:nvPr>
        </p:nvSpPr>
        <p:spPr/>
        <p:txBody>
          <a:bodyPr/>
          <a:lstStyle/>
          <a:p>
            <a:r>
              <a:rPr lang="en-US" altLang="en-US" dirty="0"/>
              <a:t>Privacy issues associated with </a:t>
            </a:r>
            <a:r>
              <a:rPr lang="en-US" altLang="en-US" b="1" dirty="0"/>
              <a:t>data mining</a:t>
            </a:r>
          </a:p>
          <a:p>
            <a:pPr marL="1147763">
              <a:buFont typeface="Arial" panose="020B0604020202020204" pitchFamily="34" charset="0"/>
              <a:buChar char="–"/>
            </a:pPr>
            <a:r>
              <a:rPr lang="en-US" altLang="en-US" sz="2400" dirty="0"/>
              <a:t>Automatically analyzing large amounts of data to uncover hidden patterns</a:t>
            </a:r>
          </a:p>
          <a:p>
            <a:r>
              <a:rPr lang="en-US" altLang="en-US" b="1" dirty="0"/>
              <a:t>Data warehouse: </a:t>
            </a:r>
            <a:r>
              <a:rPr lang="en-US" altLang="en-US" dirty="0"/>
              <a:t>collection of databases</a:t>
            </a:r>
          </a:p>
          <a:p>
            <a:r>
              <a:rPr lang="en-US" altLang="en-US" b="1" dirty="0"/>
              <a:t>Data brokers</a:t>
            </a:r>
            <a:r>
              <a:rPr lang="en-US" altLang="en-US" dirty="0"/>
              <a:t>: companies that collect and sell data such as:</a:t>
            </a:r>
          </a:p>
          <a:p>
            <a:pPr marL="1147763">
              <a:buFont typeface="Arial" panose="020B0604020202020204" pitchFamily="34" charset="0"/>
              <a:buChar char="–"/>
            </a:pPr>
            <a:r>
              <a:rPr lang="en-US" altLang="en-US" sz="2400" dirty="0"/>
              <a:t>Birth certificates, marriage certificates, publically available information, and nonpublic data purchased or acquired from other companies or data </a:t>
            </a:r>
            <a:r>
              <a:rPr lang="en-US" altLang="en-US" sz="2400" dirty="0" smtClean="0"/>
              <a:t>brokers</a:t>
            </a:r>
            <a:r>
              <a:rPr lang="en-US" altLang="en-US" sz="2400" dirty="0"/>
              <a:t>.</a:t>
            </a:r>
          </a:p>
        </p:txBody>
      </p:sp>
    </p:spTree>
    <p:extLst>
      <p:ext uri="{BB962C8B-B14F-4D97-AF65-F5344CB8AC3E}">
        <p14:creationId xmlns:p14="http://schemas.microsoft.com/office/powerpoint/2010/main" val="2869257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Summary (1 of 2)</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altLang="en-US" dirty="0"/>
              <a:t>Ecommerce is a central part of our economy</a:t>
            </a:r>
          </a:p>
          <a:p>
            <a:r>
              <a:rPr lang="en-US" altLang="en-US" dirty="0"/>
              <a:t>Businesses deciding to enter the online world must plan carefully</a:t>
            </a:r>
          </a:p>
          <a:p>
            <a:r>
              <a:rPr lang="en-US" altLang="en-US" dirty="0"/>
              <a:t>Ecommerce web design is complicated</a:t>
            </a:r>
          </a:p>
          <a:p>
            <a:r>
              <a:rPr lang="en-US" altLang="en-US" dirty="0"/>
              <a:t>Ecommerce requires integrating multiple computer systems: inventory, accounting, suppliers, etc.</a:t>
            </a:r>
          </a:p>
          <a:p>
            <a:r>
              <a:rPr lang="en-US" altLang="en-US" dirty="0"/>
              <a:t>Databases are systems to store large amounts of data</a:t>
            </a:r>
          </a:p>
          <a:p>
            <a:r>
              <a:rPr lang="en-US" altLang="en-US" dirty="0"/>
              <a:t>Data is organized into fields, records, data files, and databases</a:t>
            </a:r>
          </a:p>
        </p:txBody>
      </p:sp>
    </p:spTree>
    <p:extLst>
      <p:ext uri="{BB962C8B-B14F-4D97-AF65-F5344CB8AC3E}">
        <p14:creationId xmlns:p14="http://schemas.microsoft.com/office/powerpoint/2010/main" val="7176176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Summary </a:t>
            </a:r>
            <a:r>
              <a:rPr lang="en-US" altLang="en-US" dirty="0" smtClean="0"/>
              <a:t>(2 of 2)</a:t>
            </a:r>
            <a:endParaRPr lang="en-US" dirty="0"/>
          </a:p>
        </p:txBody>
      </p:sp>
      <p:sp>
        <p:nvSpPr>
          <p:cNvPr id="3" name="Content Placeholder 2"/>
          <p:cNvSpPr>
            <a:spLocks noGrp="1"/>
          </p:cNvSpPr>
          <p:nvPr>
            <p:ph idx="1"/>
          </p:nvPr>
        </p:nvSpPr>
        <p:spPr/>
        <p:txBody>
          <a:bodyPr/>
          <a:lstStyle/>
          <a:p>
            <a:r>
              <a:rPr lang="en-US" altLang="en-US" dirty="0"/>
              <a:t>DBMS manages files of databases</a:t>
            </a:r>
          </a:p>
          <a:p>
            <a:r>
              <a:rPr lang="en-US" altLang="en-US" dirty="0"/>
              <a:t>The relational database model is the most common: records represent entities; all data is viewed as sets of 2-d tables</a:t>
            </a:r>
          </a:p>
          <a:p>
            <a:r>
              <a:rPr lang="en-US" altLang="en-US" dirty="0"/>
              <a:t>SQL is the most common query language for retrieving data from a DBMS</a:t>
            </a:r>
          </a:p>
          <a:p>
            <a:r>
              <a:rPr lang="en-US" altLang="en-US" dirty="0"/>
              <a:t>Databases must ensure integrity, efficiency, and (sometimes) distributed access to data</a:t>
            </a:r>
          </a:p>
          <a:p>
            <a:r>
              <a:rPr lang="en-US" altLang="en-US" dirty="0"/>
              <a:t>Privacy issues arise due to data mining </a:t>
            </a:r>
            <a:r>
              <a:rPr lang="en-US" altLang="en-US" dirty="0" smtClean="0"/>
              <a:t>techniques</a:t>
            </a:r>
            <a:endParaRPr lang="en-US" altLang="en-US" dirty="0"/>
          </a:p>
        </p:txBody>
      </p:sp>
    </p:spTree>
    <p:extLst>
      <p:ext uri="{BB962C8B-B14F-4D97-AF65-F5344CB8AC3E}">
        <p14:creationId xmlns:p14="http://schemas.microsoft.com/office/powerpoint/2010/main" val="2438753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t>Introduction</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280220" y="1231266"/>
            <a:ext cx="8716296" cy="4894898"/>
          </a:xfrm>
        </p:spPr>
        <p:txBody>
          <a:bodyPr>
            <a:normAutofit/>
          </a:bodyPr>
          <a:lstStyle/>
          <a:p>
            <a:r>
              <a:rPr lang="en-US" altLang="en-US" dirty="0"/>
              <a:t>The World Wide Web enables businesses to communicate with customers through:</a:t>
            </a:r>
          </a:p>
          <a:p>
            <a:pPr lvl="1">
              <a:buFont typeface="Arial" panose="020B0604020202020204" pitchFamily="34" charset="0"/>
              <a:buChar char="–"/>
            </a:pPr>
            <a:r>
              <a:rPr lang="en-US" altLang="en-US" dirty="0" smtClean="0"/>
              <a:t> Advertising</a:t>
            </a:r>
            <a:endParaRPr lang="en-US" altLang="en-US" dirty="0"/>
          </a:p>
          <a:p>
            <a:pPr lvl="1">
              <a:buFont typeface="Arial" panose="020B0604020202020204" pitchFamily="34" charset="0"/>
              <a:buChar char="–"/>
            </a:pPr>
            <a:r>
              <a:rPr lang="en-US" altLang="en-US" dirty="0" smtClean="0"/>
              <a:t> Follow-up </a:t>
            </a:r>
            <a:r>
              <a:rPr lang="en-US" altLang="en-US" dirty="0"/>
              <a:t>support</a:t>
            </a:r>
          </a:p>
          <a:p>
            <a:pPr lvl="1">
              <a:buFont typeface="Arial" panose="020B0604020202020204" pitchFamily="34" charset="0"/>
              <a:buChar char="–"/>
            </a:pPr>
            <a:r>
              <a:rPr lang="en-US" altLang="en-US" dirty="0" smtClean="0"/>
              <a:t> Sales </a:t>
            </a:r>
            <a:r>
              <a:rPr lang="en-US" altLang="en-US" dirty="0"/>
              <a:t>to consumers</a:t>
            </a:r>
          </a:p>
          <a:p>
            <a:pPr lvl="1">
              <a:buFont typeface="Arial" panose="020B0604020202020204" pitchFamily="34" charset="0"/>
              <a:buChar char="–"/>
            </a:pPr>
            <a:r>
              <a:rPr lang="en-US" altLang="en-US" dirty="0" smtClean="0"/>
              <a:t> Sales </a:t>
            </a:r>
            <a:r>
              <a:rPr lang="en-US" altLang="en-US" dirty="0"/>
              <a:t>to other businesses</a:t>
            </a:r>
          </a:p>
          <a:p>
            <a:pPr lvl="1">
              <a:buFont typeface="Arial" panose="020B0604020202020204" pitchFamily="34" charset="0"/>
              <a:buChar char="–"/>
            </a:pPr>
            <a:r>
              <a:rPr lang="en-US" altLang="en-US" dirty="0" smtClean="0"/>
              <a:t> Non-sales </a:t>
            </a:r>
            <a:r>
              <a:rPr lang="en-US" altLang="en-US" dirty="0"/>
              <a:t>transactions (statements and bill pay</a:t>
            </a:r>
            <a:r>
              <a:rPr lang="en-US" altLang="en-US" dirty="0" smtClean="0"/>
              <a:t>)</a:t>
            </a:r>
            <a:endParaRPr lang="en-US" altLang="en-US" dirty="0"/>
          </a:p>
        </p:txBody>
      </p:sp>
    </p:spTree>
    <p:extLst>
      <p:ext uri="{BB962C8B-B14F-4D97-AF65-F5344CB8AC3E}">
        <p14:creationId xmlns:p14="http://schemas.microsoft.com/office/powerpoint/2010/main" val="2315963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smtClean="0"/>
              <a:t>Ecommerce (1 of 16)</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393035" y="1199182"/>
            <a:ext cx="8398039" cy="5009114"/>
          </a:xfrm>
        </p:spPr>
        <p:txBody>
          <a:bodyPr>
            <a:normAutofit/>
          </a:bodyPr>
          <a:lstStyle/>
          <a:p>
            <a:r>
              <a:rPr lang="en-US" altLang="en-US" b="1" dirty="0"/>
              <a:t>Ecommerce</a:t>
            </a:r>
            <a:r>
              <a:rPr lang="en-US" altLang="en-US" dirty="0"/>
              <a:t>: business conducted with the Internet and via the web including sales, advertising, and bill pay options</a:t>
            </a:r>
          </a:p>
          <a:p>
            <a:r>
              <a:rPr lang="en-US" altLang="en-US" dirty="0"/>
              <a:t>Setting up an organization for ecommerce can be as intensive as setting up a physical store front.</a:t>
            </a:r>
          </a:p>
          <a:p>
            <a:r>
              <a:rPr lang="en-US" altLang="en-US" dirty="0"/>
              <a:t>What business problem are you solving?</a:t>
            </a:r>
          </a:p>
          <a:p>
            <a:pPr lvl="1">
              <a:buFont typeface="Arial" panose="020B0604020202020204" pitchFamily="34" charset="0"/>
              <a:buChar char="–"/>
            </a:pPr>
            <a:r>
              <a:rPr lang="en-US" altLang="en-US" dirty="0" smtClean="0"/>
              <a:t> Broadening </a:t>
            </a:r>
            <a:r>
              <a:rPr lang="en-US" altLang="en-US" dirty="0"/>
              <a:t>the customer base</a:t>
            </a:r>
          </a:p>
          <a:p>
            <a:pPr lvl="1">
              <a:buFont typeface="Arial" panose="020B0604020202020204" pitchFamily="34" charset="0"/>
              <a:buChar char="–"/>
            </a:pPr>
            <a:r>
              <a:rPr lang="en-US" altLang="en-US" dirty="0" smtClean="0"/>
              <a:t> Recapturing </a:t>
            </a:r>
            <a:r>
              <a:rPr lang="en-US" altLang="en-US" dirty="0"/>
              <a:t>customers lost to online competitors</a:t>
            </a:r>
          </a:p>
          <a:p>
            <a:pPr lvl="1">
              <a:buFont typeface="Arial" panose="020B0604020202020204" pitchFamily="34" charset="0"/>
              <a:buChar char="–"/>
            </a:pPr>
            <a:r>
              <a:rPr lang="en-US" altLang="en-US" dirty="0" smtClean="0"/>
              <a:t> Serving </a:t>
            </a:r>
            <a:r>
              <a:rPr lang="en-US" altLang="en-US" dirty="0"/>
              <a:t>existing customers better</a:t>
            </a:r>
          </a:p>
          <a:p>
            <a:pPr lvl="1">
              <a:buFont typeface="Arial" panose="020B0604020202020204" pitchFamily="34" charset="0"/>
              <a:buChar char="–"/>
            </a:pPr>
            <a:r>
              <a:rPr lang="en-US" altLang="en-US" dirty="0" smtClean="0"/>
              <a:t> Integrating </a:t>
            </a:r>
            <a:r>
              <a:rPr lang="en-US" altLang="en-US" dirty="0"/>
              <a:t>departments of existing </a:t>
            </a:r>
            <a:r>
              <a:rPr lang="en-US" altLang="en-US" dirty="0" smtClean="0"/>
              <a:t>business</a:t>
            </a:r>
            <a:endParaRPr lang="en-US" altLang="en-US" dirty="0"/>
          </a:p>
        </p:txBody>
      </p:sp>
    </p:spTree>
    <p:extLst>
      <p:ext uri="{BB962C8B-B14F-4D97-AF65-F5344CB8AC3E}">
        <p14:creationId xmlns:p14="http://schemas.microsoft.com/office/powerpoint/2010/main" val="2865916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rmAutofit/>
          </a:bodyPr>
          <a:lstStyle/>
          <a:p>
            <a:r>
              <a:rPr lang="en-US" altLang="en-US" dirty="0"/>
              <a:t>Ecommerce </a:t>
            </a:r>
            <a:r>
              <a:rPr lang="en-US" altLang="en-US" dirty="0" smtClean="0"/>
              <a:t>(2 of 16)</a:t>
            </a:r>
            <a:endParaRPr lang="en-US" sz="3600" b="0" dirty="0">
              <a:latin typeface="Arial" pitchFamily="34" charset="0"/>
              <a:cs typeface="Arial" pitchFamily="34" charset="0"/>
            </a:endParaRPr>
          </a:p>
        </p:txBody>
      </p:sp>
      <p:sp>
        <p:nvSpPr>
          <p:cNvPr id="7" name="Content Placeholder 6"/>
          <p:cNvSpPr>
            <a:spLocks noGrp="1"/>
          </p:cNvSpPr>
          <p:nvPr>
            <p:ph idx="1"/>
          </p:nvPr>
        </p:nvSpPr>
        <p:spPr>
          <a:xfrm>
            <a:off x="457203" y="1231266"/>
            <a:ext cx="8480320" cy="4894898"/>
          </a:xfrm>
        </p:spPr>
        <p:txBody>
          <a:bodyPr>
            <a:normAutofit/>
          </a:bodyPr>
          <a:lstStyle/>
          <a:p>
            <a:r>
              <a:rPr lang="en-US" altLang="en-US" dirty="0"/>
              <a:t>Risks of moving online</a:t>
            </a:r>
          </a:p>
          <a:p>
            <a:pPr lvl="1">
              <a:buFont typeface="Arial" panose="020B0604020202020204" pitchFamily="34" charset="0"/>
              <a:buChar char="–"/>
            </a:pPr>
            <a:r>
              <a:rPr lang="en-US" altLang="en-US" dirty="0" smtClean="0"/>
              <a:t>Same </a:t>
            </a:r>
            <a:r>
              <a:rPr lang="en-US" altLang="en-US" dirty="0"/>
              <a:t>customers moving from in-store to online</a:t>
            </a:r>
          </a:p>
          <a:p>
            <a:pPr lvl="1">
              <a:buFont typeface="Arial" panose="020B0604020202020204" pitchFamily="34" charset="0"/>
              <a:buChar char="–"/>
            </a:pPr>
            <a:r>
              <a:rPr lang="en-US" altLang="en-US" dirty="0" smtClean="0"/>
              <a:t>Facing </a:t>
            </a:r>
            <a:r>
              <a:rPr lang="en-US" altLang="en-US" dirty="0"/>
              <a:t>new competition online</a:t>
            </a:r>
          </a:p>
          <a:p>
            <a:pPr lvl="1">
              <a:buFont typeface="Arial" panose="020B0604020202020204" pitchFamily="34" charset="0"/>
              <a:buChar char="–"/>
            </a:pPr>
            <a:r>
              <a:rPr lang="en-US" altLang="en-US" dirty="0" smtClean="0"/>
              <a:t>Existing </a:t>
            </a:r>
            <a:r>
              <a:rPr lang="en-US" altLang="en-US" dirty="0"/>
              <a:t>customers don’t need/want online store</a:t>
            </a:r>
          </a:p>
          <a:p>
            <a:pPr lvl="1">
              <a:buFont typeface="Arial" panose="020B0604020202020204" pitchFamily="34" charset="0"/>
              <a:buChar char="–"/>
            </a:pPr>
            <a:r>
              <a:rPr lang="en-US" altLang="en-US" dirty="0" smtClean="0"/>
              <a:t>Employee </a:t>
            </a:r>
            <a:r>
              <a:rPr lang="en-US" altLang="en-US" dirty="0"/>
              <a:t>concerns</a:t>
            </a:r>
          </a:p>
          <a:p>
            <a:r>
              <a:rPr lang="en-US" altLang="en-US" dirty="0"/>
              <a:t>Costs of moving online</a:t>
            </a:r>
          </a:p>
          <a:p>
            <a:pPr lvl="1">
              <a:buFont typeface="Arial" panose="020B0604020202020204" pitchFamily="34" charset="0"/>
              <a:buChar char="–"/>
            </a:pPr>
            <a:r>
              <a:rPr lang="en-US" altLang="en-US" dirty="0" smtClean="0"/>
              <a:t>Computer </a:t>
            </a:r>
            <a:r>
              <a:rPr lang="en-US" altLang="en-US" dirty="0"/>
              <a:t>equipment and infrastructure</a:t>
            </a:r>
          </a:p>
          <a:p>
            <a:pPr lvl="1">
              <a:buFont typeface="Arial" panose="020B0604020202020204" pitchFamily="34" charset="0"/>
              <a:buChar char="–"/>
            </a:pPr>
            <a:r>
              <a:rPr lang="en-US" altLang="en-US" dirty="0" smtClean="0"/>
              <a:t>Hiring </a:t>
            </a:r>
            <a:r>
              <a:rPr lang="en-US" altLang="en-US" dirty="0"/>
              <a:t>personnel to manage the website</a:t>
            </a:r>
          </a:p>
          <a:p>
            <a:pPr lvl="1">
              <a:buFont typeface="Arial" panose="020B0604020202020204" pitchFamily="34" charset="0"/>
              <a:buChar char="–"/>
            </a:pPr>
            <a:r>
              <a:rPr lang="en-US" altLang="en-US" dirty="0" smtClean="0"/>
              <a:t>Legal </a:t>
            </a:r>
            <a:r>
              <a:rPr lang="en-US" altLang="en-US" dirty="0"/>
              <a:t>expertise required to protect your intellectual </a:t>
            </a:r>
            <a:r>
              <a:rPr lang="en-US" altLang="en-US" dirty="0" smtClean="0"/>
              <a:t>property</a:t>
            </a:r>
            <a:r>
              <a:rPr lang="en-US" altLang="en-US" dirty="0"/>
              <a:t>, regulations online, and customer </a:t>
            </a:r>
            <a:r>
              <a:rPr lang="en-US" altLang="en-US" dirty="0" smtClean="0"/>
              <a:t>privacy</a:t>
            </a:r>
            <a:endParaRPr lang="en-US" altLang="en-US" dirty="0"/>
          </a:p>
        </p:txBody>
      </p:sp>
    </p:spTree>
    <p:extLst>
      <p:ext uri="{BB962C8B-B14F-4D97-AF65-F5344CB8AC3E}">
        <p14:creationId xmlns:p14="http://schemas.microsoft.com/office/powerpoint/2010/main" val="280344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dirty="0"/>
              <a:t>Ecommerce </a:t>
            </a:r>
            <a:r>
              <a:rPr lang="en-US" altLang="en-US" dirty="0" smtClean="0"/>
              <a:t>(3 of 16)</a:t>
            </a:r>
            <a:endParaRPr lang="en-US" b="0" dirty="0">
              <a:latin typeface="Arial" pitchFamily="34" charset="0"/>
              <a:cs typeface="Arial" pitchFamily="34" charset="0"/>
            </a:endParaRPr>
          </a:p>
        </p:txBody>
      </p:sp>
      <p:sp>
        <p:nvSpPr>
          <p:cNvPr id="2" name="Content Placeholder 1"/>
          <p:cNvSpPr>
            <a:spLocks noGrp="1"/>
          </p:cNvSpPr>
          <p:nvPr>
            <p:ph idx="1"/>
          </p:nvPr>
        </p:nvSpPr>
        <p:spPr/>
        <p:txBody>
          <a:bodyPr/>
          <a:lstStyle/>
          <a:p>
            <a:r>
              <a:rPr lang="en-US" altLang="en-US" dirty="0"/>
              <a:t>Ecommerce decisions:</a:t>
            </a:r>
          </a:p>
          <a:p>
            <a:pPr lvl="1">
              <a:buFont typeface="Arial" panose="020B0604020202020204" pitchFamily="34" charset="0"/>
              <a:buChar char="–"/>
            </a:pPr>
            <a:r>
              <a:rPr lang="en-US" altLang="en-US" dirty="0"/>
              <a:t>Design website in-house or hire an </a:t>
            </a:r>
            <a:r>
              <a:rPr lang="en-US" altLang="en-US" b="1" dirty="0"/>
              <a:t>ASP (Application Service Provider)</a:t>
            </a:r>
          </a:p>
          <a:p>
            <a:pPr lvl="1">
              <a:buFont typeface="Arial" panose="020B0604020202020204" pitchFamily="34" charset="0"/>
              <a:buChar char="–"/>
            </a:pPr>
            <a:r>
              <a:rPr lang="en-US" altLang="en-US" dirty="0"/>
              <a:t>Buy or lease equipment</a:t>
            </a:r>
          </a:p>
          <a:p>
            <a:pPr lvl="1">
              <a:buFont typeface="Arial" panose="020B0604020202020204" pitchFamily="34" charset="0"/>
              <a:buChar char="–"/>
            </a:pPr>
            <a:r>
              <a:rPr lang="en-US" altLang="en-US" dirty="0"/>
              <a:t>Use existing software or have custom software </a:t>
            </a:r>
            <a:r>
              <a:rPr lang="en-US" altLang="en-US" dirty="0" smtClean="0"/>
              <a:t>written</a:t>
            </a:r>
            <a:endParaRPr lang="en-US" altLang="en-US" dirty="0"/>
          </a:p>
        </p:txBody>
      </p:sp>
    </p:spTree>
    <p:extLst>
      <p:ext uri="{BB962C8B-B14F-4D97-AF65-F5344CB8AC3E}">
        <p14:creationId xmlns:p14="http://schemas.microsoft.com/office/powerpoint/2010/main" val="3937062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Ecommerce </a:t>
            </a:r>
            <a:r>
              <a:rPr lang="en-US" altLang="en-US" dirty="0" smtClean="0"/>
              <a:t>(4 of 16)</a:t>
            </a:r>
            <a:endParaRPr lang="en-US" dirty="0"/>
          </a:p>
        </p:txBody>
      </p:sp>
      <p:sp>
        <p:nvSpPr>
          <p:cNvPr id="3" name="Content Placeholder 2"/>
          <p:cNvSpPr>
            <a:spLocks noGrp="1"/>
          </p:cNvSpPr>
          <p:nvPr>
            <p:ph idx="1"/>
          </p:nvPr>
        </p:nvSpPr>
        <p:spPr/>
        <p:txBody>
          <a:bodyPr/>
          <a:lstStyle/>
          <a:p>
            <a:r>
              <a:rPr lang="en-US" altLang="en-US" dirty="0"/>
              <a:t>Customer transaction overview </a:t>
            </a:r>
          </a:p>
          <a:p>
            <a:pPr lvl="1">
              <a:buFont typeface="Arial" panose="020B0604020202020204" pitchFamily="34" charset="0"/>
              <a:buChar char="–"/>
            </a:pPr>
            <a:r>
              <a:rPr lang="en-US" altLang="en-US" dirty="0"/>
              <a:t>Customer learns of your site and goes there</a:t>
            </a:r>
          </a:p>
          <a:p>
            <a:pPr lvl="1">
              <a:buFont typeface="Arial" panose="020B0604020202020204" pitchFamily="34" charset="0"/>
              <a:buChar char="–"/>
            </a:pPr>
            <a:r>
              <a:rPr lang="en-US" altLang="en-US" dirty="0"/>
              <a:t>Identify return customers and personalize the site</a:t>
            </a:r>
          </a:p>
          <a:p>
            <a:pPr lvl="1">
              <a:buFont typeface="Arial" panose="020B0604020202020204" pitchFamily="34" charset="0"/>
              <a:buChar char="–"/>
            </a:pPr>
            <a:r>
              <a:rPr lang="en-US" altLang="en-US" dirty="0"/>
              <a:t>Provide a secure environment for making purchase</a:t>
            </a:r>
          </a:p>
          <a:p>
            <a:pPr lvl="1">
              <a:buFont typeface="Arial" panose="020B0604020202020204" pitchFamily="34" charset="0"/>
              <a:buChar char="–"/>
            </a:pPr>
            <a:r>
              <a:rPr lang="en-US" altLang="en-US" dirty="0"/>
              <a:t>Process the payment </a:t>
            </a:r>
          </a:p>
          <a:p>
            <a:pPr lvl="1">
              <a:buFont typeface="Arial" panose="020B0604020202020204" pitchFamily="34" charset="0"/>
              <a:buChar char="–"/>
            </a:pPr>
            <a:r>
              <a:rPr lang="en-US" altLang="en-US" dirty="0"/>
              <a:t>Communicate with accounting and credit company</a:t>
            </a:r>
          </a:p>
          <a:p>
            <a:pPr>
              <a:buFont typeface="Arial" panose="020B0604020202020204" pitchFamily="34" charset="0"/>
              <a:buChar char="•"/>
            </a:pPr>
            <a:r>
              <a:rPr lang="en-US" altLang="en-US" dirty="0"/>
              <a:t>Order fulfillment</a:t>
            </a:r>
          </a:p>
          <a:p>
            <a:pPr lvl="1">
              <a:buFont typeface="Arial" panose="020B0604020202020204" pitchFamily="34" charset="0"/>
              <a:buChar char="–"/>
            </a:pPr>
            <a:r>
              <a:rPr lang="en-US" altLang="en-US" dirty="0"/>
              <a:t>Update inventory</a:t>
            </a:r>
          </a:p>
          <a:p>
            <a:pPr lvl="1">
              <a:buFont typeface="Arial" panose="020B0604020202020204" pitchFamily="34" charset="0"/>
              <a:buChar char="–"/>
            </a:pPr>
            <a:r>
              <a:rPr lang="en-US" altLang="en-US" dirty="0"/>
              <a:t>Contact shipping system and shipping company</a:t>
            </a:r>
          </a:p>
          <a:p>
            <a:pPr lvl="1">
              <a:buFont typeface="Arial" panose="020B0604020202020204" pitchFamily="34" charset="0"/>
              <a:buChar char="–"/>
            </a:pPr>
            <a:r>
              <a:rPr lang="en-US" altLang="en-US" dirty="0"/>
              <a:t>Arrange pick up and delivery to </a:t>
            </a:r>
            <a:r>
              <a:rPr lang="en-US" altLang="en-US" dirty="0" smtClean="0"/>
              <a:t>customer</a:t>
            </a:r>
            <a:endParaRPr lang="en-US" altLang="en-US" dirty="0"/>
          </a:p>
        </p:txBody>
      </p:sp>
    </p:spTree>
    <p:extLst>
      <p:ext uri="{BB962C8B-B14F-4D97-AF65-F5344CB8AC3E}">
        <p14:creationId xmlns:p14="http://schemas.microsoft.com/office/powerpoint/2010/main" val="2501707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oAutofit/>
          </a:bodyPr>
          <a:lstStyle/>
          <a:p>
            <a:r>
              <a:rPr lang="en-US" altLang="en-US" kern="0" dirty="0" smtClean="0">
                <a:ea typeface="MS PGothic" charset="-128"/>
              </a:rPr>
              <a:t>Ecommerce (5 of 16)</a:t>
            </a:r>
            <a:endParaRPr lang="en-US" b="0" dirty="0">
              <a:latin typeface="Arial" pitchFamily="34" charset="0"/>
              <a:cs typeface="Arial" pitchFamily="34" charset="0"/>
            </a:endParaRPr>
          </a:p>
        </p:txBody>
      </p:sp>
      <p:pic>
        <p:nvPicPr>
          <p:cNvPr id="4" name="Picture 5" descr="The flowchart displays a typical online transaction in nine steps. Step 1: customer uses the internet to search on client website. 2. Customer connects to customer database management system. 3. Customer places and order on the online order entry system. 4. Order is processed in the accounting system. 5. There is a credit verification. 6. Order is updated in the inventory system. 7. Order is updated in the shipping system. 8. Order is passes on to the shipper. 9. the shipper delivers the goods to the customer.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3225" y="1553222"/>
            <a:ext cx="5695870" cy="4251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3383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1980</TotalTime>
  <Words>1650</Words>
  <Application>Microsoft Office PowerPoint</Application>
  <PresentationFormat>On-screen Show (4:3)</PresentationFormat>
  <Paragraphs>247</Paragraphs>
  <Slides>38</Slides>
  <Notes>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Chapter 14</vt:lpstr>
      <vt:lpstr>Learning Objectives (1 of 2)</vt:lpstr>
      <vt:lpstr>Learning Objectives (2 of 2)</vt:lpstr>
      <vt:lpstr>Introduction</vt:lpstr>
      <vt:lpstr>Ecommerce (1 of 16)</vt:lpstr>
      <vt:lpstr>Ecommerce (2 of 16)</vt:lpstr>
      <vt:lpstr>Ecommerce (3 of 16)</vt:lpstr>
      <vt:lpstr>Ecommerce (4 of 16)</vt:lpstr>
      <vt:lpstr>Ecommerce (5 of 16)</vt:lpstr>
      <vt:lpstr>Ecommerce (6 of 16)</vt:lpstr>
      <vt:lpstr>Ecommerce (7 of 16)</vt:lpstr>
      <vt:lpstr>Ecommerce (8 of 16)</vt:lpstr>
      <vt:lpstr>Ecommerce (9 of 16)</vt:lpstr>
      <vt:lpstr>Ecommerce (10 of 16)</vt:lpstr>
      <vt:lpstr>Ecommerce (11 of 16)</vt:lpstr>
      <vt:lpstr>Ecommerce (12 of 16)</vt:lpstr>
      <vt:lpstr>Ecommerce (13 of 16)</vt:lpstr>
      <vt:lpstr>Ecommerce (14 of 16)</vt:lpstr>
      <vt:lpstr>Ecommerce (15 of 16)</vt:lpstr>
      <vt:lpstr>Ecommerce (16 of 16)</vt:lpstr>
      <vt:lpstr>Databases (1 of 15)</vt:lpstr>
      <vt:lpstr>Databases (2 of 15)</vt:lpstr>
      <vt:lpstr>Databases (3 of 15)</vt:lpstr>
      <vt:lpstr>Databases (4 of 15)</vt:lpstr>
      <vt:lpstr>Databases (5 of 15)</vt:lpstr>
      <vt:lpstr>Databases (6 of 15)</vt:lpstr>
      <vt:lpstr>Databases (7 of 15)</vt:lpstr>
      <vt:lpstr>Databases (8 of 15)</vt:lpstr>
      <vt:lpstr>Databases (9 of 15)</vt:lpstr>
      <vt:lpstr>Databases (10 of 15)</vt:lpstr>
      <vt:lpstr>Databases (11 of 15)</vt:lpstr>
      <vt:lpstr>Databases (12 of 15)</vt:lpstr>
      <vt:lpstr>Databases (13 of 15)</vt:lpstr>
      <vt:lpstr>Databases (14 of 15)</vt:lpstr>
      <vt:lpstr>Databases (15 of 15)</vt:lpstr>
      <vt:lpstr>Personal Privacy</vt:lpstr>
      <vt:lpstr>Summary (1 of 2)</vt:lpstr>
      <vt:lpstr>Summary (2 of 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Electronic Commerce, Databases, and Personal Privacy</dc:title>
  <dc:creator>Schneider</dc:creator>
  <cp:lastModifiedBy>Bhuvaneswari Venkatesan</cp:lastModifiedBy>
  <cp:revision>228</cp:revision>
  <dcterms:created xsi:type="dcterms:W3CDTF">2015-05-05T09:30:46Z</dcterms:created>
  <dcterms:modified xsi:type="dcterms:W3CDTF">2017-11-29T13:38:02Z</dcterms:modified>
</cp:coreProperties>
</file>