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handoutMasterIdLst>
    <p:handoutMasterId r:id="rId53"/>
  </p:handoutMasterIdLst>
  <p:sldIdLst>
    <p:sldId id="307"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705">
          <p15:clr>
            <a:srgbClr val="A4A3A4"/>
          </p15:clr>
        </p15:guide>
        <p15:guide id="2" pos="5612">
          <p15:clr>
            <a:srgbClr val="A4A3A4"/>
          </p15:clr>
        </p15:guide>
        <p15:guide id="3" pos="4085">
          <p15:clr>
            <a:srgbClr val="A4A3A4"/>
          </p15:clr>
        </p15:guide>
        <p15:guide id="4" pos="288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B14B"/>
    <a:srgbClr val="5FC3DA"/>
    <a:srgbClr val="536E75"/>
    <a:srgbClr val="D2D927"/>
    <a:srgbClr val="1F3668"/>
    <a:srgbClr val="D72229"/>
    <a:srgbClr val="5A7B36"/>
    <a:srgbClr val="2C3C22"/>
    <a:srgbClr val="A2D35D"/>
    <a:srgbClr val="F370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7241" autoAdjust="0"/>
    <p:restoredTop sz="86355" autoAdjust="0"/>
  </p:normalViewPr>
  <p:slideViewPr>
    <p:cSldViewPr snapToGrid="0">
      <p:cViewPr>
        <p:scale>
          <a:sx n="66" d="100"/>
          <a:sy n="66" d="100"/>
        </p:scale>
        <p:origin x="-1188" y="-72"/>
      </p:cViewPr>
      <p:guideLst>
        <p:guide orient="horz" pos="705"/>
        <p:guide pos="5612"/>
        <p:guide pos="4085"/>
        <p:guide pos="2881"/>
      </p:guideLst>
    </p:cSldViewPr>
  </p:slideViewPr>
  <p:outlineViewPr>
    <p:cViewPr>
      <p:scale>
        <a:sx n="33" d="100"/>
        <a:sy n="33" d="100"/>
      </p:scale>
      <p:origin x="0" y="32472"/>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4" d="100"/>
          <a:sy n="114" d="100"/>
        </p:scale>
        <p:origin x="-503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65FDED-9808-2145-B21E-E47DA86996FE}" type="datetimeFigureOut">
              <a:rPr lang="en-US" smtClean="0"/>
              <a:t>11/29/2017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5C2110-F9BA-5949-A42B-CE3DC41F2361}" type="slidenum">
              <a:rPr lang="en-US" smtClean="0"/>
              <a:t>‹#›</a:t>
            </a:fld>
            <a:endParaRPr lang="en-US" dirty="0"/>
          </a:p>
        </p:txBody>
      </p:sp>
    </p:spTree>
    <p:extLst>
      <p:ext uri="{BB962C8B-B14F-4D97-AF65-F5344CB8AC3E}">
        <p14:creationId xmlns:p14="http://schemas.microsoft.com/office/powerpoint/2010/main" val="29341999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2B3269-F868-1148-8D0F-00224D62984F}" type="datetimeFigureOut">
              <a:rPr lang="en-US" smtClean="0"/>
              <a:t>11/29/2017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483670-0D61-9349-97AC-A9731AA75D95}" type="slidenum">
              <a:rPr lang="en-US" smtClean="0"/>
              <a:t>‹#›</a:t>
            </a:fld>
            <a:endParaRPr lang="en-US" dirty="0"/>
          </a:p>
        </p:txBody>
      </p:sp>
    </p:spTree>
    <p:extLst>
      <p:ext uri="{BB962C8B-B14F-4D97-AF65-F5344CB8AC3E}">
        <p14:creationId xmlns:p14="http://schemas.microsoft.com/office/powerpoint/2010/main" val="39238241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483670-0D61-9349-97AC-A9731AA75D95}" type="slidenum">
              <a:rPr lang="en-US" smtClean="0"/>
              <a:t>1</a:t>
            </a:fld>
            <a:endParaRPr lang="en-US" dirty="0"/>
          </a:p>
        </p:txBody>
      </p:sp>
    </p:spTree>
    <p:extLst>
      <p:ext uri="{BB962C8B-B14F-4D97-AF65-F5344CB8AC3E}">
        <p14:creationId xmlns:p14="http://schemas.microsoft.com/office/powerpoint/2010/main" val="3968861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descr="Article_PPT_Template-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5438414" y="3422664"/>
            <a:ext cx="3709317" cy="1982154"/>
          </a:xfrm>
        </p:spPr>
        <p:txBody>
          <a:bodyPr>
            <a:noAutofit/>
          </a:bodyPr>
          <a:lstStyle>
            <a:lvl1pPr marL="0" indent="0" algn="l">
              <a:buNone/>
              <a:defRPr sz="4000" b="1">
                <a:solidFill>
                  <a:srgbClr val="536E75"/>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4" name="Text Placeholder 23"/>
          <p:cNvSpPr>
            <a:spLocks noGrp="1"/>
          </p:cNvSpPr>
          <p:nvPr>
            <p:ph type="body" sz="quarter" idx="12"/>
          </p:nvPr>
        </p:nvSpPr>
        <p:spPr>
          <a:xfrm>
            <a:off x="5438415" y="1465263"/>
            <a:ext cx="3705585" cy="1708160"/>
          </a:xfrm>
        </p:spPr>
        <p:txBody>
          <a:bodyPr>
            <a:noAutofit/>
          </a:bodyPr>
          <a:lstStyle>
            <a:lvl1pPr marL="0" indent="0">
              <a:buNone/>
              <a:defRPr sz="3500" b="1" baseline="0">
                <a:solidFill>
                  <a:srgbClr val="34B14B"/>
                </a:solidFill>
                <a:latin typeface="Arial"/>
                <a:cs typeface="Aria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9455476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90" y="4800604"/>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9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90" y="53673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143319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380909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2" y="274642"/>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2518035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4" name="Picture 3" descr="Article_PPT_Template-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5438414" y="3422664"/>
            <a:ext cx="3709317" cy="1982154"/>
          </a:xfrm>
        </p:spPr>
        <p:txBody>
          <a:bodyPr>
            <a:noAutofit/>
          </a:bodyPr>
          <a:lstStyle>
            <a:lvl1pPr marL="0" indent="0" algn="l">
              <a:buNone/>
              <a:defRPr sz="4000" b="1">
                <a:solidFill>
                  <a:srgbClr val="536E75"/>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4" name="Text Placeholder 23"/>
          <p:cNvSpPr>
            <a:spLocks noGrp="1"/>
          </p:cNvSpPr>
          <p:nvPr>
            <p:ph type="body" sz="quarter" idx="12"/>
          </p:nvPr>
        </p:nvSpPr>
        <p:spPr>
          <a:xfrm>
            <a:off x="5438415" y="1465263"/>
            <a:ext cx="3705585" cy="1708160"/>
          </a:xfrm>
        </p:spPr>
        <p:txBody>
          <a:bodyPr>
            <a:noAutofit/>
          </a:bodyPr>
          <a:lstStyle>
            <a:lvl1pPr marL="0" indent="0">
              <a:buNone/>
              <a:defRPr sz="3500" b="1" baseline="0">
                <a:solidFill>
                  <a:srgbClr val="34B14B"/>
                </a:solidFill>
                <a:latin typeface="Arial"/>
                <a:cs typeface="Arial"/>
              </a:defRPr>
            </a:lvl1pPr>
          </a:lstStyle>
          <a:p>
            <a:pPr lvl="0"/>
            <a:r>
              <a:rPr lang="en-US" dirty="0" smtClean="0"/>
              <a:t>Click to edit Master text styles</a:t>
            </a:r>
            <a:endParaRPr lang="en-US" dirty="0"/>
          </a:p>
        </p:txBody>
      </p:sp>
      <p:sp>
        <p:nvSpPr>
          <p:cNvPr id="2" name="Title 1"/>
          <p:cNvSpPr>
            <a:spLocks noGrp="1"/>
          </p:cNvSpPr>
          <p:nvPr>
            <p:ph type="title"/>
          </p:nvPr>
        </p:nvSpPr>
        <p:spPr>
          <a:xfrm>
            <a:off x="457200" y="209550"/>
            <a:ext cx="8229600" cy="1143000"/>
          </a:xfrm>
        </p:spPr>
        <p:txBody>
          <a:bodyPr>
            <a:normAutofit/>
          </a:bodyPr>
          <a:lstStyle>
            <a:lvl1pPr>
              <a:defRPr lang="en-US" sz="3500" b="1" kern="1200" baseline="0" dirty="0">
                <a:solidFill>
                  <a:srgbClr val="34B14B"/>
                </a:solidFill>
                <a:latin typeface="Arial"/>
                <a:ea typeface="+mn-ea"/>
                <a:cs typeface="Arial"/>
              </a:defRPr>
            </a:lvl1pPr>
          </a:lstStyle>
          <a:p>
            <a:pPr marL="0" lvl="0" indent="0" algn="l" defTabSz="457200" rtl="0" eaLnBrk="1" latinLnBrk="0" hangingPunct="1">
              <a:spcBef>
                <a:spcPct val="20000"/>
              </a:spcBef>
              <a:buClr>
                <a:srgbClr val="3C5AA8"/>
              </a:buClr>
              <a:buFont typeface="Arial"/>
              <a:buNone/>
            </a:pPr>
            <a:r>
              <a:rPr lang="en-US" dirty="0" smtClean="0"/>
              <a:t>Click to edit Master title style</a:t>
            </a:r>
            <a:endParaRPr lang="en-US" dirty="0"/>
          </a:p>
        </p:txBody>
      </p:sp>
    </p:spTree>
    <p:extLst>
      <p:ext uri="{BB962C8B-B14F-4D97-AF65-F5344CB8AC3E}">
        <p14:creationId xmlns:p14="http://schemas.microsoft.com/office/powerpoint/2010/main" val="250067747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3" descr="Article_PPT_Template-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0" y="1"/>
            <a:ext cx="9144000" cy="1060704"/>
          </a:xfrm>
          <a:noFill/>
          <a:ln>
            <a:noFill/>
          </a:ln>
        </p:spPr>
        <p:txBody>
          <a:bodyPr anchor="ctr" anchorCtr="0">
            <a:normAutofit/>
          </a:bodyPr>
          <a:lstStyle>
            <a:lvl1pPr algn="ctr">
              <a:lnSpc>
                <a:spcPct val="100000"/>
              </a:lnSpc>
              <a:defRPr sz="3600" b="0" i="0">
                <a:solidFill>
                  <a:schemeClr val="bg1"/>
                </a:solidFill>
                <a:latin typeface="Arial"/>
                <a:cs typeface="Aria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3" y="1231266"/>
            <a:ext cx="8229600" cy="4894898"/>
          </a:xfrm>
        </p:spPr>
        <p:txBody>
          <a:bodyPr/>
          <a:lstStyle>
            <a:lvl1pPr marL="457200" indent="-457200">
              <a:buClr>
                <a:srgbClr val="34B14B"/>
              </a:buClr>
              <a:defRPr sz="2600" b="0" i="0">
                <a:latin typeface="Arial"/>
                <a:cs typeface="Arial"/>
              </a:defRPr>
            </a:lvl1pPr>
            <a:lvl2pPr marL="914400" indent="-457200">
              <a:buClr>
                <a:srgbClr val="34B14B"/>
              </a:buClr>
              <a:defRPr sz="2400" b="0" i="0">
                <a:latin typeface="Arial"/>
                <a:cs typeface="Arial"/>
              </a:defRPr>
            </a:lvl2pPr>
            <a:lvl3pPr marL="1371600" indent="-457200">
              <a:buClr>
                <a:srgbClr val="34B14B"/>
              </a:buClr>
              <a:buFont typeface="Wingdings" pitchFamily="2" charset="2"/>
              <a:buChar char="§"/>
              <a:defRPr sz="2200" b="0" i="0">
                <a:latin typeface="Arial"/>
                <a:cs typeface="Arial"/>
              </a:defRPr>
            </a:lvl3pPr>
            <a:lvl4pPr marL="1828800" indent="-457200">
              <a:buClr>
                <a:srgbClr val="34B14B"/>
              </a:buClr>
              <a:buFont typeface="Courier New" pitchFamily="49" charset="0"/>
              <a:buChar char="o"/>
              <a:defRPr b="0" i="0">
                <a:latin typeface="Arial"/>
                <a:cs typeface="Arial"/>
              </a:defRPr>
            </a:lvl4pPr>
            <a:lvl5pPr marL="2286000" indent="-457200">
              <a:buClr>
                <a:srgbClr val="34B14B"/>
              </a:buClr>
              <a:defRPr sz="1800" b="0" i="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7937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3" name="Picture 2" descr="Article_PPT_Template-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Content Placeholder 2"/>
          <p:cNvSpPr>
            <a:spLocks noGrp="1"/>
          </p:cNvSpPr>
          <p:nvPr>
            <p:ph sz="half" idx="1"/>
          </p:nvPr>
        </p:nvSpPr>
        <p:spPr>
          <a:xfrm>
            <a:off x="457200" y="1234440"/>
            <a:ext cx="4038600" cy="4892040"/>
          </a:xfrm>
        </p:spPr>
        <p:txBody>
          <a:bodyPr/>
          <a:lstStyle>
            <a:lvl1pPr>
              <a:buClr>
                <a:srgbClr val="34B14B"/>
              </a:buClr>
              <a:defRPr sz="3000">
                <a:latin typeface="Arial"/>
                <a:cs typeface="Arial"/>
              </a:defRPr>
            </a:lvl1pPr>
            <a:lvl2pPr>
              <a:buClr>
                <a:srgbClr val="34B14B"/>
              </a:buClr>
              <a:defRPr sz="2800">
                <a:latin typeface="Arial"/>
                <a:cs typeface="Arial"/>
              </a:defRPr>
            </a:lvl2pPr>
            <a:lvl3pPr>
              <a:buClr>
                <a:srgbClr val="34B14B"/>
              </a:buClr>
              <a:defRPr sz="2400">
                <a:latin typeface="Arial"/>
                <a:cs typeface="Arial"/>
              </a:defRPr>
            </a:lvl3pPr>
            <a:lvl4pPr>
              <a:buClr>
                <a:srgbClr val="34B14B"/>
              </a:buClr>
              <a:defRPr sz="2000">
                <a:latin typeface="Arial"/>
                <a:cs typeface="Arial"/>
              </a:defRPr>
            </a:lvl4pPr>
            <a:lvl5pPr>
              <a:buClr>
                <a:srgbClr val="34B14B"/>
              </a:buClr>
              <a:defRPr sz="20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3"/>
          <p:cNvSpPr>
            <a:spLocks noGrp="1"/>
          </p:cNvSpPr>
          <p:nvPr>
            <p:ph sz="half" idx="2"/>
          </p:nvPr>
        </p:nvSpPr>
        <p:spPr>
          <a:xfrm>
            <a:off x="4648200" y="1234440"/>
            <a:ext cx="4038600" cy="4892040"/>
          </a:xfrm>
        </p:spPr>
        <p:txBody>
          <a:bodyPr/>
          <a:lstStyle>
            <a:lvl1pPr>
              <a:buClr>
                <a:srgbClr val="34B14B"/>
              </a:buClr>
              <a:defRPr sz="3000">
                <a:latin typeface="Arial"/>
                <a:cs typeface="Arial"/>
              </a:defRPr>
            </a:lvl1pPr>
            <a:lvl2pPr>
              <a:buClr>
                <a:srgbClr val="34B14B"/>
              </a:buClr>
              <a:defRPr sz="2800">
                <a:latin typeface="Arial"/>
                <a:cs typeface="Arial"/>
              </a:defRPr>
            </a:lvl2pPr>
            <a:lvl3pPr>
              <a:buClr>
                <a:srgbClr val="34B14B"/>
              </a:buClr>
              <a:defRPr sz="2400">
                <a:latin typeface="Arial"/>
                <a:cs typeface="Arial"/>
              </a:defRPr>
            </a:lvl3pPr>
            <a:lvl4pPr>
              <a:buClr>
                <a:srgbClr val="34B14B"/>
              </a:buClr>
              <a:defRPr sz="2000">
                <a:latin typeface="Arial"/>
                <a:cs typeface="Arial"/>
              </a:defRPr>
            </a:lvl4pPr>
            <a:lvl5pPr>
              <a:buClr>
                <a:srgbClr val="34B14B"/>
              </a:buClr>
              <a:defRPr sz="20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1"/>
          <p:cNvSpPr>
            <a:spLocks noGrp="1"/>
          </p:cNvSpPr>
          <p:nvPr>
            <p:ph type="title"/>
          </p:nvPr>
        </p:nvSpPr>
        <p:spPr>
          <a:xfrm>
            <a:off x="0" y="1"/>
            <a:ext cx="9144000" cy="1060704"/>
          </a:xfrm>
          <a:ln>
            <a:noFill/>
          </a:ln>
        </p:spPr>
        <p:txBody>
          <a:bodyPr anchor="t" anchorCtr="0">
            <a:normAutofit/>
          </a:bodyPr>
          <a:lstStyle>
            <a:lvl1pPr algn="l">
              <a:lnSpc>
                <a:spcPct val="100000"/>
              </a:lnSpc>
              <a:defRPr sz="2500" b="1" i="0">
                <a:solidFill>
                  <a:srgbClr val="FFFFFF"/>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0206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5"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5" y="290671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15F8B6-4AEF-1F4D-AC2D-D10919A1A67B}" type="slidenum">
              <a:rPr lang="en-US" smtClean="0"/>
              <a:t>‹#›</a:t>
            </a:fld>
            <a:endParaRPr lang="en-US" dirty="0"/>
          </a:p>
        </p:txBody>
      </p:sp>
      <p:sp>
        <p:nvSpPr>
          <p:cNvPr id="7" name="Text Placeholder 5"/>
          <p:cNvSpPr>
            <a:spLocks noGrp="1"/>
          </p:cNvSpPr>
          <p:nvPr>
            <p:ph type="body" sz="quarter" idx="13"/>
          </p:nvPr>
        </p:nvSpPr>
        <p:spPr>
          <a:xfrm>
            <a:off x="2833433" y="6313295"/>
            <a:ext cx="3477134" cy="379413"/>
          </a:xfrm>
        </p:spPr>
        <p:txBody>
          <a:bodyPr/>
          <a:lstStyle>
            <a:lvl1pPr marL="0" indent="0" algn="ctr">
              <a:buNone/>
              <a:defRPr sz="1800" b="1">
                <a:solidFill>
                  <a:schemeClr val="bg1"/>
                </a:solidFill>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2347261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2012840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7"/>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9"/>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6" y="1535117"/>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9"/>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296831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1933993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185670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2448239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 y="0"/>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3"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3"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2" y="6356354"/>
            <a:ext cx="289560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3"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15F8B6-4AEF-1F4D-AC2D-D10919A1A67B}" type="slidenum">
              <a:rPr lang="en-US" smtClean="0"/>
              <a:t>‹#›</a:t>
            </a:fld>
            <a:endParaRPr lang="en-US" dirty="0"/>
          </a:p>
        </p:txBody>
      </p:sp>
    </p:spTree>
    <p:extLst>
      <p:ext uri="{BB962C8B-B14F-4D97-AF65-F5344CB8AC3E}">
        <p14:creationId xmlns:p14="http://schemas.microsoft.com/office/powerpoint/2010/main" val="76484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Clr>
          <a:srgbClr val="3C5AA8"/>
        </a:buClr>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Clr>
          <a:srgbClr val="3C5AA8"/>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Clr>
          <a:srgbClr val="3C5AA8"/>
        </a:buClr>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rgbClr val="3C5AA8"/>
        </a:buClr>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Clr>
          <a:srgbClr val="3C5AA8"/>
        </a:buClr>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2473" y="1868234"/>
            <a:ext cx="3490154" cy="1521333"/>
          </a:xfrm>
        </p:spPr>
        <p:txBody>
          <a:bodyPr>
            <a:normAutofit/>
          </a:bodyPr>
          <a:lstStyle/>
          <a:p>
            <a:pPr lvl="1" algn="ctr" defTabSz="457200" rtl="0">
              <a:spcBef>
                <a:spcPct val="0"/>
              </a:spcBef>
            </a:pPr>
            <a:r>
              <a:rPr lang="en-US" sz="4000" b="1" dirty="0" smtClean="0">
                <a:latin typeface="Arial" pitchFamily="34" charset="0"/>
                <a:cs typeface="Arial" pitchFamily="34" charset="0"/>
              </a:rPr>
              <a:t>Chapter 15</a:t>
            </a:r>
            <a:endParaRPr lang="en-US" sz="4000" dirty="0">
              <a:solidFill>
                <a:schemeClr val="tx1"/>
              </a:solidFill>
              <a:latin typeface="Arial" pitchFamily="34" charset="0"/>
              <a:cs typeface="Arial" pitchFamily="34" charset="0"/>
            </a:endParaRPr>
          </a:p>
        </p:txBody>
      </p:sp>
      <p:sp>
        <p:nvSpPr>
          <p:cNvPr id="17" name="Subtitle 16"/>
          <p:cNvSpPr>
            <a:spLocks noGrp="1"/>
          </p:cNvSpPr>
          <p:nvPr>
            <p:ph type="subTitle" idx="1"/>
          </p:nvPr>
        </p:nvSpPr>
        <p:spPr>
          <a:xfrm>
            <a:off x="5323208" y="3103690"/>
            <a:ext cx="3709317" cy="2638247"/>
          </a:xfrm>
        </p:spPr>
        <p:txBody>
          <a:bodyPr anchor="ctr"/>
          <a:lstStyle/>
          <a:p>
            <a:pPr marL="71438" lvl="1">
              <a:lnSpc>
                <a:spcPct val="90000"/>
              </a:lnSpc>
              <a:spcBef>
                <a:spcPts val="1000"/>
              </a:spcBef>
              <a:buClr>
                <a:srgbClr val="FFFFFF"/>
              </a:buClr>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pPr>
            <a:r>
              <a:rPr lang="en-US" sz="3600" dirty="0">
                <a:solidFill>
                  <a:schemeClr val="tx1"/>
                </a:solidFill>
                <a:latin typeface="Arial" pitchFamily="34" charset="0"/>
                <a:cs typeface="Arial" pitchFamily="34" charset="0"/>
              </a:rPr>
              <a:t>Artificial Intelligence</a:t>
            </a:r>
          </a:p>
        </p:txBody>
      </p:sp>
    </p:spTree>
    <p:extLst>
      <p:ext uri="{BB962C8B-B14F-4D97-AF65-F5344CB8AC3E}">
        <p14:creationId xmlns:p14="http://schemas.microsoft.com/office/powerpoint/2010/main" val="23865318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34" charset="-128"/>
              </a:rPr>
              <a:t>Knowledge </a:t>
            </a:r>
            <a:r>
              <a:rPr lang="en-US" altLang="en-US" dirty="0" smtClean="0">
                <a:ea typeface="ＭＳ Ｐゴシック" pitchFamily="34" charset="-128"/>
              </a:rPr>
              <a:t>Representation (1 of 5)</a:t>
            </a:r>
            <a:endParaRPr lang="en-US" dirty="0"/>
          </a:p>
        </p:txBody>
      </p:sp>
      <p:sp>
        <p:nvSpPr>
          <p:cNvPr id="3" name="Content Placeholder 2"/>
          <p:cNvSpPr>
            <a:spLocks noGrp="1"/>
          </p:cNvSpPr>
          <p:nvPr>
            <p:ph idx="1"/>
          </p:nvPr>
        </p:nvSpPr>
        <p:spPr/>
        <p:txBody>
          <a:bodyPr/>
          <a:lstStyle/>
          <a:p>
            <a:r>
              <a:rPr lang="en-US" altLang="en-US" dirty="0" smtClean="0">
                <a:ea typeface="ＭＳ Ｐゴシック" pitchFamily="34" charset="-128"/>
              </a:rPr>
              <a:t>How </a:t>
            </a:r>
            <a:r>
              <a:rPr lang="en-US" altLang="en-US" dirty="0">
                <a:ea typeface="ＭＳ Ｐゴシック" pitchFamily="34" charset="-128"/>
              </a:rPr>
              <a:t>can we represent knowledge for the computer?</a:t>
            </a:r>
          </a:p>
          <a:p>
            <a:pPr lvl="1"/>
            <a:r>
              <a:rPr lang="en-US" altLang="en-US" dirty="0" smtClean="0">
                <a:ea typeface="ＭＳ Ｐゴシック" pitchFamily="34" charset="-128"/>
              </a:rPr>
              <a:t> Natural </a:t>
            </a:r>
            <a:r>
              <a:rPr lang="en-US" altLang="en-US" dirty="0">
                <a:ea typeface="ＭＳ Ｐゴシック" pitchFamily="34" charset="-128"/>
              </a:rPr>
              <a:t>language</a:t>
            </a:r>
          </a:p>
          <a:p>
            <a:pPr lvl="2"/>
            <a:r>
              <a:rPr lang="en-US" altLang="en-US" dirty="0" smtClean="0">
                <a:ea typeface="ＭＳ Ｐゴシック" pitchFamily="34" charset="-128"/>
              </a:rPr>
              <a:t>Use </a:t>
            </a:r>
            <a:r>
              <a:rPr lang="en-US" altLang="en-US" dirty="0">
                <a:ea typeface="ＭＳ Ｐゴシック" pitchFamily="34" charset="-128"/>
              </a:rPr>
              <a:t>requires understanding of the meanings of </a:t>
            </a:r>
            <a:r>
              <a:rPr lang="en-US" altLang="en-US" dirty="0" smtClean="0">
                <a:ea typeface="ＭＳ Ｐゴシック" pitchFamily="34" charset="-128"/>
              </a:rPr>
              <a:t>words </a:t>
            </a:r>
            <a:r>
              <a:rPr lang="en-US" altLang="en-US" dirty="0">
                <a:ea typeface="ＭＳ Ｐゴシック" pitchFamily="34" charset="-128"/>
              </a:rPr>
              <a:t>and combinations of words</a:t>
            </a:r>
          </a:p>
          <a:p>
            <a:pPr lvl="2"/>
            <a:r>
              <a:rPr lang="en-US" altLang="en-US" dirty="0">
                <a:ea typeface="ＭＳ Ｐゴシック" pitchFamily="34" charset="-128"/>
              </a:rPr>
              <a:t>“Spot is a brown dog”</a:t>
            </a:r>
          </a:p>
          <a:p>
            <a:pPr lvl="2"/>
            <a:r>
              <a:rPr lang="en-US" altLang="en-US" dirty="0">
                <a:ea typeface="ＭＳ Ｐゴシック" pitchFamily="34" charset="-128"/>
              </a:rPr>
              <a:t>“Every dog has four legs</a:t>
            </a:r>
            <a:r>
              <a:rPr lang="en-US" altLang="en-US" dirty="0" smtClean="0">
                <a:ea typeface="ＭＳ Ｐゴシック" pitchFamily="34" charset="-128"/>
              </a:rPr>
              <a:t>”</a:t>
            </a:r>
          </a:p>
          <a:p>
            <a:pPr lvl="1"/>
            <a:r>
              <a:rPr lang="en-US" altLang="en-US" dirty="0">
                <a:ea typeface="ＭＳ Ｐゴシック" pitchFamily="34" charset="-128"/>
              </a:rPr>
              <a:t>Formal language</a:t>
            </a:r>
          </a:p>
          <a:p>
            <a:pPr lvl="2"/>
            <a:r>
              <a:rPr lang="en-US" altLang="en-US" dirty="0">
                <a:ea typeface="ＭＳ Ｐゴシック" pitchFamily="34" charset="-128"/>
              </a:rPr>
              <a:t> Language of formal logic</a:t>
            </a:r>
          </a:p>
          <a:p>
            <a:pPr lvl="2"/>
            <a:r>
              <a:rPr lang="en-US" altLang="en-US" dirty="0">
                <a:ea typeface="ＭＳ Ｐゴシック" pitchFamily="34" charset="-128"/>
              </a:rPr>
              <a:t> “Spot is a brown dog” becomes</a:t>
            </a:r>
            <a:r>
              <a:rPr lang="en-US" altLang="en-US" i="1" dirty="0">
                <a:ea typeface="ＭＳ Ｐゴシック" pitchFamily="34" charset="-128"/>
              </a:rPr>
              <a:t> </a:t>
            </a:r>
          </a:p>
          <a:p>
            <a:pPr lvl="3"/>
            <a:r>
              <a:rPr lang="en-US" altLang="en-US" i="1" dirty="0">
                <a:ea typeface="ＭＳ Ｐゴシック" pitchFamily="34" charset="-128"/>
              </a:rPr>
              <a:t> dog(Spot) AND brown(Spot</a:t>
            </a:r>
            <a:r>
              <a:rPr lang="en-US" altLang="en-US" i="1" dirty="0" smtClean="0">
                <a:ea typeface="ＭＳ Ｐゴシック" pitchFamily="34" charset="-128"/>
              </a:rPr>
              <a:t>)</a:t>
            </a:r>
            <a:endParaRPr lang="en-US" altLang="en-US" i="1" dirty="0">
              <a:ea typeface="ＭＳ Ｐゴシック" pitchFamily="34" charset="-128"/>
            </a:endParaRPr>
          </a:p>
        </p:txBody>
      </p:sp>
    </p:spTree>
    <p:extLst>
      <p:ext uri="{BB962C8B-B14F-4D97-AF65-F5344CB8AC3E}">
        <p14:creationId xmlns:p14="http://schemas.microsoft.com/office/powerpoint/2010/main" val="2290161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042"/>
            <a:ext cx="9144000" cy="1102835"/>
          </a:xfrm>
        </p:spPr>
        <p:txBody>
          <a:bodyPr/>
          <a:lstStyle/>
          <a:p>
            <a:r>
              <a:rPr lang="en-US" altLang="en-US" dirty="0">
                <a:ea typeface="ＭＳ Ｐゴシック" pitchFamily="34" charset="-128"/>
              </a:rPr>
              <a:t>Knowledge Representation </a:t>
            </a:r>
            <a:r>
              <a:rPr lang="en-US" altLang="en-US" dirty="0" smtClean="0">
                <a:ea typeface="ＭＳ Ｐゴシック" pitchFamily="34" charset="-128"/>
              </a:rPr>
              <a:t>(2 </a:t>
            </a:r>
            <a:r>
              <a:rPr lang="en-US" altLang="en-US" dirty="0">
                <a:ea typeface="ＭＳ Ｐゴシック" pitchFamily="34" charset="-128"/>
              </a:rPr>
              <a:t>of 5)</a:t>
            </a:r>
            <a:endParaRPr lang="en-US" dirty="0"/>
          </a:p>
        </p:txBody>
      </p:sp>
      <p:sp>
        <p:nvSpPr>
          <p:cNvPr id="3" name="Content Placeholder 2"/>
          <p:cNvSpPr>
            <a:spLocks noGrp="1"/>
          </p:cNvSpPr>
          <p:nvPr>
            <p:ph idx="1"/>
          </p:nvPr>
        </p:nvSpPr>
        <p:spPr>
          <a:xfrm>
            <a:off x="457203" y="1343560"/>
            <a:ext cx="8229600" cy="4672230"/>
          </a:xfrm>
        </p:spPr>
        <p:txBody>
          <a:bodyPr/>
          <a:lstStyle/>
          <a:p>
            <a:pPr lvl="2"/>
            <a:r>
              <a:rPr lang="en-US" altLang="en-US" dirty="0" smtClean="0">
                <a:ea typeface="ＭＳ Ｐゴシック" pitchFamily="34" charset="-128"/>
              </a:rPr>
              <a:t> “</a:t>
            </a:r>
            <a:r>
              <a:rPr lang="en-US" altLang="en-US" dirty="0">
                <a:ea typeface="ＭＳ Ｐゴシック" pitchFamily="34" charset="-128"/>
              </a:rPr>
              <a:t>Every dog has four legs” becomes</a:t>
            </a:r>
          </a:p>
          <a:p>
            <a:pPr lvl="3"/>
            <a:r>
              <a:rPr lang="en-US" altLang="en-US" i="1" dirty="0" smtClean="0">
                <a:ea typeface="ＭＳ Ｐゴシック" pitchFamily="34" charset="-128"/>
              </a:rPr>
              <a:t> For </a:t>
            </a:r>
            <a:r>
              <a:rPr lang="en-US" altLang="en-US" i="1" dirty="0">
                <a:ea typeface="ＭＳ Ｐゴシック" pitchFamily="34" charset="-128"/>
              </a:rPr>
              <a:t>every x, if x is a dog then x has four legs</a:t>
            </a:r>
          </a:p>
          <a:p>
            <a:pPr lvl="3"/>
            <a:r>
              <a:rPr lang="en-US" altLang="en-US" i="1" dirty="0" smtClean="0">
                <a:ea typeface="ＭＳ Ｐゴシック" pitchFamily="34" charset="-128"/>
              </a:rPr>
              <a:t> (</a:t>
            </a:r>
            <a:r>
              <a:rPr lang="en-US" altLang="en-US" i="1" dirty="0">
                <a:ea typeface="ＭＳ Ｐゴシック" pitchFamily="34" charset="-128"/>
              </a:rPr>
              <a:t>∀x) dog(x) -&gt; four-legged(x</a:t>
            </a:r>
            <a:r>
              <a:rPr lang="en-US" altLang="en-US" i="1" dirty="0" smtClean="0">
                <a:ea typeface="ＭＳ Ｐゴシック" pitchFamily="34" charset="-128"/>
              </a:rPr>
              <a:t>)</a:t>
            </a:r>
          </a:p>
          <a:p>
            <a:pPr lvl="1"/>
            <a:r>
              <a:rPr lang="en-US" altLang="en-US" dirty="0">
                <a:ea typeface="ＭＳ Ｐゴシック" pitchFamily="34" charset="-128"/>
              </a:rPr>
              <a:t>Pictorial representation</a:t>
            </a:r>
          </a:p>
          <a:p>
            <a:pPr lvl="2"/>
            <a:r>
              <a:rPr lang="en-US" altLang="en-US" dirty="0">
                <a:ea typeface="ＭＳ Ｐゴシック" pitchFamily="34" charset="-128"/>
              </a:rPr>
              <a:t> Knowledge as a digital picture</a:t>
            </a:r>
          </a:p>
          <a:p>
            <a:pPr lvl="2"/>
            <a:r>
              <a:rPr lang="en-US" altLang="en-US" dirty="0">
                <a:ea typeface="ＭＳ Ｐゴシック" pitchFamily="34" charset="-128"/>
              </a:rPr>
              <a:t> Cannot represent categorical information</a:t>
            </a:r>
          </a:p>
          <a:p>
            <a:pPr lvl="3"/>
            <a:r>
              <a:rPr lang="en-US" altLang="en-US" dirty="0">
                <a:ea typeface="ＭＳ Ｐゴシック" pitchFamily="34" charset="-128"/>
              </a:rPr>
              <a:t> Example: every dog has four legs</a:t>
            </a:r>
          </a:p>
          <a:p>
            <a:pPr lvl="1"/>
            <a:r>
              <a:rPr lang="en-US" altLang="en-US" dirty="0">
                <a:ea typeface="ＭＳ Ｐゴシック" pitchFamily="34" charset="-128"/>
              </a:rPr>
              <a:t>Graphical representation</a:t>
            </a:r>
          </a:p>
          <a:p>
            <a:pPr lvl="2"/>
            <a:r>
              <a:rPr lang="en-US" altLang="en-US" dirty="0">
                <a:ea typeface="ＭＳ Ｐゴシック" pitchFamily="34" charset="-128"/>
              </a:rPr>
              <a:t> Knowledge as nodes connected by </a:t>
            </a:r>
            <a:r>
              <a:rPr lang="en-US" altLang="en-US" dirty="0" smtClean="0">
                <a:ea typeface="ＭＳ Ｐゴシック" pitchFamily="34" charset="-128"/>
              </a:rPr>
              <a:t>edges</a:t>
            </a:r>
          </a:p>
        </p:txBody>
      </p:sp>
    </p:spTree>
    <p:extLst>
      <p:ext uri="{BB962C8B-B14F-4D97-AF65-F5344CB8AC3E}">
        <p14:creationId xmlns:p14="http://schemas.microsoft.com/office/powerpoint/2010/main" val="1752536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34" charset="-128"/>
              </a:rPr>
              <a:t>Knowledge Representation </a:t>
            </a:r>
            <a:r>
              <a:rPr lang="en-US" altLang="en-US" dirty="0" smtClean="0">
                <a:ea typeface="ＭＳ Ｐゴシック" pitchFamily="34" charset="-128"/>
              </a:rPr>
              <a:t>(3 of 5)</a:t>
            </a:r>
            <a:endParaRPr lang="en-US" dirty="0"/>
          </a:p>
        </p:txBody>
      </p:sp>
      <p:sp>
        <p:nvSpPr>
          <p:cNvPr id="3" name="Content Placeholder 2"/>
          <p:cNvSpPr>
            <a:spLocks noGrp="1"/>
          </p:cNvSpPr>
          <p:nvPr>
            <p:ph idx="1"/>
          </p:nvPr>
        </p:nvSpPr>
        <p:spPr/>
        <p:txBody>
          <a:bodyPr/>
          <a:lstStyle/>
          <a:p>
            <a:pPr lvl="1"/>
            <a:r>
              <a:rPr lang="en-US" altLang="en-US" b="1" dirty="0" smtClean="0">
                <a:ea typeface="ＭＳ Ｐゴシック" pitchFamily="34" charset="-128"/>
              </a:rPr>
              <a:t>Semantic </a:t>
            </a:r>
            <a:r>
              <a:rPr lang="en-US" altLang="en-US" b="1" dirty="0">
                <a:ea typeface="ＭＳ Ｐゴシック" pitchFamily="34" charset="-128"/>
              </a:rPr>
              <a:t>net</a:t>
            </a:r>
            <a:endParaRPr lang="en-US" altLang="en-US" dirty="0">
              <a:ea typeface="ＭＳ Ｐゴシック" pitchFamily="34" charset="-128"/>
            </a:endParaRPr>
          </a:p>
          <a:p>
            <a:pPr lvl="3"/>
            <a:r>
              <a:rPr lang="en-US" altLang="en-US" dirty="0" smtClean="0">
                <a:ea typeface="ＭＳ Ｐゴシック" pitchFamily="34" charset="-128"/>
              </a:rPr>
              <a:t> Nodes </a:t>
            </a:r>
            <a:r>
              <a:rPr lang="en-US" altLang="en-US" dirty="0">
                <a:ea typeface="ＭＳ Ｐゴシック" pitchFamily="34" charset="-128"/>
              </a:rPr>
              <a:t>for objects or categories of objects</a:t>
            </a:r>
          </a:p>
          <a:p>
            <a:pPr lvl="3"/>
            <a:r>
              <a:rPr lang="en-US" altLang="en-US" dirty="0" smtClean="0">
                <a:ea typeface="ＭＳ Ｐゴシック" pitchFamily="34" charset="-128"/>
              </a:rPr>
              <a:t> Edges </a:t>
            </a:r>
            <a:r>
              <a:rPr lang="en-US" altLang="en-US" dirty="0">
                <a:ea typeface="ＭＳ Ｐゴシック" pitchFamily="34" charset="-128"/>
              </a:rPr>
              <a:t>for relationships</a:t>
            </a:r>
          </a:p>
          <a:p>
            <a:pPr lvl="3"/>
            <a:r>
              <a:rPr lang="en-US" altLang="en-US" dirty="0" smtClean="0">
                <a:ea typeface="ＭＳ Ｐゴシック" pitchFamily="34" charset="-128"/>
              </a:rPr>
              <a:t> Nodes </a:t>
            </a:r>
            <a:r>
              <a:rPr lang="en-US" altLang="en-US" dirty="0">
                <a:ea typeface="ＭＳ Ｐゴシック" pitchFamily="34" charset="-128"/>
              </a:rPr>
              <a:t>inherit features through “</a:t>
            </a:r>
            <a:r>
              <a:rPr lang="en-US" altLang="ja-JP" dirty="0" err="1">
                <a:ea typeface="ＭＳ Ｐゴシック" pitchFamily="34" charset="-128"/>
              </a:rPr>
              <a:t>isa</a:t>
            </a:r>
            <a:r>
              <a:rPr lang="en-US" altLang="en-US" dirty="0">
                <a:ea typeface="ＭＳ Ｐゴシック" pitchFamily="34" charset="-128"/>
              </a:rPr>
              <a:t>”</a:t>
            </a:r>
            <a:r>
              <a:rPr lang="en-US" altLang="ja-JP" dirty="0">
                <a:ea typeface="ＭＳ Ｐゴシック" pitchFamily="34" charset="-128"/>
              </a:rPr>
              <a:t> </a:t>
            </a:r>
            <a:r>
              <a:rPr lang="en-US" altLang="ja-JP" dirty="0" smtClean="0">
                <a:ea typeface="ＭＳ Ｐゴシック" pitchFamily="34" charset="-128"/>
              </a:rPr>
              <a:t>relationships</a:t>
            </a:r>
            <a:endParaRPr lang="en-US" altLang="en-US" dirty="0">
              <a:ea typeface="ＭＳ Ｐゴシック" pitchFamily="34" charset="-128"/>
            </a:endParaRPr>
          </a:p>
        </p:txBody>
      </p:sp>
    </p:spTree>
    <p:extLst>
      <p:ext uri="{BB962C8B-B14F-4D97-AF65-F5344CB8AC3E}">
        <p14:creationId xmlns:p14="http://schemas.microsoft.com/office/powerpoint/2010/main" val="3793736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dirty="0">
                <a:cs typeface="ＭＳ Ｐゴシック" charset="-128"/>
              </a:rPr>
              <a:t>Knowledge Representation </a:t>
            </a:r>
            <a:r>
              <a:rPr lang="en-US" kern="0" dirty="0" smtClean="0">
                <a:cs typeface="ＭＳ Ｐゴシック" charset="-128"/>
              </a:rPr>
              <a:t>(4 of 5)</a:t>
            </a:r>
            <a:endParaRPr lang="en-US" dirty="0"/>
          </a:p>
        </p:txBody>
      </p:sp>
      <p:pic>
        <p:nvPicPr>
          <p:cNvPr id="4" name="Picture 6" descr="An illustration shows semantic net representation. The classes or objects are Spot, dog, and mammal. The properties are warm-blooded, four legs, tail, and brown. The relationship between the objects and the properties are as follows. Spot, is color, Brown; Spot, instance, dog; dog, is a, mammal; dog, has, four legs; dog, has, tail; mammal, is, warm-bloode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8466" y="1711184"/>
            <a:ext cx="4182255" cy="381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0154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a:cs typeface="ＭＳ Ｐゴシック" charset="-128"/>
              </a:rPr>
              <a:t>Knowledge Representation </a:t>
            </a:r>
            <a:r>
              <a:rPr lang="en-US" kern="0" dirty="0" smtClean="0">
                <a:cs typeface="ＭＳ Ｐゴシック" charset="-128"/>
              </a:rPr>
              <a:t>(5 </a:t>
            </a:r>
            <a:r>
              <a:rPr lang="en-US" kern="0" dirty="0">
                <a:cs typeface="ＭＳ Ｐゴシック" charset="-128"/>
              </a:rPr>
              <a:t>of 5)</a:t>
            </a:r>
            <a:endParaRPr lang="en-US" dirty="0"/>
          </a:p>
        </p:txBody>
      </p:sp>
      <p:sp>
        <p:nvSpPr>
          <p:cNvPr id="3" name="Content Placeholder 2"/>
          <p:cNvSpPr>
            <a:spLocks noGrp="1"/>
          </p:cNvSpPr>
          <p:nvPr>
            <p:ph idx="1"/>
          </p:nvPr>
        </p:nvSpPr>
        <p:spPr/>
        <p:txBody>
          <a:bodyPr/>
          <a:lstStyle/>
          <a:p>
            <a:r>
              <a:rPr lang="en-US" altLang="en-US" dirty="0">
                <a:ea typeface="ＭＳ Ｐゴシック" pitchFamily="34" charset="-128"/>
              </a:rPr>
              <a:t>Requirements of a representation</a:t>
            </a:r>
          </a:p>
          <a:p>
            <a:pPr lvl="1"/>
            <a:r>
              <a:rPr lang="en-US" altLang="en-US" dirty="0" smtClean="0">
                <a:ea typeface="ＭＳ Ｐゴシック" pitchFamily="34" charset="-128"/>
              </a:rPr>
              <a:t>  Adequacy</a:t>
            </a:r>
            <a:r>
              <a:rPr lang="en-US" altLang="en-US" dirty="0">
                <a:ea typeface="ＭＳ Ｐゴシック" pitchFamily="34" charset="-128"/>
              </a:rPr>
              <a:t>: </a:t>
            </a:r>
            <a:r>
              <a:rPr lang="en-US" altLang="en-US" dirty="0" smtClean="0">
                <a:ea typeface="ＭＳ Ｐゴシック" pitchFamily="34" charset="-128"/>
              </a:rPr>
              <a:t> must </a:t>
            </a:r>
            <a:r>
              <a:rPr lang="en-US" altLang="en-US" dirty="0">
                <a:ea typeface="ＭＳ Ｐゴシック" pitchFamily="34" charset="-128"/>
              </a:rPr>
              <a:t>capture all relevant information</a:t>
            </a:r>
          </a:p>
          <a:p>
            <a:pPr lvl="1"/>
            <a:r>
              <a:rPr lang="en-US" altLang="en-US" dirty="0" smtClean="0">
                <a:ea typeface="ＭＳ Ｐゴシック" pitchFamily="34" charset="-128"/>
              </a:rPr>
              <a:t> Efficiency</a:t>
            </a:r>
            <a:r>
              <a:rPr lang="en-US" altLang="en-US" dirty="0">
                <a:ea typeface="ＭＳ Ｐゴシック" pitchFamily="34" charset="-128"/>
              </a:rPr>
              <a:t>: </a:t>
            </a:r>
            <a:r>
              <a:rPr lang="en-US" altLang="en-US" dirty="0" smtClean="0">
                <a:ea typeface="ＭＳ Ｐゴシック" pitchFamily="34" charset="-128"/>
              </a:rPr>
              <a:t>  avoid </a:t>
            </a:r>
            <a:r>
              <a:rPr lang="en-US" altLang="en-US" dirty="0">
                <a:ea typeface="ＭＳ Ｐゴシック" pitchFamily="34" charset="-128"/>
              </a:rPr>
              <a:t>redundant information</a:t>
            </a:r>
          </a:p>
          <a:p>
            <a:pPr lvl="1"/>
            <a:r>
              <a:rPr lang="en-US" altLang="en-US" dirty="0" smtClean="0">
                <a:ea typeface="ＭＳ Ｐゴシック" pitchFamily="34" charset="-128"/>
              </a:rPr>
              <a:t> </a:t>
            </a:r>
            <a:r>
              <a:rPr lang="en-US" altLang="en-US" dirty="0" err="1" smtClean="0">
                <a:ea typeface="ＭＳ Ｐゴシック" pitchFamily="34" charset="-128"/>
              </a:rPr>
              <a:t>Extendability</a:t>
            </a:r>
            <a:r>
              <a:rPr lang="en-US" altLang="en-US" dirty="0">
                <a:ea typeface="ＭＳ Ｐゴシック" pitchFamily="34" charset="-128"/>
              </a:rPr>
              <a:t>: easy to add new knowledge</a:t>
            </a:r>
          </a:p>
          <a:p>
            <a:pPr lvl="1"/>
            <a:r>
              <a:rPr lang="en-US" altLang="en-US" dirty="0" smtClean="0">
                <a:ea typeface="ＭＳ Ｐゴシック" pitchFamily="34" charset="-128"/>
              </a:rPr>
              <a:t> Appropriate</a:t>
            </a:r>
            <a:r>
              <a:rPr lang="en-US" altLang="en-US" dirty="0">
                <a:ea typeface="ＭＳ Ｐゴシック" pitchFamily="34" charset="-128"/>
              </a:rPr>
              <a:t>: </a:t>
            </a:r>
            <a:r>
              <a:rPr lang="en-US" altLang="en-US" dirty="0" smtClean="0">
                <a:ea typeface="ＭＳ Ｐゴシック" pitchFamily="34" charset="-128"/>
              </a:rPr>
              <a:t>  easy </a:t>
            </a:r>
            <a:r>
              <a:rPr lang="en-US" altLang="en-US" dirty="0">
                <a:ea typeface="ＭＳ Ｐゴシック" pitchFamily="34" charset="-128"/>
              </a:rPr>
              <a:t>to use for particular </a:t>
            </a:r>
            <a:r>
              <a:rPr lang="en-US" altLang="en-US" dirty="0" smtClean="0">
                <a:ea typeface="ＭＳ Ｐゴシック" pitchFamily="34" charset="-128"/>
              </a:rPr>
              <a:t>purpose</a:t>
            </a:r>
            <a:endParaRPr lang="en-US" altLang="en-US" dirty="0">
              <a:ea typeface="ＭＳ Ｐゴシック" pitchFamily="34" charset="-128"/>
            </a:endParaRPr>
          </a:p>
        </p:txBody>
      </p:sp>
    </p:spTree>
    <p:extLst>
      <p:ext uri="{BB962C8B-B14F-4D97-AF65-F5344CB8AC3E}">
        <p14:creationId xmlns:p14="http://schemas.microsoft.com/office/powerpoint/2010/main" val="779852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34" charset="-128"/>
              </a:rPr>
              <a:t>Recognition </a:t>
            </a:r>
            <a:r>
              <a:rPr lang="en-US" altLang="en-US" dirty="0" smtClean="0">
                <a:ea typeface="ＭＳ Ｐゴシック" pitchFamily="34" charset="-128"/>
              </a:rPr>
              <a:t>Tasks (1 of 12)</a:t>
            </a:r>
            <a:endParaRPr lang="en-US" dirty="0"/>
          </a:p>
        </p:txBody>
      </p:sp>
      <p:sp>
        <p:nvSpPr>
          <p:cNvPr id="3" name="Content Placeholder 2"/>
          <p:cNvSpPr>
            <a:spLocks noGrp="1"/>
          </p:cNvSpPr>
          <p:nvPr>
            <p:ph idx="1"/>
          </p:nvPr>
        </p:nvSpPr>
        <p:spPr/>
        <p:txBody>
          <a:bodyPr/>
          <a:lstStyle/>
          <a:p>
            <a:r>
              <a:rPr lang="en-US" altLang="en-US" dirty="0">
                <a:ea typeface="ＭＳ Ｐゴシック" pitchFamily="34" charset="-128"/>
              </a:rPr>
              <a:t>Some AI work attempts to mimic the brain</a:t>
            </a:r>
          </a:p>
          <a:p>
            <a:r>
              <a:rPr lang="en-US" altLang="en-US" dirty="0">
                <a:ea typeface="ＭＳ Ｐゴシック" pitchFamily="34" charset="-128"/>
              </a:rPr>
              <a:t>Humans have 86 billion (10</a:t>
            </a:r>
            <a:r>
              <a:rPr lang="en-US" altLang="en-US" baseline="30000" dirty="0">
                <a:ea typeface="ＭＳ Ｐゴシック" pitchFamily="34" charset="-128"/>
              </a:rPr>
              <a:t>12</a:t>
            </a:r>
            <a:r>
              <a:rPr lang="en-US" altLang="en-US" dirty="0">
                <a:ea typeface="ＭＳ Ｐゴシック" pitchFamily="34" charset="-128"/>
              </a:rPr>
              <a:t>) neurons</a:t>
            </a:r>
          </a:p>
          <a:p>
            <a:r>
              <a:rPr lang="en-US" altLang="en-US" dirty="0">
                <a:ea typeface="ＭＳ Ｐゴシック" pitchFamily="34" charset="-128"/>
              </a:rPr>
              <a:t>A neuron receives electrical stimuli from other neurons through dendrites</a:t>
            </a:r>
          </a:p>
          <a:p>
            <a:r>
              <a:rPr lang="en-US" altLang="en-US" dirty="0">
                <a:ea typeface="ＭＳ Ｐゴシック" pitchFamily="34" charset="-128"/>
              </a:rPr>
              <a:t>A neuron sends electrical stimuli through its axon</a:t>
            </a:r>
          </a:p>
          <a:p>
            <a:r>
              <a:rPr lang="en-US" altLang="en-US" dirty="0">
                <a:ea typeface="ＭＳ Ｐゴシック" pitchFamily="34" charset="-128"/>
              </a:rPr>
              <a:t>Signals pass through gaps, synapses</a:t>
            </a:r>
          </a:p>
          <a:p>
            <a:r>
              <a:rPr lang="en-US" altLang="en-US" dirty="0">
                <a:ea typeface="ＭＳ Ｐゴシック" pitchFamily="34" charset="-128"/>
              </a:rPr>
              <a:t>Some synapses cause increased activation; others inhibit activation</a:t>
            </a:r>
          </a:p>
          <a:p>
            <a:r>
              <a:rPr lang="en-US" altLang="en-US" dirty="0">
                <a:ea typeface="ＭＳ Ｐゴシック" pitchFamily="34" charset="-128"/>
              </a:rPr>
              <a:t>Neurons are like very simple computational </a:t>
            </a:r>
            <a:r>
              <a:rPr lang="en-US" altLang="en-US" dirty="0" smtClean="0">
                <a:ea typeface="ＭＳ Ｐゴシック" pitchFamily="34" charset="-128"/>
              </a:rPr>
              <a:t>devices</a:t>
            </a:r>
            <a:endParaRPr lang="en-US" altLang="en-US" dirty="0">
              <a:ea typeface="ＭＳ Ｐゴシック" pitchFamily="34" charset="-128"/>
            </a:endParaRPr>
          </a:p>
        </p:txBody>
      </p:sp>
    </p:spTree>
    <p:extLst>
      <p:ext uri="{BB962C8B-B14F-4D97-AF65-F5344CB8AC3E}">
        <p14:creationId xmlns:p14="http://schemas.microsoft.com/office/powerpoint/2010/main" val="4143912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34" charset="-128"/>
              </a:rPr>
              <a:t>Recognition Tasks </a:t>
            </a:r>
            <a:r>
              <a:rPr lang="en-US" altLang="en-US" dirty="0" smtClean="0">
                <a:ea typeface="ＭＳ Ｐゴシック" pitchFamily="34" charset="-128"/>
              </a:rPr>
              <a:t>(2 of 12)</a:t>
            </a:r>
            <a:endParaRPr lang="en-US" dirty="0"/>
          </a:p>
        </p:txBody>
      </p:sp>
      <p:pic>
        <p:nvPicPr>
          <p:cNvPr id="4" name="Picture 5" descr="An illustration of a neuron shows nucleus in the cell body. A long, projection from the cell body is the axon, and multiple branches projecting from the cell body are dendrites. The gap between the axon end and dendrites of other neurons is called synaps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3849" y="1912611"/>
            <a:ext cx="5591331" cy="350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4034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34" charset="-128"/>
              </a:rPr>
              <a:t>Recognition Tasks </a:t>
            </a:r>
            <a:r>
              <a:rPr lang="en-US" altLang="en-US" dirty="0" smtClean="0">
                <a:ea typeface="ＭＳ Ｐゴシック" pitchFamily="34" charset="-128"/>
              </a:rPr>
              <a:t>(3 </a:t>
            </a:r>
            <a:r>
              <a:rPr lang="en-US" altLang="en-US" dirty="0">
                <a:ea typeface="ＭＳ Ｐゴシック" pitchFamily="34" charset="-128"/>
              </a:rPr>
              <a:t>of 12)</a:t>
            </a:r>
            <a:endParaRPr lang="en-US" dirty="0"/>
          </a:p>
        </p:txBody>
      </p:sp>
      <p:sp>
        <p:nvSpPr>
          <p:cNvPr id="3" name="Content Placeholder 2"/>
          <p:cNvSpPr>
            <a:spLocks noGrp="1"/>
          </p:cNvSpPr>
          <p:nvPr>
            <p:ph idx="1"/>
          </p:nvPr>
        </p:nvSpPr>
        <p:spPr/>
        <p:txBody>
          <a:bodyPr/>
          <a:lstStyle/>
          <a:p>
            <a:r>
              <a:rPr lang="en-US" altLang="en-US" dirty="0">
                <a:ea typeface="ＭＳ Ｐゴシック" pitchFamily="34" charset="-128"/>
              </a:rPr>
              <a:t>The nervous system is like a </a:t>
            </a:r>
            <a:r>
              <a:rPr lang="en-US" altLang="en-US" b="1" dirty="0">
                <a:ea typeface="ＭＳ Ｐゴシック" pitchFamily="34" charset="-128"/>
              </a:rPr>
              <a:t>connectionist architecture</a:t>
            </a:r>
          </a:p>
          <a:p>
            <a:pPr lvl="1"/>
            <a:r>
              <a:rPr lang="en-US" altLang="en-US" dirty="0">
                <a:ea typeface="ＭＳ Ｐゴシック" pitchFamily="34" charset="-128"/>
              </a:rPr>
              <a:t>Processing arises from many simple processors with rich and complex connections</a:t>
            </a:r>
          </a:p>
          <a:p>
            <a:r>
              <a:rPr lang="en-US" altLang="en-US" dirty="0">
                <a:ea typeface="ＭＳ Ｐゴシック" pitchFamily="34" charset="-128"/>
              </a:rPr>
              <a:t>Processing in the brain occurs in a massively parallel way</a:t>
            </a:r>
          </a:p>
          <a:p>
            <a:pPr lvl="1"/>
            <a:r>
              <a:rPr lang="en-US" altLang="en-US" dirty="0">
                <a:ea typeface="ＭＳ Ｐゴシック" pitchFamily="34" charset="-128"/>
              </a:rPr>
              <a:t>Individual neurons are slow compared to computer computational speeds</a:t>
            </a:r>
          </a:p>
          <a:p>
            <a:pPr lvl="1"/>
            <a:r>
              <a:rPr lang="en-US" altLang="en-US" dirty="0">
                <a:ea typeface="ＭＳ Ｐゴシック" pitchFamily="34" charset="-128"/>
              </a:rPr>
              <a:t>Allows for redundancy and neuron failure (fault tolerant</a:t>
            </a:r>
            <a:r>
              <a:rPr lang="en-US" altLang="en-US" dirty="0" smtClean="0">
                <a:ea typeface="ＭＳ Ｐゴシック" pitchFamily="34" charset="-128"/>
              </a:rPr>
              <a:t>)</a:t>
            </a:r>
            <a:endParaRPr lang="en-US" altLang="en-US" dirty="0">
              <a:ea typeface="ＭＳ Ｐゴシック" pitchFamily="34" charset="-128"/>
            </a:endParaRPr>
          </a:p>
        </p:txBody>
      </p:sp>
    </p:spTree>
    <p:extLst>
      <p:ext uri="{BB962C8B-B14F-4D97-AF65-F5344CB8AC3E}">
        <p14:creationId xmlns:p14="http://schemas.microsoft.com/office/powerpoint/2010/main" val="879008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34" charset="-128"/>
              </a:rPr>
              <a:t>Recognition Tasks </a:t>
            </a:r>
            <a:r>
              <a:rPr lang="en-US" altLang="en-US" dirty="0" smtClean="0">
                <a:ea typeface="ＭＳ Ｐゴシック" pitchFamily="34" charset="-128"/>
              </a:rPr>
              <a:t>(4 </a:t>
            </a:r>
            <a:r>
              <a:rPr lang="en-US" altLang="en-US" dirty="0">
                <a:ea typeface="ＭＳ Ｐゴシック" pitchFamily="34" charset="-128"/>
              </a:rPr>
              <a:t>of 12)</a:t>
            </a:r>
            <a:endParaRPr lang="en-US" dirty="0"/>
          </a:p>
        </p:txBody>
      </p:sp>
      <p:sp>
        <p:nvSpPr>
          <p:cNvPr id="3" name="Content Placeholder 2"/>
          <p:cNvSpPr>
            <a:spLocks noGrp="1"/>
          </p:cNvSpPr>
          <p:nvPr>
            <p:ph idx="1"/>
          </p:nvPr>
        </p:nvSpPr>
        <p:spPr/>
        <p:txBody>
          <a:bodyPr/>
          <a:lstStyle/>
          <a:p>
            <a:r>
              <a:rPr lang="en-US" altLang="en-US" dirty="0">
                <a:ea typeface="ＭＳ Ｐゴシック" pitchFamily="34" charset="-128"/>
              </a:rPr>
              <a:t>Artificial </a:t>
            </a:r>
            <a:r>
              <a:rPr lang="en-US" altLang="en-US" b="1" dirty="0">
                <a:ea typeface="ＭＳ Ｐゴシック" pitchFamily="34" charset="-128"/>
              </a:rPr>
              <a:t>neural networks</a:t>
            </a:r>
            <a:r>
              <a:rPr lang="en-US" altLang="en-US" dirty="0">
                <a:ea typeface="ＭＳ Ｐゴシック" pitchFamily="34" charset="-128"/>
              </a:rPr>
              <a:t> mimic the connectionist approach </a:t>
            </a:r>
          </a:p>
          <a:p>
            <a:r>
              <a:rPr lang="en-US" altLang="en-US" dirty="0">
                <a:ea typeface="ＭＳ Ｐゴシック" pitchFamily="34" charset="-128"/>
              </a:rPr>
              <a:t>Individual artificial “neurons” have:</a:t>
            </a:r>
          </a:p>
          <a:p>
            <a:pPr lvl="1"/>
            <a:r>
              <a:rPr lang="en-US" altLang="en-US" dirty="0">
                <a:ea typeface="ＭＳ Ｐゴシック" pitchFamily="34" charset="-128"/>
              </a:rPr>
              <a:t>A threshold for generating output</a:t>
            </a:r>
          </a:p>
          <a:p>
            <a:pPr lvl="1"/>
            <a:r>
              <a:rPr lang="en-US" altLang="en-US" dirty="0">
                <a:ea typeface="ＭＳ Ｐゴシック" pitchFamily="34" charset="-128"/>
              </a:rPr>
              <a:t>An activation level</a:t>
            </a:r>
          </a:p>
          <a:p>
            <a:pPr lvl="1"/>
            <a:r>
              <a:rPr lang="en-US" altLang="en-US" dirty="0">
                <a:ea typeface="ＭＳ Ｐゴシック" pitchFamily="34" charset="-128"/>
              </a:rPr>
              <a:t>Incoming weighted edges</a:t>
            </a:r>
          </a:p>
          <a:p>
            <a:pPr lvl="1"/>
            <a:r>
              <a:rPr lang="en-US" altLang="en-US" dirty="0">
                <a:ea typeface="ＭＳ Ｐゴシック" pitchFamily="34" charset="-128"/>
              </a:rPr>
              <a:t>Outgoing weighted </a:t>
            </a:r>
            <a:r>
              <a:rPr lang="en-US" altLang="en-US" dirty="0" smtClean="0">
                <a:ea typeface="ＭＳ Ｐゴシック" pitchFamily="34" charset="-128"/>
              </a:rPr>
              <a:t>edges</a:t>
            </a:r>
            <a:endParaRPr lang="en-US" altLang="en-US" dirty="0">
              <a:ea typeface="ＭＳ Ｐゴシック" pitchFamily="34" charset="-128"/>
            </a:endParaRPr>
          </a:p>
        </p:txBody>
      </p:sp>
    </p:spTree>
    <p:extLst>
      <p:ext uri="{BB962C8B-B14F-4D97-AF65-F5344CB8AC3E}">
        <p14:creationId xmlns:p14="http://schemas.microsoft.com/office/powerpoint/2010/main" val="3438779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34" charset="-128"/>
              </a:rPr>
              <a:t>Recognition Tasks </a:t>
            </a:r>
            <a:r>
              <a:rPr lang="en-US" altLang="en-US" dirty="0" smtClean="0">
                <a:ea typeface="ＭＳ Ｐゴシック" pitchFamily="34" charset="-128"/>
              </a:rPr>
              <a:t>(5 </a:t>
            </a:r>
            <a:r>
              <a:rPr lang="en-US" altLang="en-US" dirty="0">
                <a:ea typeface="ＭＳ Ｐゴシック" pitchFamily="34" charset="-128"/>
              </a:rPr>
              <a:t>of 12)</a:t>
            </a:r>
            <a:endParaRPr lang="en-US" dirty="0"/>
          </a:p>
        </p:txBody>
      </p:sp>
      <p:pic>
        <p:nvPicPr>
          <p:cNvPr id="4" name="Picture 6" descr="An illustration shows three input lines, with weights 2, negative 1, and 2 passed to a neuron with threshold value 3. The neuron fires one output lin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3633" y="2160348"/>
            <a:ext cx="5276537" cy="2952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7543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34" charset="-128"/>
              </a:rPr>
              <a:t>Learning </a:t>
            </a:r>
            <a:r>
              <a:rPr lang="en-US" altLang="en-US" dirty="0" smtClean="0">
                <a:ea typeface="ＭＳ Ｐゴシック" pitchFamily="34" charset="-128"/>
              </a:rPr>
              <a:t>Objectives (1 of 2)</a:t>
            </a:r>
            <a:endParaRPr lang="en-US" dirty="0"/>
          </a:p>
        </p:txBody>
      </p:sp>
      <p:sp>
        <p:nvSpPr>
          <p:cNvPr id="3" name="Content Placeholder 2"/>
          <p:cNvSpPr>
            <a:spLocks noGrp="1"/>
          </p:cNvSpPr>
          <p:nvPr>
            <p:ph idx="1"/>
          </p:nvPr>
        </p:nvSpPr>
        <p:spPr/>
        <p:txBody>
          <a:bodyPr>
            <a:noAutofit/>
          </a:bodyPr>
          <a:lstStyle/>
          <a:p>
            <a:pPr>
              <a:buFont typeface="Arial" panose="020B0604020202020204" pitchFamily="34" charset="0"/>
              <a:buChar char="•"/>
            </a:pPr>
            <a:r>
              <a:rPr lang="en-US" altLang="en-US" dirty="0">
                <a:ea typeface="ＭＳ Ｐゴシック" pitchFamily="34" charset="-128"/>
              </a:rPr>
              <a:t>Describe the two types of artificial intelligence </a:t>
            </a:r>
          </a:p>
          <a:p>
            <a:pPr>
              <a:buFont typeface="Arial" panose="020B0604020202020204" pitchFamily="34" charset="0"/>
              <a:buChar char="•"/>
            </a:pPr>
            <a:r>
              <a:rPr lang="en-US" altLang="en-US" dirty="0">
                <a:ea typeface="ＭＳ Ｐゴシック" pitchFamily="34" charset="-128"/>
              </a:rPr>
              <a:t>Explain the pros and cons of various knowledge representation methods </a:t>
            </a:r>
          </a:p>
          <a:p>
            <a:pPr>
              <a:buFont typeface="Arial" panose="020B0604020202020204" pitchFamily="34" charset="0"/>
              <a:buChar char="•"/>
            </a:pPr>
            <a:r>
              <a:rPr lang="en-US" altLang="en-US" dirty="0">
                <a:ea typeface="ＭＳ Ｐゴシック" pitchFamily="34" charset="-128"/>
              </a:rPr>
              <a:t>Explain the parts of a simple neural network, how it works, and how it can incorporate machine learning </a:t>
            </a:r>
          </a:p>
          <a:p>
            <a:pPr>
              <a:buFont typeface="Arial" panose="020B0604020202020204" pitchFamily="34" charset="0"/>
              <a:buChar char="•"/>
            </a:pPr>
            <a:r>
              <a:rPr lang="en-US" altLang="en-US" dirty="0">
                <a:ea typeface="ＭＳ Ｐゴシック" pitchFamily="34" charset="-128"/>
              </a:rPr>
              <a:t>Describe how intelligent state–space search algorithms work </a:t>
            </a:r>
            <a:endParaRPr lang="en-US" altLang="en-US" dirty="0" smtClean="0">
              <a:ea typeface="ＭＳ Ｐゴシック" pitchFamily="34" charset="-128"/>
            </a:endParaRPr>
          </a:p>
          <a:p>
            <a:pPr>
              <a:buFont typeface="Arial" panose="020B0604020202020204" pitchFamily="34" charset="0"/>
              <a:buChar char="•"/>
            </a:pPr>
            <a:r>
              <a:rPr lang="en-US" altLang="en-US" dirty="0">
                <a:ea typeface="ＭＳ Ｐゴシック" pitchFamily="34" charset="-128"/>
              </a:rPr>
              <a:t>Give examples of possible usage for each of the following: swarm intelligence, intelligent agents, and expert systems </a:t>
            </a:r>
          </a:p>
        </p:txBody>
      </p:sp>
    </p:spTree>
    <p:extLst>
      <p:ext uri="{BB962C8B-B14F-4D97-AF65-F5344CB8AC3E}">
        <p14:creationId xmlns:p14="http://schemas.microsoft.com/office/powerpoint/2010/main" val="19722218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34" charset="-128"/>
              </a:rPr>
              <a:t>Recognition Tasks </a:t>
            </a:r>
            <a:r>
              <a:rPr lang="en-US" altLang="en-US" dirty="0" smtClean="0">
                <a:ea typeface="ＭＳ Ｐゴシック" pitchFamily="34" charset="-128"/>
              </a:rPr>
              <a:t>(6 of 12)</a:t>
            </a:r>
            <a:endParaRPr lang="en-US" dirty="0"/>
          </a:p>
        </p:txBody>
      </p:sp>
      <p:sp>
        <p:nvSpPr>
          <p:cNvPr id="3" name="Content Placeholder 2"/>
          <p:cNvSpPr>
            <a:spLocks noGrp="1"/>
          </p:cNvSpPr>
          <p:nvPr>
            <p:ph idx="1"/>
          </p:nvPr>
        </p:nvSpPr>
        <p:spPr/>
        <p:txBody>
          <a:bodyPr/>
          <a:lstStyle/>
          <a:p>
            <a:r>
              <a:rPr lang="en-US" altLang="en-US" dirty="0">
                <a:ea typeface="ＭＳ Ｐゴシック" pitchFamily="34" charset="-128"/>
              </a:rPr>
              <a:t>Neural networks are often organized into input and output layers</a:t>
            </a:r>
          </a:p>
          <a:p>
            <a:r>
              <a:rPr lang="en-US" altLang="en-US" dirty="0">
                <a:ea typeface="ＭＳ Ｐゴシック" pitchFamily="34" charset="-128"/>
              </a:rPr>
              <a:t>To provide an input to the network, fix the values of the input layer to 0 or 1</a:t>
            </a:r>
          </a:p>
          <a:p>
            <a:r>
              <a:rPr lang="en-US" altLang="en-US" dirty="0">
                <a:ea typeface="ＭＳ Ｐゴシック" pitchFamily="34" charset="-128"/>
              </a:rPr>
              <a:t>Output nodes compute weighted sum of all inputs</a:t>
            </a:r>
          </a:p>
          <a:p>
            <a:pPr lvl="1"/>
            <a:r>
              <a:rPr lang="en-US" altLang="en-US" dirty="0">
                <a:ea typeface="ＭＳ Ｐゴシック" pitchFamily="34" charset="-128"/>
              </a:rPr>
              <a:t>Activation from node </a:t>
            </a:r>
            <a:r>
              <a:rPr lang="en-US" altLang="en-US" i="1" dirty="0" err="1">
                <a:ea typeface="ＭＳ Ｐゴシック" pitchFamily="34" charset="-128"/>
              </a:rPr>
              <a:t>i</a:t>
            </a:r>
            <a:r>
              <a:rPr lang="en-US" altLang="en-US" dirty="0">
                <a:ea typeface="ＭＳ Ｐゴシック" pitchFamily="34" charset="-128"/>
              </a:rPr>
              <a:t> to node </a:t>
            </a:r>
            <a:r>
              <a:rPr lang="en-US" altLang="en-US" i="1" dirty="0">
                <a:ea typeface="ＭＳ Ｐゴシック" pitchFamily="34" charset="-128"/>
              </a:rPr>
              <a:t>j</a:t>
            </a:r>
            <a:r>
              <a:rPr lang="en-US" altLang="en-US" dirty="0">
                <a:ea typeface="ＭＳ Ｐゴシック" pitchFamily="34" charset="-128"/>
              </a:rPr>
              <a:t> is </a:t>
            </a:r>
            <a:r>
              <a:rPr lang="en-US" altLang="en-US" i="1" dirty="0" err="1">
                <a:ea typeface="ＭＳ Ｐゴシック" pitchFamily="34" charset="-128"/>
              </a:rPr>
              <a:t>w</a:t>
            </a:r>
            <a:r>
              <a:rPr lang="en-US" altLang="en-US" i="1" baseline="-25000" dirty="0" err="1">
                <a:ea typeface="ＭＳ Ｐゴシック" pitchFamily="34" charset="-128"/>
              </a:rPr>
              <a:t>ij</a:t>
            </a:r>
            <a:r>
              <a:rPr lang="en-US" altLang="en-US" i="1" dirty="0">
                <a:ea typeface="ＭＳ Ｐゴシック" pitchFamily="34" charset="-128"/>
              </a:rPr>
              <a:t> * </a:t>
            </a:r>
            <a:r>
              <a:rPr lang="en-US" altLang="en-US" i="1" dirty="0" smtClean="0">
                <a:ea typeface="ＭＳ Ｐゴシック" pitchFamily="34" charset="-128"/>
              </a:rPr>
              <a:t>x</a:t>
            </a:r>
            <a:r>
              <a:rPr lang="en-US" altLang="en-US" i="1" baseline="-25000" dirty="0" smtClean="0">
                <a:ea typeface="ＭＳ Ｐゴシック" pitchFamily="34" charset="-128"/>
              </a:rPr>
              <a:t>i</a:t>
            </a:r>
            <a:endParaRPr lang="en-US" altLang="en-US" i="1" baseline="-25000" dirty="0">
              <a:ea typeface="ＭＳ Ｐゴシック" pitchFamily="34" charset="-128"/>
            </a:endParaRPr>
          </a:p>
        </p:txBody>
      </p:sp>
    </p:spTree>
    <p:extLst>
      <p:ext uri="{BB962C8B-B14F-4D97-AF65-F5344CB8AC3E}">
        <p14:creationId xmlns:p14="http://schemas.microsoft.com/office/powerpoint/2010/main" val="2098743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34" charset="-128"/>
              </a:rPr>
              <a:t>Recognition Tasks </a:t>
            </a:r>
            <a:r>
              <a:rPr lang="en-US" altLang="en-US" dirty="0" smtClean="0">
                <a:ea typeface="ＭＳ Ｐゴシック" pitchFamily="34" charset="-128"/>
              </a:rPr>
              <a:t>(7 </a:t>
            </a:r>
            <a:r>
              <a:rPr lang="en-US" altLang="en-US" dirty="0">
                <a:ea typeface="ＭＳ Ｐゴシック" pitchFamily="34" charset="-128"/>
              </a:rPr>
              <a:t>of 12)</a:t>
            </a:r>
            <a:endParaRPr lang="en-US" dirty="0"/>
          </a:p>
        </p:txBody>
      </p:sp>
      <p:pic>
        <p:nvPicPr>
          <p:cNvPr id="4" name="Picture 5" descr="An illustration shows neural network model. Inputs, x sub 1, x sub 2, x sub 3, up to x sub n, pass signals to each of the four neurons in the input layer, N sub 1, N sub 2, N sub 3, and N sub n. The weight of the signal passed from x sub 1 to N sub 1 is w sub 1 1, and the weight of the signal passed from x sub n to N sub n is w sub n n. Each neuron in the input layer passes signals to three neurons in the output layer, Ay, B, and P. The weight of the signal from N sub 1 to Ay is w sub 1 Ay and the weight of the signal from N sub n to P is w sub n P. The three neurons Ay, B, and P fire one output line each.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99360" y="1521047"/>
            <a:ext cx="4145280" cy="4315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1755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34" charset="-128"/>
              </a:rPr>
              <a:t>Recognition Tasks </a:t>
            </a:r>
            <a:r>
              <a:rPr lang="en-US" altLang="en-US" dirty="0" smtClean="0">
                <a:ea typeface="ＭＳ Ｐゴシック" pitchFamily="34" charset="-128"/>
              </a:rPr>
              <a:t>(8 </a:t>
            </a:r>
            <a:r>
              <a:rPr lang="en-US" altLang="en-US" dirty="0">
                <a:ea typeface="ＭＳ Ｐゴシック" pitchFamily="34" charset="-128"/>
              </a:rPr>
              <a:t>of 12)</a:t>
            </a:r>
            <a:endParaRPr lang="en-US" dirty="0"/>
          </a:p>
        </p:txBody>
      </p:sp>
      <p:pic>
        <p:nvPicPr>
          <p:cNvPr id="4" name="Picture 6" descr="An illustration exhibits simple neural network, OR gate. There are two inputs, x sub 1 and x sub 2. Two neurons in the input layer, each with threshold value 1, receive a signal of weight 1 from an input each. Each of these neurons, then, pass a signal each of weight 1 to a neuron in the output layer, with threshold value 1, which fires an output lin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3573" y="1807215"/>
            <a:ext cx="4886793" cy="3640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7581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34" charset="-128"/>
              </a:rPr>
              <a:t>Recognition Tasks </a:t>
            </a:r>
            <a:r>
              <a:rPr lang="en-US" altLang="en-US" dirty="0" smtClean="0">
                <a:ea typeface="ＭＳ Ｐゴシック" pitchFamily="34" charset="-128"/>
              </a:rPr>
              <a:t>(9 </a:t>
            </a:r>
            <a:r>
              <a:rPr lang="en-US" altLang="en-US" dirty="0">
                <a:ea typeface="ＭＳ Ｐゴシック" pitchFamily="34" charset="-128"/>
              </a:rPr>
              <a:t>of 12)</a:t>
            </a:r>
            <a:endParaRPr lang="en-US" dirty="0"/>
          </a:p>
        </p:txBody>
      </p:sp>
      <p:sp>
        <p:nvSpPr>
          <p:cNvPr id="3" name="Content Placeholder 2"/>
          <p:cNvSpPr>
            <a:spLocks noGrp="1"/>
          </p:cNvSpPr>
          <p:nvPr>
            <p:ph idx="1"/>
          </p:nvPr>
        </p:nvSpPr>
        <p:spPr/>
        <p:txBody>
          <a:bodyPr/>
          <a:lstStyle/>
          <a:p>
            <a:r>
              <a:rPr lang="en-US" altLang="en-US" dirty="0">
                <a:ea typeface="ＭＳ Ｐゴシック" pitchFamily="34" charset="-128"/>
              </a:rPr>
              <a:t>Networks with only input and output layers:</a:t>
            </a:r>
          </a:p>
          <a:p>
            <a:pPr lvl="1"/>
            <a:r>
              <a:rPr lang="en-US" altLang="en-US" dirty="0">
                <a:ea typeface="ＭＳ Ｐゴシック" pitchFamily="34" charset="-128"/>
              </a:rPr>
              <a:t>Can solve many problems, but</a:t>
            </a:r>
          </a:p>
          <a:p>
            <a:pPr lvl="1"/>
            <a:r>
              <a:rPr lang="en-US" altLang="en-US" dirty="0">
                <a:ea typeface="ＭＳ Ｐゴシック" pitchFamily="34" charset="-128"/>
              </a:rPr>
              <a:t>Cannot solve XOR (or many others</a:t>
            </a:r>
            <a:r>
              <a:rPr lang="en-US" altLang="en-US" dirty="0" smtClean="0">
                <a:ea typeface="ＭＳ Ｐゴシック" pitchFamily="34" charset="-128"/>
              </a:rPr>
              <a:t>)</a:t>
            </a:r>
            <a:endParaRPr lang="en-US" altLang="en-US" dirty="0">
              <a:ea typeface="ＭＳ Ｐゴシック" pitchFamily="34" charset="-128"/>
            </a:endParaRPr>
          </a:p>
        </p:txBody>
      </p:sp>
      <p:pic>
        <p:nvPicPr>
          <p:cNvPr id="4" name="Picture 7" descr="The truth table for X OR has the following column headings: input X sub 1, input X sub 2, and output. Entries in the table are as follows. Input X sub 1, 0; Input X sub 2, 0; Output 0.  Input X sub 1, 1; Input X sub 2, 0; Output 1.  Input X sub 1, 0; Input X sub 2, 1; Output 1.  Input X sub 1, 1; Input X sub 2, 1; Output 1.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9687" y="3009476"/>
            <a:ext cx="3984625"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1264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34" charset="-128"/>
              </a:rPr>
              <a:t>Recognition Tasks </a:t>
            </a:r>
            <a:r>
              <a:rPr lang="en-US" altLang="en-US" dirty="0" smtClean="0">
                <a:ea typeface="ＭＳ Ｐゴシック" pitchFamily="34" charset="-128"/>
              </a:rPr>
              <a:t>(10 </a:t>
            </a:r>
            <a:r>
              <a:rPr lang="en-US" altLang="en-US" dirty="0">
                <a:ea typeface="ＭＳ Ｐゴシック" pitchFamily="34" charset="-128"/>
              </a:rPr>
              <a:t>of 12)</a:t>
            </a:r>
            <a:endParaRPr lang="en-US" dirty="0"/>
          </a:p>
        </p:txBody>
      </p:sp>
      <p:pic>
        <p:nvPicPr>
          <p:cNvPr id="4" name="Picture 6" descr="An illustration exhibits an attempt at an X OR network. There are two inputs, x sub 1 and x sub 2. Two neurons in the input layer, each with unknown threshold value, receive a signal of weight 1 from an input each. Each of these neurons, then, pass a signal each of unknown weight to a neuron in the output layer, with unknown threshold value, which fires an output lin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0376" y="1576092"/>
            <a:ext cx="5314864" cy="3970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1505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34" charset="-128"/>
              </a:rPr>
              <a:t>Recognition Tasks (</a:t>
            </a:r>
            <a:r>
              <a:rPr lang="en-US" altLang="en-US" dirty="0" smtClean="0">
                <a:ea typeface="ＭＳ Ｐゴシック" pitchFamily="34" charset="-128"/>
              </a:rPr>
              <a:t>11 </a:t>
            </a:r>
            <a:r>
              <a:rPr lang="en-US" altLang="en-US" dirty="0">
                <a:ea typeface="ＭＳ Ｐゴシック" pitchFamily="34" charset="-128"/>
              </a:rPr>
              <a:t>of 12)</a:t>
            </a:r>
            <a:endParaRPr lang="en-US" dirty="0"/>
          </a:p>
        </p:txBody>
      </p:sp>
      <p:sp>
        <p:nvSpPr>
          <p:cNvPr id="3" name="Content Placeholder 2"/>
          <p:cNvSpPr>
            <a:spLocks noGrp="1"/>
          </p:cNvSpPr>
          <p:nvPr>
            <p:ph idx="1"/>
          </p:nvPr>
        </p:nvSpPr>
        <p:spPr/>
        <p:txBody>
          <a:bodyPr/>
          <a:lstStyle/>
          <a:p>
            <a:r>
              <a:rPr lang="en-US" altLang="en-US" dirty="0">
                <a:ea typeface="ＭＳ Ｐゴシック" pitchFamily="34" charset="-128"/>
              </a:rPr>
              <a:t>Add an intermediate layer between input and output</a:t>
            </a:r>
          </a:p>
          <a:p>
            <a:pPr lvl="1"/>
            <a:r>
              <a:rPr lang="en-US" altLang="en-US" dirty="0">
                <a:ea typeface="ＭＳ Ｐゴシック" pitchFamily="34" charset="-128"/>
              </a:rPr>
              <a:t>Hidden layer</a:t>
            </a:r>
          </a:p>
          <a:p>
            <a:r>
              <a:rPr lang="en-US" altLang="en-US" dirty="0">
                <a:ea typeface="ＭＳ Ｐゴシック" pitchFamily="34" charset="-128"/>
              </a:rPr>
              <a:t>Can solve most problems given the right weights</a:t>
            </a:r>
          </a:p>
          <a:p>
            <a:r>
              <a:rPr lang="en-US" altLang="en-US" dirty="0">
                <a:ea typeface="ＭＳ Ｐゴシック" pitchFamily="34" charset="-128"/>
              </a:rPr>
              <a:t>How can we determine the correct weights?</a:t>
            </a:r>
          </a:p>
          <a:p>
            <a:pPr lvl="1"/>
            <a:r>
              <a:rPr lang="en-US" altLang="en-US" dirty="0">
                <a:ea typeface="ＭＳ Ｐゴシック" pitchFamily="34" charset="-128"/>
              </a:rPr>
              <a:t>Neural networks are “trained” on sample data</a:t>
            </a:r>
          </a:p>
          <a:p>
            <a:pPr lvl="2"/>
            <a:r>
              <a:rPr lang="en-US" altLang="en-US" dirty="0">
                <a:ea typeface="ＭＳ Ｐゴシック" pitchFamily="34" charset="-128"/>
              </a:rPr>
              <a:t>Machine learning: the network “learns” correct responses to </a:t>
            </a:r>
            <a:r>
              <a:rPr lang="en-US" altLang="en-US" dirty="0" smtClean="0">
                <a:ea typeface="ＭＳ Ｐゴシック" pitchFamily="34" charset="-128"/>
              </a:rPr>
              <a:t>inputs</a:t>
            </a:r>
            <a:endParaRPr lang="en-US" altLang="en-US" dirty="0">
              <a:ea typeface="ＭＳ Ｐゴシック" pitchFamily="34" charset="-128"/>
            </a:endParaRPr>
          </a:p>
        </p:txBody>
      </p:sp>
    </p:spTree>
    <p:extLst>
      <p:ext uri="{BB962C8B-B14F-4D97-AF65-F5344CB8AC3E}">
        <p14:creationId xmlns:p14="http://schemas.microsoft.com/office/powerpoint/2010/main" val="38604479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34" charset="-128"/>
              </a:rPr>
              <a:t>Recognition Tasks </a:t>
            </a:r>
            <a:r>
              <a:rPr lang="en-US" altLang="en-US" dirty="0" smtClean="0">
                <a:ea typeface="ＭＳ Ｐゴシック" pitchFamily="34" charset="-128"/>
              </a:rPr>
              <a:t>(12 of 12)</a:t>
            </a:r>
            <a:endParaRPr lang="en-US" dirty="0"/>
          </a:p>
        </p:txBody>
      </p:sp>
      <p:sp>
        <p:nvSpPr>
          <p:cNvPr id="3" name="Content Placeholder 2"/>
          <p:cNvSpPr>
            <a:spLocks noGrp="1"/>
          </p:cNvSpPr>
          <p:nvPr>
            <p:ph idx="1"/>
          </p:nvPr>
        </p:nvSpPr>
        <p:spPr/>
        <p:txBody>
          <a:bodyPr/>
          <a:lstStyle/>
          <a:p>
            <a:r>
              <a:rPr lang="en-US" altLang="en-US" dirty="0">
                <a:ea typeface="ＭＳ Ｐゴシック" pitchFamily="34" charset="-128"/>
              </a:rPr>
              <a:t>Training neural networks</a:t>
            </a:r>
          </a:p>
          <a:p>
            <a:pPr lvl="1"/>
            <a:r>
              <a:rPr lang="en-US" altLang="en-US" b="1" dirty="0">
                <a:ea typeface="ＭＳ Ｐゴシック" pitchFamily="34" charset="-128"/>
              </a:rPr>
              <a:t>Training data</a:t>
            </a:r>
            <a:r>
              <a:rPr lang="en-US" altLang="en-US" dirty="0">
                <a:ea typeface="ＭＳ Ｐゴシック" pitchFamily="34" charset="-128"/>
              </a:rPr>
              <a:t>: input/output pairs where output is known to be correct for input</a:t>
            </a:r>
          </a:p>
          <a:p>
            <a:pPr lvl="1"/>
            <a:r>
              <a:rPr lang="en-US" altLang="en-US" dirty="0">
                <a:ea typeface="ＭＳ Ｐゴシック" pitchFamily="34" charset="-128"/>
              </a:rPr>
              <a:t>Output nodes that are incorrect have quantifiable error</a:t>
            </a:r>
          </a:p>
          <a:p>
            <a:pPr lvl="1"/>
            <a:r>
              <a:rPr lang="en-US" altLang="en-US" dirty="0">
                <a:ea typeface="ＭＳ Ｐゴシック" pitchFamily="34" charset="-128"/>
              </a:rPr>
              <a:t>Use error to update weights to generate less error</a:t>
            </a:r>
          </a:p>
          <a:p>
            <a:pPr lvl="1"/>
            <a:r>
              <a:rPr lang="en-US" altLang="en-US" b="1" dirty="0">
                <a:ea typeface="ＭＳ Ｐゴシック" pitchFamily="34" charset="-128"/>
              </a:rPr>
              <a:t>Backpropagation</a:t>
            </a:r>
            <a:r>
              <a:rPr lang="en-US" altLang="en-US" dirty="0">
                <a:ea typeface="ＭＳ Ｐゴシック" pitchFamily="34" charset="-128"/>
              </a:rPr>
              <a:t>: algorithm that propagates errors back through hidden layer(s) to </a:t>
            </a:r>
            <a:r>
              <a:rPr lang="en-US" altLang="en-US" dirty="0" smtClean="0">
                <a:ea typeface="ＭＳ Ｐゴシック" pitchFamily="34" charset="-128"/>
              </a:rPr>
              <a:t>input</a:t>
            </a:r>
            <a:endParaRPr lang="en-US" altLang="en-US" b="1" dirty="0">
              <a:ea typeface="ＭＳ Ｐゴシック" pitchFamily="34" charset="-128"/>
            </a:endParaRPr>
          </a:p>
        </p:txBody>
      </p:sp>
    </p:spTree>
    <p:extLst>
      <p:ext uri="{BB962C8B-B14F-4D97-AF65-F5344CB8AC3E}">
        <p14:creationId xmlns:p14="http://schemas.microsoft.com/office/powerpoint/2010/main" val="399335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7" y="1"/>
            <a:ext cx="8312727" cy="1060704"/>
          </a:xfrm>
        </p:spPr>
        <p:txBody>
          <a:bodyPr>
            <a:noAutofit/>
          </a:bodyPr>
          <a:lstStyle/>
          <a:p>
            <a:r>
              <a:rPr lang="en-US" altLang="en-US" dirty="0">
                <a:ea typeface="ＭＳ Ｐゴシック" pitchFamily="34" charset="-128"/>
              </a:rPr>
              <a:t>Reasoning </a:t>
            </a:r>
            <a:r>
              <a:rPr lang="en-US" altLang="en-US" dirty="0" smtClean="0">
                <a:ea typeface="ＭＳ Ｐゴシック" pitchFamily="34" charset="-128"/>
              </a:rPr>
              <a:t>Tasks Intelligent Searching </a:t>
            </a:r>
            <a:r>
              <a:rPr lang="en-US" altLang="en-US" baseline="0" dirty="0" smtClean="0">
                <a:ea typeface="ＭＳ Ｐゴシック" pitchFamily="34" charset="-128"/>
              </a:rPr>
              <a:t> </a:t>
            </a:r>
            <a:r>
              <a:rPr lang="en-US" altLang="en-US" dirty="0" smtClean="0">
                <a:ea typeface="ＭＳ Ｐゴシック" pitchFamily="34" charset="-128"/>
              </a:rPr>
              <a:t>(1 of 6)</a:t>
            </a:r>
            <a:endParaRPr lang="en-US" dirty="0"/>
          </a:p>
        </p:txBody>
      </p:sp>
      <p:sp>
        <p:nvSpPr>
          <p:cNvPr id="3" name="Content Placeholder 2"/>
          <p:cNvSpPr>
            <a:spLocks noGrp="1"/>
          </p:cNvSpPr>
          <p:nvPr>
            <p:ph idx="1"/>
          </p:nvPr>
        </p:nvSpPr>
        <p:spPr/>
        <p:txBody>
          <a:bodyPr/>
          <a:lstStyle/>
          <a:p>
            <a:r>
              <a:rPr lang="en-US" altLang="en-US" dirty="0">
                <a:ea typeface="ＭＳ Ｐゴシック" pitchFamily="34" charset="-128"/>
              </a:rPr>
              <a:t>Decision tree represents possible next items for which to search</a:t>
            </a:r>
          </a:p>
          <a:p>
            <a:r>
              <a:rPr lang="en-US" altLang="en-US" dirty="0">
                <a:ea typeface="ＭＳ Ｐゴシック" pitchFamily="34" charset="-128"/>
              </a:rPr>
              <a:t>Linear search and binary search assume:</a:t>
            </a:r>
          </a:p>
          <a:p>
            <a:pPr lvl="1"/>
            <a:r>
              <a:rPr lang="en-US" altLang="en-US" dirty="0">
                <a:ea typeface="ＭＳ Ｐゴシック" pitchFamily="34" charset="-128"/>
              </a:rPr>
              <a:t>Data is organized linearly</a:t>
            </a:r>
          </a:p>
          <a:p>
            <a:pPr lvl="1"/>
            <a:r>
              <a:rPr lang="en-US" altLang="en-US" dirty="0">
                <a:ea typeface="ＭＳ Ｐゴシック" pitchFamily="34" charset="-128"/>
              </a:rPr>
              <a:t>Exact match is required</a:t>
            </a:r>
          </a:p>
          <a:p>
            <a:r>
              <a:rPr lang="en-US" altLang="en-US" dirty="0">
                <a:ea typeface="ＭＳ Ｐゴシック" pitchFamily="34" charset="-128"/>
              </a:rPr>
              <a:t>What if we relax the requirements?</a:t>
            </a:r>
          </a:p>
          <a:p>
            <a:pPr lvl="1"/>
            <a:r>
              <a:rPr lang="en-US" altLang="en-US" dirty="0">
                <a:ea typeface="ＭＳ Ｐゴシック" pitchFamily="34" charset="-128"/>
              </a:rPr>
              <a:t>What if data is not linear?</a:t>
            </a:r>
          </a:p>
          <a:p>
            <a:pPr lvl="1"/>
            <a:r>
              <a:rPr lang="en-US" altLang="en-US" dirty="0">
                <a:ea typeface="ＭＳ Ｐゴシック" pitchFamily="34" charset="-128"/>
              </a:rPr>
              <a:t>What if an approximate match is okay</a:t>
            </a:r>
            <a:r>
              <a:rPr lang="en-US" altLang="en-US" dirty="0" smtClean="0">
                <a:ea typeface="ＭＳ Ｐゴシック" pitchFamily="34" charset="-128"/>
              </a:rPr>
              <a:t>?</a:t>
            </a:r>
            <a:endParaRPr lang="en-US" altLang="en-US" dirty="0">
              <a:ea typeface="ＭＳ Ｐゴシック" pitchFamily="34" charset="-128"/>
            </a:endParaRPr>
          </a:p>
        </p:txBody>
      </p:sp>
    </p:spTree>
    <p:extLst>
      <p:ext uri="{BB962C8B-B14F-4D97-AF65-F5344CB8AC3E}">
        <p14:creationId xmlns:p14="http://schemas.microsoft.com/office/powerpoint/2010/main" val="1785213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725" y="0"/>
            <a:ext cx="8176453" cy="1060705"/>
          </a:xfrm>
        </p:spPr>
        <p:txBody>
          <a:bodyPr>
            <a:noAutofit/>
          </a:bodyPr>
          <a:lstStyle/>
          <a:p>
            <a:r>
              <a:rPr lang="en-US" altLang="en-US" dirty="0">
                <a:ea typeface="ＭＳ Ｐゴシック" pitchFamily="34" charset="-128"/>
              </a:rPr>
              <a:t>Reasoning Tasks Intelligent Searching </a:t>
            </a:r>
            <a:r>
              <a:rPr lang="en-US" altLang="en-US" baseline="0" dirty="0" smtClean="0">
                <a:ea typeface="ＭＳ Ｐゴシック" pitchFamily="34" charset="-128"/>
              </a:rPr>
              <a:t> </a:t>
            </a:r>
            <a:r>
              <a:rPr lang="en-US" altLang="en-US" dirty="0" smtClean="0">
                <a:ea typeface="ＭＳ Ｐゴシック" pitchFamily="34" charset="-128"/>
              </a:rPr>
              <a:t>(2 </a:t>
            </a:r>
            <a:r>
              <a:rPr lang="en-US" altLang="en-US" dirty="0">
                <a:ea typeface="ＭＳ Ｐゴシック" pitchFamily="34" charset="-128"/>
              </a:rPr>
              <a:t>of 6</a:t>
            </a:r>
            <a:r>
              <a:rPr lang="en-US" altLang="en-US" dirty="0" smtClean="0">
                <a:ea typeface="ＭＳ Ｐゴシック" pitchFamily="34" charset="-128"/>
              </a:rPr>
              <a:t>)</a:t>
            </a:r>
            <a:endParaRPr lang="en-US" dirty="0"/>
          </a:p>
        </p:txBody>
      </p:sp>
      <p:pic>
        <p:nvPicPr>
          <p:cNvPr id="4" name="Picture 7" descr="An illustration shows decision tree for sequential search. An upright line connects a series of nodes arranged one below the other.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9528" y="1811935"/>
            <a:ext cx="3282846" cy="3497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An illustration shows decision tree for binary search. A node branches into two. Each of the two nodes further branches into two, and the process continue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1903" y="1811935"/>
            <a:ext cx="3782732" cy="3464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833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7" y="1"/>
            <a:ext cx="8312727" cy="1060704"/>
          </a:xfrm>
        </p:spPr>
        <p:txBody>
          <a:bodyPr>
            <a:noAutofit/>
          </a:bodyPr>
          <a:lstStyle/>
          <a:p>
            <a:r>
              <a:rPr lang="en-US" altLang="en-US" dirty="0">
                <a:ea typeface="ＭＳ Ｐゴシック" pitchFamily="34" charset="-128"/>
              </a:rPr>
              <a:t>Reasoning Tasks Intelligent Searching </a:t>
            </a:r>
            <a:r>
              <a:rPr lang="en-US" altLang="en-US" baseline="0" dirty="0" smtClean="0">
                <a:ea typeface="ＭＳ Ｐゴシック" pitchFamily="34" charset="-128"/>
              </a:rPr>
              <a:t> </a:t>
            </a:r>
            <a:r>
              <a:rPr lang="en-US" altLang="en-US" dirty="0" smtClean="0">
                <a:ea typeface="ＭＳ Ｐゴシック" pitchFamily="34" charset="-128"/>
              </a:rPr>
              <a:t>(3 </a:t>
            </a:r>
            <a:r>
              <a:rPr lang="en-US" altLang="en-US" dirty="0">
                <a:ea typeface="ＭＳ Ｐゴシック" pitchFamily="34" charset="-128"/>
              </a:rPr>
              <a:t>of 6</a:t>
            </a:r>
            <a:r>
              <a:rPr lang="en-US" altLang="en-US" dirty="0" smtClean="0">
                <a:ea typeface="ＭＳ Ｐゴシック" pitchFamily="34" charset="-128"/>
              </a:rPr>
              <a:t>)</a:t>
            </a:r>
            <a:endParaRPr lang="en-US" dirty="0"/>
          </a:p>
        </p:txBody>
      </p:sp>
      <p:sp>
        <p:nvSpPr>
          <p:cNvPr id="3" name="Content Placeholder 2"/>
          <p:cNvSpPr>
            <a:spLocks noGrp="1"/>
          </p:cNvSpPr>
          <p:nvPr>
            <p:ph idx="1"/>
          </p:nvPr>
        </p:nvSpPr>
        <p:spPr/>
        <p:txBody>
          <a:bodyPr/>
          <a:lstStyle/>
          <a:p>
            <a:r>
              <a:rPr lang="en-US" altLang="en-US" b="1" dirty="0">
                <a:ea typeface="ＭＳ Ｐゴシック" pitchFamily="34" charset="-128"/>
              </a:rPr>
              <a:t>State</a:t>
            </a:r>
            <a:r>
              <a:rPr lang="en-US" altLang="en-US" dirty="0">
                <a:ea typeface="ＭＳ Ｐゴシック" pitchFamily="34" charset="-128"/>
              </a:rPr>
              <a:t>–</a:t>
            </a:r>
            <a:r>
              <a:rPr lang="en-US" altLang="en-US" b="1" dirty="0">
                <a:ea typeface="ＭＳ Ｐゴシック" pitchFamily="34" charset="-128"/>
              </a:rPr>
              <a:t>space graph</a:t>
            </a:r>
          </a:p>
          <a:p>
            <a:pPr lvl="1"/>
            <a:r>
              <a:rPr lang="en-US" altLang="en-US" dirty="0">
                <a:ea typeface="ＭＳ Ｐゴシック" pitchFamily="34" charset="-128"/>
              </a:rPr>
              <a:t>Each node is a state of our problem</a:t>
            </a:r>
          </a:p>
          <a:p>
            <a:pPr lvl="1"/>
            <a:r>
              <a:rPr lang="en-US" altLang="en-US" dirty="0">
                <a:ea typeface="ＭＳ Ｐゴシック" pitchFamily="34" charset="-128"/>
              </a:rPr>
              <a:t>A node connects to another if that state can be directly generated by the node</a:t>
            </a:r>
          </a:p>
          <a:p>
            <a:pPr lvl="1"/>
            <a:r>
              <a:rPr lang="en-US" altLang="en-US" dirty="0">
                <a:ea typeface="ＭＳ Ｐゴシック" pitchFamily="34" charset="-128"/>
              </a:rPr>
              <a:t>Examples: tic-tac-toe, eight-puzzle, maze-solving</a:t>
            </a:r>
          </a:p>
          <a:p>
            <a:pPr lvl="1"/>
            <a:r>
              <a:rPr lang="en-US" altLang="en-US" dirty="0">
                <a:ea typeface="ＭＳ Ｐゴシック" pitchFamily="34" charset="-128"/>
              </a:rPr>
              <a:t>Each node has many children</a:t>
            </a:r>
          </a:p>
          <a:p>
            <a:pPr lvl="1"/>
            <a:r>
              <a:rPr lang="en-US" altLang="en-US" dirty="0">
                <a:ea typeface="ＭＳ Ｐゴシック" pitchFamily="34" charset="-128"/>
              </a:rPr>
              <a:t>May be many paths to a goal</a:t>
            </a:r>
          </a:p>
          <a:p>
            <a:r>
              <a:rPr lang="en-US" altLang="en-US" b="1" dirty="0">
                <a:ea typeface="ＭＳ Ｐゴシック" pitchFamily="34" charset="-128"/>
              </a:rPr>
              <a:t>State</a:t>
            </a:r>
            <a:r>
              <a:rPr lang="en-US" altLang="en-US" dirty="0">
                <a:ea typeface="ＭＳ Ｐゴシック" pitchFamily="34" charset="-128"/>
              </a:rPr>
              <a:t>–</a:t>
            </a:r>
            <a:r>
              <a:rPr lang="en-US" altLang="en-US" b="1" dirty="0">
                <a:ea typeface="ＭＳ Ｐゴシック" pitchFamily="34" charset="-128"/>
              </a:rPr>
              <a:t>space search</a:t>
            </a:r>
            <a:r>
              <a:rPr lang="en-US" altLang="en-US" dirty="0">
                <a:ea typeface="ＭＳ Ｐゴシック" pitchFamily="34" charset="-128"/>
              </a:rPr>
              <a:t>: seeks a path from start state to goal </a:t>
            </a:r>
            <a:r>
              <a:rPr lang="en-US" altLang="en-US" dirty="0" smtClean="0">
                <a:ea typeface="ＭＳ Ｐゴシック" pitchFamily="34" charset="-128"/>
              </a:rPr>
              <a:t>state</a:t>
            </a:r>
            <a:endParaRPr lang="en-US" altLang="en-US" b="1" dirty="0">
              <a:ea typeface="ＭＳ Ｐゴシック" pitchFamily="34" charset="-128"/>
            </a:endParaRPr>
          </a:p>
        </p:txBody>
      </p:sp>
    </p:spTree>
    <p:extLst>
      <p:ext uri="{BB962C8B-B14F-4D97-AF65-F5344CB8AC3E}">
        <p14:creationId xmlns:p14="http://schemas.microsoft.com/office/powerpoint/2010/main" val="2885934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34" charset="-128"/>
              </a:rPr>
              <a:t>Learning </a:t>
            </a:r>
            <a:r>
              <a:rPr lang="en-US" altLang="en-US" dirty="0" smtClean="0">
                <a:ea typeface="ＭＳ Ｐゴシック" pitchFamily="34" charset="-128"/>
              </a:rPr>
              <a:t>Objectives (2 of 2)</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altLang="en-US" dirty="0" smtClean="0">
                <a:ea typeface="ＭＳ Ｐゴシック" pitchFamily="34" charset="-128"/>
              </a:rPr>
              <a:t>Explain </a:t>
            </a:r>
            <a:r>
              <a:rPr lang="en-US" altLang="en-US" dirty="0">
                <a:ea typeface="ＭＳ Ｐゴシック" pitchFamily="34" charset="-128"/>
              </a:rPr>
              <a:t>what a robot is, and list some tasks for which robots are currently suited </a:t>
            </a:r>
          </a:p>
          <a:p>
            <a:pPr>
              <a:buFont typeface="Arial" panose="020B0604020202020204" pitchFamily="34" charset="0"/>
              <a:buChar char="•"/>
            </a:pPr>
            <a:r>
              <a:rPr lang="en-US" altLang="en-US" dirty="0">
                <a:ea typeface="ＭＳ Ｐゴシック" pitchFamily="34" charset="-128"/>
              </a:rPr>
              <a:t>Explain what a drone is, and list some tasks drones can </a:t>
            </a:r>
            <a:r>
              <a:rPr lang="en-US" altLang="en-US" dirty="0" smtClean="0">
                <a:ea typeface="ＭＳ Ｐゴシック" pitchFamily="34" charset="-128"/>
              </a:rPr>
              <a:t>perform</a:t>
            </a:r>
            <a:endParaRPr lang="en-US" altLang="en-US" dirty="0">
              <a:ea typeface="ＭＳ Ｐゴシック" pitchFamily="34" charset="-128"/>
            </a:endParaRPr>
          </a:p>
        </p:txBody>
      </p:sp>
    </p:spTree>
    <p:extLst>
      <p:ext uri="{BB962C8B-B14F-4D97-AF65-F5344CB8AC3E}">
        <p14:creationId xmlns:p14="http://schemas.microsoft.com/office/powerpoint/2010/main" val="713674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7" y="0"/>
            <a:ext cx="8312727" cy="1079291"/>
          </a:xfrm>
        </p:spPr>
        <p:txBody>
          <a:bodyPr>
            <a:noAutofit/>
          </a:bodyPr>
          <a:lstStyle/>
          <a:p>
            <a:r>
              <a:rPr lang="en-US" altLang="en-US" dirty="0">
                <a:ea typeface="ＭＳ Ｐゴシック" pitchFamily="34" charset="-128"/>
              </a:rPr>
              <a:t>Reasoning Tasks Intelligent Searching </a:t>
            </a:r>
            <a:r>
              <a:rPr lang="en-US" altLang="en-US" baseline="0" dirty="0" smtClean="0">
                <a:ea typeface="ＭＳ Ｐゴシック" pitchFamily="34" charset="-128"/>
              </a:rPr>
              <a:t> </a:t>
            </a:r>
            <a:r>
              <a:rPr lang="en-US" altLang="en-US" dirty="0" smtClean="0">
                <a:ea typeface="ＭＳ Ｐゴシック" pitchFamily="34" charset="-128"/>
              </a:rPr>
              <a:t>(4 </a:t>
            </a:r>
            <a:r>
              <a:rPr lang="en-US" altLang="en-US" dirty="0">
                <a:ea typeface="ＭＳ Ｐゴシック" pitchFamily="34" charset="-128"/>
              </a:rPr>
              <a:t>of 6</a:t>
            </a:r>
            <a:r>
              <a:rPr lang="en-US" altLang="en-US" dirty="0" smtClean="0">
                <a:ea typeface="ＭＳ Ｐゴシック" pitchFamily="34" charset="-128"/>
              </a:rPr>
              <a:t>)</a:t>
            </a:r>
            <a:endParaRPr lang="en-US" dirty="0"/>
          </a:p>
        </p:txBody>
      </p:sp>
      <p:pic>
        <p:nvPicPr>
          <p:cNvPr id="4" name="Picture 6" descr="An illustration shows a node branching into five, each of which further branches into two, three or four nodes.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1706" y="1982521"/>
            <a:ext cx="5723454" cy="284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00149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7" y="0"/>
            <a:ext cx="8312727" cy="1060705"/>
          </a:xfrm>
        </p:spPr>
        <p:txBody>
          <a:bodyPr>
            <a:noAutofit/>
          </a:bodyPr>
          <a:lstStyle/>
          <a:p>
            <a:r>
              <a:rPr lang="en-US" altLang="en-US" dirty="0">
                <a:ea typeface="ＭＳ Ｐゴシック" pitchFamily="34" charset="-128"/>
              </a:rPr>
              <a:t>Reasoning Tasks Intelligent Searching </a:t>
            </a:r>
            <a:r>
              <a:rPr lang="en-US" altLang="en-US" baseline="0" dirty="0" smtClean="0">
                <a:ea typeface="ＭＳ Ｐゴシック" pitchFamily="34" charset="-128"/>
              </a:rPr>
              <a:t> </a:t>
            </a:r>
            <a:r>
              <a:rPr lang="en-US" altLang="en-US" dirty="0" smtClean="0">
                <a:ea typeface="ＭＳ Ｐゴシック" pitchFamily="34" charset="-128"/>
              </a:rPr>
              <a:t>(5 </a:t>
            </a:r>
            <a:r>
              <a:rPr lang="en-US" altLang="en-US" dirty="0">
                <a:ea typeface="ＭＳ Ｐゴシック" pitchFamily="34" charset="-128"/>
              </a:rPr>
              <a:t>of 6</a:t>
            </a:r>
            <a:r>
              <a:rPr lang="en-US" altLang="en-US" dirty="0" smtClean="0">
                <a:ea typeface="ＭＳ Ｐゴシック" pitchFamily="34" charset="-128"/>
              </a:rPr>
              <a:t>)</a:t>
            </a:r>
            <a:endParaRPr lang="en-US" dirty="0"/>
          </a:p>
        </p:txBody>
      </p:sp>
      <p:sp>
        <p:nvSpPr>
          <p:cNvPr id="3" name="Content Placeholder 2"/>
          <p:cNvSpPr>
            <a:spLocks noGrp="1"/>
          </p:cNvSpPr>
          <p:nvPr>
            <p:ph idx="1"/>
          </p:nvPr>
        </p:nvSpPr>
        <p:spPr/>
        <p:txBody>
          <a:bodyPr/>
          <a:lstStyle/>
          <a:p>
            <a:r>
              <a:rPr lang="en-US" altLang="en-US" b="1" dirty="0">
                <a:ea typeface="ＭＳ Ｐゴシック" pitchFamily="34" charset="-128"/>
              </a:rPr>
              <a:t>State</a:t>
            </a:r>
            <a:r>
              <a:rPr lang="en-US" altLang="en-US" dirty="0">
                <a:ea typeface="ＭＳ Ｐゴシック" pitchFamily="34" charset="-128"/>
              </a:rPr>
              <a:t>–</a:t>
            </a:r>
            <a:r>
              <a:rPr lang="en-US" altLang="en-US" b="1" dirty="0">
                <a:ea typeface="ＭＳ Ｐゴシック" pitchFamily="34" charset="-128"/>
              </a:rPr>
              <a:t>space graph</a:t>
            </a:r>
          </a:p>
          <a:p>
            <a:pPr lvl="1"/>
            <a:r>
              <a:rPr lang="en-US" altLang="en-US" dirty="0">
                <a:ea typeface="ＭＳ Ｐゴシック" pitchFamily="34" charset="-128"/>
              </a:rPr>
              <a:t>Each node is a state of our problem</a:t>
            </a:r>
          </a:p>
          <a:p>
            <a:pPr lvl="1"/>
            <a:r>
              <a:rPr lang="en-US" altLang="en-US" dirty="0">
                <a:ea typeface="ＭＳ Ｐゴシック" pitchFamily="34" charset="-128"/>
              </a:rPr>
              <a:t>A node connects to another if that state can be directly generated by the node</a:t>
            </a:r>
          </a:p>
          <a:p>
            <a:pPr lvl="1"/>
            <a:r>
              <a:rPr lang="en-US" altLang="en-US" dirty="0">
                <a:ea typeface="ＭＳ Ｐゴシック" pitchFamily="34" charset="-128"/>
              </a:rPr>
              <a:t>Examples: tic-tac-toe, eight-puzzle, maze-solving</a:t>
            </a:r>
          </a:p>
          <a:p>
            <a:pPr lvl="1"/>
            <a:r>
              <a:rPr lang="en-US" altLang="en-US" dirty="0">
                <a:ea typeface="ＭＳ Ｐゴシック" pitchFamily="34" charset="-128"/>
              </a:rPr>
              <a:t>Each node has many children</a:t>
            </a:r>
          </a:p>
          <a:p>
            <a:pPr lvl="1"/>
            <a:r>
              <a:rPr lang="en-US" altLang="en-US" dirty="0">
                <a:ea typeface="ＭＳ Ｐゴシック" pitchFamily="34" charset="-128"/>
              </a:rPr>
              <a:t>May be many paths to a goal</a:t>
            </a:r>
          </a:p>
          <a:p>
            <a:r>
              <a:rPr lang="en-US" altLang="en-US" b="1" dirty="0">
                <a:ea typeface="ＭＳ Ｐゴシック" pitchFamily="34" charset="-128"/>
              </a:rPr>
              <a:t>State</a:t>
            </a:r>
            <a:r>
              <a:rPr lang="en-US" altLang="en-US" dirty="0">
                <a:ea typeface="ＭＳ Ｐゴシック" pitchFamily="34" charset="-128"/>
              </a:rPr>
              <a:t>–</a:t>
            </a:r>
            <a:r>
              <a:rPr lang="en-US" altLang="en-US" b="1" dirty="0">
                <a:ea typeface="ＭＳ Ｐゴシック" pitchFamily="34" charset="-128"/>
              </a:rPr>
              <a:t>space search</a:t>
            </a:r>
            <a:r>
              <a:rPr lang="en-US" altLang="en-US" dirty="0">
                <a:ea typeface="ＭＳ Ｐゴシック" pitchFamily="34" charset="-128"/>
              </a:rPr>
              <a:t>: seeks a path from start state to goal </a:t>
            </a:r>
            <a:r>
              <a:rPr lang="en-US" altLang="en-US" dirty="0" smtClean="0">
                <a:ea typeface="ＭＳ Ｐゴシック" pitchFamily="34" charset="-128"/>
              </a:rPr>
              <a:t>state</a:t>
            </a:r>
            <a:endParaRPr lang="en-US" altLang="en-US" b="1" dirty="0">
              <a:ea typeface="ＭＳ Ｐゴシック" pitchFamily="34" charset="-128"/>
            </a:endParaRPr>
          </a:p>
        </p:txBody>
      </p:sp>
    </p:spTree>
    <p:extLst>
      <p:ext uri="{BB962C8B-B14F-4D97-AF65-F5344CB8AC3E}">
        <p14:creationId xmlns:p14="http://schemas.microsoft.com/office/powerpoint/2010/main" val="451997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7" y="1"/>
            <a:ext cx="8312727" cy="1060704"/>
          </a:xfrm>
        </p:spPr>
        <p:txBody>
          <a:bodyPr>
            <a:noAutofit/>
          </a:bodyPr>
          <a:lstStyle/>
          <a:p>
            <a:r>
              <a:rPr lang="en-US" altLang="en-US" dirty="0">
                <a:ea typeface="ＭＳ Ｐゴシック" pitchFamily="34" charset="-128"/>
              </a:rPr>
              <a:t>Reasoning Tasks Intelligent Searching </a:t>
            </a:r>
            <a:r>
              <a:rPr lang="en-US" altLang="en-US" baseline="0" dirty="0" smtClean="0">
                <a:ea typeface="ＭＳ Ｐゴシック" pitchFamily="34" charset="-128"/>
              </a:rPr>
              <a:t> </a:t>
            </a:r>
            <a:r>
              <a:rPr lang="en-US" altLang="en-US" dirty="0" smtClean="0">
                <a:ea typeface="ＭＳ Ｐゴシック" pitchFamily="34" charset="-128"/>
              </a:rPr>
              <a:t>(6 </a:t>
            </a:r>
            <a:r>
              <a:rPr lang="en-US" altLang="en-US" dirty="0">
                <a:ea typeface="ＭＳ Ｐゴシック" pitchFamily="34" charset="-128"/>
              </a:rPr>
              <a:t>of 6</a:t>
            </a:r>
            <a:r>
              <a:rPr lang="en-US" altLang="en-US" dirty="0" smtClean="0">
                <a:ea typeface="ＭＳ Ｐゴシック" pitchFamily="34" charset="-128"/>
              </a:rPr>
              <a:t>)</a:t>
            </a:r>
            <a:endParaRPr lang="en-US" dirty="0"/>
          </a:p>
        </p:txBody>
      </p:sp>
      <p:sp>
        <p:nvSpPr>
          <p:cNvPr id="3" name="Content Placeholder 2"/>
          <p:cNvSpPr>
            <a:spLocks noGrp="1"/>
          </p:cNvSpPr>
          <p:nvPr>
            <p:ph idx="1"/>
          </p:nvPr>
        </p:nvSpPr>
        <p:spPr/>
        <p:txBody>
          <a:bodyPr/>
          <a:lstStyle/>
          <a:p>
            <a:r>
              <a:rPr lang="en-US" altLang="en-US" dirty="0">
                <a:ea typeface="ＭＳ Ｐゴシック" pitchFamily="34" charset="-128"/>
              </a:rPr>
              <a:t>Searching for a path to a goal</a:t>
            </a:r>
          </a:p>
          <a:p>
            <a:pPr lvl="1"/>
            <a:r>
              <a:rPr lang="en-US" altLang="en-US" dirty="0">
                <a:ea typeface="ＭＳ Ｐゴシック" pitchFamily="34" charset="-128"/>
              </a:rPr>
              <a:t>Brute force: trace all branches of decision tree</a:t>
            </a:r>
          </a:p>
          <a:p>
            <a:pPr lvl="2"/>
            <a:r>
              <a:rPr lang="en-US" altLang="en-US" dirty="0">
                <a:ea typeface="ＭＳ Ｐゴシック" pitchFamily="34" charset="-128"/>
              </a:rPr>
              <a:t>Too slow</a:t>
            </a:r>
          </a:p>
          <a:p>
            <a:pPr lvl="1"/>
            <a:r>
              <a:rPr lang="en-US" altLang="en-US" dirty="0">
                <a:ea typeface="ＭＳ Ｐゴシック" pitchFamily="34" charset="-128"/>
              </a:rPr>
              <a:t>Heuristics: use educated guess to guide which branches to search</a:t>
            </a:r>
          </a:p>
          <a:p>
            <a:r>
              <a:rPr lang="en-US" altLang="en-US" dirty="0">
                <a:ea typeface="ＭＳ Ｐゴシック" pitchFamily="34" charset="-128"/>
              </a:rPr>
              <a:t>Example: chess</a:t>
            </a:r>
          </a:p>
          <a:p>
            <a:pPr lvl="1"/>
            <a:r>
              <a:rPr lang="en-US" altLang="en-US" dirty="0">
                <a:ea typeface="ＭＳ Ｐゴシック" pitchFamily="34" charset="-128"/>
              </a:rPr>
              <a:t>Brute force is impossible</a:t>
            </a:r>
          </a:p>
          <a:p>
            <a:pPr lvl="1"/>
            <a:r>
              <a:rPr lang="en-US" altLang="en-US" dirty="0">
                <a:ea typeface="ＭＳ Ｐゴシック" pitchFamily="34" charset="-128"/>
              </a:rPr>
              <a:t>Good heuristics enable computers to play at grand master level</a:t>
            </a:r>
          </a:p>
          <a:p>
            <a:pPr lvl="1"/>
            <a:r>
              <a:rPr lang="en-US" altLang="en-US" dirty="0">
                <a:ea typeface="ＭＳ Ｐゴシック" pitchFamily="34" charset="-128"/>
              </a:rPr>
              <a:t>Chess is the last “easy” hard </a:t>
            </a:r>
            <a:r>
              <a:rPr lang="en-US" altLang="en-US" dirty="0" smtClean="0">
                <a:ea typeface="ＭＳ Ｐゴシック" pitchFamily="34" charset="-128"/>
              </a:rPr>
              <a:t>problem</a:t>
            </a:r>
            <a:endParaRPr lang="en-US" altLang="en-US" dirty="0">
              <a:ea typeface="ＭＳ Ｐゴシック" pitchFamily="34" charset="-128"/>
            </a:endParaRPr>
          </a:p>
        </p:txBody>
      </p:sp>
    </p:spTree>
    <p:extLst>
      <p:ext uri="{BB962C8B-B14F-4D97-AF65-F5344CB8AC3E}">
        <p14:creationId xmlns:p14="http://schemas.microsoft.com/office/powerpoint/2010/main" val="31490358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ea typeface="ＭＳ Ｐゴシック" pitchFamily="34" charset="-128"/>
              </a:rPr>
              <a:t>Reasoning Tasks Swarm Intelligence </a:t>
            </a:r>
            <a:endParaRPr lang="en-US" dirty="0"/>
          </a:p>
        </p:txBody>
      </p:sp>
      <p:sp>
        <p:nvSpPr>
          <p:cNvPr id="3" name="Content Placeholder 2"/>
          <p:cNvSpPr>
            <a:spLocks noGrp="1"/>
          </p:cNvSpPr>
          <p:nvPr>
            <p:ph idx="1"/>
          </p:nvPr>
        </p:nvSpPr>
        <p:spPr/>
        <p:txBody>
          <a:bodyPr/>
          <a:lstStyle/>
          <a:p>
            <a:r>
              <a:rPr lang="en-US" altLang="en-US" b="1" dirty="0">
                <a:ea typeface="ＭＳ Ｐゴシック" pitchFamily="34" charset="-128"/>
              </a:rPr>
              <a:t>Swarm intelligence model</a:t>
            </a:r>
          </a:p>
          <a:p>
            <a:pPr lvl="1"/>
            <a:r>
              <a:rPr lang="en-US" altLang="en-US" dirty="0">
                <a:ea typeface="ＭＳ Ｐゴシック" pitchFamily="34" charset="-128"/>
              </a:rPr>
              <a:t>Model communities of simple agents, e.g., ants, termites, etc.</a:t>
            </a:r>
          </a:p>
          <a:p>
            <a:r>
              <a:rPr lang="en-US" altLang="en-US" dirty="0">
                <a:ea typeface="ＭＳ Ｐゴシック" pitchFamily="34" charset="-128"/>
              </a:rPr>
              <a:t>Ant colonies</a:t>
            </a:r>
          </a:p>
          <a:p>
            <a:pPr lvl="1"/>
            <a:r>
              <a:rPr lang="en-US" altLang="en-US" dirty="0">
                <a:ea typeface="ＭＳ Ｐゴシック" pitchFamily="34" charset="-128"/>
              </a:rPr>
              <a:t>Individuals exhibit simple behaviors</a:t>
            </a:r>
          </a:p>
          <a:p>
            <a:pPr lvl="1"/>
            <a:r>
              <a:rPr lang="en-US" altLang="en-US" dirty="0">
                <a:ea typeface="ＭＳ Ｐゴシック" pitchFamily="34" charset="-128"/>
              </a:rPr>
              <a:t>Colonies accomplish great things</a:t>
            </a:r>
          </a:p>
          <a:p>
            <a:pPr lvl="2"/>
            <a:r>
              <a:rPr lang="en-US" altLang="en-US" dirty="0">
                <a:ea typeface="ＭＳ Ｐゴシック" pitchFamily="34" charset="-128"/>
              </a:rPr>
              <a:t>Finding the shortest path to food</a:t>
            </a:r>
          </a:p>
          <a:p>
            <a:pPr lvl="2"/>
            <a:r>
              <a:rPr lang="en-US" altLang="en-US" dirty="0">
                <a:ea typeface="ＭＳ Ｐゴシック" pitchFamily="34" charset="-128"/>
              </a:rPr>
              <a:t>Constructing nests</a:t>
            </a:r>
          </a:p>
          <a:p>
            <a:r>
              <a:rPr lang="en-US" altLang="en-US" dirty="0">
                <a:ea typeface="ＭＳ Ｐゴシック" pitchFamily="34" charset="-128"/>
              </a:rPr>
              <a:t>Ant colony optimization: route-finding using simulated </a:t>
            </a:r>
            <a:r>
              <a:rPr lang="en-US" altLang="en-US" dirty="0" smtClean="0">
                <a:ea typeface="ＭＳ Ｐゴシック" pitchFamily="34" charset="-128"/>
              </a:rPr>
              <a:t>ants</a:t>
            </a:r>
            <a:endParaRPr lang="en-US" altLang="en-US" dirty="0">
              <a:ea typeface="ＭＳ Ｐゴシック" pitchFamily="34" charset="-128"/>
            </a:endParaRPr>
          </a:p>
        </p:txBody>
      </p:sp>
    </p:spTree>
    <p:extLst>
      <p:ext uri="{BB962C8B-B14F-4D97-AF65-F5344CB8AC3E}">
        <p14:creationId xmlns:p14="http://schemas.microsoft.com/office/powerpoint/2010/main" val="19827183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ea typeface="ＭＳ Ｐゴシック" pitchFamily="34" charset="-128"/>
              </a:rPr>
              <a:t>Reasoning </a:t>
            </a:r>
            <a:r>
              <a:rPr lang="en-US" altLang="en-US" dirty="0" smtClean="0">
                <a:ea typeface="ＭＳ Ｐゴシック" pitchFamily="34" charset="-128"/>
              </a:rPr>
              <a:t>Tasks Intelligent </a:t>
            </a:r>
            <a:r>
              <a:rPr lang="en-US" altLang="en-US" dirty="0">
                <a:ea typeface="ＭＳ Ｐゴシック" pitchFamily="34" charset="-128"/>
              </a:rPr>
              <a:t>Agents </a:t>
            </a:r>
            <a:endParaRPr lang="en-US" dirty="0"/>
          </a:p>
        </p:txBody>
      </p:sp>
      <p:sp>
        <p:nvSpPr>
          <p:cNvPr id="3" name="Content Placeholder 2"/>
          <p:cNvSpPr>
            <a:spLocks noGrp="1"/>
          </p:cNvSpPr>
          <p:nvPr>
            <p:ph idx="1"/>
          </p:nvPr>
        </p:nvSpPr>
        <p:spPr/>
        <p:txBody>
          <a:bodyPr/>
          <a:lstStyle/>
          <a:p>
            <a:r>
              <a:rPr lang="en-US" altLang="en-US" b="1" dirty="0">
                <a:ea typeface="ＭＳ Ｐゴシック" pitchFamily="34" charset="-128"/>
              </a:rPr>
              <a:t>Intelligent agent</a:t>
            </a:r>
            <a:r>
              <a:rPr lang="en-US" altLang="en-US" dirty="0">
                <a:ea typeface="ＭＳ Ｐゴシック" pitchFamily="34" charset="-128"/>
              </a:rPr>
              <a:t> works with human user</a:t>
            </a:r>
          </a:p>
          <a:p>
            <a:pPr lvl="1"/>
            <a:r>
              <a:rPr lang="en-US" altLang="en-US" dirty="0">
                <a:ea typeface="ＭＳ Ｐゴシック" pitchFamily="34" charset="-128"/>
              </a:rPr>
              <a:t>Learns user’s preferences and takes actions on user’s behalf</a:t>
            </a:r>
          </a:p>
          <a:p>
            <a:r>
              <a:rPr lang="en-US" altLang="en-US" dirty="0">
                <a:ea typeface="ＭＳ Ｐゴシック" pitchFamily="34" charset="-128"/>
              </a:rPr>
              <a:t>Current examples</a:t>
            </a:r>
          </a:p>
          <a:p>
            <a:pPr lvl="1"/>
            <a:r>
              <a:rPr lang="en-US" altLang="en-US" dirty="0">
                <a:ea typeface="ＭＳ Ｐゴシック" pitchFamily="34" charset="-128"/>
              </a:rPr>
              <a:t>Personalized web search (</a:t>
            </a:r>
            <a:r>
              <a:rPr lang="en-US" altLang="en-US" b="1" dirty="0">
                <a:ea typeface="ＭＳ Ｐゴシック" pitchFamily="34" charset="-128"/>
              </a:rPr>
              <a:t>push technology</a:t>
            </a:r>
            <a:r>
              <a:rPr lang="en-US" altLang="en-US" dirty="0">
                <a:ea typeface="ＭＳ Ｐゴシック" pitchFamily="34" charset="-128"/>
              </a:rPr>
              <a:t>)</a:t>
            </a:r>
          </a:p>
          <a:p>
            <a:pPr lvl="1"/>
            <a:r>
              <a:rPr lang="en-US" altLang="en-US" dirty="0">
                <a:ea typeface="ＭＳ Ｐゴシック" pitchFamily="34" charset="-128"/>
              </a:rPr>
              <a:t>E-commerce site that tailors suggestions to your interests (</a:t>
            </a:r>
            <a:r>
              <a:rPr lang="en-US" altLang="en-US" b="1" dirty="0">
                <a:ea typeface="ＭＳ Ｐゴシック" pitchFamily="34" charset="-128"/>
              </a:rPr>
              <a:t>recommendation software</a:t>
            </a:r>
            <a:r>
              <a:rPr lang="en-US" altLang="en-US" dirty="0">
                <a:ea typeface="ＭＳ Ｐゴシック" pitchFamily="34" charset="-128"/>
              </a:rPr>
              <a:t>)</a:t>
            </a:r>
          </a:p>
          <a:p>
            <a:r>
              <a:rPr lang="en-US" altLang="en-US" dirty="0">
                <a:ea typeface="ＭＳ Ｐゴシック" pitchFamily="34" charset="-128"/>
              </a:rPr>
              <a:t>Future applications</a:t>
            </a:r>
          </a:p>
          <a:p>
            <a:pPr lvl="1"/>
            <a:r>
              <a:rPr lang="en-US" altLang="en-US" dirty="0">
                <a:ea typeface="ＭＳ Ｐゴシック" pitchFamily="34" charset="-128"/>
              </a:rPr>
              <a:t>Personal travel planner: buys tickets for user</a:t>
            </a:r>
          </a:p>
          <a:p>
            <a:pPr lvl="1"/>
            <a:r>
              <a:rPr lang="en-US" altLang="en-US" dirty="0">
                <a:ea typeface="ＭＳ Ｐゴシック" pitchFamily="34" charset="-128"/>
              </a:rPr>
              <a:t>Office manager: screens calls, arranges </a:t>
            </a:r>
            <a:r>
              <a:rPr lang="en-US" altLang="en-US" dirty="0" smtClean="0">
                <a:ea typeface="ＭＳ Ｐゴシック" pitchFamily="34" charset="-128"/>
              </a:rPr>
              <a:t>meetings</a:t>
            </a:r>
            <a:endParaRPr lang="en-US" altLang="en-US" dirty="0">
              <a:ea typeface="ＭＳ Ｐゴシック" pitchFamily="34" charset="-128"/>
            </a:endParaRPr>
          </a:p>
        </p:txBody>
      </p:sp>
    </p:spTree>
    <p:extLst>
      <p:ext uri="{BB962C8B-B14F-4D97-AF65-F5344CB8AC3E}">
        <p14:creationId xmlns:p14="http://schemas.microsoft.com/office/powerpoint/2010/main" val="27282374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ea typeface="ＭＳ Ｐゴシック" pitchFamily="34" charset="-128"/>
              </a:rPr>
              <a:t>Reasoning </a:t>
            </a:r>
            <a:r>
              <a:rPr lang="en-US" altLang="en-US" dirty="0" smtClean="0">
                <a:ea typeface="ＭＳ Ｐゴシック" pitchFamily="34" charset="-128"/>
              </a:rPr>
              <a:t>Tasks Expert </a:t>
            </a:r>
            <a:r>
              <a:rPr lang="en-US" altLang="en-US" dirty="0">
                <a:ea typeface="ＭＳ Ｐゴシック" pitchFamily="34" charset="-128"/>
              </a:rPr>
              <a:t>Systems </a:t>
            </a:r>
            <a:r>
              <a:rPr lang="en-US" altLang="en-US" dirty="0" smtClean="0">
                <a:ea typeface="ＭＳ Ｐゴシック" pitchFamily="34" charset="-128"/>
              </a:rPr>
              <a:t>(1 of 3)</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altLang="en-US" b="1" dirty="0">
                <a:ea typeface="ＭＳ Ｐゴシック" pitchFamily="34" charset="-128"/>
              </a:rPr>
              <a:t>Expert system</a:t>
            </a:r>
            <a:r>
              <a:rPr lang="en-US" altLang="en-US" dirty="0">
                <a:ea typeface="ＭＳ Ｐゴシック" pitchFamily="34" charset="-128"/>
              </a:rPr>
              <a:t>: mimics reasoning in some specific domain</a:t>
            </a:r>
          </a:p>
          <a:p>
            <a:pPr>
              <a:buFont typeface="Arial" panose="020B0604020202020204" pitchFamily="34" charset="0"/>
              <a:buChar char="•"/>
            </a:pPr>
            <a:r>
              <a:rPr lang="en-US" altLang="en-US" b="1" dirty="0">
                <a:ea typeface="ＭＳ Ｐゴシック" pitchFamily="34" charset="-128"/>
              </a:rPr>
              <a:t>Knowledge base</a:t>
            </a:r>
            <a:r>
              <a:rPr lang="en-US" altLang="en-US" dirty="0">
                <a:ea typeface="ＭＳ Ｐゴシック" pitchFamily="34" charset="-128"/>
              </a:rPr>
              <a:t>: knowledge about a domain</a:t>
            </a:r>
          </a:p>
          <a:p>
            <a:pPr>
              <a:buFont typeface="Arial" panose="020B0604020202020204" pitchFamily="34" charset="0"/>
              <a:buChar char="•"/>
            </a:pPr>
            <a:r>
              <a:rPr lang="en-US" altLang="en-US" b="1" dirty="0">
                <a:ea typeface="ＭＳ Ｐゴシック" pitchFamily="34" charset="-128"/>
              </a:rPr>
              <a:t>Inference engine</a:t>
            </a:r>
            <a:r>
              <a:rPr lang="en-US" altLang="en-US" dirty="0">
                <a:ea typeface="ＭＳ Ｐゴシック" pitchFamily="34" charset="-128"/>
              </a:rPr>
              <a:t>: rules for reasoning with knowledge</a:t>
            </a:r>
          </a:p>
          <a:p>
            <a:pPr>
              <a:buFont typeface="Arial" panose="020B0604020202020204" pitchFamily="34" charset="0"/>
              <a:buChar char="•"/>
            </a:pPr>
            <a:r>
              <a:rPr lang="en-US" altLang="en-US" dirty="0">
                <a:ea typeface="ＭＳ Ｐゴシック" pitchFamily="34" charset="-128"/>
              </a:rPr>
              <a:t>Often use formal language to represent knowledge and rules for inference</a:t>
            </a:r>
          </a:p>
          <a:p>
            <a:pPr>
              <a:buFont typeface="Arial" panose="020B0604020202020204" pitchFamily="34" charset="0"/>
              <a:buChar char="•"/>
            </a:pPr>
            <a:r>
              <a:rPr lang="en-US" altLang="en-US" dirty="0">
                <a:ea typeface="ＭＳ Ｐゴシック" pitchFamily="34" charset="-128"/>
              </a:rPr>
              <a:t>Employ deductive reasoning, e.g., modus </a:t>
            </a:r>
            <a:r>
              <a:rPr lang="en-US" altLang="en-US" dirty="0" smtClean="0">
                <a:ea typeface="ＭＳ Ｐゴシック" pitchFamily="34" charset="-128"/>
              </a:rPr>
              <a:t>ponens</a:t>
            </a:r>
            <a:endParaRPr lang="en-US" altLang="en-US" dirty="0">
              <a:ea typeface="ＭＳ Ｐゴシック" pitchFamily="34" charset="-128"/>
            </a:endParaRPr>
          </a:p>
        </p:txBody>
      </p:sp>
    </p:spTree>
    <p:extLst>
      <p:ext uri="{BB962C8B-B14F-4D97-AF65-F5344CB8AC3E}">
        <p14:creationId xmlns:p14="http://schemas.microsoft.com/office/powerpoint/2010/main" val="8943009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ea typeface="ＭＳ Ｐゴシック" pitchFamily="34" charset="-128"/>
              </a:rPr>
              <a:t>Reasoning </a:t>
            </a:r>
            <a:r>
              <a:rPr lang="en-US" altLang="en-US" dirty="0" smtClean="0">
                <a:ea typeface="ＭＳ Ｐゴシック" pitchFamily="34" charset="-128"/>
              </a:rPr>
              <a:t>Tasks Expert </a:t>
            </a:r>
            <a:r>
              <a:rPr lang="en-US" altLang="en-US" dirty="0">
                <a:ea typeface="ＭＳ Ｐゴシック" pitchFamily="34" charset="-128"/>
              </a:rPr>
              <a:t>Systems </a:t>
            </a:r>
            <a:r>
              <a:rPr lang="en-US" altLang="en-US" dirty="0" smtClean="0">
                <a:ea typeface="ＭＳ Ｐゴシック" pitchFamily="34" charset="-128"/>
              </a:rPr>
              <a:t>(2 </a:t>
            </a:r>
            <a:r>
              <a:rPr lang="en-US" altLang="en-US" dirty="0">
                <a:ea typeface="ＭＳ Ｐゴシック" pitchFamily="34" charset="-128"/>
              </a:rPr>
              <a:t>of 3)</a:t>
            </a:r>
            <a:endParaRPr lang="en-US" dirty="0"/>
          </a:p>
        </p:txBody>
      </p:sp>
      <p:sp>
        <p:nvSpPr>
          <p:cNvPr id="3" name="Content Placeholder 2"/>
          <p:cNvSpPr>
            <a:spLocks noGrp="1"/>
          </p:cNvSpPr>
          <p:nvPr>
            <p:ph idx="1"/>
          </p:nvPr>
        </p:nvSpPr>
        <p:spPr/>
        <p:txBody>
          <a:bodyPr/>
          <a:lstStyle/>
          <a:p>
            <a:pPr marL="0" indent="0">
              <a:buFontTx/>
              <a:buNone/>
            </a:pPr>
            <a:r>
              <a:rPr lang="en-US" altLang="en-US" dirty="0">
                <a:ea typeface="ＭＳ Ｐゴシック" pitchFamily="34" charset="-128"/>
              </a:rPr>
              <a:t>Expert system reasoning</a:t>
            </a:r>
          </a:p>
          <a:p>
            <a:pPr marL="465138" indent="-465138"/>
            <a:r>
              <a:rPr lang="en-US" altLang="en-US" dirty="0">
                <a:ea typeface="ＭＳ Ｐゴシック" pitchFamily="34" charset="-128"/>
              </a:rPr>
              <a:t>Forward chaining</a:t>
            </a:r>
          </a:p>
          <a:p>
            <a:pPr lvl="1"/>
            <a:r>
              <a:rPr lang="en-US" altLang="en-US" dirty="0">
                <a:ea typeface="ＭＳ Ｐゴシック" pitchFamily="34" charset="-128"/>
              </a:rPr>
              <a:t>Start with assertions </a:t>
            </a:r>
            <a:r>
              <a:rPr lang="en-US" altLang="en-US" dirty="0">
                <a:ea typeface="ＭＳ Ｐゴシック" pitchFamily="34" charset="-128"/>
                <a:cs typeface="Arial" charset="0"/>
              </a:rPr>
              <a:t>►</a:t>
            </a:r>
            <a:r>
              <a:rPr lang="en-US" altLang="en-US" dirty="0">
                <a:ea typeface="ＭＳ Ｐゴシック" pitchFamily="34" charset="-128"/>
              </a:rPr>
              <a:t> look for rules to deduce new assertions</a:t>
            </a:r>
          </a:p>
          <a:p>
            <a:pPr lvl="1"/>
            <a:r>
              <a:rPr lang="en-US" altLang="en-US" dirty="0">
                <a:ea typeface="ＭＳ Ｐゴシック" pitchFamily="34" charset="-128"/>
              </a:rPr>
              <a:t>Given assertion A and rule “if A then B” </a:t>
            </a:r>
            <a:r>
              <a:rPr lang="en-US" altLang="en-US" dirty="0">
                <a:ea typeface="ＭＳ Ｐゴシック" pitchFamily="34" charset="-128"/>
                <a:cs typeface="Arial" charset="0"/>
              </a:rPr>
              <a:t>► </a:t>
            </a:r>
            <a:r>
              <a:rPr lang="en-US" altLang="en-US" dirty="0">
                <a:ea typeface="ＭＳ Ｐゴシック" pitchFamily="34" charset="-128"/>
              </a:rPr>
              <a:t>deduce B</a:t>
            </a:r>
          </a:p>
          <a:p>
            <a:pPr marL="465138" indent="-465138"/>
            <a:r>
              <a:rPr lang="en-US" altLang="en-US" dirty="0">
                <a:ea typeface="ＭＳ Ｐゴシック" pitchFamily="34" charset="-128"/>
              </a:rPr>
              <a:t>Backward chaining</a:t>
            </a:r>
          </a:p>
          <a:p>
            <a:pPr lvl="1"/>
            <a:r>
              <a:rPr lang="en-US" altLang="en-US" dirty="0">
                <a:ea typeface="ＭＳ Ｐゴシック" pitchFamily="34" charset="-128"/>
              </a:rPr>
              <a:t>Start with a query </a:t>
            </a:r>
            <a:r>
              <a:rPr lang="en-US" altLang="en-US" dirty="0">
                <a:ea typeface="ＭＳ Ｐゴシック" pitchFamily="34" charset="-128"/>
                <a:cs typeface="Arial" charset="0"/>
              </a:rPr>
              <a:t>►</a:t>
            </a:r>
            <a:r>
              <a:rPr lang="en-US" altLang="en-US" dirty="0">
                <a:ea typeface="ＭＳ Ｐゴシック" pitchFamily="34" charset="-128"/>
              </a:rPr>
              <a:t> look for rules that could deduce query</a:t>
            </a:r>
          </a:p>
          <a:p>
            <a:pPr lvl="1"/>
            <a:r>
              <a:rPr lang="en-US" altLang="en-US" dirty="0">
                <a:ea typeface="ＭＳ Ｐゴシック" pitchFamily="34" charset="-128"/>
              </a:rPr>
              <a:t>Given question “Is B true?” and rule “if A then B” </a:t>
            </a:r>
            <a:r>
              <a:rPr lang="en-US" altLang="en-US" dirty="0">
                <a:ea typeface="ＭＳ Ｐゴシック" pitchFamily="34" charset="-128"/>
                <a:cs typeface="Arial" charset="0"/>
              </a:rPr>
              <a:t>►</a:t>
            </a:r>
            <a:r>
              <a:rPr lang="en-US" altLang="en-US" dirty="0">
                <a:ea typeface="ＭＳ Ｐゴシック" pitchFamily="34" charset="-128"/>
              </a:rPr>
              <a:t> try to determine “Is A true</a:t>
            </a:r>
            <a:r>
              <a:rPr lang="en-US" altLang="en-US" dirty="0" smtClean="0">
                <a:ea typeface="ＭＳ Ｐゴシック" pitchFamily="34" charset="-128"/>
              </a:rPr>
              <a:t>?”</a:t>
            </a:r>
            <a:endParaRPr lang="en-US" altLang="en-US" dirty="0">
              <a:ea typeface="ＭＳ Ｐゴシック" pitchFamily="34" charset="-128"/>
            </a:endParaRPr>
          </a:p>
        </p:txBody>
      </p:sp>
    </p:spTree>
    <p:extLst>
      <p:ext uri="{BB962C8B-B14F-4D97-AF65-F5344CB8AC3E}">
        <p14:creationId xmlns:p14="http://schemas.microsoft.com/office/powerpoint/2010/main" val="6458288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34" charset="-128"/>
              </a:rPr>
              <a:t>Reasoning Tasks Expert Systems </a:t>
            </a:r>
            <a:r>
              <a:rPr lang="en-US" altLang="en-US" dirty="0" smtClean="0">
                <a:ea typeface="ＭＳ Ｐゴシック" pitchFamily="34" charset="-128"/>
              </a:rPr>
              <a:t>(3 </a:t>
            </a:r>
            <a:r>
              <a:rPr lang="en-US" altLang="en-US" dirty="0">
                <a:ea typeface="ＭＳ Ｐゴシック" pitchFamily="34" charset="-128"/>
              </a:rPr>
              <a:t>of 3)</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altLang="en-US" b="1" dirty="0">
                <a:ea typeface="ＭＳ Ｐゴシック" pitchFamily="34" charset="-128"/>
              </a:rPr>
              <a:t>Explanation facility</a:t>
            </a:r>
          </a:p>
          <a:p>
            <a:pPr lvl="1">
              <a:buFont typeface="Arial" panose="020B0604020202020204" pitchFamily="34" charset="0"/>
              <a:buChar char="–"/>
            </a:pPr>
            <a:r>
              <a:rPr lang="en-US" altLang="en-US" dirty="0">
                <a:ea typeface="ＭＳ Ｐゴシック" pitchFamily="34" charset="-128"/>
              </a:rPr>
              <a:t>Users can see explanation based on the reasoning chain</a:t>
            </a:r>
          </a:p>
          <a:p>
            <a:pPr>
              <a:buFont typeface="Arial" panose="020B0604020202020204" pitchFamily="34" charset="0"/>
              <a:buChar char="•"/>
            </a:pPr>
            <a:r>
              <a:rPr lang="en-US" altLang="en-US" b="1" dirty="0">
                <a:ea typeface="ＭＳ Ｐゴシック" pitchFamily="34" charset="-128"/>
              </a:rPr>
              <a:t>Knowledge engineering</a:t>
            </a:r>
            <a:endParaRPr lang="en-US" altLang="en-US" dirty="0">
              <a:ea typeface="ＭＳ Ｐゴシック" pitchFamily="34" charset="-128"/>
            </a:endParaRPr>
          </a:p>
          <a:p>
            <a:pPr lvl="1"/>
            <a:r>
              <a:rPr lang="en-US" altLang="en-US" dirty="0">
                <a:ea typeface="ＭＳ Ｐゴシック" pitchFamily="34" charset="-128"/>
              </a:rPr>
              <a:t>Human system builders must spend time with experts</a:t>
            </a:r>
          </a:p>
          <a:p>
            <a:pPr lvl="1"/>
            <a:r>
              <a:rPr lang="en-US" altLang="en-US" dirty="0">
                <a:ea typeface="ＭＳ Ｐゴシック" pitchFamily="34" charset="-128"/>
              </a:rPr>
              <a:t>Listing and codifying the expert </a:t>
            </a:r>
            <a:r>
              <a:rPr lang="en-US" altLang="en-US" dirty="0" smtClean="0">
                <a:ea typeface="ＭＳ Ｐゴシック" pitchFamily="34" charset="-128"/>
              </a:rPr>
              <a:t>knowledge</a:t>
            </a:r>
            <a:endParaRPr lang="en-US" altLang="en-US" dirty="0">
              <a:ea typeface="ＭＳ Ｐゴシック" pitchFamily="34" charset="-128"/>
            </a:endParaRPr>
          </a:p>
        </p:txBody>
      </p:sp>
    </p:spTree>
    <p:extLst>
      <p:ext uri="{BB962C8B-B14F-4D97-AF65-F5344CB8AC3E}">
        <p14:creationId xmlns:p14="http://schemas.microsoft.com/office/powerpoint/2010/main" val="32058023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7" y="1"/>
            <a:ext cx="8312727" cy="1060704"/>
          </a:xfrm>
        </p:spPr>
        <p:txBody>
          <a:bodyPr>
            <a:noAutofit/>
          </a:bodyPr>
          <a:lstStyle/>
          <a:p>
            <a:r>
              <a:rPr lang="en-US" altLang="en-US" dirty="0">
                <a:ea typeface="ＭＳ Ｐゴシック" pitchFamily="34" charset="-128"/>
              </a:rPr>
              <a:t>Reasoning </a:t>
            </a:r>
            <a:r>
              <a:rPr lang="en-US" altLang="en-US" dirty="0" smtClean="0">
                <a:ea typeface="ＭＳ Ｐゴシック" pitchFamily="34" charset="-128"/>
              </a:rPr>
              <a:t>Tasks The </a:t>
            </a:r>
            <a:r>
              <a:rPr lang="en-US" altLang="en-US" dirty="0">
                <a:ea typeface="ＭＳ Ｐゴシック" pitchFamily="34" charset="-128"/>
              </a:rPr>
              <a:t>Games We Play </a:t>
            </a:r>
            <a:r>
              <a:rPr lang="en-US" altLang="en-US" dirty="0" smtClean="0">
                <a:ea typeface="ＭＳ Ｐゴシック" pitchFamily="34" charset="-128"/>
              </a:rPr>
              <a:t>(1 of 6)</a:t>
            </a:r>
            <a:endParaRPr lang="en-US" dirty="0"/>
          </a:p>
        </p:txBody>
      </p:sp>
      <p:sp>
        <p:nvSpPr>
          <p:cNvPr id="3" name="Content Placeholder 2"/>
          <p:cNvSpPr>
            <a:spLocks noGrp="1"/>
          </p:cNvSpPr>
          <p:nvPr>
            <p:ph idx="1"/>
          </p:nvPr>
        </p:nvSpPr>
        <p:spPr/>
        <p:txBody>
          <a:bodyPr/>
          <a:lstStyle/>
          <a:p>
            <a:r>
              <a:rPr lang="en-US" altLang="en-US" dirty="0">
                <a:ea typeface="ＭＳ Ｐゴシック" pitchFamily="34" charset="-128"/>
              </a:rPr>
              <a:t>Board games</a:t>
            </a:r>
          </a:p>
          <a:p>
            <a:pPr lvl="1"/>
            <a:r>
              <a:rPr lang="en-US" altLang="en-US" dirty="0">
                <a:ea typeface="ＭＳ Ｐゴシック" pitchFamily="34" charset="-128"/>
              </a:rPr>
              <a:t>Many programs use forms of state-space search</a:t>
            </a:r>
          </a:p>
          <a:p>
            <a:pPr lvl="1"/>
            <a:r>
              <a:rPr lang="en-US" altLang="en-US" dirty="0">
                <a:ea typeface="ＭＳ Ｐゴシック" pitchFamily="34" charset="-128"/>
              </a:rPr>
              <a:t>Tic-tac-toe </a:t>
            </a:r>
          </a:p>
          <a:p>
            <a:pPr lvl="2"/>
            <a:r>
              <a:rPr lang="en-US" altLang="en-US" dirty="0">
                <a:ea typeface="ＭＳ Ｐゴシック" pitchFamily="34" charset="-128"/>
              </a:rPr>
              <a:t>Small state space</a:t>
            </a:r>
          </a:p>
          <a:p>
            <a:pPr lvl="2"/>
            <a:r>
              <a:rPr lang="en-US" altLang="en-US" dirty="0">
                <a:ea typeface="ＭＳ Ｐゴシック" pitchFamily="34" charset="-128"/>
              </a:rPr>
              <a:t>Brute force works to play perfectly</a:t>
            </a:r>
          </a:p>
          <a:p>
            <a:pPr lvl="1"/>
            <a:r>
              <a:rPr lang="en-US" altLang="en-US" dirty="0">
                <a:ea typeface="ＭＳ Ｐゴシック" pitchFamily="34" charset="-128"/>
              </a:rPr>
              <a:t>Checkers</a:t>
            </a:r>
          </a:p>
          <a:p>
            <a:pPr lvl="2"/>
            <a:r>
              <a:rPr lang="en-US" altLang="en-US" dirty="0">
                <a:ea typeface="ＭＳ Ｐゴシック" pitchFamily="34" charset="-128"/>
              </a:rPr>
              <a:t>Chinook project built and searched the complete state space</a:t>
            </a:r>
          </a:p>
          <a:p>
            <a:pPr lvl="2"/>
            <a:r>
              <a:rPr lang="en-US" altLang="en-US" dirty="0">
                <a:ea typeface="ＭＳ Ｐゴシック" pitchFamily="34" charset="-128"/>
              </a:rPr>
              <a:t>Results can be embedded in a computer player</a:t>
            </a:r>
          </a:p>
          <a:p>
            <a:pPr lvl="2"/>
            <a:r>
              <a:rPr lang="en-US" altLang="en-US" dirty="0">
                <a:ea typeface="ＭＳ Ｐゴシック" pitchFamily="34" charset="-128"/>
              </a:rPr>
              <a:t>Chinook can never be </a:t>
            </a:r>
            <a:r>
              <a:rPr lang="en-US" altLang="en-US" dirty="0" smtClean="0">
                <a:ea typeface="ＭＳ Ｐゴシック" pitchFamily="34" charset="-128"/>
              </a:rPr>
              <a:t>beaten</a:t>
            </a:r>
            <a:endParaRPr lang="en-US" altLang="en-US" dirty="0">
              <a:ea typeface="ＭＳ Ｐゴシック" pitchFamily="34" charset="-128"/>
            </a:endParaRPr>
          </a:p>
        </p:txBody>
      </p:sp>
    </p:spTree>
    <p:extLst>
      <p:ext uri="{BB962C8B-B14F-4D97-AF65-F5344CB8AC3E}">
        <p14:creationId xmlns:p14="http://schemas.microsoft.com/office/powerpoint/2010/main" val="2429159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7" y="1"/>
            <a:ext cx="8312727" cy="1060704"/>
          </a:xfrm>
        </p:spPr>
        <p:txBody>
          <a:bodyPr>
            <a:noAutofit/>
          </a:bodyPr>
          <a:lstStyle/>
          <a:p>
            <a:r>
              <a:rPr lang="en-US" altLang="en-US" dirty="0">
                <a:ea typeface="ＭＳ Ｐゴシック" pitchFamily="34" charset="-128"/>
              </a:rPr>
              <a:t>Reasoning Tasks The Games We Play </a:t>
            </a:r>
            <a:r>
              <a:rPr lang="en-US" altLang="en-US" baseline="0" dirty="0" smtClean="0">
                <a:ea typeface="ＭＳ Ｐゴシック" pitchFamily="34" charset="-128"/>
              </a:rPr>
              <a:t> </a:t>
            </a:r>
            <a:r>
              <a:rPr lang="en-US" altLang="en-US" dirty="0" smtClean="0">
                <a:ea typeface="ＭＳ Ｐゴシック" pitchFamily="34" charset="-128"/>
              </a:rPr>
              <a:t>(2 </a:t>
            </a:r>
            <a:r>
              <a:rPr lang="en-US" altLang="en-US" dirty="0">
                <a:ea typeface="ＭＳ Ｐゴシック" pitchFamily="34" charset="-128"/>
              </a:rPr>
              <a:t>of 6)</a:t>
            </a:r>
            <a:endParaRPr lang="en-US" dirty="0"/>
          </a:p>
        </p:txBody>
      </p:sp>
      <p:sp>
        <p:nvSpPr>
          <p:cNvPr id="3" name="Content Placeholder 2"/>
          <p:cNvSpPr>
            <a:spLocks noGrp="1"/>
          </p:cNvSpPr>
          <p:nvPr>
            <p:ph idx="1"/>
          </p:nvPr>
        </p:nvSpPr>
        <p:spPr/>
        <p:txBody>
          <a:bodyPr/>
          <a:lstStyle/>
          <a:p>
            <a:pPr lvl="1"/>
            <a:r>
              <a:rPr lang="en-US" altLang="en-US" dirty="0">
                <a:ea typeface="ＭＳ Ｐゴシック" pitchFamily="34" charset="-128"/>
              </a:rPr>
              <a:t>Chess</a:t>
            </a:r>
          </a:p>
          <a:p>
            <a:pPr lvl="2"/>
            <a:r>
              <a:rPr lang="en-US" altLang="en-US" dirty="0">
                <a:ea typeface="ＭＳ Ｐゴシック" pitchFamily="34" charset="-128"/>
              </a:rPr>
              <a:t>State space is too large to solve</a:t>
            </a:r>
          </a:p>
          <a:p>
            <a:pPr lvl="2"/>
            <a:r>
              <a:rPr lang="en-US" altLang="en-US" dirty="0">
                <a:ea typeface="ＭＳ Ｐゴシック" pitchFamily="34" charset="-128"/>
              </a:rPr>
              <a:t>Computer players depend on heuristics</a:t>
            </a:r>
          </a:p>
          <a:p>
            <a:pPr lvl="2"/>
            <a:r>
              <a:rPr lang="en-US" altLang="en-US" dirty="0">
                <a:ea typeface="ＭＳ Ｐゴシック" pitchFamily="34" charset="-128"/>
              </a:rPr>
              <a:t>Deep Blue defeated world champion Gary Kasparov (1997)</a:t>
            </a:r>
          </a:p>
          <a:p>
            <a:pPr lvl="1"/>
            <a:r>
              <a:rPr lang="en-US" altLang="en-US" dirty="0">
                <a:ea typeface="ＭＳ Ｐゴシック" pitchFamily="34" charset="-128"/>
              </a:rPr>
              <a:t>Go</a:t>
            </a:r>
          </a:p>
          <a:p>
            <a:pPr lvl="2"/>
            <a:r>
              <a:rPr lang="en-US" altLang="en-US" dirty="0">
                <a:ea typeface="ＭＳ Ｐゴシック" pitchFamily="34" charset="-128"/>
              </a:rPr>
              <a:t>Huge search space</a:t>
            </a:r>
          </a:p>
          <a:p>
            <a:pPr lvl="2"/>
            <a:r>
              <a:rPr lang="en-US" altLang="en-US" dirty="0">
                <a:ea typeface="ＭＳ Ｐゴシック" pitchFamily="34" charset="-128"/>
              </a:rPr>
              <a:t>Difficult for a computer to play well</a:t>
            </a:r>
          </a:p>
          <a:p>
            <a:pPr lvl="2"/>
            <a:r>
              <a:rPr lang="en-US" altLang="en-US" dirty="0">
                <a:ea typeface="ＭＳ Ｐゴシック" pitchFamily="34" charset="-128"/>
              </a:rPr>
              <a:t>Current research is underway to reach top </a:t>
            </a:r>
            <a:r>
              <a:rPr lang="en-US" altLang="en-US" dirty="0" smtClean="0">
                <a:ea typeface="ＭＳ Ｐゴシック" pitchFamily="34" charset="-128"/>
              </a:rPr>
              <a:t>levels</a:t>
            </a:r>
            <a:endParaRPr lang="en-US" altLang="en-US" dirty="0">
              <a:ea typeface="ＭＳ Ｐゴシック" pitchFamily="34" charset="-128"/>
            </a:endParaRPr>
          </a:p>
        </p:txBody>
      </p:sp>
    </p:spTree>
    <p:extLst>
      <p:ext uri="{BB962C8B-B14F-4D97-AF65-F5344CB8AC3E}">
        <p14:creationId xmlns:p14="http://schemas.microsoft.com/office/powerpoint/2010/main" val="2077575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itchFamily="34" charset="-128"/>
              </a:rPr>
              <a:t>Introduction (1 of 2)</a:t>
            </a:r>
            <a:endParaRPr lang="en-US" dirty="0"/>
          </a:p>
        </p:txBody>
      </p:sp>
      <p:sp>
        <p:nvSpPr>
          <p:cNvPr id="3" name="Content Placeholder 2"/>
          <p:cNvSpPr>
            <a:spLocks noGrp="1"/>
          </p:cNvSpPr>
          <p:nvPr>
            <p:ph idx="1"/>
          </p:nvPr>
        </p:nvSpPr>
        <p:spPr/>
        <p:txBody>
          <a:bodyPr/>
          <a:lstStyle/>
          <a:p>
            <a:pPr marL="465138" indent="-465138">
              <a:buFont typeface="Arial" panose="020B0604020202020204" pitchFamily="34" charset="0"/>
              <a:buChar char="•"/>
            </a:pPr>
            <a:r>
              <a:rPr lang="en-US" altLang="en-US" b="1" dirty="0" smtClean="0">
                <a:ea typeface="ＭＳ Ｐゴシック" pitchFamily="34" charset="-128"/>
              </a:rPr>
              <a:t>Artificial </a:t>
            </a:r>
            <a:r>
              <a:rPr lang="en-US" altLang="en-US" b="1" dirty="0">
                <a:ea typeface="ＭＳ Ｐゴシック" pitchFamily="34" charset="-128"/>
              </a:rPr>
              <a:t>Intelligence (AI)</a:t>
            </a:r>
            <a:r>
              <a:rPr lang="en-US" altLang="en-US" dirty="0">
                <a:ea typeface="ＭＳ Ｐゴシック" pitchFamily="34" charset="-128"/>
              </a:rPr>
              <a:t>: creating computer </a:t>
            </a:r>
            <a:r>
              <a:rPr lang="en-US" altLang="en-US" dirty="0" smtClean="0">
                <a:ea typeface="ＭＳ Ｐゴシック" pitchFamily="34" charset="-128"/>
              </a:rPr>
              <a:t>       systems </a:t>
            </a:r>
            <a:r>
              <a:rPr lang="en-US" altLang="en-US" dirty="0">
                <a:ea typeface="ＭＳ Ｐゴシック" pitchFamily="34" charset="-128"/>
              </a:rPr>
              <a:t>that exhibit aspects of intelligence</a:t>
            </a:r>
          </a:p>
          <a:p>
            <a:pPr>
              <a:buFont typeface="Arial" panose="020B0604020202020204" pitchFamily="34" charset="0"/>
              <a:buChar char="•"/>
            </a:pPr>
            <a:r>
              <a:rPr lang="en-US" altLang="en-US" dirty="0" smtClean="0">
                <a:ea typeface="ＭＳ Ｐゴシック" pitchFamily="34" charset="-128"/>
              </a:rPr>
              <a:t>What </a:t>
            </a:r>
            <a:r>
              <a:rPr lang="en-US" altLang="en-US" dirty="0">
                <a:ea typeface="ＭＳ Ｐゴシック" pitchFamily="34" charset="-128"/>
              </a:rPr>
              <a:t>is intelligence?</a:t>
            </a:r>
          </a:p>
          <a:p>
            <a:pPr>
              <a:buFont typeface="Arial" panose="020B0604020202020204" pitchFamily="34" charset="0"/>
              <a:buChar char="•"/>
            </a:pPr>
            <a:r>
              <a:rPr lang="en-US" altLang="en-US" dirty="0" smtClean="0">
                <a:ea typeface="ＭＳ Ｐゴシック" pitchFamily="34" charset="-128"/>
              </a:rPr>
              <a:t>The </a:t>
            </a:r>
            <a:r>
              <a:rPr lang="en-US" altLang="en-US" b="1" dirty="0">
                <a:ea typeface="ＭＳ Ｐゴシック" pitchFamily="34" charset="-128"/>
              </a:rPr>
              <a:t>Turing Test</a:t>
            </a:r>
            <a:endParaRPr lang="en-US" altLang="en-US" dirty="0">
              <a:ea typeface="ＭＳ Ｐゴシック" pitchFamily="34" charset="-128"/>
            </a:endParaRPr>
          </a:p>
          <a:p>
            <a:pPr lvl="1">
              <a:buFont typeface="Arial" panose="020B0604020202020204" pitchFamily="34" charset="0"/>
              <a:buChar char="−"/>
            </a:pPr>
            <a:r>
              <a:rPr lang="en-US" altLang="en-US" dirty="0" smtClean="0">
                <a:ea typeface="ＭＳ Ｐゴシック" pitchFamily="34" charset="-128"/>
              </a:rPr>
              <a:t>Human </a:t>
            </a:r>
            <a:r>
              <a:rPr lang="en-US" altLang="en-US" dirty="0">
                <a:ea typeface="ＭＳ Ｐゴシック" pitchFamily="34" charset="-128"/>
              </a:rPr>
              <a:t>judge questions two hidden entities</a:t>
            </a:r>
          </a:p>
          <a:p>
            <a:pPr lvl="1">
              <a:buFont typeface="Arial" panose="020B0604020202020204" pitchFamily="34" charset="0"/>
              <a:buChar char="−"/>
            </a:pPr>
            <a:r>
              <a:rPr lang="en-US" altLang="en-US" dirty="0" smtClean="0">
                <a:ea typeface="ＭＳ Ｐゴシック" pitchFamily="34" charset="-128"/>
              </a:rPr>
              <a:t>One </a:t>
            </a:r>
            <a:r>
              <a:rPr lang="en-US" altLang="en-US" dirty="0">
                <a:ea typeface="ＭＳ Ｐゴシック" pitchFamily="34" charset="-128"/>
              </a:rPr>
              <a:t>entity is a person</a:t>
            </a:r>
          </a:p>
          <a:p>
            <a:pPr lvl="1">
              <a:buFont typeface="Arial" panose="020B0604020202020204" pitchFamily="34" charset="0"/>
              <a:buChar char="−"/>
            </a:pPr>
            <a:r>
              <a:rPr lang="en-US" altLang="en-US" dirty="0" smtClean="0">
                <a:ea typeface="ＭＳ Ｐゴシック" pitchFamily="34" charset="-128"/>
              </a:rPr>
              <a:t>One </a:t>
            </a:r>
            <a:r>
              <a:rPr lang="en-US" altLang="en-US" dirty="0">
                <a:ea typeface="ＭＳ Ｐゴシック" pitchFamily="34" charset="-128"/>
              </a:rPr>
              <a:t>entity is a </a:t>
            </a:r>
            <a:r>
              <a:rPr lang="en-US" altLang="en-US" dirty="0" smtClean="0">
                <a:ea typeface="ＭＳ Ｐゴシック" pitchFamily="34" charset="-128"/>
              </a:rPr>
              <a:t>computer</a:t>
            </a:r>
          </a:p>
          <a:p>
            <a:pPr lvl="1">
              <a:buFont typeface="Arial" panose="020B0604020202020204" pitchFamily="34" charset="0"/>
              <a:buChar char="−"/>
            </a:pPr>
            <a:r>
              <a:rPr lang="en-US" altLang="en-US" sz="2400" dirty="0" smtClean="0">
                <a:ea typeface="ＭＳ Ｐゴシック" pitchFamily="34" charset="-128"/>
              </a:rPr>
              <a:t>If </a:t>
            </a:r>
            <a:r>
              <a:rPr lang="en-US" altLang="en-US" sz="2400" dirty="0">
                <a:ea typeface="ＭＳ Ｐゴシック" pitchFamily="34" charset="-128"/>
              </a:rPr>
              <a:t>judge cannot distinguish computer from </a:t>
            </a:r>
            <a:r>
              <a:rPr lang="en-US" altLang="en-US" sz="2400" dirty="0" smtClean="0">
                <a:ea typeface="ＭＳ Ｐゴシック" pitchFamily="34" charset="-128"/>
              </a:rPr>
              <a:t>person,                             then </a:t>
            </a:r>
            <a:r>
              <a:rPr lang="en-US" altLang="en-US" sz="2400" dirty="0">
                <a:ea typeface="ＭＳ Ｐゴシック" pitchFamily="34" charset="-128"/>
              </a:rPr>
              <a:t>computer is intelligent</a:t>
            </a:r>
            <a:r>
              <a:rPr lang="en-US" altLang="en-US" sz="2400" dirty="0" smtClean="0">
                <a:ea typeface="ＭＳ Ｐゴシック" pitchFamily="34" charset="-128"/>
              </a:rPr>
              <a:t>! </a:t>
            </a:r>
            <a:endParaRPr lang="en-US" altLang="en-US" sz="2400" dirty="0">
              <a:ea typeface="ＭＳ Ｐゴシック" pitchFamily="34" charset="-128"/>
            </a:endParaRPr>
          </a:p>
        </p:txBody>
      </p:sp>
    </p:spTree>
    <p:extLst>
      <p:ext uri="{BB962C8B-B14F-4D97-AF65-F5344CB8AC3E}">
        <p14:creationId xmlns:p14="http://schemas.microsoft.com/office/powerpoint/2010/main" val="8270037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7" y="1"/>
            <a:ext cx="8312727" cy="1060704"/>
          </a:xfrm>
        </p:spPr>
        <p:txBody>
          <a:bodyPr>
            <a:noAutofit/>
          </a:bodyPr>
          <a:lstStyle/>
          <a:p>
            <a:r>
              <a:rPr lang="en-US" altLang="en-US" dirty="0">
                <a:ea typeface="ＭＳ Ｐゴシック" pitchFamily="34" charset="-128"/>
              </a:rPr>
              <a:t>Reasoning Tasks The Games We Play </a:t>
            </a:r>
            <a:r>
              <a:rPr lang="en-US" altLang="en-US" baseline="0" dirty="0" smtClean="0">
                <a:ea typeface="ＭＳ Ｐゴシック" pitchFamily="34" charset="-128"/>
              </a:rPr>
              <a:t> </a:t>
            </a:r>
            <a:r>
              <a:rPr lang="en-US" altLang="en-US" dirty="0" smtClean="0">
                <a:ea typeface="ＭＳ Ｐゴシック" pitchFamily="34" charset="-128"/>
              </a:rPr>
              <a:t>(3 </a:t>
            </a:r>
            <a:r>
              <a:rPr lang="en-US" altLang="en-US" dirty="0">
                <a:ea typeface="ＭＳ Ｐゴシック" pitchFamily="34" charset="-128"/>
              </a:rPr>
              <a:t>of 6)</a:t>
            </a:r>
            <a:endParaRPr lang="en-US" dirty="0"/>
          </a:p>
        </p:txBody>
      </p:sp>
      <p:pic>
        <p:nvPicPr>
          <p:cNvPr id="4" name="Picture 5" descr="A photo shows Garry Kasparov playing ches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7726" y="1423711"/>
            <a:ext cx="2578608" cy="4120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17574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7" y="1"/>
            <a:ext cx="8312727" cy="1060704"/>
          </a:xfrm>
        </p:spPr>
        <p:txBody>
          <a:bodyPr>
            <a:noAutofit/>
          </a:bodyPr>
          <a:lstStyle/>
          <a:p>
            <a:r>
              <a:rPr lang="en-US" altLang="en-US" dirty="0">
                <a:ea typeface="ＭＳ Ｐゴシック" pitchFamily="34" charset="-128"/>
              </a:rPr>
              <a:t>Reasoning Tasks The Games We Play </a:t>
            </a:r>
            <a:r>
              <a:rPr lang="en-US" altLang="en-US" baseline="0" dirty="0" smtClean="0">
                <a:ea typeface="ＭＳ Ｐゴシック" pitchFamily="34" charset="-128"/>
              </a:rPr>
              <a:t> </a:t>
            </a:r>
            <a:r>
              <a:rPr lang="en-US" altLang="en-US" dirty="0" smtClean="0">
                <a:ea typeface="ＭＳ Ｐゴシック" pitchFamily="34" charset="-128"/>
              </a:rPr>
              <a:t>(4 </a:t>
            </a:r>
            <a:r>
              <a:rPr lang="en-US" altLang="en-US" dirty="0">
                <a:ea typeface="ＭＳ Ｐゴシック" pitchFamily="34" charset="-128"/>
              </a:rPr>
              <a:t>of 6)</a:t>
            </a:r>
            <a:endParaRPr lang="en-US" dirty="0"/>
          </a:p>
        </p:txBody>
      </p:sp>
      <p:sp>
        <p:nvSpPr>
          <p:cNvPr id="3" name="Content Placeholder 2"/>
          <p:cNvSpPr>
            <a:spLocks noGrp="1"/>
          </p:cNvSpPr>
          <p:nvPr>
            <p:ph idx="1"/>
          </p:nvPr>
        </p:nvSpPr>
        <p:spPr/>
        <p:txBody>
          <a:bodyPr/>
          <a:lstStyle/>
          <a:p>
            <a:r>
              <a:rPr lang="en-US" altLang="en-US" dirty="0">
                <a:ea typeface="ＭＳ Ｐゴシック" pitchFamily="34" charset="-128"/>
              </a:rPr>
              <a:t>Quiz games: Jeopardy!</a:t>
            </a:r>
          </a:p>
          <a:p>
            <a:pPr lvl="1"/>
            <a:r>
              <a:rPr lang="en-US" altLang="en-US" dirty="0">
                <a:ea typeface="ＭＳ Ｐゴシック" pitchFamily="34" charset="-128"/>
              </a:rPr>
              <a:t>Watson defeated Jeopardy! Champions (2011)</a:t>
            </a:r>
          </a:p>
          <a:p>
            <a:pPr lvl="1"/>
            <a:r>
              <a:rPr lang="en-US" altLang="en-US" dirty="0">
                <a:ea typeface="ＭＳ Ｐゴシック" pitchFamily="34" charset="-128"/>
              </a:rPr>
              <a:t>Given a quiz “answer” and category:</a:t>
            </a:r>
          </a:p>
          <a:p>
            <a:pPr lvl="2"/>
            <a:r>
              <a:rPr lang="en-US" altLang="en-US" dirty="0">
                <a:ea typeface="ＭＳ Ｐゴシック" pitchFamily="34" charset="-128"/>
              </a:rPr>
              <a:t>Applies multiple kinds of AI agents to search database (of information from the web)</a:t>
            </a:r>
          </a:p>
          <a:p>
            <a:pPr lvl="3"/>
            <a:r>
              <a:rPr lang="en-US" altLang="en-US" dirty="0">
                <a:ea typeface="ＭＳ Ｐゴシック" pitchFamily="34" charset="-128"/>
              </a:rPr>
              <a:t>Produces 300-500 candidate answers</a:t>
            </a:r>
          </a:p>
          <a:p>
            <a:pPr lvl="2"/>
            <a:r>
              <a:rPr lang="en-US" altLang="en-US" dirty="0">
                <a:ea typeface="ＭＳ Ｐゴシック" pitchFamily="34" charset="-128"/>
              </a:rPr>
              <a:t>Narrows to one answer and evaluates its certainty in real time</a:t>
            </a:r>
          </a:p>
          <a:p>
            <a:pPr lvl="3"/>
            <a:r>
              <a:rPr lang="en-US" altLang="en-US" dirty="0">
                <a:ea typeface="ＭＳ Ｐゴシック" pitchFamily="34" charset="-128"/>
              </a:rPr>
              <a:t>Scoring and evaluation are done in </a:t>
            </a:r>
            <a:r>
              <a:rPr lang="en-US" altLang="en-US" dirty="0" smtClean="0">
                <a:ea typeface="ＭＳ Ｐゴシック" pitchFamily="34" charset="-128"/>
              </a:rPr>
              <a:t>parallel</a:t>
            </a:r>
            <a:endParaRPr lang="en-US" altLang="en-US" dirty="0">
              <a:ea typeface="ＭＳ Ｐゴシック" pitchFamily="34" charset="-128"/>
            </a:endParaRPr>
          </a:p>
        </p:txBody>
      </p:sp>
    </p:spTree>
    <p:extLst>
      <p:ext uri="{BB962C8B-B14F-4D97-AF65-F5344CB8AC3E}">
        <p14:creationId xmlns:p14="http://schemas.microsoft.com/office/powerpoint/2010/main" val="36338535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7" y="1"/>
            <a:ext cx="8312727" cy="1060704"/>
          </a:xfrm>
        </p:spPr>
        <p:txBody>
          <a:bodyPr>
            <a:noAutofit/>
          </a:bodyPr>
          <a:lstStyle/>
          <a:p>
            <a:r>
              <a:rPr lang="en-US" altLang="en-US" dirty="0">
                <a:ea typeface="ＭＳ Ｐゴシック" pitchFamily="34" charset="-128"/>
              </a:rPr>
              <a:t>Reasoning Tasks The Games We </a:t>
            </a:r>
            <a:r>
              <a:rPr lang="en-US" altLang="en-US" dirty="0" smtClean="0">
                <a:ea typeface="ＭＳ Ｐゴシック" pitchFamily="34" charset="-128"/>
              </a:rPr>
              <a:t>Play</a:t>
            </a:r>
            <a:r>
              <a:rPr lang="en-US" altLang="en-US" baseline="0" dirty="0" smtClean="0">
                <a:ea typeface="ＭＳ Ｐゴシック" pitchFamily="34" charset="-128"/>
              </a:rPr>
              <a:t> </a:t>
            </a:r>
            <a:r>
              <a:rPr lang="en-US" altLang="en-US" dirty="0" smtClean="0">
                <a:ea typeface="ＭＳ Ｐゴシック" pitchFamily="34" charset="-128"/>
              </a:rPr>
              <a:t>(5 </a:t>
            </a:r>
            <a:r>
              <a:rPr lang="en-US" altLang="en-US" dirty="0">
                <a:ea typeface="ＭＳ Ｐゴシック" pitchFamily="34" charset="-128"/>
              </a:rPr>
              <a:t>of 6)</a:t>
            </a:r>
            <a:endParaRPr lang="en-US" dirty="0"/>
          </a:p>
        </p:txBody>
      </p:sp>
      <p:pic>
        <p:nvPicPr>
          <p:cNvPr id="4" name="Picture 6" descr="A photo shows three podiums. Two men stand behind first and last podium, a computer is placed behind second podium; first podium displays Ken and 300,000 dollars; second podium displays Watson and 1,000,000 dollars; third podium displays Brad and 200,000 dollar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2545" y="1882931"/>
            <a:ext cx="4632990" cy="3500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1834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7" y="1"/>
            <a:ext cx="8312727" cy="1060704"/>
          </a:xfrm>
        </p:spPr>
        <p:txBody>
          <a:bodyPr>
            <a:noAutofit/>
          </a:bodyPr>
          <a:lstStyle/>
          <a:p>
            <a:r>
              <a:rPr lang="en-US" altLang="en-US" dirty="0">
                <a:ea typeface="ＭＳ Ｐゴシック" pitchFamily="34" charset="-128"/>
              </a:rPr>
              <a:t>Reasoning Tasks The Games We Play </a:t>
            </a:r>
            <a:r>
              <a:rPr lang="en-US" altLang="en-US" baseline="0" dirty="0" smtClean="0">
                <a:ea typeface="ＭＳ Ｐゴシック" pitchFamily="34" charset="-128"/>
              </a:rPr>
              <a:t> </a:t>
            </a:r>
            <a:r>
              <a:rPr lang="en-US" altLang="en-US" dirty="0" smtClean="0">
                <a:ea typeface="ＭＳ Ｐゴシック" pitchFamily="34" charset="-128"/>
              </a:rPr>
              <a:t>(6 </a:t>
            </a:r>
            <a:r>
              <a:rPr lang="en-US" altLang="en-US" dirty="0">
                <a:ea typeface="ＭＳ Ｐゴシック" pitchFamily="34" charset="-128"/>
              </a:rPr>
              <a:t>of 6)</a:t>
            </a:r>
            <a:endParaRPr lang="en-US" dirty="0"/>
          </a:p>
        </p:txBody>
      </p:sp>
      <p:pic>
        <p:nvPicPr>
          <p:cNvPr id="4" name="Picture 6" descr="A photo shows IBM’s supercomput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18544" y="1551227"/>
            <a:ext cx="4620718" cy="399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52267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34" charset="-128"/>
              </a:rPr>
              <a:t>Robots and </a:t>
            </a:r>
            <a:r>
              <a:rPr lang="en-US" altLang="en-US" dirty="0" smtClean="0">
                <a:ea typeface="ＭＳ Ｐゴシック" pitchFamily="34" charset="-128"/>
              </a:rPr>
              <a:t>Drones (1 of 5)</a:t>
            </a:r>
            <a:endParaRPr lang="en-US" dirty="0"/>
          </a:p>
        </p:txBody>
      </p:sp>
      <p:sp>
        <p:nvSpPr>
          <p:cNvPr id="3" name="Content Placeholder 2"/>
          <p:cNvSpPr>
            <a:spLocks noGrp="1"/>
          </p:cNvSpPr>
          <p:nvPr>
            <p:ph idx="1"/>
          </p:nvPr>
        </p:nvSpPr>
        <p:spPr/>
        <p:txBody>
          <a:bodyPr/>
          <a:lstStyle/>
          <a:p>
            <a:r>
              <a:rPr lang="en-US" altLang="en-US" dirty="0">
                <a:ea typeface="ＭＳ Ｐゴシック" pitchFamily="34" charset="-128"/>
              </a:rPr>
              <a:t>A robot is a physical device that takes in sensory data and makes autonomous responses</a:t>
            </a:r>
          </a:p>
          <a:p>
            <a:r>
              <a:rPr lang="en-US" altLang="en-US" dirty="0">
                <a:ea typeface="ＭＳ Ｐゴシック" pitchFamily="34" charset="-128"/>
              </a:rPr>
              <a:t>Current robot tasks</a:t>
            </a:r>
          </a:p>
          <a:p>
            <a:pPr lvl="1"/>
            <a:r>
              <a:rPr lang="en-US" altLang="en-US" dirty="0">
                <a:ea typeface="ＭＳ Ｐゴシック" pitchFamily="34" charset="-128"/>
              </a:rPr>
              <a:t>Repetitive or dangerous for humans</a:t>
            </a:r>
          </a:p>
          <a:p>
            <a:pPr lvl="1"/>
            <a:r>
              <a:rPr lang="en-US" altLang="en-US" dirty="0">
                <a:ea typeface="ＭＳ Ｐゴシック" pitchFamily="34" charset="-128"/>
              </a:rPr>
              <a:t>Manufacturing, bomb disposal, search-and-rescue</a:t>
            </a:r>
          </a:p>
          <a:p>
            <a:r>
              <a:rPr lang="en-US" altLang="en-US" dirty="0">
                <a:ea typeface="ＭＳ Ｐゴシック" pitchFamily="34" charset="-128"/>
              </a:rPr>
              <a:t>New research on multiple cooperating robots</a:t>
            </a:r>
          </a:p>
          <a:p>
            <a:pPr lvl="1"/>
            <a:r>
              <a:rPr lang="en-US" altLang="en-US" dirty="0">
                <a:ea typeface="ＭＳ Ｐゴシック" pitchFamily="34" charset="-128"/>
              </a:rPr>
              <a:t>Schools of robot fish for studying sea life</a:t>
            </a:r>
          </a:p>
          <a:p>
            <a:pPr lvl="1"/>
            <a:r>
              <a:rPr lang="en-US" altLang="en-US" dirty="0">
                <a:ea typeface="ＭＳ Ｐゴシック" pitchFamily="34" charset="-128"/>
              </a:rPr>
              <a:t>Swarms of robot flies for reconnaissance</a:t>
            </a:r>
          </a:p>
          <a:p>
            <a:pPr lvl="1"/>
            <a:r>
              <a:rPr lang="en-US" altLang="en-US" dirty="0">
                <a:ea typeface="ＭＳ Ｐゴシック" pitchFamily="34" charset="-128"/>
              </a:rPr>
              <a:t>Groups of robot snowmobiles to study climate </a:t>
            </a:r>
            <a:r>
              <a:rPr lang="en-US" altLang="en-US" dirty="0" smtClean="0">
                <a:ea typeface="ＭＳ Ｐゴシック" pitchFamily="34" charset="-128"/>
              </a:rPr>
              <a:t>change</a:t>
            </a:r>
            <a:endParaRPr lang="en-US" altLang="en-US" dirty="0">
              <a:ea typeface="ＭＳ Ｐゴシック" pitchFamily="34" charset="-128"/>
            </a:endParaRPr>
          </a:p>
        </p:txBody>
      </p:sp>
    </p:spTree>
    <p:extLst>
      <p:ext uri="{BB962C8B-B14F-4D97-AF65-F5344CB8AC3E}">
        <p14:creationId xmlns:p14="http://schemas.microsoft.com/office/powerpoint/2010/main" val="10255726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34" charset="-128"/>
              </a:rPr>
              <a:t>Robots and Drones </a:t>
            </a:r>
            <a:r>
              <a:rPr lang="en-US" altLang="en-US" dirty="0" smtClean="0">
                <a:ea typeface="ＭＳ Ｐゴシック" pitchFamily="34" charset="-128"/>
              </a:rPr>
              <a:t>(2 </a:t>
            </a:r>
            <a:r>
              <a:rPr lang="en-US" altLang="en-US" dirty="0">
                <a:ea typeface="ＭＳ Ｐゴシック" pitchFamily="34" charset="-128"/>
              </a:rPr>
              <a:t>of 5)</a:t>
            </a:r>
            <a:endParaRPr lang="en-US" dirty="0"/>
          </a:p>
        </p:txBody>
      </p:sp>
      <p:sp>
        <p:nvSpPr>
          <p:cNvPr id="3" name="Content Placeholder 2"/>
          <p:cNvSpPr>
            <a:spLocks noGrp="1"/>
          </p:cNvSpPr>
          <p:nvPr>
            <p:ph idx="1"/>
          </p:nvPr>
        </p:nvSpPr>
        <p:spPr/>
        <p:txBody>
          <a:bodyPr/>
          <a:lstStyle/>
          <a:p>
            <a:r>
              <a:rPr lang="en-US" altLang="en-US" dirty="0">
                <a:ea typeface="ＭＳ Ｐゴシック" pitchFamily="34" charset="-128"/>
              </a:rPr>
              <a:t>Humanoid robots are designed for interacting with people</a:t>
            </a:r>
          </a:p>
          <a:p>
            <a:pPr lvl="1"/>
            <a:r>
              <a:rPr lang="en-US" altLang="en-US" dirty="0">
                <a:ea typeface="ＭＳ Ｐゴシック" pitchFamily="34" charset="-128"/>
              </a:rPr>
              <a:t>Help elderly or hospital patients</a:t>
            </a:r>
          </a:p>
          <a:p>
            <a:pPr lvl="1"/>
            <a:r>
              <a:rPr lang="en-US" altLang="en-US" dirty="0">
                <a:ea typeface="ＭＳ Ｐゴシック" pitchFamily="34" charset="-128"/>
              </a:rPr>
              <a:t>Monitor small children</a:t>
            </a:r>
          </a:p>
          <a:p>
            <a:r>
              <a:rPr lang="en-US" altLang="en-US" dirty="0">
                <a:ea typeface="ＭＳ Ｐゴシック" pitchFamily="34" charset="-128"/>
              </a:rPr>
              <a:t>Japan is a leader in humanoid robots</a:t>
            </a:r>
          </a:p>
          <a:p>
            <a:pPr lvl="1"/>
            <a:r>
              <a:rPr lang="en-US" altLang="en-US" dirty="0">
                <a:ea typeface="ＭＳ Ｐゴシック" pitchFamily="34" charset="-128"/>
              </a:rPr>
              <a:t>Aging population needs support</a:t>
            </a:r>
          </a:p>
          <a:p>
            <a:r>
              <a:rPr lang="en-US" altLang="en-US" dirty="0" err="1">
                <a:ea typeface="ＭＳ Ｐゴシック" pitchFamily="34" charset="-128"/>
              </a:rPr>
              <a:t>Asimo</a:t>
            </a:r>
            <a:r>
              <a:rPr lang="en-US" altLang="en-US" dirty="0">
                <a:ea typeface="ＭＳ Ｐゴシック" pitchFamily="34" charset="-128"/>
              </a:rPr>
              <a:t>, by Honda</a:t>
            </a:r>
          </a:p>
          <a:p>
            <a:pPr lvl="1"/>
            <a:r>
              <a:rPr lang="en-US" altLang="en-US" dirty="0">
                <a:ea typeface="ＭＳ Ｐゴシック" pitchFamily="34" charset="-128"/>
              </a:rPr>
              <a:t>Designed to walk and move fluidly and robustly</a:t>
            </a:r>
          </a:p>
          <a:p>
            <a:pPr lvl="1"/>
            <a:r>
              <a:rPr lang="en-US" altLang="en-US" dirty="0">
                <a:ea typeface="ＭＳ Ｐゴシック" pitchFamily="34" charset="-128"/>
              </a:rPr>
              <a:t>Can open/close a door to go through, serve refreshments, etc</a:t>
            </a:r>
            <a:r>
              <a:rPr lang="en-US" altLang="en-US" dirty="0" smtClean="0">
                <a:ea typeface="ＭＳ Ｐゴシック" pitchFamily="34" charset="-128"/>
              </a:rPr>
              <a:t>.</a:t>
            </a:r>
            <a:endParaRPr lang="en-US" altLang="en-US" dirty="0">
              <a:ea typeface="ＭＳ Ｐゴシック" pitchFamily="34" charset="-128"/>
            </a:endParaRPr>
          </a:p>
        </p:txBody>
      </p:sp>
    </p:spTree>
    <p:extLst>
      <p:ext uri="{BB962C8B-B14F-4D97-AF65-F5344CB8AC3E}">
        <p14:creationId xmlns:p14="http://schemas.microsoft.com/office/powerpoint/2010/main" val="30277539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34" charset="-128"/>
              </a:rPr>
              <a:t>Robots and Drones </a:t>
            </a:r>
            <a:r>
              <a:rPr lang="en-US" altLang="en-US" dirty="0" smtClean="0">
                <a:ea typeface="ＭＳ Ｐゴシック" pitchFamily="34" charset="-128"/>
              </a:rPr>
              <a:t>(3 </a:t>
            </a:r>
            <a:r>
              <a:rPr lang="en-US" altLang="en-US" dirty="0">
                <a:ea typeface="ＭＳ Ｐゴシック" pitchFamily="34" charset="-128"/>
              </a:rPr>
              <a:t>of 5)</a:t>
            </a:r>
            <a:endParaRPr lang="en-US" dirty="0"/>
          </a:p>
        </p:txBody>
      </p:sp>
      <p:pic>
        <p:nvPicPr>
          <p:cNvPr id="4" name="Picture 6" descr="A photo shows a Honda’s Asimo Robot runn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08092" y="1536566"/>
            <a:ext cx="3147934" cy="4392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43214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34" charset="-128"/>
              </a:rPr>
              <a:t>Robots and Drones </a:t>
            </a:r>
            <a:r>
              <a:rPr lang="en-US" altLang="en-US" dirty="0" smtClean="0">
                <a:ea typeface="ＭＳ Ｐゴシック" pitchFamily="34" charset="-128"/>
              </a:rPr>
              <a:t>(4 </a:t>
            </a:r>
            <a:r>
              <a:rPr lang="en-US" altLang="en-US" dirty="0">
                <a:ea typeface="ＭＳ Ｐゴシック" pitchFamily="34" charset="-128"/>
              </a:rPr>
              <a:t>of 5)</a:t>
            </a:r>
            <a:endParaRPr lang="en-US" dirty="0"/>
          </a:p>
        </p:txBody>
      </p:sp>
      <p:sp>
        <p:nvSpPr>
          <p:cNvPr id="3" name="Content Placeholder 2"/>
          <p:cNvSpPr>
            <a:spLocks noGrp="1"/>
          </p:cNvSpPr>
          <p:nvPr>
            <p:ph idx="1"/>
          </p:nvPr>
        </p:nvSpPr>
        <p:spPr/>
        <p:txBody>
          <a:bodyPr/>
          <a:lstStyle/>
          <a:p>
            <a:r>
              <a:rPr lang="en-US" altLang="en-US" b="1" dirty="0">
                <a:ea typeface="ＭＳ Ｐゴシック" pitchFamily="34" charset="-128"/>
              </a:rPr>
              <a:t>Deliberative strategy</a:t>
            </a:r>
            <a:r>
              <a:rPr lang="en-US" altLang="en-US" dirty="0">
                <a:ea typeface="ＭＳ Ｐゴシック" pitchFamily="34" charset="-128"/>
              </a:rPr>
              <a:t> for robot control programs</a:t>
            </a:r>
          </a:p>
          <a:p>
            <a:pPr lvl="1"/>
            <a:r>
              <a:rPr lang="en-US" altLang="en-US" dirty="0">
                <a:ea typeface="ＭＳ Ｐゴシック" pitchFamily="34" charset="-128"/>
              </a:rPr>
              <a:t>Maintain detailed internal model of the world</a:t>
            </a:r>
          </a:p>
          <a:p>
            <a:pPr lvl="1"/>
            <a:r>
              <a:rPr lang="en-US" altLang="en-US" dirty="0">
                <a:ea typeface="ＭＳ Ｐゴシック" pitchFamily="34" charset="-128"/>
              </a:rPr>
              <a:t>Reason about sensory inputs and choose best response</a:t>
            </a:r>
          </a:p>
          <a:p>
            <a:r>
              <a:rPr lang="en-US" altLang="en-US" b="1" dirty="0">
                <a:ea typeface="ＭＳ Ｐゴシック" pitchFamily="34" charset="-128"/>
              </a:rPr>
              <a:t>Reactive strategy</a:t>
            </a:r>
            <a:endParaRPr lang="en-US" altLang="en-US" dirty="0">
              <a:ea typeface="ＭＳ Ｐゴシック" pitchFamily="34" charset="-128"/>
            </a:endParaRPr>
          </a:p>
          <a:p>
            <a:pPr lvl="1"/>
            <a:r>
              <a:rPr lang="en-US" altLang="en-US" dirty="0">
                <a:ea typeface="ＭＳ Ｐゴシック" pitchFamily="34" charset="-128"/>
              </a:rPr>
              <a:t>Limit/eliminate internal model</a:t>
            </a:r>
          </a:p>
          <a:p>
            <a:pPr lvl="1"/>
            <a:r>
              <a:rPr lang="en-US" altLang="en-US" dirty="0">
                <a:ea typeface="ＭＳ Ｐゴシック" pitchFamily="34" charset="-128"/>
              </a:rPr>
              <a:t>React immediately to sensory inputs</a:t>
            </a:r>
          </a:p>
          <a:p>
            <a:pPr lvl="1"/>
            <a:r>
              <a:rPr lang="en-US" altLang="en-US" dirty="0">
                <a:ea typeface="ＭＳ Ｐゴシック" pitchFamily="34" charset="-128"/>
              </a:rPr>
              <a:t>Rapid cycle from inputs to responses to more </a:t>
            </a:r>
            <a:r>
              <a:rPr lang="en-US" altLang="en-US" dirty="0" smtClean="0">
                <a:ea typeface="ＭＳ Ｐゴシック" pitchFamily="34" charset="-128"/>
              </a:rPr>
              <a:t>inputs</a:t>
            </a:r>
            <a:endParaRPr lang="en-US" altLang="en-US" dirty="0">
              <a:ea typeface="ＭＳ Ｐゴシック" pitchFamily="34" charset="-128"/>
            </a:endParaRPr>
          </a:p>
        </p:txBody>
      </p:sp>
    </p:spTree>
    <p:extLst>
      <p:ext uri="{BB962C8B-B14F-4D97-AF65-F5344CB8AC3E}">
        <p14:creationId xmlns:p14="http://schemas.microsoft.com/office/powerpoint/2010/main" val="17535766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34" charset="-128"/>
              </a:rPr>
              <a:t>Robots and Drones </a:t>
            </a:r>
            <a:r>
              <a:rPr lang="en-US" altLang="en-US" dirty="0" smtClean="0">
                <a:ea typeface="ＭＳ Ｐゴシック" pitchFamily="34" charset="-128"/>
              </a:rPr>
              <a:t>(5 </a:t>
            </a:r>
            <a:r>
              <a:rPr lang="en-US" altLang="en-US" dirty="0">
                <a:ea typeface="ＭＳ Ｐゴシック" pitchFamily="34" charset="-128"/>
              </a:rPr>
              <a:t>of 5)</a:t>
            </a:r>
            <a:endParaRPr lang="en-US" dirty="0"/>
          </a:p>
        </p:txBody>
      </p:sp>
      <p:sp>
        <p:nvSpPr>
          <p:cNvPr id="3" name="Content Placeholder 2"/>
          <p:cNvSpPr>
            <a:spLocks noGrp="1"/>
          </p:cNvSpPr>
          <p:nvPr>
            <p:ph idx="1"/>
          </p:nvPr>
        </p:nvSpPr>
        <p:spPr/>
        <p:txBody>
          <a:bodyPr/>
          <a:lstStyle/>
          <a:p>
            <a:r>
              <a:rPr lang="en-US" altLang="en-US" b="1" dirty="0">
                <a:ea typeface="ＭＳ Ｐゴシック" pitchFamily="34" charset="-128"/>
              </a:rPr>
              <a:t>Drone</a:t>
            </a:r>
          </a:p>
          <a:p>
            <a:pPr lvl="1"/>
            <a:r>
              <a:rPr lang="en-US" altLang="en-US" b="1" dirty="0">
                <a:ea typeface="ＭＳ Ｐゴシック" pitchFamily="34" charset="-128"/>
              </a:rPr>
              <a:t>Unmanned Aerial Vehicle (UAV)</a:t>
            </a:r>
            <a:endParaRPr lang="en-US" altLang="en-US" dirty="0">
              <a:ea typeface="ＭＳ Ｐゴシック" pitchFamily="34" charset="-128"/>
            </a:endParaRPr>
          </a:p>
          <a:p>
            <a:pPr lvl="1"/>
            <a:r>
              <a:rPr lang="en-US" altLang="en-US" dirty="0">
                <a:ea typeface="ＭＳ Ｐゴシック" pitchFamily="34" charset="-128"/>
              </a:rPr>
              <a:t>Controlled by a human at a remote site</a:t>
            </a:r>
          </a:p>
          <a:p>
            <a:pPr lvl="1"/>
            <a:r>
              <a:rPr lang="en-US" altLang="en-US" dirty="0">
                <a:ea typeface="ＭＳ Ｐゴシック" pitchFamily="34" charset="-128"/>
              </a:rPr>
              <a:t>Primarily used by military and law enforcement</a:t>
            </a:r>
          </a:p>
          <a:p>
            <a:r>
              <a:rPr lang="en-US" altLang="en-US" dirty="0">
                <a:ea typeface="ＭＳ Ｐゴシック" pitchFamily="34" charset="-128"/>
              </a:rPr>
              <a:t>Potential uses</a:t>
            </a:r>
          </a:p>
          <a:p>
            <a:pPr lvl="1"/>
            <a:r>
              <a:rPr lang="en-US" altLang="en-US" dirty="0">
                <a:ea typeface="ＭＳ Ｐゴシック" pitchFamily="34" charset="-128"/>
              </a:rPr>
              <a:t>Deliver medical supplies</a:t>
            </a:r>
          </a:p>
          <a:p>
            <a:pPr lvl="1"/>
            <a:r>
              <a:rPr lang="en-US" altLang="en-US" dirty="0">
                <a:ea typeface="ＭＳ Ｐゴシック" pitchFamily="34" charset="-128"/>
              </a:rPr>
              <a:t>Monitor dangerous situations, e.g., fires, floods, etc.</a:t>
            </a:r>
          </a:p>
          <a:p>
            <a:pPr lvl="1"/>
            <a:r>
              <a:rPr lang="en-US" altLang="en-US" dirty="0">
                <a:ea typeface="ＭＳ Ｐゴシック" pitchFamily="34" charset="-128"/>
              </a:rPr>
              <a:t>Document wildlife</a:t>
            </a:r>
          </a:p>
          <a:p>
            <a:pPr lvl="1"/>
            <a:r>
              <a:rPr lang="en-US" altLang="en-US" dirty="0">
                <a:ea typeface="ＭＳ Ｐゴシック" pitchFamily="34" charset="-128"/>
              </a:rPr>
              <a:t>Document urban </a:t>
            </a:r>
            <a:r>
              <a:rPr lang="en-US" altLang="en-US" dirty="0" smtClean="0">
                <a:ea typeface="ＭＳ Ｐゴシック" pitchFamily="34" charset="-128"/>
              </a:rPr>
              <a:t>traffic</a:t>
            </a:r>
            <a:endParaRPr lang="en-US" altLang="en-US" dirty="0">
              <a:ea typeface="ＭＳ Ｐゴシック" pitchFamily="34" charset="-128"/>
            </a:endParaRPr>
          </a:p>
        </p:txBody>
      </p:sp>
    </p:spTree>
    <p:extLst>
      <p:ext uri="{BB962C8B-B14F-4D97-AF65-F5344CB8AC3E}">
        <p14:creationId xmlns:p14="http://schemas.microsoft.com/office/powerpoint/2010/main" val="17511171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itchFamily="34" charset="-128"/>
              </a:rPr>
              <a:t>Summary (1 of 2)</a:t>
            </a:r>
            <a:endParaRPr lang="en-US" dirty="0"/>
          </a:p>
        </p:txBody>
      </p:sp>
      <p:sp>
        <p:nvSpPr>
          <p:cNvPr id="3" name="Content Placeholder 2"/>
          <p:cNvSpPr>
            <a:spLocks noGrp="1"/>
          </p:cNvSpPr>
          <p:nvPr>
            <p:ph idx="1"/>
          </p:nvPr>
        </p:nvSpPr>
        <p:spPr/>
        <p:txBody>
          <a:bodyPr/>
          <a:lstStyle/>
          <a:p>
            <a:r>
              <a:rPr lang="en-US" altLang="en-US" dirty="0">
                <a:ea typeface="ＭＳ Ｐゴシック" pitchFamily="34" charset="-128"/>
              </a:rPr>
              <a:t>Artificial intelligence programs solve problems in “intelligent” ways</a:t>
            </a:r>
          </a:p>
          <a:p>
            <a:r>
              <a:rPr lang="en-US" altLang="en-US" dirty="0">
                <a:ea typeface="ＭＳ Ｐゴシック" pitchFamily="34" charset="-128"/>
              </a:rPr>
              <a:t>Knowledge may be represented in many different ways; choice of representation depends on task</a:t>
            </a:r>
          </a:p>
          <a:p>
            <a:r>
              <a:rPr lang="en-US" altLang="en-US" dirty="0">
                <a:ea typeface="ＭＳ Ｐゴシック" pitchFamily="34" charset="-128"/>
              </a:rPr>
              <a:t>Neural networks simulate the connectionist structure of the nervous system</a:t>
            </a:r>
          </a:p>
          <a:p>
            <a:r>
              <a:rPr lang="en-US" altLang="en-US" dirty="0">
                <a:ea typeface="ＭＳ Ｐゴシック" pitchFamily="34" charset="-128"/>
              </a:rPr>
              <a:t>Neural networks are trained to produce the correct responses to inputs</a:t>
            </a:r>
          </a:p>
          <a:p>
            <a:r>
              <a:rPr lang="en-US" altLang="en-US" dirty="0">
                <a:ea typeface="ＭＳ Ｐゴシック" pitchFamily="34" charset="-128"/>
              </a:rPr>
              <a:t>Reasoning may often be state–space </a:t>
            </a:r>
            <a:r>
              <a:rPr lang="en-US" altLang="en-US" dirty="0" smtClean="0">
                <a:ea typeface="ＭＳ Ｐゴシック" pitchFamily="34" charset="-128"/>
              </a:rPr>
              <a:t>search</a:t>
            </a:r>
            <a:endParaRPr lang="en-US" altLang="en-US" dirty="0">
              <a:ea typeface="ＭＳ Ｐゴシック" pitchFamily="34" charset="-128"/>
            </a:endParaRPr>
          </a:p>
        </p:txBody>
      </p:sp>
    </p:spTree>
    <p:extLst>
      <p:ext uri="{BB962C8B-B14F-4D97-AF65-F5344CB8AC3E}">
        <p14:creationId xmlns:p14="http://schemas.microsoft.com/office/powerpoint/2010/main" val="3114560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dirty="0">
                <a:cs typeface="ＭＳ Ｐゴシック" charset="-128"/>
              </a:rPr>
              <a:t>Introduction </a:t>
            </a:r>
            <a:r>
              <a:rPr lang="en-US" kern="0" dirty="0" smtClean="0">
                <a:cs typeface="ＭＳ Ｐゴシック" charset="-128"/>
              </a:rPr>
              <a:t>(2 of 2)</a:t>
            </a:r>
            <a:endParaRPr lang="en-US" dirty="0"/>
          </a:p>
        </p:txBody>
      </p:sp>
      <p:pic>
        <p:nvPicPr>
          <p:cNvPr id="4" name="Picture 6" descr="An illustration shows the Turing test. An interrogator communicates with a human and a machine, both hidden, behind a screen, from the interrogato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8628" y="1349763"/>
            <a:ext cx="3593963" cy="467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56888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34" charset="-128"/>
              </a:rPr>
              <a:t>Summary </a:t>
            </a:r>
            <a:r>
              <a:rPr lang="en-US" altLang="en-US" dirty="0" smtClean="0">
                <a:ea typeface="ＭＳ Ｐゴシック" pitchFamily="34" charset="-128"/>
              </a:rPr>
              <a:t>(2 </a:t>
            </a:r>
            <a:r>
              <a:rPr lang="en-US" altLang="en-US" dirty="0">
                <a:ea typeface="ＭＳ Ｐゴシック" pitchFamily="34" charset="-128"/>
              </a:rPr>
              <a:t>of 2)</a:t>
            </a:r>
            <a:endParaRPr lang="en-US" dirty="0"/>
          </a:p>
        </p:txBody>
      </p:sp>
      <p:sp>
        <p:nvSpPr>
          <p:cNvPr id="3" name="Content Placeholder 2"/>
          <p:cNvSpPr>
            <a:spLocks noGrp="1"/>
          </p:cNvSpPr>
          <p:nvPr>
            <p:ph idx="1"/>
          </p:nvPr>
        </p:nvSpPr>
        <p:spPr/>
        <p:txBody>
          <a:bodyPr/>
          <a:lstStyle/>
          <a:p>
            <a:r>
              <a:rPr lang="en-US" altLang="en-US" dirty="0">
                <a:ea typeface="ＭＳ Ｐゴシック" pitchFamily="34" charset="-128"/>
              </a:rPr>
              <a:t>Swarm intelligence uses colonies of simple agents to solve problems</a:t>
            </a:r>
          </a:p>
          <a:p>
            <a:r>
              <a:rPr lang="en-US" altLang="en-US" dirty="0">
                <a:ea typeface="ＭＳ Ｐゴシック" pitchFamily="34" charset="-128"/>
              </a:rPr>
              <a:t>Intelligent agents would be artificial personal assistants</a:t>
            </a:r>
          </a:p>
          <a:p>
            <a:r>
              <a:rPr lang="en-US" altLang="en-US" dirty="0">
                <a:ea typeface="ＭＳ Ｐゴシック" pitchFamily="34" charset="-128"/>
              </a:rPr>
              <a:t>Expert systems reason with expert domain knowledge</a:t>
            </a:r>
          </a:p>
          <a:p>
            <a:r>
              <a:rPr lang="en-US" altLang="en-US" dirty="0">
                <a:ea typeface="ＭＳ Ｐゴシック" pitchFamily="34" charset="-128"/>
              </a:rPr>
              <a:t>Game-playing is a common application for AI</a:t>
            </a:r>
          </a:p>
          <a:p>
            <a:r>
              <a:rPr lang="en-US" altLang="en-US" dirty="0">
                <a:ea typeface="ＭＳ Ｐゴシック" pitchFamily="34" charset="-128"/>
              </a:rPr>
              <a:t>Robots perform tedious and dangerous tasks</a:t>
            </a:r>
          </a:p>
          <a:p>
            <a:r>
              <a:rPr lang="en-US" altLang="en-US" dirty="0">
                <a:ea typeface="ＭＳ Ｐゴシック" pitchFamily="34" charset="-128"/>
              </a:rPr>
              <a:t>Drones are unmanned aerial </a:t>
            </a:r>
            <a:r>
              <a:rPr lang="en-US" altLang="en-US" dirty="0" smtClean="0">
                <a:ea typeface="ＭＳ Ｐゴシック" pitchFamily="34" charset="-128"/>
              </a:rPr>
              <a:t>vehicles</a:t>
            </a:r>
            <a:endParaRPr lang="en-US" altLang="en-US" dirty="0">
              <a:ea typeface="ＭＳ Ｐゴシック" pitchFamily="34" charset="-128"/>
            </a:endParaRPr>
          </a:p>
        </p:txBody>
      </p:sp>
    </p:spTree>
    <p:extLst>
      <p:ext uri="{BB962C8B-B14F-4D97-AF65-F5344CB8AC3E}">
        <p14:creationId xmlns:p14="http://schemas.microsoft.com/office/powerpoint/2010/main" val="1942064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ea typeface="ＭＳ Ｐゴシック" pitchFamily="34" charset="-128"/>
              </a:rPr>
              <a:t>A Division of </a:t>
            </a:r>
            <a:r>
              <a:rPr lang="en-US" altLang="en-US" dirty="0" smtClean="0">
                <a:ea typeface="ＭＳ Ｐゴシック" pitchFamily="34" charset="-128"/>
              </a:rPr>
              <a:t>Labor (1 of 4)</a:t>
            </a:r>
            <a:endParaRPr lang="en-US" dirty="0"/>
          </a:p>
        </p:txBody>
      </p:sp>
      <p:sp>
        <p:nvSpPr>
          <p:cNvPr id="3" name="Content Placeholder 2"/>
          <p:cNvSpPr>
            <a:spLocks noGrp="1"/>
          </p:cNvSpPr>
          <p:nvPr>
            <p:ph idx="1"/>
          </p:nvPr>
        </p:nvSpPr>
        <p:spPr/>
        <p:txBody>
          <a:bodyPr/>
          <a:lstStyle/>
          <a:p>
            <a:r>
              <a:rPr lang="en-US" altLang="en-US" dirty="0" smtClean="0">
                <a:ea typeface="ＭＳ Ｐゴシック" pitchFamily="34" charset="-128"/>
              </a:rPr>
              <a:t> </a:t>
            </a:r>
            <a:r>
              <a:rPr lang="en-US" altLang="en-US" dirty="0">
                <a:ea typeface="ＭＳ Ｐゴシック" pitchFamily="34" charset="-128"/>
              </a:rPr>
              <a:t>Computational tasks</a:t>
            </a:r>
          </a:p>
          <a:p>
            <a:pPr lvl="1"/>
            <a:r>
              <a:rPr lang="en-US" altLang="en-US" dirty="0" smtClean="0">
                <a:ea typeface="ＭＳ Ｐゴシック" pitchFamily="34" charset="-128"/>
              </a:rPr>
              <a:t> Example</a:t>
            </a:r>
            <a:r>
              <a:rPr lang="en-US" altLang="en-US" dirty="0">
                <a:ea typeface="ＭＳ Ｐゴシック" pitchFamily="34" charset="-128"/>
              </a:rPr>
              <a:t>: managing a payroll</a:t>
            </a:r>
          </a:p>
          <a:p>
            <a:r>
              <a:rPr lang="en-US" altLang="en-US" dirty="0" smtClean="0">
                <a:ea typeface="ＭＳ Ｐゴシック" pitchFamily="34" charset="-128"/>
              </a:rPr>
              <a:t> Recognition </a:t>
            </a:r>
            <a:r>
              <a:rPr lang="en-US" altLang="en-US" dirty="0">
                <a:ea typeface="ＭＳ Ｐゴシック" pitchFamily="34" charset="-128"/>
              </a:rPr>
              <a:t>tasks</a:t>
            </a:r>
          </a:p>
          <a:p>
            <a:pPr lvl="1"/>
            <a:r>
              <a:rPr lang="en-US" altLang="en-US" dirty="0" smtClean="0">
                <a:ea typeface="ＭＳ Ｐゴシック" pitchFamily="34" charset="-128"/>
              </a:rPr>
              <a:t> Example</a:t>
            </a:r>
            <a:r>
              <a:rPr lang="en-US" altLang="en-US" dirty="0">
                <a:ea typeface="ＭＳ Ｐゴシック" pitchFamily="34" charset="-128"/>
              </a:rPr>
              <a:t>: recognizing an individual’s face</a:t>
            </a:r>
          </a:p>
          <a:p>
            <a:r>
              <a:rPr lang="en-US" altLang="en-US" dirty="0" smtClean="0">
                <a:ea typeface="ＭＳ Ｐゴシック" pitchFamily="34" charset="-128"/>
              </a:rPr>
              <a:t> Reasoning </a:t>
            </a:r>
            <a:r>
              <a:rPr lang="en-US" altLang="en-US" dirty="0">
                <a:ea typeface="ＭＳ Ｐゴシック" pitchFamily="34" charset="-128"/>
              </a:rPr>
              <a:t>tasks</a:t>
            </a:r>
          </a:p>
          <a:p>
            <a:pPr lvl="1"/>
            <a:r>
              <a:rPr lang="en-US" altLang="en-US" dirty="0" smtClean="0">
                <a:ea typeface="ＭＳ Ｐゴシック" pitchFamily="34" charset="-128"/>
              </a:rPr>
              <a:t> Example</a:t>
            </a:r>
            <a:r>
              <a:rPr lang="en-US" altLang="en-US" dirty="0">
                <a:ea typeface="ＭＳ Ｐゴシック" pitchFamily="34" charset="-128"/>
              </a:rPr>
              <a:t>: planning your major in college</a:t>
            </a:r>
            <a:endParaRPr lang="en-US" sz="2600" dirty="0"/>
          </a:p>
        </p:txBody>
      </p:sp>
    </p:spTree>
    <p:extLst>
      <p:ext uri="{BB962C8B-B14F-4D97-AF65-F5344CB8AC3E}">
        <p14:creationId xmlns:p14="http://schemas.microsoft.com/office/powerpoint/2010/main" val="3086979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34" charset="-128"/>
              </a:rPr>
              <a:t>A Division of Labor </a:t>
            </a:r>
            <a:r>
              <a:rPr lang="en-US" altLang="en-US" dirty="0" smtClean="0">
                <a:ea typeface="ＭＳ Ｐゴシック" pitchFamily="34" charset="-128"/>
              </a:rPr>
              <a:t>(2 of 4)</a:t>
            </a:r>
            <a:endParaRPr lang="en-US" dirty="0"/>
          </a:p>
        </p:txBody>
      </p:sp>
      <p:sp>
        <p:nvSpPr>
          <p:cNvPr id="3" name="Content Placeholder 2"/>
          <p:cNvSpPr>
            <a:spLocks noGrp="1"/>
          </p:cNvSpPr>
          <p:nvPr>
            <p:ph idx="1"/>
          </p:nvPr>
        </p:nvSpPr>
        <p:spPr/>
        <p:txBody>
          <a:bodyPr/>
          <a:lstStyle/>
          <a:p>
            <a:r>
              <a:rPr lang="en-US" altLang="en-US" dirty="0" smtClean="0">
                <a:ea typeface="ＭＳ Ｐゴシック" pitchFamily="34" charset="-128"/>
              </a:rPr>
              <a:t> Computational </a:t>
            </a:r>
            <a:r>
              <a:rPr lang="en-US" altLang="en-US" dirty="0">
                <a:ea typeface="ＭＳ Ｐゴシック" pitchFamily="34" charset="-128"/>
              </a:rPr>
              <a:t>tasks</a:t>
            </a:r>
          </a:p>
          <a:p>
            <a:pPr lvl="1"/>
            <a:r>
              <a:rPr lang="en-US" altLang="en-US" dirty="0" smtClean="0">
                <a:ea typeface="ＭＳ Ｐゴシック" pitchFamily="34" charset="-128"/>
              </a:rPr>
              <a:t> Typically </a:t>
            </a:r>
            <a:r>
              <a:rPr lang="en-US" altLang="en-US" dirty="0">
                <a:ea typeface="ＭＳ Ｐゴシック" pitchFamily="34" charset="-128"/>
              </a:rPr>
              <a:t>have algorithmic solutions</a:t>
            </a:r>
          </a:p>
          <a:p>
            <a:pPr lvl="1"/>
            <a:r>
              <a:rPr lang="en-US" altLang="en-US" dirty="0" smtClean="0">
                <a:ea typeface="ＭＳ Ｐゴシック" pitchFamily="34" charset="-128"/>
              </a:rPr>
              <a:t> Computers </a:t>
            </a:r>
            <a:r>
              <a:rPr lang="en-US" altLang="en-US" dirty="0">
                <a:ea typeface="ＭＳ Ｐゴシック" pitchFamily="34" charset="-128"/>
              </a:rPr>
              <a:t>perform faster than humans</a:t>
            </a:r>
          </a:p>
          <a:p>
            <a:pPr lvl="1"/>
            <a:r>
              <a:rPr lang="en-US" altLang="en-US" dirty="0" smtClean="0">
                <a:ea typeface="ＭＳ Ｐゴシック" pitchFamily="34" charset="-128"/>
              </a:rPr>
              <a:t> Computers </a:t>
            </a:r>
            <a:r>
              <a:rPr lang="en-US" altLang="en-US" dirty="0">
                <a:ea typeface="ＭＳ Ｐゴシック" pitchFamily="34" charset="-128"/>
              </a:rPr>
              <a:t>perform more accurately than humans</a:t>
            </a:r>
          </a:p>
          <a:p>
            <a:r>
              <a:rPr lang="en-US" altLang="en-US" dirty="0" smtClean="0">
                <a:ea typeface="ＭＳ Ｐゴシック" pitchFamily="34" charset="-128"/>
              </a:rPr>
              <a:t> Recognition </a:t>
            </a:r>
            <a:r>
              <a:rPr lang="en-US" altLang="en-US" dirty="0">
                <a:ea typeface="ＭＳ Ｐゴシック" pitchFamily="34" charset="-128"/>
              </a:rPr>
              <a:t>tasks</a:t>
            </a:r>
          </a:p>
          <a:p>
            <a:pPr lvl="1"/>
            <a:r>
              <a:rPr lang="en-US" altLang="en-US" dirty="0" smtClean="0">
                <a:ea typeface="ＭＳ Ｐゴシック" pitchFamily="34" charset="-128"/>
              </a:rPr>
              <a:t> Process </a:t>
            </a:r>
            <a:r>
              <a:rPr lang="en-US" altLang="en-US" dirty="0">
                <a:ea typeface="ＭＳ Ｐゴシック" pitchFamily="34" charset="-128"/>
              </a:rPr>
              <a:t>massive amounts of sensory information</a:t>
            </a:r>
          </a:p>
          <a:p>
            <a:pPr lvl="1"/>
            <a:r>
              <a:rPr lang="en-US" altLang="en-US" dirty="0" smtClean="0">
                <a:ea typeface="ＭＳ Ｐゴシック" pitchFamily="34" charset="-128"/>
              </a:rPr>
              <a:t> Access </a:t>
            </a:r>
            <a:r>
              <a:rPr lang="en-US" altLang="en-US" dirty="0">
                <a:ea typeface="ＭＳ Ｐゴシック" pitchFamily="34" charset="-128"/>
              </a:rPr>
              <a:t>massive amounts of past experience</a:t>
            </a:r>
          </a:p>
          <a:p>
            <a:pPr lvl="1"/>
            <a:r>
              <a:rPr lang="en-US" altLang="en-US" dirty="0" smtClean="0">
                <a:ea typeface="ＭＳ Ｐゴシック" pitchFamily="34" charset="-128"/>
              </a:rPr>
              <a:t> Require </a:t>
            </a:r>
            <a:r>
              <a:rPr lang="en-US" altLang="en-US" dirty="0">
                <a:ea typeface="ＭＳ Ｐゴシック" pitchFamily="34" charset="-128"/>
              </a:rPr>
              <a:t>approximation</a:t>
            </a:r>
          </a:p>
          <a:p>
            <a:pPr lvl="1"/>
            <a:r>
              <a:rPr lang="en-US" altLang="en-US" dirty="0" smtClean="0">
                <a:ea typeface="ＭＳ Ｐゴシック" pitchFamily="34" charset="-128"/>
              </a:rPr>
              <a:t> Humans </a:t>
            </a:r>
            <a:r>
              <a:rPr lang="en-US" altLang="en-US" dirty="0">
                <a:ea typeface="ＭＳ Ｐゴシック" pitchFamily="34" charset="-128"/>
              </a:rPr>
              <a:t>perform much better than </a:t>
            </a:r>
            <a:r>
              <a:rPr lang="en-US" altLang="en-US" dirty="0" smtClean="0">
                <a:ea typeface="ＭＳ Ｐゴシック" pitchFamily="34" charset="-128"/>
              </a:rPr>
              <a:t>computers</a:t>
            </a:r>
            <a:endParaRPr lang="en-US" altLang="en-US" dirty="0">
              <a:ea typeface="ＭＳ Ｐゴシック" pitchFamily="34" charset="-128"/>
            </a:endParaRPr>
          </a:p>
        </p:txBody>
      </p:sp>
    </p:spTree>
    <p:extLst>
      <p:ext uri="{BB962C8B-B14F-4D97-AF65-F5344CB8AC3E}">
        <p14:creationId xmlns:p14="http://schemas.microsoft.com/office/powerpoint/2010/main" val="3863224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34" charset="-128"/>
              </a:rPr>
              <a:t>A Division of Labor </a:t>
            </a:r>
            <a:r>
              <a:rPr lang="en-US" altLang="en-US" dirty="0" smtClean="0">
                <a:ea typeface="ＭＳ Ｐゴシック" pitchFamily="34" charset="-128"/>
              </a:rPr>
              <a:t>(3 of 4)</a:t>
            </a:r>
            <a:endParaRPr lang="en-US" dirty="0"/>
          </a:p>
        </p:txBody>
      </p:sp>
      <p:sp>
        <p:nvSpPr>
          <p:cNvPr id="3" name="Content Placeholder 2"/>
          <p:cNvSpPr>
            <a:spLocks noGrp="1"/>
          </p:cNvSpPr>
          <p:nvPr>
            <p:ph idx="1"/>
          </p:nvPr>
        </p:nvSpPr>
        <p:spPr/>
        <p:txBody>
          <a:bodyPr/>
          <a:lstStyle/>
          <a:p>
            <a:r>
              <a:rPr lang="en-US" altLang="en-US" dirty="0" smtClean="0">
                <a:ea typeface="ＭＳ Ｐゴシック" pitchFamily="34" charset="-128"/>
              </a:rPr>
              <a:t> Reasoning </a:t>
            </a:r>
            <a:r>
              <a:rPr lang="en-US" altLang="en-US" dirty="0">
                <a:ea typeface="ＭＳ Ｐゴシック" pitchFamily="34" charset="-128"/>
              </a:rPr>
              <a:t>tasks</a:t>
            </a:r>
          </a:p>
          <a:p>
            <a:pPr lvl="1"/>
            <a:r>
              <a:rPr lang="en-US" altLang="en-US" dirty="0" smtClean="0">
                <a:ea typeface="ＭＳ Ｐゴシック" pitchFamily="34" charset="-128"/>
              </a:rPr>
              <a:t> Formal </a:t>
            </a:r>
            <a:r>
              <a:rPr lang="en-US" altLang="en-US" dirty="0">
                <a:ea typeface="ＭＳ Ｐゴシック" pitchFamily="34" charset="-128"/>
              </a:rPr>
              <a:t>reasoning can be automated to some extent</a:t>
            </a:r>
          </a:p>
          <a:p>
            <a:pPr lvl="2"/>
            <a:r>
              <a:rPr lang="en-US" altLang="en-US" dirty="0" smtClean="0">
                <a:ea typeface="ＭＳ Ｐゴシック" pitchFamily="34" charset="-128"/>
              </a:rPr>
              <a:t> Problems </a:t>
            </a:r>
            <a:r>
              <a:rPr lang="en-US" altLang="en-US" dirty="0">
                <a:ea typeface="ＭＳ Ｐゴシック" pitchFamily="34" charset="-128"/>
              </a:rPr>
              <a:t>become intractable quickly</a:t>
            </a:r>
          </a:p>
          <a:p>
            <a:pPr lvl="1"/>
            <a:r>
              <a:rPr lang="en-US" altLang="en-US" dirty="0" smtClean="0">
                <a:ea typeface="ＭＳ Ｐゴシック" pitchFamily="34" charset="-128"/>
              </a:rPr>
              <a:t> Common-sense </a:t>
            </a:r>
            <a:r>
              <a:rPr lang="en-US" altLang="en-US" dirty="0">
                <a:ea typeface="ＭＳ Ｐゴシック" pitchFamily="34" charset="-128"/>
              </a:rPr>
              <a:t>reasoning </a:t>
            </a:r>
          </a:p>
          <a:p>
            <a:pPr lvl="2"/>
            <a:r>
              <a:rPr lang="en-US" altLang="en-US" dirty="0" smtClean="0">
                <a:ea typeface="ＭＳ Ｐゴシック" pitchFamily="34" charset="-128"/>
              </a:rPr>
              <a:t> Requires </a:t>
            </a:r>
            <a:r>
              <a:rPr lang="en-US" altLang="en-US" dirty="0">
                <a:ea typeface="ＭＳ Ｐゴシック" pitchFamily="34" charset="-128"/>
              </a:rPr>
              <a:t>great experience and </a:t>
            </a:r>
            <a:r>
              <a:rPr lang="en-US" altLang="en-US" dirty="0" smtClean="0">
                <a:ea typeface="ＭＳ Ｐゴシック" pitchFamily="34" charset="-128"/>
              </a:rPr>
              <a:t>knowledge</a:t>
            </a:r>
            <a:endParaRPr lang="en-US" altLang="en-US" dirty="0">
              <a:ea typeface="ＭＳ Ｐゴシック" pitchFamily="34" charset="-128"/>
            </a:endParaRPr>
          </a:p>
        </p:txBody>
      </p:sp>
    </p:spTree>
    <p:extLst>
      <p:ext uri="{BB962C8B-B14F-4D97-AF65-F5344CB8AC3E}">
        <p14:creationId xmlns:p14="http://schemas.microsoft.com/office/powerpoint/2010/main" val="3975485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dirty="0">
                <a:cs typeface="ＭＳ Ｐゴシック" charset="-128"/>
              </a:rPr>
              <a:t>A Division of Labor </a:t>
            </a:r>
            <a:r>
              <a:rPr lang="en-US" kern="0" dirty="0" smtClean="0">
                <a:cs typeface="ＭＳ Ｐゴシック" charset="-128"/>
              </a:rPr>
              <a:t>(4 of 4)</a:t>
            </a:r>
            <a:endParaRPr lang="en-US" dirty="0"/>
          </a:p>
        </p:txBody>
      </p:sp>
      <p:pic>
        <p:nvPicPr>
          <p:cNvPr id="4" name="Picture 6" descr="A graph shows human and computer capabilities for different tasks. The graph is plotted for ability versus type of task. Computers, Computational: high; Recognition: moderate; Reasoning: low. Humans, Computational: moderate; Recognition: high; Reasoning: high.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8937" y="1693889"/>
            <a:ext cx="5997607" cy="3910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5149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1973</TotalTime>
  <Words>1997</Words>
  <Application>Microsoft Office PowerPoint</Application>
  <PresentationFormat>On-screen Show (4:3)</PresentationFormat>
  <Paragraphs>278</Paragraphs>
  <Slides>50</Slides>
  <Notes>1</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Chapter 15</vt:lpstr>
      <vt:lpstr>Learning Objectives (1 of 2)</vt:lpstr>
      <vt:lpstr>Learning Objectives (2 of 2)</vt:lpstr>
      <vt:lpstr>Introduction (1 of 2)</vt:lpstr>
      <vt:lpstr>Introduction (2 of 2)</vt:lpstr>
      <vt:lpstr>A Division of Labor (1 of 4)</vt:lpstr>
      <vt:lpstr>A Division of Labor (2 of 4)</vt:lpstr>
      <vt:lpstr>A Division of Labor (3 of 4)</vt:lpstr>
      <vt:lpstr>A Division of Labor (4 of 4)</vt:lpstr>
      <vt:lpstr>Knowledge Representation (1 of 5)</vt:lpstr>
      <vt:lpstr>Knowledge Representation (2 of 5)</vt:lpstr>
      <vt:lpstr>Knowledge Representation (3 of 5)</vt:lpstr>
      <vt:lpstr>Knowledge Representation (4 of 5)</vt:lpstr>
      <vt:lpstr>Knowledge Representation (5 of 5)</vt:lpstr>
      <vt:lpstr>Recognition Tasks (1 of 12)</vt:lpstr>
      <vt:lpstr>Recognition Tasks (2 of 12)</vt:lpstr>
      <vt:lpstr>Recognition Tasks (3 of 12)</vt:lpstr>
      <vt:lpstr>Recognition Tasks (4 of 12)</vt:lpstr>
      <vt:lpstr>Recognition Tasks (5 of 12)</vt:lpstr>
      <vt:lpstr>Recognition Tasks (6 of 12)</vt:lpstr>
      <vt:lpstr>Recognition Tasks (7 of 12)</vt:lpstr>
      <vt:lpstr>Recognition Tasks (8 of 12)</vt:lpstr>
      <vt:lpstr>Recognition Tasks (9 of 12)</vt:lpstr>
      <vt:lpstr>Recognition Tasks (10 of 12)</vt:lpstr>
      <vt:lpstr>Recognition Tasks (11 of 12)</vt:lpstr>
      <vt:lpstr>Recognition Tasks (12 of 12)</vt:lpstr>
      <vt:lpstr>Reasoning Tasks Intelligent Searching  (1 of 6)</vt:lpstr>
      <vt:lpstr>Reasoning Tasks Intelligent Searching  (2 of 6)</vt:lpstr>
      <vt:lpstr>Reasoning Tasks Intelligent Searching  (3 of 6)</vt:lpstr>
      <vt:lpstr>Reasoning Tasks Intelligent Searching  (4 of 6)</vt:lpstr>
      <vt:lpstr>Reasoning Tasks Intelligent Searching  (5 of 6)</vt:lpstr>
      <vt:lpstr>Reasoning Tasks Intelligent Searching  (6 of 6)</vt:lpstr>
      <vt:lpstr>Reasoning Tasks Swarm Intelligence </vt:lpstr>
      <vt:lpstr>Reasoning Tasks Intelligent Agents </vt:lpstr>
      <vt:lpstr>Reasoning Tasks Expert Systems (1 of 3)</vt:lpstr>
      <vt:lpstr>Reasoning Tasks Expert Systems (2 of 3)</vt:lpstr>
      <vt:lpstr>Reasoning Tasks Expert Systems (3 of 3)</vt:lpstr>
      <vt:lpstr>Reasoning Tasks The Games We Play (1 of 6)</vt:lpstr>
      <vt:lpstr>Reasoning Tasks The Games We Play  (2 of 6)</vt:lpstr>
      <vt:lpstr>Reasoning Tasks The Games We Play  (3 of 6)</vt:lpstr>
      <vt:lpstr>Reasoning Tasks The Games We Play  (4 of 6)</vt:lpstr>
      <vt:lpstr>Reasoning Tasks The Games We Play (5 of 6)</vt:lpstr>
      <vt:lpstr>Reasoning Tasks The Games We Play  (6 of 6)</vt:lpstr>
      <vt:lpstr>Robots and Drones (1 of 5)</vt:lpstr>
      <vt:lpstr>Robots and Drones (2 of 5)</vt:lpstr>
      <vt:lpstr>Robots and Drones (3 of 5)</vt:lpstr>
      <vt:lpstr>Robots and Drones (4 of 5)</vt:lpstr>
      <vt:lpstr>Robots and Drones (5 of 5)</vt:lpstr>
      <vt:lpstr>Summary (1 of 2)</vt:lpstr>
      <vt:lpstr>Summary (2 of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 Artificial Intelligence</dc:title>
  <dc:creator>Schneider</dc:creator>
  <cp:lastModifiedBy>Bhuvaneswari Venkatesan</cp:lastModifiedBy>
  <cp:revision>194</cp:revision>
  <dcterms:created xsi:type="dcterms:W3CDTF">2015-05-05T09:30:46Z</dcterms:created>
  <dcterms:modified xsi:type="dcterms:W3CDTF">2017-11-29T13:43:05Z</dcterms:modified>
</cp:coreProperties>
</file>