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321" r:id="rId2"/>
    <p:sldId id="257" r:id="rId3"/>
    <p:sldId id="290" r:id="rId4"/>
    <p:sldId id="258"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8" r:id="rId22"/>
    <p:sldId id="309" r:id="rId23"/>
    <p:sldId id="310" r:id="rId24"/>
    <p:sldId id="311" r:id="rId25"/>
    <p:sldId id="317" r:id="rId26"/>
    <p:sldId id="312" r:id="rId27"/>
    <p:sldId id="313" r:id="rId28"/>
    <p:sldId id="314" r:id="rId29"/>
    <p:sldId id="316" r:id="rId30"/>
    <p:sldId id="318" r:id="rId31"/>
    <p:sldId id="315" r:id="rId32"/>
    <p:sldId id="319" r:id="rId33"/>
    <p:sldId id="32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05">
          <p15:clr>
            <a:srgbClr val="A4A3A4"/>
          </p15:clr>
        </p15:guide>
        <p15:guide id="2" pos="5612">
          <p15:clr>
            <a:srgbClr val="A4A3A4"/>
          </p15:clr>
        </p15:guide>
        <p15:guide id="3" pos="4085">
          <p15:clr>
            <a:srgbClr val="A4A3A4"/>
          </p15:clr>
        </p15:guide>
        <p15:guide id="4" pos="288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B14B"/>
    <a:srgbClr val="5FC3DA"/>
    <a:srgbClr val="536E75"/>
    <a:srgbClr val="D2D927"/>
    <a:srgbClr val="1F3668"/>
    <a:srgbClr val="D72229"/>
    <a:srgbClr val="5A7B36"/>
    <a:srgbClr val="2C3C22"/>
    <a:srgbClr val="A2D35D"/>
    <a:srgbClr val="F370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6355" autoAdjust="0"/>
  </p:normalViewPr>
  <p:slideViewPr>
    <p:cSldViewPr snapToGrid="0">
      <p:cViewPr>
        <p:scale>
          <a:sx n="50" d="100"/>
          <a:sy n="50" d="100"/>
        </p:scale>
        <p:origin x="-1638" y="-294"/>
      </p:cViewPr>
      <p:guideLst>
        <p:guide orient="horz" pos="705"/>
        <p:guide pos="5612"/>
        <p:guide pos="4085"/>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4" d="100"/>
          <a:sy n="114" d="100"/>
        </p:scale>
        <p:origin x="-50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65FDED-9808-2145-B21E-E47DA86996FE}" type="datetimeFigureOut">
              <a:rPr lang="en-US" smtClean="0"/>
              <a:t>11/29/2017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5C2110-F9BA-5949-A42B-CE3DC41F2361}" type="slidenum">
              <a:rPr lang="en-US" smtClean="0"/>
              <a:t>‹#›</a:t>
            </a:fld>
            <a:endParaRPr lang="en-US" dirty="0"/>
          </a:p>
        </p:txBody>
      </p:sp>
    </p:spTree>
    <p:extLst>
      <p:ext uri="{BB962C8B-B14F-4D97-AF65-F5344CB8AC3E}">
        <p14:creationId xmlns:p14="http://schemas.microsoft.com/office/powerpoint/2010/main" val="2934199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2B3269-F868-1148-8D0F-00224D62984F}" type="datetimeFigureOut">
              <a:rPr lang="en-US" smtClean="0"/>
              <a:t>11/29/2017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83670-0D61-9349-97AC-A9731AA75D95}" type="slidenum">
              <a:rPr lang="en-US" smtClean="0"/>
              <a:t>‹#›</a:t>
            </a:fld>
            <a:endParaRPr lang="en-US" dirty="0"/>
          </a:p>
        </p:txBody>
      </p:sp>
    </p:spTree>
    <p:extLst>
      <p:ext uri="{BB962C8B-B14F-4D97-AF65-F5344CB8AC3E}">
        <p14:creationId xmlns:p14="http://schemas.microsoft.com/office/powerpoint/2010/main" val="39238241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83670-0D61-9349-97AC-A9731AA75D95}" type="slidenum">
              <a:rPr lang="en-US" smtClean="0"/>
              <a:t>1</a:t>
            </a:fld>
            <a:endParaRPr lang="en-US" dirty="0"/>
          </a:p>
        </p:txBody>
      </p:sp>
    </p:spTree>
    <p:extLst>
      <p:ext uri="{BB962C8B-B14F-4D97-AF65-F5344CB8AC3E}">
        <p14:creationId xmlns:p14="http://schemas.microsoft.com/office/powerpoint/2010/main" val="3968861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945547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4"/>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9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90" y="53673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4331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38090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518035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
        <p:nvSpPr>
          <p:cNvPr id="2" name="Title 1"/>
          <p:cNvSpPr>
            <a:spLocks noGrp="1"/>
          </p:cNvSpPr>
          <p:nvPr>
            <p:ph type="title"/>
          </p:nvPr>
        </p:nvSpPr>
        <p:spPr>
          <a:xfrm>
            <a:off x="457200" y="209550"/>
            <a:ext cx="8229600" cy="1143000"/>
          </a:xfrm>
        </p:spPr>
        <p:txBody>
          <a:bodyPr>
            <a:normAutofit/>
          </a:bodyPr>
          <a:lstStyle>
            <a:lvl1pPr>
              <a:defRPr lang="en-US" sz="3500" b="1" kern="1200" baseline="0" dirty="0">
                <a:solidFill>
                  <a:srgbClr val="34B14B"/>
                </a:solidFill>
                <a:latin typeface="Arial"/>
                <a:ea typeface="+mn-ea"/>
                <a:cs typeface="Arial"/>
              </a:defRPr>
            </a:lvl1pPr>
          </a:lstStyle>
          <a:p>
            <a:pPr marL="0" lvl="0" indent="0" algn="l" defTabSz="457200" rtl="0" eaLnBrk="1" latinLnBrk="0" hangingPunct="1">
              <a:spcBef>
                <a:spcPct val="20000"/>
              </a:spcBef>
              <a:buClr>
                <a:srgbClr val="3C5AA8"/>
              </a:buClr>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35583253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0" y="1"/>
            <a:ext cx="9144000" cy="1060704"/>
          </a:xfrm>
          <a:noFill/>
          <a:ln>
            <a:noFill/>
          </a:ln>
        </p:spPr>
        <p:txBody>
          <a:bodyPr anchor="ctr" anchorCtr="0">
            <a:normAutofit/>
          </a:bodyPr>
          <a:lstStyle>
            <a:lvl1pPr algn="ctr">
              <a:lnSpc>
                <a:spcPct val="100000"/>
              </a:lnSpc>
              <a:defRPr sz="3600" b="0" i="0">
                <a:solidFill>
                  <a:schemeClr val="bg1"/>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3" y="1231266"/>
            <a:ext cx="8229600" cy="4894898"/>
          </a:xfrm>
        </p:spPr>
        <p:txBody>
          <a:bodyPr/>
          <a:lstStyle>
            <a:lvl1pPr marL="457200" indent="-457200">
              <a:buClr>
                <a:srgbClr val="34B14B"/>
              </a:buClr>
              <a:defRPr sz="2600" b="0" i="0">
                <a:latin typeface="Arial"/>
                <a:cs typeface="Arial"/>
              </a:defRPr>
            </a:lvl1pPr>
            <a:lvl2pPr marL="914400" indent="-457200">
              <a:buClr>
                <a:srgbClr val="34B14B"/>
              </a:buClr>
              <a:defRPr sz="2400" b="0" i="0">
                <a:latin typeface="Arial"/>
                <a:cs typeface="Arial"/>
              </a:defRPr>
            </a:lvl2pPr>
            <a:lvl3pPr marL="1371600" indent="-457200">
              <a:buClr>
                <a:srgbClr val="34B14B"/>
              </a:buClr>
              <a:buFont typeface="Wingdings" pitchFamily="2" charset="2"/>
              <a:buChar char="§"/>
              <a:defRPr sz="2200" b="0" i="0">
                <a:latin typeface="Arial"/>
                <a:cs typeface="Arial"/>
              </a:defRPr>
            </a:lvl3pPr>
            <a:lvl4pPr marL="1828800" indent="-457200">
              <a:buClr>
                <a:srgbClr val="34B14B"/>
              </a:buClr>
              <a:buFont typeface="Courier New" pitchFamily="49" charset="0"/>
              <a:buChar char="o"/>
              <a:defRPr b="0" i="0">
                <a:latin typeface="Arial"/>
                <a:cs typeface="Arial"/>
              </a:defRPr>
            </a:lvl4pPr>
            <a:lvl5pPr marL="2286000" indent="-457200">
              <a:buClr>
                <a:srgbClr val="34B14B"/>
              </a:buClr>
              <a:defRPr sz="1800" b="0" i="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93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3" name="Picture 2"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p:cNvSpPr>
            <a:spLocks noGrp="1"/>
          </p:cNvSpPr>
          <p:nvPr>
            <p:ph sz="half" idx="1"/>
          </p:nvPr>
        </p:nvSpPr>
        <p:spPr>
          <a:xfrm>
            <a:off x="457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3"/>
          <p:cNvSpPr>
            <a:spLocks noGrp="1"/>
          </p:cNvSpPr>
          <p:nvPr>
            <p:ph sz="half" idx="2"/>
          </p:nvPr>
        </p:nvSpPr>
        <p:spPr>
          <a:xfrm>
            <a:off x="4648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0" y="1"/>
            <a:ext cx="9144000" cy="1060704"/>
          </a:xfrm>
          <a:ln>
            <a:noFill/>
          </a:ln>
        </p:spPr>
        <p:txBody>
          <a:bodyPr anchor="t" anchorCtr="0">
            <a:normAutofit/>
          </a:bodyPr>
          <a:lstStyle>
            <a:lvl1pPr algn="l">
              <a:lnSpc>
                <a:spcPct val="100000"/>
              </a:lnSpc>
              <a:defRPr sz="2500" b="1" i="0">
                <a:solidFill>
                  <a:srgbClr val="FFFFFF"/>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020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5"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
        <p:nvSpPr>
          <p:cNvPr id="7" name="Text Placeholder 5"/>
          <p:cNvSpPr>
            <a:spLocks noGrp="1"/>
          </p:cNvSpPr>
          <p:nvPr>
            <p:ph type="body" sz="quarter" idx="13"/>
          </p:nvPr>
        </p:nvSpPr>
        <p:spPr>
          <a:xfrm>
            <a:off x="2833433" y="6313295"/>
            <a:ext cx="3477134" cy="379413"/>
          </a:xfrm>
        </p:spPr>
        <p:txBody>
          <a:bodyPr/>
          <a:lstStyle>
            <a:lvl1pPr marL="0" indent="0" algn="ctr">
              <a:buNone/>
              <a:defRPr sz="1800" b="1">
                <a:solidFill>
                  <a:schemeClr val="bg1"/>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34726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01284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9683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93399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85670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44823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3"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3"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2" y="6356354"/>
            <a:ext cx="28956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3"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5F8B6-4AEF-1F4D-AC2D-D10919A1A67B}" type="slidenum">
              <a:rPr lang="en-US" smtClean="0"/>
              <a:t>‹#›</a:t>
            </a:fld>
            <a:endParaRPr lang="en-US" dirty="0"/>
          </a:p>
        </p:txBody>
      </p:sp>
    </p:spTree>
    <p:extLst>
      <p:ext uri="{BB962C8B-B14F-4D97-AF65-F5344CB8AC3E}">
        <p14:creationId xmlns:p14="http://schemas.microsoft.com/office/powerpoint/2010/main" val="7648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rgbClr val="3C5AA8"/>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3C5AA8"/>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3C5AA8"/>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753" y="1630680"/>
            <a:ext cx="3490154" cy="1143000"/>
          </a:xfrm>
        </p:spPr>
        <p:txBody>
          <a:bodyPr>
            <a:normAutofit/>
          </a:bodyPr>
          <a:lstStyle/>
          <a:p>
            <a:pPr lvl="1" algn="ctr" defTabSz="457200" rtl="0">
              <a:spcBef>
                <a:spcPct val="0"/>
              </a:spcBef>
            </a:pPr>
            <a:r>
              <a:rPr lang="en-US" sz="4000" b="1" dirty="0" smtClean="0">
                <a:latin typeface="Arial" pitchFamily="34" charset="0"/>
                <a:cs typeface="Arial" pitchFamily="34" charset="0"/>
              </a:rPr>
              <a:t>Chapter 16</a:t>
            </a:r>
            <a:endParaRPr lang="en-US" sz="4000" dirty="0">
              <a:solidFill>
                <a:schemeClr val="tx1"/>
              </a:solidFill>
              <a:latin typeface="Arial" pitchFamily="34" charset="0"/>
              <a:cs typeface="Arial" pitchFamily="34" charset="0"/>
            </a:endParaRPr>
          </a:p>
        </p:txBody>
      </p:sp>
      <p:sp>
        <p:nvSpPr>
          <p:cNvPr id="17" name="Subtitle 16"/>
          <p:cNvSpPr>
            <a:spLocks noGrp="1"/>
          </p:cNvSpPr>
          <p:nvPr>
            <p:ph type="subTitle" idx="1"/>
          </p:nvPr>
        </p:nvSpPr>
        <p:spPr>
          <a:xfrm>
            <a:off x="5263365" y="2733936"/>
            <a:ext cx="3768042" cy="3408235"/>
          </a:xfrm>
        </p:spPr>
        <p:txBody>
          <a:bodyPr anchor="ctr"/>
          <a:lstStyle/>
          <a:p>
            <a:pPr marL="0" lvl="1"/>
            <a:r>
              <a:rPr lang="en-US" sz="3600" dirty="0">
                <a:solidFill>
                  <a:schemeClr val="tx1"/>
                </a:solidFill>
                <a:latin typeface="Arial" panose="020B0604020202020204" pitchFamily="34" charset="0"/>
                <a:cs typeface="Arial" panose="020B0604020202020204" pitchFamily="34" charset="0"/>
              </a:rPr>
              <a:t>Computer Graphics and Entertainment: Movies, Games, and Virtual Communities</a:t>
            </a:r>
          </a:p>
        </p:txBody>
      </p:sp>
    </p:spTree>
    <p:extLst>
      <p:ext uri="{BB962C8B-B14F-4D97-AF65-F5344CB8AC3E}">
        <p14:creationId xmlns:p14="http://schemas.microsoft.com/office/powerpoint/2010/main" val="757090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554755" y="1"/>
            <a:ext cx="8034491" cy="1060704"/>
          </a:xfrm>
        </p:spPr>
        <p:txBody>
          <a:bodyPr>
            <a:noAutofit/>
          </a:bodyPr>
          <a:lstStyle/>
          <a:p>
            <a:r>
              <a:rPr lang="en-US" kern="0" dirty="0">
                <a:latin typeface="Arial" pitchFamily="34" charset="0"/>
                <a:cs typeface="Arial" pitchFamily="34" charset="0"/>
              </a:rPr>
              <a:t>Computer-Generated Imagery (CGI</a:t>
            </a:r>
            <a:r>
              <a:rPr lang="en-US" kern="0" dirty="0" smtClean="0">
                <a:latin typeface="Arial" pitchFamily="34" charset="0"/>
                <a:cs typeface="Arial" pitchFamily="34" charset="0"/>
              </a:rPr>
              <a:t>)</a:t>
            </a:r>
            <a:r>
              <a:rPr lang="en-US" kern="0" baseline="0" dirty="0" smtClean="0">
                <a:latin typeface="Arial" pitchFamily="34" charset="0"/>
                <a:cs typeface="Arial" pitchFamily="34" charset="0"/>
              </a:rPr>
              <a:t> </a:t>
            </a:r>
            <a:r>
              <a:rPr lang="en-US" kern="0" dirty="0" smtClean="0">
                <a:latin typeface="Arial" pitchFamily="34" charset="0"/>
                <a:cs typeface="Arial" pitchFamily="34" charset="0"/>
              </a:rPr>
              <a:t>(5 of 18)</a:t>
            </a:r>
            <a:endParaRPr lang="en-US" dirty="0">
              <a:latin typeface="Arial" pitchFamily="34" charset="0"/>
              <a:cs typeface="Arial" pitchFamily="34" charset="0"/>
            </a:endParaRPr>
          </a:p>
        </p:txBody>
      </p:sp>
      <p:pic>
        <p:nvPicPr>
          <p:cNvPr id="5" name="Picture 6" descr="An illustration shows a wireframe model of a dolphin with polygon shapes highlighted on its body.&#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701" y="1592012"/>
            <a:ext cx="5972175" cy="3454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12"/>
          <p:cNvSpPr/>
          <p:nvPr/>
        </p:nvSpPr>
        <p:spPr>
          <a:xfrm>
            <a:off x="497305" y="5303604"/>
            <a:ext cx="8197516" cy="892552"/>
          </a:xfrm>
          <a:prstGeom prst="rect">
            <a:avLst/>
          </a:prstGeom>
        </p:spPr>
        <p:txBody>
          <a:bodyPr wrap="square">
            <a:spAutoFit/>
          </a:bodyPr>
          <a:lstStyle/>
          <a:p>
            <a:pPr>
              <a:buSzTx/>
            </a:pPr>
            <a:r>
              <a:rPr lang="en-US" altLang="en-US" sz="2600" dirty="0">
                <a:solidFill>
                  <a:srgbClr val="222222"/>
                </a:solidFill>
                <a:latin typeface="Arial" charset="0"/>
              </a:rPr>
              <a:t>Invitation to Computer Science, 8th Edition © 2019 Cengage. All rights reserved.</a:t>
            </a:r>
          </a:p>
        </p:txBody>
      </p:sp>
    </p:spTree>
    <p:extLst>
      <p:ext uri="{BB962C8B-B14F-4D97-AF65-F5344CB8AC3E}">
        <p14:creationId xmlns:p14="http://schemas.microsoft.com/office/powerpoint/2010/main" val="3981201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755" y="1"/>
            <a:ext cx="8034491" cy="1060704"/>
          </a:xfrm>
        </p:spPr>
        <p:txBody>
          <a:bodyPr>
            <a:noAutofit/>
          </a:bodyPr>
          <a:lstStyle/>
          <a:p>
            <a:r>
              <a:rPr lang="en-US" kern="0" dirty="0">
                <a:latin typeface="Arial" pitchFamily="34" charset="0"/>
                <a:cs typeface="Arial" pitchFamily="34" charset="0"/>
              </a:rPr>
              <a:t>Computer-Generated Imagery (CGI</a:t>
            </a:r>
            <a:r>
              <a:rPr lang="en-US" kern="0" dirty="0" smtClean="0">
                <a:latin typeface="Arial" pitchFamily="34" charset="0"/>
                <a:cs typeface="Arial" pitchFamily="34" charset="0"/>
              </a:rPr>
              <a:t>)</a:t>
            </a:r>
            <a:r>
              <a:rPr lang="en-US" kern="0" baseline="0" dirty="0" smtClean="0">
                <a:latin typeface="Arial" pitchFamily="34" charset="0"/>
                <a:cs typeface="Arial" pitchFamily="34" charset="0"/>
              </a:rPr>
              <a:t> </a:t>
            </a:r>
            <a:r>
              <a:rPr lang="en-US" kern="0" dirty="0" smtClean="0">
                <a:latin typeface="Arial" pitchFamily="34" charset="0"/>
                <a:cs typeface="Arial" pitchFamily="34" charset="0"/>
              </a:rPr>
              <a:t>(6 of </a:t>
            </a:r>
            <a:r>
              <a:rPr lang="en-US" kern="0" dirty="0">
                <a:latin typeface="Arial" pitchFamily="34" charset="0"/>
                <a:cs typeface="Arial" pitchFamily="34" charset="0"/>
              </a:rPr>
              <a:t>18)</a:t>
            </a:r>
            <a:endParaRPr lang="en-US" dirty="0">
              <a:latin typeface="Arial" pitchFamily="34" charset="0"/>
              <a:cs typeface="Arial" pitchFamily="34" charset="0"/>
            </a:endParaRPr>
          </a:p>
        </p:txBody>
      </p:sp>
      <p:pic>
        <p:nvPicPr>
          <p:cNvPr id="4" name="Picture 5" descr="Two illustrations are shown. First illustration shows a parallelogram in which each vertex is joined to other vertices; edges from all vertices join at vertex v4; vertex are named from upper left to upper right as v2, v1, v3, v5.&#10;Second illustration shows three columns; first column displays (origin); In second column, the column header is vertex and the entries are as follows: v1, v2, v3, v4, v5; In third column, the column headers are x, y, z, connected to and the entries are as follows:&#10;0: 0: 0: v2, v3, v4&#10;0: 1.0: 0: v1, v4, v5&#10;1.6: 0: 0: v1, v4, v5&#10;0.7: 0.5: 0.5: v1, v2, v3, v5&#10;1.4: 1.1: 0: v2, v3, v4&#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9221" y="1379621"/>
            <a:ext cx="5358063" cy="351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p:nvPr/>
        </p:nvSpPr>
        <p:spPr>
          <a:xfrm>
            <a:off x="513347" y="5175267"/>
            <a:ext cx="8630653" cy="892552"/>
          </a:xfrm>
          <a:prstGeom prst="rect">
            <a:avLst/>
          </a:prstGeom>
        </p:spPr>
        <p:txBody>
          <a:bodyPr wrap="square">
            <a:spAutoFit/>
          </a:bodyPr>
          <a:lstStyle/>
          <a:p>
            <a:pPr>
              <a:buSzTx/>
            </a:pPr>
            <a:r>
              <a:rPr lang="en-US" altLang="en-US" sz="2600" dirty="0">
                <a:solidFill>
                  <a:srgbClr val="222222"/>
                </a:solidFill>
                <a:latin typeface="Arial" charset="0"/>
              </a:rPr>
              <a:t>Invitation to Computer Science, 8th Edition © 2019 Cengage. All rights reserved.</a:t>
            </a:r>
          </a:p>
        </p:txBody>
      </p:sp>
    </p:spTree>
    <p:extLst>
      <p:ext uri="{BB962C8B-B14F-4D97-AF65-F5344CB8AC3E}">
        <p14:creationId xmlns:p14="http://schemas.microsoft.com/office/powerpoint/2010/main" val="3491214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755" y="1"/>
            <a:ext cx="8034491" cy="1060704"/>
          </a:xfrm>
        </p:spPr>
        <p:txBody>
          <a:bodyPr>
            <a:noAutofit/>
          </a:bodyPr>
          <a:lstStyle/>
          <a:p>
            <a:r>
              <a:rPr lang="en-US" kern="0" dirty="0">
                <a:latin typeface="Arial" pitchFamily="34" charset="0"/>
                <a:cs typeface="Arial" pitchFamily="34" charset="0"/>
              </a:rPr>
              <a:t>Computer-Generated Imagery (CGI</a:t>
            </a:r>
            <a:r>
              <a:rPr lang="en-US" kern="0" dirty="0" smtClean="0">
                <a:latin typeface="Arial" pitchFamily="34" charset="0"/>
                <a:cs typeface="Arial" pitchFamily="34" charset="0"/>
              </a:rPr>
              <a:t>)</a:t>
            </a:r>
            <a:r>
              <a:rPr lang="en-US" kern="0" baseline="0" dirty="0" smtClean="0">
                <a:latin typeface="Arial" pitchFamily="34" charset="0"/>
                <a:cs typeface="Arial" pitchFamily="34" charset="0"/>
              </a:rPr>
              <a:t> </a:t>
            </a:r>
            <a:r>
              <a:rPr lang="en-US" kern="0" dirty="0" smtClean="0">
                <a:latin typeface="Arial" pitchFamily="34" charset="0"/>
                <a:cs typeface="Arial" pitchFamily="34" charset="0"/>
              </a:rPr>
              <a:t>(7 </a:t>
            </a:r>
            <a:r>
              <a:rPr lang="en-US" kern="0" dirty="0">
                <a:latin typeface="Arial" pitchFamily="34" charset="0"/>
                <a:cs typeface="Arial" pitchFamily="34" charset="0"/>
              </a:rPr>
              <a:t>of 18)</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3" y="1251285"/>
            <a:ext cx="8229600" cy="4874880"/>
          </a:xfrm>
        </p:spPr>
        <p:txBody>
          <a:bodyPr/>
          <a:lstStyle/>
          <a:p>
            <a:r>
              <a:rPr lang="en-US" altLang="en-US" dirty="0">
                <a:latin typeface="Arial" pitchFamily="34" charset="0"/>
                <a:ea typeface="ＭＳ Ｐゴシック" pitchFamily="34" charset="-128"/>
                <a:cs typeface="Arial" pitchFamily="34" charset="0"/>
              </a:rPr>
              <a:t>Object motion: rigid or deforming</a:t>
            </a:r>
          </a:p>
          <a:p>
            <a:r>
              <a:rPr lang="en-US" altLang="en-US" b="1" dirty="0">
                <a:latin typeface="Arial" pitchFamily="34" charset="0"/>
                <a:ea typeface="ＭＳ Ｐゴシック" pitchFamily="34" charset="-128"/>
                <a:cs typeface="Arial" pitchFamily="34" charset="0"/>
              </a:rPr>
              <a:t>Rigid motion</a:t>
            </a:r>
            <a:r>
              <a:rPr lang="en-US" altLang="en-US" dirty="0">
                <a:latin typeface="Arial" pitchFamily="34" charset="0"/>
                <a:ea typeface="ＭＳ Ｐゴシック" pitchFamily="34" charset="-128"/>
                <a:cs typeface="Arial" pitchFamily="34" charset="0"/>
              </a:rPr>
              <a:t>: movement that does not change object’s shape</a:t>
            </a:r>
          </a:p>
          <a:p>
            <a:pPr lvl="1"/>
            <a:r>
              <a:rPr lang="en-US" altLang="en-US" b="1" dirty="0">
                <a:latin typeface="Arial" pitchFamily="34" charset="0"/>
                <a:ea typeface="ＭＳ Ｐゴシック" pitchFamily="34" charset="-128"/>
                <a:cs typeface="Arial" pitchFamily="34" charset="0"/>
              </a:rPr>
              <a:t>Translation</a:t>
            </a:r>
            <a:r>
              <a:rPr lang="en-US" altLang="en-US" dirty="0">
                <a:latin typeface="Arial" pitchFamily="34" charset="0"/>
                <a:ea typeface="ＭＳ Ｐゴシック" pitchFamily="34" charset="-128"/>
                <a:cs typeface="Arial" pitchFamily="34" charset="0"/>
              </a:rPr>
              <a:t>: lateral movement, every point changes by the same amount in all three dimensions</a:t>
            </a:r>
          </a:p>
          <a:p>
            <a:pPr lvl="1"/>
            <a:r>
              <a:rPr lang="en-US" altLang="en-US" b="1" dirty="0">
                <a:latin typeface="Arial" pitchFamily="34" charset="0"/>
                <a:ea typeface="ＭＳ Ｐゴシック" pitchFamily="34" charset="-128"/>
                <a:cs typeface="Arial" pitchFamily="34" charset="0"/>
              </a:rPr>
              <a:t>Rotation</a:t>
            </a:r>
            <a:r>
              <a:rPr lang="en-US" altLang="en-US" dirty="0">
                <a:latin typeface="Arial" pitchFamily="34" charset="0"/>
                <a:ea typeface="ＭＳ Ｐゴシック" pitchFamily="34" charset="-128"/>
                <a:cs typeface="Arial" pitchFamily="34" charset="0"/>
              </a:rPr>
              <a:t>: circular movement around a fixed point/axis</a:t>
            </a:r>
          </a:p>
          <a:p>
            <a:pPr lvl="1"/>
            <a:r>
              <a:rPr lang="en-US" altLang="en-US" b="1" dirty="0">
                <a:latin typeface="Arial" pitchFamily="34" charset="0"/>
                <a:ea typeface="ＭＳ Ｐゴシック" pitchFamily="34" charset="-128"/>
                <a:cs typeface="Arial" pitchFamily="34" charset="0"/>
              </a:rPr>
              <a:t>Reflection</a:t>
            </a:r>
            <a:r>
              <a:rPr lang="en-US" altLang="en-US" dirty="0">
                <a:latin typeface="Arial" pitchFamily="34" charset="0"/>
                <a:ea typeface="ＭＳ Ｐゴシック" pitchFamily="34" charset="-128"/>
                <a:cs typeface="Arial" pitchFamily="34" charset="0"/>
              </a:rPr>
              <a:t>: mirror image of </a:t>
            </a:r>
            <a:r>
              <a:rPr lang="en-US" altLang="en-US" dirty="0" smtClean="0">
                <a:latin typeface="Arial" pitchFamily="34" charset="0"/>
                <a:ea typeface="ＭＳ Ｐゴシック" pitchFamily="34" charset="-128"/>
                <a:cs typeface="Arial" pitchFamily="34" charset="0"/>
              </a:rPr>
              <a:t>object</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82956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755" y="1"/>
            <a:ext cx="8034491" cy="1060704"/>
          </a:xfrm>
        </p:spPr>
        <p:txBody>
          <a:bodyPr>
            <a:noAutofit/>
          </a:bodyPr>
          <a:lstStyle/>
          <a:p>
            <a:r>
              <a:rPr lang="en-US" kern="0" dirty="0">
                <a:latin typeface="Arial" pitchFamily="34" charset="0"/>
                <a:cs typeface="Arial" pitchFamily="34" charset="0"/>
              </a:rPr>
              <a:t>Computer-Generated Imagery (CGI</a:t>
            </a:r>
            <a:r>
              <a:rPr lang="en-US" kern="0" dirty="0" smtClean="0">
                <a:latin typeface="Arial" pitchFamily="34" charset="0"/>
                <a:cs typeface="Arial" pitchFamily="34" charset="0"/>
              </a:rPr>
              <a:t>)</a:t>
            </a:r>
            <a:r>
              <a:rPr lang="en-US" kern="0" baseline="0" dirty="0" smtClean="0">
                <a:latin typeface="Arial" pitchFamily="34" charset="0"/>
                <a:cs typeface="Arial" pitchFamily="34" charset="0"/>
              </a:rPr>
              <a:t> </a:t>
            </a:r>
            <a:r>
              <a:rPr lang="en-US" kern="0" dirty="0" smtClean="0">
                <a:latin typeface="Arial" pitchFamily="34" charset="0"/>
                <a:cs typeface="Arial" pitchFamily="34" charset="0"/>
              </a:rPr>
              <a:t>(8 </a:t>
            </a:r>
            <a:r>
              <a:rPr lang="en-US" kern="0" dirty="0">
                <a:latin typeface="Arial" pitchFamily="34" charset="0"/>
                <a:cs typeface="Arial" pitchFamily="34" charset="0"/>
              </a:rPr>
              <a:t>of 18)</a:t>
            </a:r>
            <a:endParaRPr lang="en-US" dirty="0">
              <a:latin typeface="Arial" pitchFamily="34" charset="0"/>
              <a:cs typeface="Arial" pitchFamily="34" charset="0"/>
            </a:endParaRPr>
          </a:p>
        </p:txBody>
      </p:sp>
      <p:pic>
        <p:nvPicPr>
          <p:cNvPr id="4" name="Picture 4" descr="An illustration shows simple tessellation, ay and its corresponding vertex list b. Ay. A pyramid with base vertices v sub 1, v sub 2, v sub 3, and v sub 5 and the top vertex v sub 4. B. A table lists the vertices, their coordinates, and the other vertices they are connected to. The table has the following column headings: vertex, x, y, z, connected to. Data in the table is as follows. Row 1: vertex, v sub 1, origin; X, 0; Y, 0; Z, 0; Connected to, v sub 2, v sub 3, v sub 4. Row 2: Vertex, v sub 2; X, 0; Y, 1.0; Z, 0; Connected to, v sub 1, v sub 4, v sub 5. Row 3: Vertex, v sub 3; X, 1.6; Y, 0; Z, 0; Connected to, v sub 1, v sub 4, v sub 5. Row 4: Vertex, v sub 4; X, 0.7; Y, 0.5; Z, 0.5; Connected to, v sub 1, v sub 2, v sub 3, v sub 5. Row 5: Vertex, v sub 5; X, 1.4; Y, 1.1; Z, 0; Connected to, v sub 2, v sub 3, v sub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7896" y="1315454"/>
            <a:ext cx="3188208" cy="370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p:nvPr/>
        </p:nvSpPr>
        <p:spPr>
          <a:xfrm>
            <a:off x="368968" y="5225716"/>
            <a:ext cx="8454190" cy="892552"/>
          </a:xfrm>
          <a:prstGeom prst="rect">
            <a:avLst/>
          </a:prstGeom>
        </p:spPr>
        <p:txBody>
          <a:bodyPr wrap="square">
            <a:spAutoFit/>
          </a:bodyPr>
          <a:lstStyle/>
          <a:p>
            <a:pPr>
              <a:defRPr/>
            </a:pPr>
            <a:r>
              <a:rPr lang="en-US" sz="2600" dirty="0">
                <a:latin typeface="Arial" panose="020B0604020202020204" pitchFamily="34" charset="0"/>
                <a:cs typeface="Arial" panose="020B0604020202020204" pitchFamily="34" charset="0"/>
              </a:rPr>
              <a:t>Invitation to Computer Science, 8th Edition © 2019 Cengage. All rights reserved.</a:t>
            </a:r>
          </a:p>
        </p:txBody>
      </p:sp>
    </p:spTree>
    <p:extLst>
      <p:ext uri="{BB962C8B-B14F-4D97-AF65-F5344CB8AC3E}">
        <p14:creationId xmlns:p14="http://schemas.microsoft.com/office/powerpoint/2010/main" val="4136730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755" y="1"/>
            <a:ext cx="8034491" cy="1060704"/>
          </a:xfrm>
        </p:spPr>
        <p:txBody>
          <a:bodyPr>
            <a:noAutofit/>
          </a:bodyPr>
          <a:lstStyle/>
          <a:p>
            <a:r>
              <a:rPr lang="en-US" kern="0" dirty="0">
                <a:latin typeface="Arial" pitchFamily="34" charset="0"/>
                <a:cs typeface="Arial" pitchFamily="34" charset="0"/>
              </a:rPr>
              <a:t>Computer-Generated Imagery (CGI</a:t>
            </a:r>
            <a:r>
              <a:rPr lang="en-US" kern="0" dirty="0" smtClean="0">
                <a:latin typeface="Arial" pitchFamily="34" charset="0"/>
                <a:cs typeface="Arial" pitchFamily="34" charset="0"/>
              </a:rPr>
              <a:t>)</a:t>
            </a:r>
            <a:r>
              <a:rPr lang="en-US" kern="0" baseline="0" dirty="0" smtClean="0">
                <a:latin typeface="Arial" pitchFamily="34" charset="0"/>
                <a:cs typeface="Arial" pitchFamily="34" charset="0"/>
              </a:rPr>
              <a:t> </a:t>
            </a:r>
            <a:r>
              <a:rPr lang="en-US" kern="0" dirty="0" smtClean="0">
                <a:latin typeface="Arial" pitchFamily="34" charset="0"/>
                <a:cs typeface="Arial" pitchFamily="34" charset="0"/>
              </a:rPr>
              <a:t>(9 </a:t>
            </a:r>
            <a:r>
              <a:rPr lang="en-US" kern="0" dirty="0">
                <a:latin typeface="Arial" pitchFamily="34" charset="0"/>
                <a:cs typeface="Arial" pitchFamily="34" charset="0"/>
              </a:rPr>
              <a:t>of 18)</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altLang="en-US" dirty="0">
                <a:latin typeface="Arial" pitchFamily="34" charset="0"/>
                <a:ea typeface="ＭＳ Ｐゴシック" pitchFamily="34" charset="-128"/>
                <a:cs typeface="Arial" pitchFamily="34" charset="0"/>
              </a:rPr>
              <a:t>Implement movements using matrix multiplication</a:t>
            </a:r>
          </a:p>
          <a:p>
            <a:r>
              <a:rPr lang="en-US" altLang="en-US" b="1" dirty="0">
                <a:latin typeface="Arial" pitchFamily="34" charset="0"/>
                <a:ea typeface="ＭＳ Ｐゴシック" pitchFamily="34" charset="-128"/>
                <a:cs typeface="Arial" pitchFamily="34" charset="0"/>
              </a:rPr>
              <a:t>Transformation matrix</a:t>
            </a:r>
            <a:r>
              <a:rPr lang="en-US" altLang="en-US" dirty="0">
                <a:latin typeface="Arial" pitchFamily="34" charset="0"/>
                <a:ea typeface="ＭＳ Ｐゴシック" pitchFamily="34" charset="-128"/>
                <a:cs typeface="Arial" pitchFamily="34" charset="0"/>
              </a:rPr>
              <a:t> </a:t>
            </a:r>
          </a:p>
          <a:p>
            <a:pPr lvl="1"/>
            <a:r>
              <a:rPr lang="en-US" altLang="en-US" dirty="0">
                <a:latin typeface="Arial" pitchFamily="34" charset="0"/>
                <a:ea typeface="ＭＳ Ｐゴシック" pitchFamily="34" charset="-128"/>
                <a:cs typeface="Arial" pitchFamily="34" charset="0"/>
              </a:rPr>
              <a:t>Defines a particular motion</a:t>
            </a:r>
            <a:endParaRPr lang="en-US" altLang="en-US" b="1" dirty="0">
              <a:latin typeface="Arial" pitchFamily="34" charset="0"/>
              <a:ea typeface="ＭＳ Ｐゴシック" pitchFamily="34" charset="-128"/>
              <a:cs typeface="Arial" pitchFamily="34" charset="0"/>
            </a:endParaRPr>
          </a:p>
          <a:p>
            <a:pPr lvl="1"/>
            <a:r>
              <a:rPr lang="en-US" altLang="en-US" dirty="0">
                <a:latin typeface="Arial" pitchFamily="34" charset="0"/>
                <a:ea typeface="ＭＳ Ｐゴシック" pitchFamily="34" charset="-128"/>
                <a:cs typeface="Arial" pitchFamily="34" charset="0"/>
              </a:rPr>
              <a:t>Multiply vector for vertex position (x, y, z) by transformation matrix</a:t>
            </a:r>
          </a:p>
          <a:p>
            <a:pPr lvl="1"/>
            <a:r>
              <a:rPr lang="en-US" altLang="en-US" dirty="0">
                <a:latin typeface="Arial" pitchFamily="34" charset="0"/>
                <a:ea typeface="ＭＳ Ｐゴシック" pitchFamily="34" charset="-128"/>
                <a:cs typeface="Arial" pitchFamily="34" charset="0"/>
              </a:rPr>
              <a:t>Result is a new location for that point, as a vector</a:t>
            </a:r>
          </a:p>
          <a:p>
            <a:r>
              <a:rPr lang="en-US" altLang="en-US" dirty="0">
                <a:latin typeface="Arial" pitchFamily="34" charset="0"/>
                <a:ea typeface="ＭＳ Ｐゴシック" pitchFamily="34" charset="-128"/>
                <a:cs typeface="Arial" pitchFamily="34" charset="0"/>
              </a:rPr>
              <a:t>Example: move point at (x, y, z) to (x+a, y+b, z+c)</a:t>
            </a:r>
          </a:p>
          <a:p>
            <a:r>
              <a:rPr lang="en-US" altLang="en-US" dirty="0">
                <a:latin typeface="Arial" pitchFamily="34" charset="0"/>
                <a:ea typeface="ＭＳ Ｐゴシック" pitchFamily="34" charset="-128"/>
                <a:cs typeface="Arial" pitchFamily="34" charset="0"/>
              </a:rPr>
              <a:t>Create motion by repeating for small a, b, c</a:t>
            </a:r>
          </a:p>
          <a:p>
            <a:r>
              <a:rPr lang="en-US" altLang="en-US" b="1" dirty="0">
                <a:latin typeface="Arial" pitchFamily="34" charset="0"/>
                <a:ea typeface="ＭＳ Ｐゴシック" pitchFamily="34" charset="-128"/>
                <a:cs typeface="Arial" pitchFamily="34" charset="0"/>
              </a:rPr>
              <a:t>Keyframing</a:t>
            </a:r>
            <a:r>
              <a:rPr lang="en-US" altLang="en-US" dirty="0">
                <a:latin typeface="Arial" pitchFamily="34" charset="0"/>
                <a:ea typeface="ＭＳ Ｐゴシック" pitchFamily="34" charset="-128"/>
                <a:cs typeface="Arial" pitchFamily="34" charset="0"/>
              </a:rPr>
              <a:t>: user gives start and end positions, computer generates the intermediate </a:t>
            </a:r>
            <a:r>
              <a:rPr lang="en-US" altLang="en-US" dirty="0" smtClean="0">
                <a:latin typeface="Arial" pitchFamily="34" charset="0"/>
                <a:ea typeface="ＭＳ Ｐゴシック" pitchFamily="34" charset="-128"/>
                <a:cs typeface="Arial" pitchFamily="34" charset="0"/>
              </a:rPr>
              <a:t>movements</a:t>
            </a:r>
            <a:endParaRPr lang="en-US" altLang="en-US" b="1"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385512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08" y="1"/>
            <a:ext cx="8195984" cy="1060704"/>
          </a:xfrm>
        </p:spPr>
        <p:txBody>
          <a:bodyPr>
            <a:noAutofit/>
          </a:bodyPr>
          <a:lstStyle/>
          <a:p>
            <a:r>
              <a:rPr lang="en-US" kern="0" dirty="0">
                <a:latin typeface="Arial" pitchFamily="34" charset="0"/>
                <a:cs typeface="Arial" pitchFamily="34" charset="0"/>
              </a:rPr>
              <a:t>Computer-Generated Imagery (CGI</a:t>
            </a:r>
            <a:r>
              <a:rPr lang="en-US" kern="0" dirty="0" smtClean="0">
                <a:latin typeface="Arial" pitchFamily="34" charset="0"/>
                <a:cs typeface="Arial" pitchFamily="34" charset="0"/>
              </a:rPr>
              <a:t>)</a:t>
            </a:r>
            <a:r>
              <a:rPr lang="en-US" kern="0" baseline="0" dirty="0" smtClean="0">
                <a:latin typeface="Arial" pitchFamily="34" charset="0"/>
                <a:cs typeface="Arial" pitchFamily="34" charset="0"/>
              </a:rPr>
              <a:t> </a:t>
            </a:r>
            <a:r>
              <a:rPr lang="en-US" kern="0" dirty="0" smtClean="0">
                <a:latin typeface="Arial" pitchFamily="34" charset="0"/>
                <a:cs typeface="Arial" pitchFamily="34" charset="0"/>
              </a:rPr>
              <a:t>(10 </a:t>
            </a:r>
            <a:r>
              <a:rPr lang="en-US" kern="0" dirty="0">
                <a:latin typeface="Arial" pitchFamily="34" charset="0"/>
                <a:cs typeface="Arial" pitchFamily="34" charset="0"/>
              </a:rPr>
              <a:t>of 18)</a:t>
            </a:r>
            <a:endParaRPr lang="en-US" dirty="0">
              <a:latin typeface="Arial" pitchFamily="34" charset="0"/>
              <a:cs typeface="Arial" pitchFamily="34" charset="0"/>
            </a:endParaRPr>
          </a:p>
        </p:txBody>
      </p:sp>
      <p:pic>
        <p:nvPicPr>
          <p:cNvPr id="4" name="Picture 6" descr="An illustration exhibits three types of rigid motion using two triangles placed side by side and sharing a vertex. Translation: the shape moves from one position to another. Rotation about a point: the shape is rotated 90 degrees in counterclockwise direction, with the common vertex as the rotation point. Reflection: a line labeled mirror is along one side of each triangle. After reflection, the shape is flippe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003" y="1363578"/>
            <a:ext cx="5930900" cy="354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p:nvPr/>
        </p:nvSpPr>
        <p:spPr>
          <a:xfrm>
            <a:off x="417095" y="5159225"/>
            <a:ext cx="8518358" cy="892552"/>
          </a:xfrm>
          <a:prstGeom prst="rect">
            <a:avLst/>
          </a:prstGeom>
        </p:spPr>
        <p:txBody>
          <a:bodyPr wrap="square">
            <a:spAutoFit/>
          </a:bodyPr>
          <a:lstStyle/>
          <a:p>
            <a:pPr>
              <a:buSzTx/>
            </a:pPr>
            <a:r>
              <a:rPr lang="en-US" altLang="en-US" sz="2600" dirty="0">
                <a:solidFill>
                  <a:srgbClr val="222222"/>
                </a:solidFill>
                <a:latin typeface="Arial" charset="0"/>
              </a:rPr>
              <a:t>Invitation to Computer Science, 8th Edition © 2019 Cengage. All rights reserved.</a:t>
            </a:r>
          </a:p>
        </p:txBody>
      </p:sp>
    </p:spTree>
    <p:extLst>
      <p:ext uri="{BB962C8B-B14F-4D97-AF65-F5344CB8AC3E}">
        <p14:creationId xmlns:p14="http://schemas.microsoft.com/office/powerpoint/2010/main" val="828900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08" y="1"/>
            <a:ext cx="8195984" cy="1060704"/>
          </a:xfrm>
        </p:spPr>
        <p:txBody>
          <a:bodyPr>
            <a:noAutofit/>
          </a:bodyPr>
          <a:lstStyle/>
          <a:p>
            <a:r>
              <a:rPr lang="en-US" kern="0" dirty="0">
                <a:latin typeface="Arial" pitchFamily="34" charset="0"/>
                <a:cs typeface="Arial" pitchFamily="34" charset="0"/>
              </a:rPr>
              <a:t>Computer-Generated Imagery (CGI</a:t>
            </a:r>
            <a:r>
              <a:rPr lang="en-US" kern="0" dirty="0" smtClean="0">
                <a:latin typeface="Arial" pitchFamily="34" charset="0"/>
                <a:cs typeface="Arial" pitchFamily="34" charset="0"/>
              </a:rPr>
              <a:t>)</a:t>
            </a:r>
            <a:r>
              <a:rPr lang="en-US" kern="0" baseline="0" dirty="0" smtClean="0">
                <a:latin typeface="Arial" pitchFamily="34" charset="0"/>
                <a:cs typeface="Arial" pitchFamily="34" charset="0"/>
              </a:rPr>
              <a:t> </a:t>
            </a:r>
            <a:r>
              <a:rPr lang="en-US" kern="0" dirty="0" smtClean="0">
                <a:latin typeface="Arial" pitchFamily="34" charset="0"/>
                <a:cs typeface="Arial" pitchFamily="34" charset="0"/>
              </a:rPr>
              <a:t>(11 </a:t>
            </a:r>
            <a:r>
              <a:rPr lang="en-US" kern="0" dirty="0">
                <a:latin typeface="Arial" pitchFamily="34" charset="0"/>
                <a:cs typeface="Arial" pitchFamily="34" charset="0"/>
              </a:rPr>
              <a:t>of 18)</a:t>
            </a:r>
            <a:endParaRPr lang="en-US" dirty="0">
              <a:latin typeface="Arial" pitchFamily="34" charset="0"/>
              <a:cs typeface="Arial" pitchFamily="34" charset="0"/>
            </a:endParaRPr>
          </a:p>
        </p:txBody>
      </p:sp>
      <p:pic>
        <p:nvPicPr>
          <p:cNvPr id="4" name="Picture 6" descr="A matrix multiplication shows implementation of object translation. Translation matrix times current vertex coordinates = new coordinates. Translation matrix is a 4 by 4 matrix with the following elements. Row 1: 1, 0, 0, ay. Row 2: 0, 1, 0, b. Row 3: 0, 0, 1, c. Row 4: 0, 0, 0, 1. Current vertex coordinates matrix is a 4 by 1 matrix with the following elements in its column: X, Y, Z, and 1. New coordinates matrix is a 4 by 1 matrix with the following elements in its column: X + ay, Y + b, Z + c, and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363" y="1295400"/>
            <a:ext cx="4867275" cy="374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p:nvPr/>
        </p:nvSpPr>
        <p:spPr>
          <a:xfrm>
            <a:off x="352926" y="5239436"/>
            <a:ext cx="8438147" cy="892552"/>
          </a:xfrm>
          <a:prstGeom prst="rect">
            <a:avLst/>
          </a:prstGeom>
        </p:spPr>
        <p:txBody>
          <a:bodyPr wrap="square">
            <a:spAutoFit/>
          </a:bodyPr>
          <a:lstStyle/>
          <a:p>
            <a:pPr>
              <a:buSzTx/>
            </a:pPr>
            <a:r>
              <a:rPr lang="en-US" altLang="en-US" sz="2600" dirty="0">
                <a:solidFill>
                  <a:srgbClr val="222222"/>
                </a:solidFill>
                <a:latin typeface="Arial" charset="0"/>
              </a:rPr>
              <a:t>Invitation to Computer Science, 8th Edition © 2019 Cengage. All rights reserved.</a:t>
            </a:r>
          </a:p>
        </p:txBody>
      </p:sp>
    </p:spTree>
    <p:extLst>
      <p:ext uri="{BB962C8B-B14F-4D97-AF65-F5344CB8AC3E}">
        <p14:creationId xmlns:p14="http://schemas.microsoft.com/office/powerpoint/2010/main" val="1283675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08" y="1"/>
            <a:ext cx="8195984" cy="1060704"/>
          </a:xfrm>
        </p:spPr>
        <p:txBody>
          <a:bodyPr>
            <a:noAutofit/>
          </a:bodyPr>
          <a:lstStyle/>
          <a:p>
            <a:r>
              <a:rPr lang="en-US" kern="0" dirty="0">
                <a:latin typeface="Arial" pitchFamily="34" charset="0"/>
                <a:cs typeface="Arial" pitchFamily="34" charset="0"/>
              </a:rPr>
              <a:t>Computer-Generated Imagery (CGI</a:t>
            </a:r>
            <a:r>
              <a:rPr lang="en-US" kern="0" dirty="0" smtClean="0">
                <a:latin typeface="Arial" pitchFamily="34" charset="0"/>
                <a:cs typeface="Arial" pitchFamily="34" charset="0"/>
              </a:rPr>
              <a:t>)</a:t>
            </a:r>
            <a:r>
              <a:rPr lang="en-US" kern="0" baseline="0" dirty="0" smtClean="0">
                <a:latin typeface="Arial" pitchFamily="34" charset="0"/>
                <a:cs typeface="Arial" pitchFamily="34" charset="0"/>
              </a:rPr>
              <a:t> </a:t>
            </a:r>
            <a:r>
              <a:rPr lang="en-US" kern="0" dirty="0" smtClean="0">
                <a:latin typeface="Arial" pitchFamily="34" charset="0"/>
                <a:cs typeface="Arial" pitchFamily="34" charset="0"/>
              </a:rPr>
              <a:t>(12 </a:t>
            </a:r>
            <a:r>
              <a:rPr lang="en-US" kern="0" dirty="0">
                <a:latin typeface="Arial" pitchFamily="34" charset="0"/>
                <a:cs typeface="Arial" pitchFamily="34" charset="0"/>
              </a:rPr>
              <a:t>of 18)</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altLang="en-US" b="1" dirty="0">
                <a:latin typeface="Arial" pitchFamily="34" charset="0"/>
                <a:ea typeface="ＭＳ Ｐゴシック" pitchFamily="34" charset="-128"/>
                <a:cs typeface="Arial" pitchFamily="34" charset="0"/>
              </a:rPr>
              <a:t>Control point (animation variable)</a:t>
            </a:r>
            <a:r>
              <a:rPr lang="en-US" altLang="en-US" dirty="0">
                <a:latin typeface="Arial" pitchFamily="34" charset="0"/>
                <a:ea typeface="ＭＳ Ｐゴシック" pitchFamily="34" charset="-128"/>
                <a:cs typeface="Arial" pitchFamily="34" charset="0"/>
              </a:rPr>
              <a:t>: a point or axis used to control motion</a:t>
            </a:r>
          </a:p>
          <a:p>
            <a:r>
              <a:rPr lang="en-US" altLang="en-US" dirty="0">
                <a:latin typeface="Arial" pitchFamily="34" charset="0"/>
                <a:ea typeface="ＭＳ Ｐゴシック" pitchFamily="34" charset="-128"/>
                <a:cs typeface="Arial" pitchFamily="34" charset="0"/>
              </a:rPr>
              <a:t>Multiple control points allow movement of parts of an object</a:t>
            </a:r>
          </a:p>
          <a:p>
            <a:r>
              <a:rPr lang="en-US" altLang="en-US" dirty="0">
                <a:latin typeface="Arial" pitchFamily="34" charset="0"/>
                <a:ea typeface="ＭＳ Ｐゴシック" pitchFamily="34" charset="-128"/>
                <a:cs typeface="Arial" pitchFamily="34" charset="0"/>
              </a:rPr>
              <a:t>Example: two rotation axes</a:t>
            </a:r>
          </a:p>
          <a:p>
            <a:pPr lvl="1"/>
            <a:r>
              <a:rPr lang="en-US" altLang="en-US" dirty="0">
                <a:latin typeface="Arial" pitchFamily="34" charset="0"/>
                <a:ea typeface="ＭＳ Ｐゴシック" pitchFamily="34" charset="-128"/>
                <a:cs typeface="Arial" pitchFamily="34" charset="0"/>
              </a:rPr>
              <a:t>One rotates right circle around center point</a:t>
            </a:r>
          </a:p>
          <a:p>
            <a:pPr lvl="1"/>
            <a:r>
              <a:rPr lang="en-US" altLang="en-US" dirty="0">
                <a:latin typeface="Arial" pitchFamily="34" charset="0"/>
                <a:ea typeface="ＭＳ Ｐゴシック" pitchFamily="34" charset="-128"/>
                <a:cs typeface="Arial" pitchFamily="34" charset="0"/>
              </a:rPr>
              <a:t>One rotates both circles around external </a:t>
            </a:r>
            <a:r>
              <a:rPr lang="en-US" altLang="en-US" dirty="0" smtClean="0">
                <a:latin typeface="Arial" pitchFamily="34" charset="0"/>
                <a:ea typeface="ＭＳ Ｐゴシック" pitchFamily="34" charset="-128"/>
                <a:cs typeface="Arial" pitchFamily="34" charset="0"/>
              </a:rPr>
              <a:t>point</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370486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08" y="1"/>
            <a:ext cx="8195984" cy="1060704"/>
          </a:xfrm>
        </p:spPr>
        <p:txBody>
          <a:bodyPr>
            <a:noAutofit/>
          </a:bodyPr>
          <a:lstStyle/>
          <a:p>
            <a:r>
              <a:rPr lang="en-US" kern="0" dirty="0">
                <a:latin typeface="Arial" pitchFamily="34" charset="0"/>
                <a:cs typeface="Arial" pitchFamily="34" charset="0"/>
              </a:rPr>
              <a:t>Computer-Generated Imagery (CGI</a:t>
            </a:r>
            <a:r>
              <a:rPr lang="en-US" kern="0" dirty="0" smtClean="0">
                <a:latin typeface="Arial" pitchFamily="34" charset="0"/>
                <a:cs typeface="Arial" pitchFamily="34" charset="0"/>
              </a:rPr>
              <a:t>)</a:t>
            </a:r>
            <a:r>
              <a:rPr lang="en-US" kern="0" baseline="0" dirty="0" smtClean="0">
                <a:latin typeface="Arial" pitchFamily="34" charset="0"/>
                <a:cs typeface="Arial" pitchFamily="34" charset="0"/>
              </a:rPr>
              <a:t> </a:t>
            </a:r>
            <a:r>
              <a:rPr lang="en-US" kern="0" dirty="0" smtClean="0">
                <a:latin typeface="Arial" pitchFamily="34" charset="0"/>
                <a:cs typeface="Arial" pitchFamily="34" charset="0"/>
              </a:rPr>
              <a:t>(13 </a:t>
            </a:r>
            <a:r>
              <a:rPr lang="en-US" kern="0" dirty="0">
                <a:latin typeface="Arial" pitchFamily="34" charset="0"/>
                <a:cs typeface="Arial" pitchFamily="34" charset="0"/>
              </a:rPr>
              <a:t>of 18)</a:t>
            </a:r>
            <a:endParaRPr lang="en-US" dirty="0">
              <a:latin typeface="Arial" pitchFamily="34" charset="0"/>
              <a:cs typeface="Arial" pitchFamily="34" charset="0"/>
            </a:endParaRPr>
          </a:p>
        </p:txBody>
      </p:sp>
      <p:pic>
        <p:nvPicPr>
          <p:cNvPr id="4" name="Picture 6" descr="A graph shows a pyramid with base vertices v sub 1 (x, y), v sub 2, v sub 3, and v sub 5, and the top vertex v sub 4. After translation, the coordinates of v sub 1 are (x + a, y + b). Translation by a vector results in a new pyramid where the coordinates of V sub 1 prime are (x + a, y + b).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9221" y="1844842"/>
            <a:ext cx="5293895" cy="316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p:nvPr/>
        </p:nvSpPr>
        <p:spPr>
          <a:xfrm>
            <a:off x="481263" y="5223394"/>
            <a:ext cx="8422105" cy="892552"/>
          </a:xfrm>
          <a:prstGeom prst="rect">
            <a:avLst/>
          </a:prstGeom>
        </p:spPr>
        <p:txBody>
          <a:bodyPr wrap="square">
            <a:spAutoFit/>
          </a:bodyPr>
          <a:lstStyle/>
          <a:p>
            <a:pPr>
              <a:buSzTx/>
            </a:pPr>
            <a:r>
              <a:rPr lang="en-US" altLang="en-US" sz="2600" dirty="0">
                <a:solidFill>
                  <a:srgbClr val="222222"/>
                </a:solidFill>
                <a:latin typeface="Arial" charset="0"/>
              </a:rPr>
              <a:t>Invitation to Computer Science, 8th Edition © 2019 Cengage. All rights reserved.</a:t>
            </a:r>
          </a:p>
        </p:txBody>
      </p:sp>
    </p:spTree>
    <p:extLst>
      <p:ext uri="{BB962C8B-B14F-4D97-AF65-F5344CB8AC3E}">
        <p14:creationId xmlns:p14="http://schemas.microsoft.com/office/powerpoint/2010/main" val="2711269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08" y="1"/>
            <a:ext cx="8195984" cy="1060704"/>
          </a:xfrm>
        </p:spPr>
        <p:txBody>
          <a:bodyPr>
            <a:noAutofit/>
          </a:bodyPr>
          <a:lstStyle/>
          <a:p>
            <a:r>
              <a:rPr lang="en-US" kern="0" dirty="0">
                <a:latin typeface="Arial" pitchFamily="34" charset="0"/>
                <a:cs typeface="Arial" pitchFamily="34" charset="0"/>
              </a:rPr>
              <a:t>Computer-Generated Imagery (CGI</a:t>
            </a:r>
            <a:r>
              <a:rPr lang="en-US" kern="0" dirty="0" smtClean="0">
                <a:latin typeface="Arial" pitchFamily="34" charset="0"/>
                <a:cs typeface="Arial" pitchFamily="34" charset="0"/>
              </a:rPr>
              <a:t>)</a:t>
            </a:r>
            <a:r>
              <a:rPr lang="en-US" kern="0" baseline="0" dirty="0" smtClean="0">
                <a:latin typeface="Arial" pitchFamily="34" charset="0"/>
                <a:cs typeface="Arial" pitchFamily="34" charset="0"/>
              </a:rPr>
              <a:t> </a:t>
            </a:r>
            <a:r>
              <a:rPr lang="en-US" kern="0" dirty="0" smtClean="0">
                <a:latin typeface="Arial" pitchFamily="34" charset="0"/>
                <a:cs typeface="Arial" pitchFamily="34" charset="0"/>
              </a:rPr>
              <a:t>(14 </a:t>
            </a:r>
            <a:r>
              <a:rPr lang="en-US" kern="0" dirty="0">
                <a:latin typeface="Arial" pitchFamily="34" charset="0"/>
                <a:cs typeface="Arial" pitchFamily="34" charset="0"/>
              </a:rPr>
              <a:t>of 18)</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altLang="en-US" b="1" dirty="0">
                <a:latin typeface="Arial" pitchFamily="34" charset="0"/>
                <a:ea typeface="ＭＳ Ｐゴシック" pitchFamily="34" charset="-128"/>
                <a:cs typeface="Arial" pitchFamily="34" charset="0"/>
              </a:rPr>
              <a:t>Rendering</a:t>
            </a:r>
            <a:r>
              <a:rPr lang="en-US" altLang="en-US" dirty="0">
                <a:latin typeface="Arial" pitchFamily="34" charset="0"/>
                <a:ea typeface="ＭＳ Ｐゴシック" pitchFamily="34" charset="-128"/>
                <a:cs typeface="Arial" pitchFamily="34" charset="0"/>
              </a:rPr>
              <a:t> converts a model to a full 3D image</a:t>
            </a:r>
          </a:p>
          <a:p>
            <a:pPr lvl="1"/>
            <a:r>
              <a:rPr lang="en-US" altLang="en-US" dirty="0">
                <a:latin typeface="Arial" pitchFamily="34" charset="0"/>
                <a:ea typeface="ＭＳ Ｐゴシック" pitchFamily="34" charset="-128"/>
                <a:cs typeface="Arial" pitchFamily="34" charset="0"/>
              </a:rPr>
              <a:t>Lighting</a:t>
            </a:r>
          </a:p>
          <a:p>
            <a:pPr lvl="2"/>
            <a:r>
              <a:rPr lang="en-US" altLang="en-US" dirty="0">
                <a:latin typeface="Arial" pitchFamily="34" charset="0"/>
                <a:ea typeface="ＭＳ Ｐゴシック" pitchFamily="34" charset="-128"/>
                <a:cs typeface="Arial" pitchFamily="34" charset="0"/>
              </a:rPr>
              <a:t>Fix the location and intensity of all light sources</a:t>
            </a:r>
          </a:p>
          <a:p>
            <a:pPr lvl="2"/>
            <a:r>
              <a:rPr lang="en-US" altLang="en-US" dirty="0">
                <a:latin typeface="Arial" pitchFamily="34" charset="0"/>
                <a:ea typeface="ＭＳ Ｐゴシック" pitchFamily="34" charset="-128"/>
                <a:cs typeface="Arial" pitchFamily="34" charset="0"/>
              </a:rPr>
              <a:t>Determine the effects on objects</a:t>
            </a:r>
          </a:p>
          <a:p>
            <a:pPr lvl="1"/>
            <a:r>
              <a:rPr lang="en-US" altLang="en-US" dirty="0">
                <a:latin typeface="Arial" pitchFamily="34" charset="0"/>
                <a:ea typeface="ＭＳ Ｐゴシック" pitchFamily="34" charset="-128"/>
                <a:cs typeface="Arial" pitchFamily="34" charset="0"/>
              </a:rPr>
              <a:t>Color shading</a:t>
            </a:r>
          </a:p>
          <a:p>
            <a:pPr lvl="2"/>
            <a:r>
              <a:rPr lang="en-US" altLang="en-US" dirty="0">
                <a:latin typeface="Arial" pitchFamily="34" charset="0"/>
                <a:ea typeface="ＭＳ Ｐゴシック" pitchFamily="34" charset="-128"/>
                <a:cs typeface="Arial" pitchFamily="34" charset="0"/>
              </a:rPr>
              <a:t>Assign colors to vertices; blend across polygons</a:t>
            </a:r>
          </a:p>
          <a:p>
            <a:pPr lvl="1"/>
            <a:r>
              <a:rPr lang="en-US" altLang="en-US" dirty="0">
                <a:latin typeface="Arial" pitchFamily="34" charset="0"/>
                <a:ea typeface="ＭＳ Ｐゴシック" pitchFamily="34" charset="-128"/>
                <a:cs typeface="Arial" pitchFamily="34" charset="0"/>
              </a:rPr>
              <a:t>Shadows</a:t>
            </a:r>
          </a:p>
          <a:p>
            <a:pPr lvl="2"/>
            <a:r>
              <a:rPr lang="en-US" altLang="en-US" dirty="0">
                <a:latin typeface="Arial" pitchFamily="34" charset="0"/>
                <a:ea typeface="ＭＳ Ｐゴシック" pitchFamily="34" charset="-128"/>
                <a:cs typeface="Arial" pitchFamily="34" charset="0"/>
              </a:rPr>
              <a:t>Account for shadows from other objects</a:t>
            </a:r>
          </a:p>
          <a:p>
            <a:pPr lvl="1"/>
            <a:r>
              <a:rPr lang="en-US" altLang="en-US" dirty="0">
                <a:latin typeface="Arial" pitchFamily="34" charset="0"/>
                <a:ea typeface="ＭＳ Ｐゴシック" pitchFamily="34" charset="-128"/>
                <a:cs typeface="Arial" pitchFamily="34" charset="0"/>
              </a:rPr>
              <a:t>Texture mapping</a:t>
            </a:r>
          </a:p>
          <a:p>
            <a:pPr lvl="2"/>
            <a:r>
              <a:rPr lang="en-US" altLang="en-US" dirty="0">
                <a:latin typeface="Arial" pitchFamily="34" charset="0"/>
                <a:ea typeface="ＭＳ Ｐゴシック" pitchFamily="34" charset="-128"/>
                <a:cs typeface="Arial" pitchFamily="34" charset="0"/>
              </a:rPr>
              <a:t>Apply variable surfaces to polygons</a:t>
            </a:r>
          </a:p>
          <a:p>
            <a:pPr lvl="1"/>
            <a:r>
              <a:rPr lang="en-US" altLang="en-US" dirty="0">
                <a:latin typeface="Arial" pitchFamily="34" charset="0"/>
                <a:ea typeface="ＭＳ Ｐゴシック" pitchFamily="34" charset="-128"/>
                <a:cs typeface="Arial" pitchFamily="34" charset="0"/>
              </a:rPr>
              <a:t>Blur to show </a:t>
            </a:r>
            <a:r>
              <a:rPr lang="en-US" altLang="en-US" dirty="0" smtClean="0">
                <a:latin typeface="Arial" pitchFamily="34" charset="0"/>
                <a:ea typeface="ＭＳ Ｐゴシック" pitchFamily="34" charset="-128"/>
                <a:cs typeface="Arial" pitchFamily="34" charset="0"/>
              </a:rPr>
              <a:t>motion</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296308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itchFamily="34" charset="0"/>
                <a:cs typeface="Arial" pitchFamily="34" charset="0"/>
              </a:rPr>
              <a:t>Learning </a:t>
            </a:r>
            <a:r>
              <a:rPr lang="en-US" altLang="en-US" sz="3600" b="0" dirty="0" smtClean="0">
                <a:latin typeface="Arial" pitchFamily="34" charset="0"/>
                <a:cs typeface="Arial" pitchFamily="34" charset="0"/>
              </a:rPr>
              <a:t>Objectives (1 of 2)</a:t>
            </a:r>
            <a:endParaRPr lang="en-US" sz="3600" b="0" dirty="0">
              <a:latin typeface="Arial" pitchFamily="34" charset="0"/>
              <a:cs typeface="Arial" pitchFamily="34" charset="0"/>
            </a:endParaRPr>
          </a:p>
        </p:txBody>
      </p:sp>
      <p:sp>
        <p:nvSpPr>
          <p:cNvPr id="7" name="Content Placeholder 6"/>
          <p:cNvSpPr>
            <a:spLocks noGrp="1"/>
          </p:cNvSpPr>
          <p:nvPr>
            <p:ph idx="1"/>
          </p:nvPr>
        </p:nvSpPr>
        <p:spPr/>
        <p:txBody>
          <a:bodyPr>
            <a:normAutofit/>
          </a:bodyPr>
          <a:lstStyle/>
          <a:p>
            <a:r>
              <a:rPr lang="en-US" altLang="en-US" dirty="0">
                <a:latin typeface="Arial" pitchFamily="34" charset="0"/>
                <a:ea typeface="ＭＳ Ｐゴシック" pitchFamily="34" charset="-128"/>
                <a:cs typeface="Arial" pitchFamily="34" charset="0"/>
              </a:rPr>
              <a:t>Describe the changes in movie animation techniques caused by computer generated imagery (CGI) </a:t>
            </a:r>
          </a:p>
          <a:p>
            <a:r>
              <a:rPr lang="en-US" altLang="en-US" dirty="0">
                <a:latin typeface="Arial" pitchFamily="34" charset="0"/>
                <a:ea typeface="ＭＳ Ｐゴシック" pitchFamily="34" charset="-128"/>
                <a:cs typeface="Arial" pitchFamily="34" charset="0"/>
              </a:rPr>
              <a:t>List the steps in the graphics pipeline </a:t>
            </a:r>
          </a:p>
          <a:p>
            <a:r>
              <a:rPr lang="en-US" altLang="en-US" dirty="0">
                <a:latin typeface="Arial" pitchFamily="34" charset="0"/>
                <a:ea typeface="ＭＳ Ｐゴシック" pitchFamily="34" charset="-128"/>
                <a:cs typeface="Arial" pitchFamily="34" charset="0"/>
              </a:rPr>
              <a:t>Explain how to create a computer model of a 3D object </a:t>
            </a:r>
          </a:p>
          <a:p>
            <a:r>
              <a:rPr lang="en-US" altLang="en-US" dirty="0">
                <a:latin typeface="Arial" pitchFamily="34" charset="0"/>
                <a:ea typeface="ＭＳ Ｐゴシック" pitchFamily="34" charset="-128"/>
                <a:cs typeface="Arial" pitchFamily="34" charset="0"/>
              </a:rPr>
              <a:t>Understand how a transformation matrix can model the movement of an object </a:t>
            </a:r>
          </a:p>
          <a:p>
            <a:r>
              <a:rPr lang="en-US" altLang="en-US" dirty="0">
                <a:latin typeface="Arial" pitchFamily="34" charset="0"/>
                <a:ea typeface="ＭＳ Ｐゴシック" pitchFamily="34" charset="-128"/>
                <a:cs typeface="Arial" pitchFamily="34" charset="0"/>
              </a:rPr>
              <a:t>Name three challenges involved in rendering a visual </a:t>
            </a:r>
            <a:r>
              <a:rPr lang="en-US" altLang="en-US" dirty="0" smtClean="0">
                <a:latin typeface="Arial" pitchFamily="34" charset="0"/>
                <a:ea typeface="ＭＳ Ｐゴシック" pitchFamily="34" charset="-128"/>
                <a:cs typeface="Arial" pitchFamily="34" charset="0"/>
              </a:rPr>
              <a:t>object</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077823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08" y="1"/>
            <a:ext cx="8195984" cy="1060704"/>
          </a:xfrm>
        </p:spPr>
        <p:txBody>
          <a:bodyPr>
            <a:noAutofit/>
          </a:bodyPr>
          <a:lstStyle/>
          <a:p>
            <a:r>
              <a:rPr lang="en-US" kern="0" dirty="0">
                <a:latin typeface="Arial" pitchFamily="34" charset="0"/>
                <a:cs typeface="Arial" pitchFamily="34" charset="0"/>
              </a:rPr>
              <a:t>Computer-Generated Imagery (CGI</a:t>
            </a:r>
            <a:r>
              <a:rPr lang="en-US" kern="0" dirty="0" smtClean="0">
                <a:latin typeface="Arial" pitchFamily="34" charset="0"/>
                <a:cs typeface="Arial" pitchFamily="34" charset="0"/>
              </a:rPr>
              <a:t>)</a:t>
            </a:r>
            <a:r>
              <a:rPr lang="en-US" kern="0" baseline="0" dirty="0" smtClean="0">
                <a:latin typeface="Arial" pitchFamily="34" charset="0"/>
                <a:cs typeface="Arial" pitchFamily="34" charset="0"/>
              </a:rPr>
              <a:t> </a:t>
            </a:r>
            <a:r>
              <a:rPr lang="en-US" kern="0" dirty="0" smtClean="0">
                <a:latin typeface="Arial" pitchFamily="34" charset="0"/>
                <a:cs typeface="Arial" pitchFamily="34" charset="0"/>
              </a:rPr>
              <a:t>(15 </a:t>
            </a:r>
            <a:r>
              <a:rPr lang="en-US" kern="0" dirty="0">
                <a:latin typeface="Arial" pitchFamily="34" charset="0"/>
                <a:cs typeface="Arial" pitchFamily="34" charset="0"/>
              </a:rPr>
              <a:t>of 18)</a:t>
            </a:r>
            <a:endParaRPr lang="en-US" dirty="0">
              <a:latin typeface="Arial" pitchFamily="34" charset="0"/>
              <a:cs typeface="Arial" pitchFamily="34" charset="0"/>
            </a:endParaRPr>
          </a:p>
        </p:txBody>
      </p:sp>
      <p:pic>
        <p:nvPicPr>
          <p:cNvPr id="4" name="Picture 6" descr="An illustration shows a figure-8 object, comprising of two adjacent tangent circles, containing two central points. Point Ay is outside the circle on the left and point B is at the center of the circle on the righ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0274" y="1427038"/>
            <a:ext cx="4604084" cy="357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p:nvPr/>
        </p:nvSpPr>
        <p:spPr>
          <a:xfrm>
            <a:off x="577516" y="5223392"/>
            <a:ext cx="8101263" cy="892552"/>
          </a:xfrm>
          <a:prstGeom prst="rect">
            <a:avLst/>
          </a:prstGeom>
        </p:spPr>
        <p:txBody>
          <a:bodyPr wrap="square">
            <a:spAutoFit/>
          </a:bodyPr>
          <a:lstStyle/>
          <a:p>
            <a:pPr>
              <a:buSzTx/>
            </a:pPr>
            <a:r>
              <a:rPr lang="en-US" altLang="en-US" sz="2600" dirty="0">
                <a:solidFill>
                  <a:srgbClr val="222222"/>
                </a:solidFill>
                <a:latin typeface="Arial" charset="0"/>
              </a:rPr>
              <a:t>Invitation to Computer Science, 8th Edition © 2019 Cengage. All rights reserved.</a:t>
            </a:r>
          </a:p>
        </p:txBody>
      </p:sp>
    </p:spTree>
    <p:extLst>
      <p:ext uri="{BB962C8B-B14F-4D97-AF65-F5344CB8AC3E}">
        <p14:creationId xmlns:p14="http://schemas.microsoft.com/office/powerpoint/2010/main" val="333533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028" y="1"/>
            <a:ext cx="8277944" cy="1060704"/>
          </a:xfrm>
        </p:spPr>
        <p:txBody>
          <a:bodyPr>
            <a:noAutofit/>
          </a:bodyPr>
          <a:lstStyle/>
          <a:p>
            <a:r>
              <a:rPr lang="en-US" kern="0" dirty="0">
                <a:latin typeface="Arial" pitchFamily="34" charset="0"/>
                <a:cs typeface="Arial" pitchFamily="34" charset="0"/>
              </a:rPr>
              <a:t>Computer-Generated Imagery (CGI</a:t>
            </a:r>
            <a:r>
              <a:rPr lang="en-US" kern="0" dirty="0" smtClean="0">
                <a:latin typeface="Arial" pitchFamily="34" charset="0"/>
                <a:cs typeface="Arial" pitchFamily="34" charset="0"/>
              </a:rPr>
              <a:t>)</a:t>
            </a:r>
            <a:r>
              <a:rPr lang="en-US" kern="0" baseline="0" dirty="0" smtClean="0">
                <a:latin typeface="Arial" pitchFamily="34" charset="0"/>
                <a:cs typeface="Arial" pitchFamily="34" charset="0"/>
              </a:rPr>
              <a:t> </a:t>
            </a:r>
            <a:r>
              <a:rPr lang="en-US" kern="0" dirty="0" smtClean="0">
                <a:latin typeface="Arial" pitchFamily="34" charset="0"/>
                <a:cs typeface="Arial" pitchFamily="34" charset="0"/>
              </a:rPr>
              <a:t>(16 </a:t>
            </a:r>
            <a:r>
              <a:rPr lang="en-US" kern="0" dirty="0">
                <a:latin typeface="Arial" pitchFamily="34" charset="0"/>
                <a:cs typeface="Arial" pitchFamily="34" charset="0"/>
              </a:rPr>
              <a:t>of 18)</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altLang="en-US" b="1" dirty="0">
                <a:latin typeface="Arial" pitchFamily="34" charset="0"/>
                <a:ea typeface="ＭＳ Ｐゴシック" pitchFamily="34" charset="-128"/>
                <a:cs typeface="Arial" pitchFamily="34" charset="0"/>
              </a:rPr>
              <a:t>Ray tracing</a:t>
            </a:r>
            <a:r>
              <a:rPr lang="en-US" altLang="en-US" dirty="0">
                <a:latin typeface="Arial" pitchFamily="34" charset="0"/>
                <a:ea typeface="ＭＳ Ｐゴシック" pitchFamily="34" charset="-128"/>
                <a:cs typeface="Arial" pitchFamily="34" charset="0"/>
              </a:rPr>
              <a:t> is the most common rendering algorithm</a:t>
            </a:r>
          </a:p>
          <a:p>
            <a:pPr lvl="1"/>
            <a:r>
              <a:rPr lang="en-US" altLang="en-US" dirty="0">
                <a:latin typeface="Arial" pitchFamily="34" charset="0"/>
                <a:ea typeface="ＭＳ Ｐゴシック" pitchFamily="34" charset="-128"/>
                <a:cs typeface="Arial" pitchFamily="34" charset="0"/>
              </a:rPr>
              <a:t>Repeats for each polygon in the object</a:t>
            </a:r>
          </a:p>
          <a:p>
            <a:pPr lvl="2"/>
            <a:r>
              <a:rPr lang="en-US" altLang="en-US" dirty="0">
                <a:latin typeface="Arial" pitchFamily="34" charset="0"/>
                <a:ea typeface="ＭＳ Ｐゴシック" pitchFamily="34" charset="-128"/>
                <a:cs typeface="Arial" pitchFamily="34" charset="0"/>
              </a:rPr>
              <a:t>For each light source, determine the amount and direction of light from that source</a:t>
            </a:r>
          </a:p>
          <a:p>
            <a:pPr lvl="2"/>
            <a:r>
              <a:rPr lang="en-US" altLang="en-US" dirty="0">
                <a:latin typeface="Arial" pitchFamily="34" charset="0"/>
                <a:ea typeface="ＭＳ Ｐゴシック" pitchFamily="34" charset="-128"/>
                <a:cs typeface="Arial" pitchFamily="34" charset="0"/>
              </a:rPr>
              <a:t>Combine light sources and determine intensity, color shading, brightness</a:t>
            </a:r>
          </a:p>
          <a:p>
            <a:r>
              <a:rPr lang="en-US" altLang="en-US" dirty="0">
                <a:latin typeface="Arial" pitchFamily="34" charset="0"/>
                <a:ea typeface="ＭＳ Ｐゴシック" pitchFamily="34" charset="-128"/>
                <a:cs typeface="Arial" pitchFamily="34" charset="0"/>
              </a:rPr>
              <a:t>Last step: convert 3D objects to a 2D image</a:t>
            </a:r>
          </a:p>
          <a:p>
            <a:pPr lvl="1"/>
            <a:r>
              <a:rPr lang="en-US" altLang="en-US" dirty="0">
                <a:latin typeface="Arial" pitchFamily="34" charset="0"/>
                <a:ea typeface="ＭＳ Ｐゴシック" pitchFamily="34" charset="-128"/>
                <a:cs typeface="Arial" pitchFamily="34" charset="0"/>
              </a:rPr>
              <a:t>Locate viewer; use geometry to determine the </a:t>
            </a:r>
            <a:r>
              <a:rPr lang="en-US" altLang="en-US" dirty="0" smtClean="0">
                <a:latin typeface="Arial" pitchFamily="34" charset="0"/>
                <a:ea typeface="ＭＳ Ｐゴシック" pitchFamily="34" charset="-128"/>
                <a:cs typeface="Arial" pitchFamily="34" charset="0"/>
              </a:rPr>
              <a:t>view</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271908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08" y="1"/>
            <a:ext cx="8195984" cy="1060704"/>
          </a:xfrm>
        </p:spPr>
        <p:txBody>
          <a:bodyPr>
            <a:noAutofit/>
          </a:bodyPr>
          <a:lstStyle/>
          <a:p>
            <a:r>
              <a:rPr lang="en-US" kern="0" dirty="0">
                <a:latin typeface="Arial" pitchFamily="34" charset="0"/>
                <a:cs typeface="Arial" pitchFamily="34" charset="0"/>
              </a:rPr>
              <a:t>Computer-Generated Imagery (CGI</a:t>
            </a:r>
            <a:r>
              <a:rPr lang="en-US" kern="0" dirty="0" smtClean="0">
                <a:latin typeface="Arial" pitchFamily="34" charset="0"/>
                <a:cs typeface="Arial" pitchFamily="34" charset="0"/>
              </a:rPr>
              <a:t>)</a:t>
            </a:r>
            <a:r>
              <a:rPr lang="en-US" kern="0" baseline="0" dirty="0" smtClean="0">
                <a:latin typeface="Arial" pitchFamily="34" charset="0"/>
                <a:cs typeface="Arial" pitchFamily="34" charset="0"/>
              </a:rPr>
              <a:t> </a:t>
            </a:r>
            <a:r>
              <a:rPr lang="en-US" kern="0" dirty="0" smtClean="0">
                <a:latin typeface="Arial" pitchFamily="34" charset="0"/>
                <a:cs typeface="Arial" pitchFamily="34" charset="0"/>
              </a:rPr>
              <a:t>(17 </a:t>
            </a:r>
            <a:r>
              <a:rPr lang="en-US" kern="0" dirty="0">
                <a:latin typeface="Arial" pitchFamily="34" charset="0"/>
                <a:cs typeface="Arial" pitchFamily="34" charset="0"/>
              </a:rPr>
              <a:t>of 18)</a:t>
            </a:r>
            <a:endParaRPr lang="en-US" dirty="0">
              <a:latin typeface="Arial" pitchFamily="34" charset="0"/>
              <a:cs typeface="Arial" pitchFamily="34" charset="0"/>
            </a:endParaRPr>
          </a:p>
        </p:txBody>
      </p:sp>
      <p:pic>
        <p:nvPicPr>
          <p:cNvPr id="4" name="Picture 5" descr=" An illustration shows three light sources, A, B, C, illuminating a triangle T; light source A passes rays to T directly; light source B passes rays to two objects, one object reflects the rays to T; light source C passes rays to both an object and 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550" y="1363578"/>
            <a:ext cx="5168900" cy="3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p:nvPr/>
        </p:nvSpPr>
        <p:spPr>
          <a:xfrm>
            <a:off x="441158" y="5331355"/>
            <a:ext cx="8261684" cy="892552"/>
          </a:xfrm>
          <a:prstGeom prst="rect">
            <a:avLst/>
          </a:prstGeom>
        </p:spPr>
        <p:txBody>
          <a:bodyPr wrap="square">
            <a:spAutoFit/>
          </a:bodyPr>
          <a:lstStyle/>
          <a:p>
            <a:pPr>
              <a:buSzTx/>
            </a:pPr>
            <a:r>
              <a:rPr lang="en-US" altLang="en-US" sz="2600" dirty="0">
                <a:solidFill>
                  <a:srgbClr val="222222"/>
                </a:solidFill>
                <a:latin typeface="Arial" charset="0"/>
              </a:rPr>
              <a:t>Invitation to Computer Science, 8th Edition © 2019 Cengage. All rights reserved.</a:t>
            </a:r>
          </a:p>
        </p:txBody>
      </p:sp>
    </p:spTree>
    <p:extLst>
      <p:ext uri="{BB962C8B-B14F-4D97-AF65-F5344CB8AC3E}">
        <p14:creationId xmlns:p14="http://schemas.microsoft.com/office/powerpoint/2010/main" val="2012278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028" y="1"/>
            <a:ext cx="8277944" cy="1060704"/>
          </a:xfrm>
        </p:spPr>
        <p:txBody>
          <a:bodyPr>
            <a:noAutofit/>
          </a:bodyPr>
          <a:lstStyle/>
          <a:p>
            <a:r>
              <a:rPr lang="en-US" kern="0" dirty="0">
                <a:latin typeface="Arial" pitchFamily="34" charset="0"/>
                <a:cs typeface="Arial" pitchFamily="34" charset="0"/>
              </a:rPr>
              <a:t>Computer-Generated Imagery (CGI</a:t>
            </a:r>
            <a:r>
              <a:rPr lang="en-US" kern="0" dirty="0" smtClean="0">
                <a:latin typeface="Arial" pitchFamily="34" charset="0"/>
                <a:cs typeface="Arial" pitchFamily="34" charset="0"/>
              </a:rPr>
              <a:t>)</a:t>
            </a:r>
            <a:r>
              <a:rPr lang="en-US" kern="0" baseline="0" dirty="0" smtClean="0">
                <a:latin typeface="Arial" pitchFamily="34" charset="0"/>
                <a:cs typeface="Arial" pitchFamily="34" charset="0"/>
              </a:rPr>
              <a:t> </a:t>
            </a:r>
            <a:r>
              <a:rPr lang="en-US" kern="0" dirty="0" smtClean="0">
                <a:latin typeface="Arial" pitchFamily="34" charset="0"/>
                <a:cs typeface="Arial" pitchFamily="34" charset="0"/>
              </a:rPr>
              <a:t>(18 </a:t>
            </a:r>
            <a:r>
              <a:rPr lang="en-US" kern="0" dirty="0">
                <a:latin typeface="Arial" pitchFamily="34" charset="0"/>
                <a:cs typeface="Arial" pitchFamily="34" charset="0"/>
              </a:rPr>
              <a:t>of 18)</a:t>
            </a:r>
            <a:endParaRPr lang="en-US" dirty="0">
              <a:latin typeface="Arial" pitchFamily="34" charset="0"/>
              <a:cs typeface="Arial" pitchFamily="34" charset="0"/>
            </a:endParaRPr>
          </a:p>
        </p:txBody>
      </p:sp>
      <p:pic>
        <p:nvPicPr>
          <p:cNvPr id="4" name="Picture 5" descr="An illustration shows three light sources illuminating a triangle T. Light source Ay illuminates the triangle completely from top. Light source B, at the right of the object, is blocked by an opaque object and is reflected off another opaque object, illuminating the triangle partially. Light source from C, at the bottom of the object, is partially blocked by on an opaque object and partially illuminates the tri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222375"/>
            <a:ext cx="2983832" cy="392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p:nvPr/>
        </p:nvSpPr>
        <p:spPr>
          <a:xfrm>
            <a:off x="385011" y="5271520"/>
            <a:ext cx="8309810" cy="892552"/>
          </a:xfrm>
          <a:prstGeom prst="rect">
            <a:avLst/>
          </a:prstGeom>
        </p:spPr>
        <p:txBody>
          <a:bodyPr wrap="square">
            <a:spAutoFit/>
          </a:bodyPr>
          <a:lstStyle/>
          <a:p>
            <a:pPr>
              <a:buSzTx/>
            </a:pPr>
            <a:r>
              <a:rPr lang="en-US" altLang="en-US" sz="2600" dirty="0">
                <a:solidFill>
                  <a:srgbClr val="222222"/>
                </a:solidFill>
                <a:latin typeface="Arial" charset="0"/>
              </a:rPr>
              <a:t>Invitation to Computer Science, 8th Edition © 2019 Cengage. All rights reserved.</a:t>
            </a:r>
          </a:p>
        </p:txBody>
      </p:sp>
    </p:spTree>
    <p:extLst>
      <p:ext uri="{BB962C8B-B14F-4D97-AF65-F5344CB8AC3E}">
        <p14:creationId xmlns:p14="http://schemas.microsoft.com/office/powerpoint/2010/main" val="2304158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Arial" pitchFamily="34" charset="0"/>
              </a:rPr>
              <a:t>Video </a:t>
            </a:r>
            <a:r>
              <a:rPr lang="en-US" altLang="en-US" dirty="0" smtClean="0">
                <a:latin typeface="Arial" pitchFamily="34" charset="0"/>
                <a:ea typeface="ＭＳ Ｐゴシック" pitchFamily="34" charset="-128"/>
                <a:cs typeface="Arial" pitchFamily="34" charset="0"/>
              </a:rPr>
              <a:t>Gaming (1 of 4)</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altLang="en-US" dirty="0">
                <a:latin typeface="Arial" pitchFamily="34" charset="0"/>
                <a:ea typeface="ＭＳ Ｐゴシック" pitchFamily="34" charset="-128"/>
                <a:cs typeface="Arial" pitchFamily="34" charset="0"/>
              </a:rPr>
              <a:t>Video-game images are similar to CGI</a:t>
            </a:r>
          </a:p>
          <a:p>
            <a:r>
              <a:rPr lang="en-US" altLang="en-US" dirty="0">
                <a:latin typeface="Arial" pitchFamily="34" charset="0"/>
                <a:ea typeface="ＭＳ Ｐゴシック" pitchFamily="34" charset="-128"/>
                <a:cs typeface="Arial" pitchFamily="34" charset="0"/>
              </a:rPr>
              <a:t>CGI assumes a </a:t>
            </a:r>
            <a:r>
              <a:rPr lang="en-US" altLang="en-US" b="1" dirty="0">
                <a:latin typeface="Arial" pitchFamily="34" charset="0"/>
                <a:ea typeface="ＭＳ Ｐゴシック" pitchFamily="34" charset="-128"/>
                <a:cs typeface="Arial" pitchFamily="34" charset="0"/>
              </a:rPr>
              <a:t>static environment</a:t>
            </a:r>
            <a:endParaRPr lang="en-US" altLang="en-US" dirty="0">
              <a:latin typeface="Arial" pitchFamily="34" charset="0"/>
              <a:ea typeface="ＭＳ Ｐゴシック" pitchFamily="34" charset="-128"/>
              <a:cs typeface="Arial" pitchFamily="34" charset="0"/>
            </a:endParaRPr>
          </a:p>
          <a:p>
            <a:pPr lvl="1"/>
            <a:r>
              <a:rPr lang="en-US" altLang="en-US" dirty="0">
                <a:latin typeface="Arial" pitchFamily="34" charset="0"/>
                <a:ea typeface="ＭＳ Ｐゴシック" pitchFamily="34" charset="-128"/>
                <a:cs typeface="Arial" pitchFamily="34" charset="0"/>
              </a:rPr>
              <a:t>Unlimited time to produce the images</a:t>
            </a:r>
          </a:p>
          <a:p>
            <a:pPr lvl="1"/>
            <a:r>
              <a:rPr lang="en-US" altLang="en-US" dirty="0">
                <a:latin typeface="Arial" pitchFamily="34" charset="0"/>
                <a:ea typeface="ＭＳ Ｐゴシック" pitchFamily="34" charset="-128"/>
                <a:cs typeface="Arial" pitchFamily="34" charset="0"/>
              </a:rPr>
              <a:t>Created once and shown many times</a:t>
            </a:r>
          </a:p>
          <a:p>
            <a:r>
              <a:rPr lang="en-US" altLang="en-US" dirty="0">
                <a:latin typeface="Arial" pitchFamily="34" charset="0"/>
                <a:ea typeface="ＭＳ Ｐゴシック" pitchFamily="34" charset="-128"/>
                <a:cs typeface="Arial" pitchFamily="34" charset="0"/>
              </a:rPr>
              <a:t>Video games are a </a:t>
            </a:r>
            <a:r>
              <a:rPr lang="en-US" altLang="en-US" b="1" dirty="0">
                <a:latin typeface="Arial" pitchFamily="34" charset="0"/>
                <a:ea typeface="ＭＳ Ｐゴシック" pitchFamily="34" charset="-128"/>
                <a:cs typeface="Arial" pitchFamily="34" charset="0"/>
              </a:rPr>
              <a:t>dynamic environment</a:t>
            </a:r>
          </a:p>
          <a:p>
            <a:pPr lvl="1"/>
            <a:r>
              <a:rPr lang="en-US" altLang="en-US" dirty="0">
                <a:latin typeface="Arial" pitchFamily="34" charset="0"/>
                <a:ea typeface="ＭＳ Ｐゴシック" pitchFamily="34" charset="-128"/>
                <a:cs typeface="Arial" pitchFamily="34" charset="0"/>
              </a:rPr>
              <a:t>User choices change what must be displayed</a:t>
            </a:r>
          </a:p>
          <a:p>
            <a:pPr lvl="1"/>
            <a:r>
              <a:rPr lang="en-US" altLang="en-US" dirty="0">
                <a:latin typeface="Arial" pitchFamily="34" charset="0"/>
                <a:ea typeface="ＭＳ Ｐゴシック" pitchFamily="34" charset="-128"/>
                <a:cs typeface="Arial" pitchFamily="34" charset="0"/>
              </a:rPr>
              <a:t>Must render images in real-time: </a:t>
            </a:r>
            <a:r>
              <a:rPr lang="en-US" altLang="en-US" b="1" dirty="0">
                <a:latin typeface="Arial" pitchFamily="34" charset="0"/>
                <a:ea typeface="ＭＳ Ｐゴシック" pitchFamily="34" charset="-128"/>
                <a:cs typeface="Arial" pitchFamily="34" charset="0"/>
              </a:rPr>
              <a:t>real-time </a:t>
            </a:r>
            <a:r>
              <a:rPr lang="en-US" altLang="en-US" b="1" dirty="0" smtClean="0">
                <a:latin typeface="Arial" pitchFamily="34" charset="0"/>
                <a:ea typeface="ＭＳ Ｐゴシック" pitchFamily="34" charset="-128"/>
                <a:cs typeface="Arial" pitchFamily="34" charset="0"/>
              </a:rPr>
              <a:t>graphics</a:t>
            </a:r>
            <a:endParaRPr lang="en-US" altLang="en-US" sz="1400" b="1" dirty="0">
              <a:latin typeface="Arial" pitchFamily="34" charset="0"/>
              <a:ea typeface="ＭＳ Ｐゴシック" pitchFamily="34" charset="-128"/>
              <a:cs typeface="Arial" pitchFamily="34" charset="0"/>
            </a:endParaRPr>
          </a:p>
          <a:p>
            <a:pPr algn="ctr">
              <a:buFontTx/>
              <a:buNone/>
            </a:pPr>
            <a:r>
              <a:rPr lang="en-US" altLang="en-US" i="1" dirty="0">
                <a:latin typeface="Arial" pitchFamily="34" charset="0"/>
                <a:ea typeface="ＭＳ Ｐゴシック" pitchFamily="34" charset="-128"/>
                <a:cs typeface="Arial" pitchFamily="34" charset="0"/>
              </a:rPr>
              <a:t>“If necessary, sacrifice image quality </a:t>
            </a:r>
          </a:p>
          <a:p>
            <a:pPr algn="ctr">
              <a:buFontTx/>
              <a:buNone/>
            </a:pPr>
            <a:r>
              <a:rPr lang="en-US" altLang="en-US" i="1" dirty="0">
                <a:latin typeface="Arial" pitchFamily="34" charset="0"/>
                <a:ea typeface="ＭＳ Ｐゴシック" pitchFamily="34" charset="-128"/>
                <a:cs typeface="Arial" pitchFamily="34" charset="0"/>
              </a:rPr>
              <a:t>for speed of display</a:t>
            </a:r>
            <a:r>
              <a:rPr lang="en-US" altLang="en-US" i="1" dirty="0" smtClean="0">
                <a:latin typeface="Arial" pitchFamily="34" charset="0"/>
                <a:ea typeface="ＭＳ Ｐゴシック" pitchFamily="34" charset="-128"/>
                <a:cs typeface="Arial" pitchFamily="34" charset="0"/>
              </a:rPr>
              <a:t>”</a:t>
            </a:r>
            <a:endParaRPr lang="en-US" altLang="en-US" i="1"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81496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Arial" pitchFamily="34" charset="0"/>
              </a:rPr>
              <a:t>Video Gaming </a:t>
            </a:r>
            <a:r>
              <a:rPr lang="en-US" altLang="en-US" dirty="0" smtClean="0">
                <a:latin typeface="Arial" pitchFamily="34" charset="0"/>
                <a:ea typeface="ＭＳ Ｐゴシック" pitchFamily="34" charset="-128"/>
                <a:cs typeface="Arial" pitchFamily="34" charset="0"/>
              </a:rPr>
              <a:t>(2 </a:t>
            </a:r>
            <a:r>
              <a:rPr lang="en-US" altLang="en-US" dirty="0">
                <a:latin typeface="Arial" pitchFamily="34" charset="0"/>
                <a:ea typeface="ＭＳ Ｐゴシック" pitchFamily="34" charset="-128"/>
                <a:cs typeface="Arial" pitchFamily="34" charset="0"/>
              </a:rPr>
              <a:t>of </a:t>
            </a:r>
            <a:r>
              <a:rPr lang="en-US" altLang="en-US" dirty="0" smtClean="0">
                <a:latin typeface="Arial" pitchFamily="34" charset="0"/>
                <a:ea typeface="ＭＳ Ｐゴシック" pitchFamily="34" charset="-128"/>
                <a:cs typeface="Arial" pitchFamily="34" charset="0"/>
              </a:rPr>
              <a:t>4)</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altLang="en-US" b="1" dirty="0">
                <a:latin typeface="Arial" pitchFamily="34" charset="0"/>
                <a:ea typeface="ＭＳ Ｐゴシック" pitchFamily="34" charset="-128"/>
                <a:cs typeface="Arial" pitchFamily="34" charset="0"/>
              </a:rPr>
              <a:t>Frame rate</a:t>
            </a:r>
            <a:r>
              <a:rPr lang="en-US" altLang="en-US" dirty="0">
                <a:latin typeface="Arial" pitchFamily="34" charset="0"/>
                <a:ea typeface="ＭＳ Ｐゴシック" pitchFamily="34" charset="-128"/>
                <a:cs typeface="Arial" pitchFamily="34" charset="0"/>
              </a:rPr>
              <a:t> is speed of image generation</a:t>
            </a:r>
            <a:endParaRPr lang="en-US" altLang="en-US" b="1" dirty="0">
              <a:latin typeface="Arial" pitchFamily="34" charset="0"/>
              <a:ea typeface="ＭＳ Ｐゴシック" pitchFamily="34" charset="-128"/>
              <a:cs typeface="Arial" pitchFamily="34" charset="0"/>
            </a:endParaRPr>
          </a:p>
          <a:p>
            <a:r>
              <a:rPr lang="en-US" altLang="en-US" dirty="0">
                <a:latin typeface="Arial" pitchFamily="34" charset="0"/>
                <a:ea typeface="ＭＳ Ｐゴシック" pitchFamily="34" charset="-128"/>
                <a:cs typeface="Arial" pitchFamily="34" charset="0"/>
              </a:rPr>
              <a:t>Computers improve frame rate with a dedicated GPU</a:t>
            </a:r>
          </a:p>
          <a:p>
            <a:r>
              <a:rPr lang="en-US" altLang="en-US" b="1" dirty="0">
                <a:latin typeface="Arial" pitchFamily="34" charset="0"/>
                <a:ea typeface="ＭＳ Ｐゴシック" pitchFamily="34" charset="-128"/>
                <a:cs typeface="Arial" pitchFamily="34" charset="0"/>
              </a:rPr>
              <a:t>Graphics processing unit (GPU)</a:t>
            </a:r>
          </a:p>
          <a:p>
            <a:pPr lvl="1"/>
            <a:r>
              <a:rPr lang="en-US" altLang="en-US" dirty="0">
                <a:latin typeface="Arial" pitchFamily="34" charset="0"/>
                <a:ea typeface="ＭＳ Ｐゴシック" pitchFamily="34" charset="-128"/>
                <a:cs typeface="Arial" pitchFamily="34" charset="0"/>
              </a:rPr>
              <a:t>A separate processor optimized for CGI</a:t>
            </a:r>
          </a:p>
          <a:p>
            <a:pPr lvl="1"/>
            <a:r>
              <a:rPr lang="en-US" altLang="en-US" dirty="0">
                <a:latin typeface="Arial" pitchFamily="34" charset="0"/>
                <a:ea typeface="ＭＳ Ｐゴシック" pitchFamily="34" charset="-128"/>
                <a:cs typeface="Arial" pitchFamily="34" charset="0"/>
              </a:rPr>
              <a:t>Dedicated </a:t>
            </a:r>
            <a:r>
              <a:rPr lang="en-US" altLang="en-US" b="1" dirty="0">
                <a:latin typeface="Arial" pitchFamily="34" charset="0"/>
                <a:ea typeface="ＭＳ Ｐゴシック" pitchFamily="34" charset="-128"/>
                <a:cs typeface="Arial" pitchFamily="34" charset="0"/>
              </a:rPr>
              <a:t>video memory</a:t>
            </a:r>
            <a:r>
              <a:rPr lang="en-US" altLang="en-US" dirty="0">
                <a:latin typeface="Arial" pitchFamily="34" charset="0"/>
                <a:ea typeface="ＭＳ Ｐゴシック" pitchFamily="34" charset="-128"/>
                <a:cs typeface="Arial" pitchFamily="34" charset="0"/>
              </a:rPr>
              <a:t> on a </a:t>
            </a:r>
            <a:r>
              <a:rPr lang="en-US" altLang="en-US" b="1" dirty="0">
                <a:latin typeface="Arial" pitchFamily="34" charset="0"/>
                <a:ea typeface="ＭＳ Ｐゴシック" pitchFamily="34" charset="-128"/>
                <a:cs typeface="Arial" pitchFamily="34" charset="0"/>
              </a:rPr>
              <a:t>video card </a:t>
            </a:r>
            <a:r>
              <a:rPr lang="en-US" altLang="en-US" dirty="0">
                <a:latin typeface="Arial" pitchFamily="34" charset="0"/>
                <a:ea typeface="ＭＳ Ｐゴシック" pitchFamily="34" charset="-128"/>
                <a:cs typeface="Arial" pitchFamily="34" charset="0"/>
              </a:rPr>
              <a:t>(</a:t>
            </a:r>
            <a:r>
              <a:rPr lang="en-US" altLang="en-US" b="1" dirty="0">
                <a:latin typeface="Arial" pitchFamily="34" charset="0"/>
                <a:ea typeface="ＭＳ Ｐゴシック" pitchFamily="34" charset="-128"/>
                <a:cs typeface="Arial" pitchFamily="34" charset="0"/>
              </a:rPr>
              <a:t>graphics card)</a:t>
            </a:r>
          </a:p>
          <a:p>
            <a:r>
              <a:rPr lang="en-US" altLang="en-US" dirty="0">
                <a:latin typeface="Arial" pitchFamily="34" charset="0"/>
                <a:ea typeface="ＭＳ Ｐゴシック" pitchFamily="34" charset="-128"/>
                <a:cs typeface="Arial" pitchFamily="34" charset="0"/>
              </a:rPr>
              <a:t>Most contemporary computers have GPUs</a:t>
            </a:r>
          </a:p>
          <a:p>
            <a:pPr lvl="1"/>
            <a:r>
              <a:rPr lang="en-US" altLang="en-US" dirty="0">
                <a:latin typeface="Arial" pitchFamily="34" charset="0"/>
                <a:ea typeface="ＭＳ Ｐゴシック" pitchFamily="34" charset="-128"/>
                <a:cs typeface="Arial" pitchFamily="34" charset="0"/>
              </a:rPr>
              <a:t>Some have multiple </a:t>
            </a:r>
            <a:r>
              <a:rPr lang="en-US" altLang="en-US" dirty="0" smtClean="0">
                <a:latin typeface="Arial" pitchFamily="34" charset="0"/>
                <a:ea typeface="ＭＳ Ｐゴシック" pitchFamily="34" charset="-128"/>
                <a:cs typeface="Arial" pitchFamily="34" charset="0"/>
              </a:rPr>
              <a:t>GPUs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334044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itchFamily="34" charset="0"/>
                <a:cs typeface="Arial" pitchFamily="34" charset="0"/>
              </a:rPr>
              <a:t>Video Gaming </a:t>
            </a:r>
            <a:r>
              <a:rPr lang="en-US" altLang="en-US" kern="0" dirty="0" smtClean="0">
                <a:latin typeface="Arial" pitchFamily="34" charset="0"/>
                <a:cs typeface="Arial" pitchFamily="34" charset="0"/>
              </a:rPr>
              <a:t>(3 of 4)</a:t>
            </a:r>
            <a:endParaRPr lang="en-US" dirty="0">
              <a:latin typeface="Arial" pitchFamily="34" charset="0"/>
              <a:cs typeface="Arial" pitchFamily="34" charset="0"/>
            </a:endParaRPr>
          </a:p>
        </p:txBody>
      </p:sp>
      <p:pic>
        <p:nvPicPr>
          <p:cNvPr id="4" name="Picture 5" descr="An illustration shows conversion to two-dimensional representation from a three-dimensional representation. In three-dimensional representation, an eye, V views a rectangular prism, Ay in front of a sphere, B, which is in front of a pyramid C. In two-dimensional representation, a rectangle is in front of a pyramid without any spatial sepa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196" y="1219200"/>
            <a:ext cx="5819775" cy="3866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p:nvPr/>
        </p:nvSpPr>
        <p:spPr>
          <a:xfrm>
            <a:off x="320841" y="5281227"/>
            <a:ext cx="8502317" cy="892552"/>
          </a:xfrm>
          <a:prstGeom prst="rect">
            <a:avLst/>
          </a:prstGeom>
        </p:spPr>
        <p:txBody>
          <a:bodyPr wrap="square">
            <a:spAutoFit/>
          </a:bodyPr>
          <a:lstStyle/>
          <a:p>
            <a:pPr>
              <a:buSzTx/>
            </a:pPr>
            <a:r>
              <a:rPr lang="en-US" altLang="en-US" sz="2600" dirty="0">
                <a:solidFill>
                  <a:srgbClr val="222222"/>
                </a:solidFill>
                <a:latin typeface="Arial" charset="0"/>
              </a:rPr>
              <a:t>Invitation to Computer Science, 8th Edition © 2019 Cengage. All rights reserved.</a:t>
            </a:r>
          </a:p>
        </p:txBody>
      </p:sp>
    </p:spTree>
    <p:extLst>
      <p:ext uri="{BB962C8B-B14F-4D97-AF65-F5344CB8AC3E}">
        <p14:creationId xmlns:p14="http://schemas.microsoft.com/office/powerpoint/2010/main" val="2804267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kern="0" dirty="0">
                <a:latin typeface="Arial" pitchFamily="34" charset="0"/>
                <a:cs typeface="Arial" pitchFamily="34" charset="0"/>
              </a:rPr>
              <a:t>Video Gaming </a:t>
            </a:r>
            <a:r>
              <a:rPr lang="en-US" altLang="en-US" kern="0" dirty="0" smtClean="0">
                <a:latin typeface="Arial" pitchFamily="34" charset="0"/>
                <a:cs typeface="Arial" pitchFamily="34" charset="0"/>
              </a:rPr>
              <a:t>(4 </a:t>
            </a:r>
            <a:r>
              <a:rPr lang="en-US" altLang="en-US" kern="0" dirty="0">
                <a:latin typeface="Arial" pitchFamily="34" charset="0"/>
                <a:cs typeface="Arial" pitchFamily="34" charset="0"/>
              </a:rPr>
              <a:t>of </a:t>
            </a:r>
            <a:r>
              <a:rPr lang="en-US" altLang="en-US" kern="0" dirty="0" smtClean="0">
                <a:latin typeface="Arial" pitchFamily="34" charset="0"/>
                <a:cs typeface="Arial" pitchFamily="34" charset="0"/>
              </a:rPr>
              <a:t>4)</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altLang="en-US" dirty="0">
                <a:latin typeface="Arial" pitchFamily="34" charset="0"/>
                <a:ea typeface="ＭＳ Ｐゴシック" pitchFamily="34" charset="-128"/>
                <a:cs typeface="Arial" pitchFamily="34" charset="0"/>
              </a:rPr>
              <a:t>Other methods for achieving real-time graphics</a:t>
            </a:r>
          </a:p>
          <a:p>
            <a:pPr lvl="1"/>
            <a:r>
              <a:rPr lang="en-US" altLang="en-US" dirty="0">
                <a:latin typeface="Arial" pitchFamily="34" charset="0"/>
                <a:ea typeface="ＭＳ Ｐゴシック" pitchFamily="34" charset="-128"/>
                <a:cs typeface="Arial" pitchFamily="34" charset="0"/>
              </a:rPr>
              <a:t>Avoid time-consuming algorithms (e.g., ray tracing)</a:t>
            </a:r>
            <a:endParaRPr lang="en-US" altLang="en-US" b="1" dirty="0">
              <a:latin typeface="Arial" pitchFamily="34" charset="0"/>
              <a:ea typeface="ＭＳ Ｐゴシック" pitchFamily="34" charset="-128"/>
              <a:cs typeface="Arial" pitchFamily="34" charset="0"/>
            </a:endParaRPr>
          </a:p>
          <a:p>
            <a:pPr lvl="1"/>
            <a:r>
              <a:rPr lang="en-US" altLang="en-US" dirty="0">
                <a:latin typeface="Arial" pitchFamily="34" charset="0"/>
                <a:ea typeface="ＭＳ Ｐゴシック" pitchFamily="34" charset="-128"/>
                <a:cs typeface="Arial" pitchFamily="34" charset="0"/>
              </a:rPr>
              <a:t>Use fixed colors, with no shadows or shading</a:t>
            </a:r>
          </a:p>
          <a:p>
            <a:pPr lvl="1"/>
            <a:r>
              <a:rPr lang="en-US" altLang="en-US" b="1" dirty="0">
                <a:latin typeface="Arial" pitchFamily="34" charset="0"/>
                <a:ea typeface="ＭＳ Ｐゴシック" pitchFamily="34" charset="-128"/>
                <a:cs typeface="Arial" pitchFamily="34" charset="0"/>
              </a:rPr>
              <a:t>Culling</a:t>
            </a:r>
            <a:r>
              <a:rPr lang="en-US" altLang="en-US" dirty="0">
                <a:latin typeface="Arial" pitchFamily="34" charset="0"/>
                <a:ea typeface="ＭＳ Ｐゴシック" pitchFamily="34" charset="-128"/>
                <a:cs typeface="Arial" pitchFamily="34" charset="0"/>
              </a:rPr>
              <a:t>: first determine what is visible, and only render visible elements</a:t>
            </a:r>
          </a:p>
          <a:p>
            <a:pPr lvl="1"/>
            <a:r>
              <a:rPr lang="en-US" altLang="en-US" b="1" dirty="0">
                <a:latin typeface="Arial" pitchFamily="34" charset="0"/>
                <a:ea typeface="ＭＳ Ｐゴシック" pitchFamily="34" charset="-128"/>
                <a:cs typeface="Arial" pitchFamily="34" charset="0"/>
              </a:rPr>
              <a:t>Cut-ins: </a:t>
            </a:r>
            <a:r>
              <a:rPr lang="en-US" altLang="en-US" dirty="0">
                <a:latin typeface="Arial" pitchFamily="34" charset="0"/>
                <a:ea typeface="ＭＳ Ｐゴシック" pitchFamily="34" charset="-128"/>
                <a:cs typeface="Arial" pitchFamily="34" charset="0"/>
              </a:rPr>
              <a:t>pre-computed fully rendered objects</a:t>
            </a:r>
          </a:p>
          <a:p>
            <a:pPr lvl="2"/>
            <a:r>
              <a:rPr lang="en-US" altLang="en-US" dirty="0">
                <a:latin typeface="Arial" pitchFamily="34" charset="0"/>
                <a:ea typeface="ＭＳ Ｐゴシック" pitchFamily="34" charset="-128"/>
                <a:cs typeface="Arial" pitchFamily="34" charset="0"/>
              </a:rPr>
              <a:t>Stored in a video library</a:t>
            </a:r>
          </a:p>
          <a:p>
            <a:pPr lvl="2"/>
            <a:r>
              <a:rPr lang="en-US" altLang="en-US" dirty="0">
                <a:latin typeface="Arial" pitchFamily="34" charset="0"/>
                <a:ea typeface="ＭＳ Ｐゴシック" pitchFamily="34" charset="-128"/>
                <a:cs typeface="Arial" pitchFamily="34" charset="0"/>
              </a:rPr>
              <a:t>Dropped into the frame as needed</a:t>
            </a:r>
          </a:p>
        </p:txBody>
      </p:sp>
    </p:spTree>
    <p:extLst>
      <p:ext uri="{BB962C8B-B14F-4D97-AF65-F5344CB8AC3E}">
        <p14:creationId xmlns:p14="http://schemas.microsoft.com/office/powerpoint/2010/main" val="4240832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itchFamily="34" charset="0"/>
                <a:ea typeface="ＭＳ Ｐゴシック" pitchFamily="34" charset="-128"/>
                <a:cs typeface="Arial" pitchFamily="34" charset="0"/>
              </a:rPr>
              <a:t>Multiplayer Games and Virtual </a:t>
            </a:r>
            <a:r>
              <a:rPr lang="en-US" altLang="en-US" dirty="0" smtClean="0">
                <a:latin typeface="Arial" pitchFamily="34" charset="0"/>
                <a:ea typeface="ＭＳ Ｐゴシック" pitchFamily="34" charset="-128"/>
                <a:cs typeface="Arial" pitchFamily="34" charset="0"/>
              </a:rPr>
              <a:t>Communities</a:t>
            </a:r>
            <a:r>
              <a:rPr lang="en-US" altLang="en-US" baseline="0" dirty="0" smtClean="0">
                <a:latin typeface="Arial" pitchFamily="34" charset="0"/>
                <a:ea typeface="ＭＳ Ｐゴシック" pitchFamily="34" charset="-128"/>
                <a:cs typeface="Arial" pitchFamily="34" charset="0"/>
              </a:rPr>
              <a:t> </a:t>
            </a:r>
            <a:r>
              <a:rPr lang="en-US" altLang="en-US" dirty="0" smtClean="0">
                <a:latin typeface="Arial" pitchFamily="34" charset="0"/>
                <a:ea typeface="ＭＳ Ｐゴシック" pitchFamily="34" charset="-128"/>
                <a:cs typeface="Arial" pitchFamily="34" charset="0"/>
              </a:rPr>
              <a:t>(1 of 4)</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altLang="en-US" b="1" dirty="0">
                <a:latin typeface="Arial" pitchFamily="34" charset="0"/>
                <a:ea typeface="ＭＳ Ｐゴシック" pitchFamily="34" charset="-128"/>
                <a:cs typeface="Arial" pitchFamily="34" charset="0"/>
              </a:rPr>
              <a:t>Massively multiplayer online games (MMOG)</a:t>
            </a:r>
          </a:p>
          <a:p>
            <a:pPr lvl="1"/>
            <a:r>
              <a:rPr lang="en-US" altLang="en-US" dirty="0">
                <a:latin typeface="Arial" pitchFamily="34" charset="0"/>
                <a:ea typeface="ＭＳ Ｐゴシック" pitchFamily="34" charset="-128"/>
                <a:cs typeface="Arial" pitchFamily="34" charset="0"/>
              </a:rPr>
              <a:t>Thousands of players</a:t>
            </a:r>
          </a:p>
          <a:p>
            <a:pPr lvl="1"/>
            <a:r>
              <a:rPr lang="en-US" altLang="en-US" dirty="0">
                <a:latin typeface="Arial" pitchFamily="34" charset="0"/>
                <a:ea typeface="ＭＳ Ｐゴシック" pitchFamily="34" charset="-128"/>
                <a:cs typeface="Arial" pitchFamily="34" charset="0"/>
              </a:rPr>
              <a:t>Simulated virtual world</a:t>
            </a:r>
          </a:p>
          <a:p>
            <a:pPr lvl="1"/>
            <a:r>
              <a:rPr lang="en-US" altLang="en-US" dirty="0">
                <a:latin typeface="Arial" pitchFamily="34" charset="0"/>
                <a:ea typeface="ＭＳ Ｐゴシック" pitchFamily="34" charset="-128"/>
                <a:cs typeface="Arial" pitchFamily="34" charset="0"/>
              </a:rPr>
              <a:t>Example: </a:t>
            </a:r>
            <a:r>
              <a:rPr lang="en-US" altLang="en-US" i="1" dirty="0">
                <a:latin typeface="Arial" pitchFamily="34" charset="0"/>
                <a:ea typeface="ＭＳ Ｐゴシック" pitchFamily="34" charset="-128"/>
                <a:cs typeface="Arial" pitchFamily="34" charset="0"/>
              </a:rPr>
              <a:t>World of Warcraft</a:t>
            </a:r>
          </a:p>
          <a:p>
            <a:r>
              <a:rPr lang="en-US" altLang="en-US" dirty="0">
                <a:latin typeface="Arial" pitchFamily="34" charset="0"/>
                <a:ea typeface="ＭＳ Ｐゴシック" pitchFamily="34" charset="-128"/>
                <a:cs typeface="Arial" pitchFamily="34" charset="0"/>
              </a:rPr>
              <a:t>Game provided by online </a:t>
            </a:r>
            <a:r>
              <a:rPr lang="en-US" altLang="en-US" b="1" dirty="0">
                <a:latin typeface="Arial" pitchFamily="34" charset="0"/>
                <a:ea typeface="ＭＳ Ｐゴシック" pitchFamily="34" charset="-128"/>
                <a:cs typeface="Arial" pitchFamily="34" charset="0"/>
              </a:rPr>
              <a:t>game servers</a:t>
            </a:r>
            <a:endParaRPr lang="en-US" altLang="en-US" dirty="0">
              <a:latin typeface="Arial" pitchFamily="34" charset="0"/>
              <a:ea typeface="ＭＳ Ｐゴシック" pitchFamily="34" charset="-128"/>
              <a:cs typeface="Arial" pitchFamily="34" charset="0"/>
            </a:endParaRPr>
          </a:p>
          <a:p>
            <a:r>
              <a:rPr lang="en-US" altLang="en-US" dirty="0">
                <a:latin typeface="Arial" pitchFamily="34" charset="0"/>
                <a:ea typeface="ＭＳ Ｐゴシック" pitchFamily="34" charset="-128"/>
                <a:cs typeface="Arial" pitchFamily="34" charset="0"/>
              </a:rPr>
              <a:t>Game world is always available and running</a:t>
            </a:r>
          </a:p>
          <a:p>
            <a:r>
              <a:rPr lang="en-US" altLang="en-US" dirty="0">
                <a:latin typeface="Arial" pitchFamily="34" charset="0"/>
                <a:ea typeface="ＭＳ Ｐゴシック" pitchFamily="34" charset="-128"/>
                <a:cs typeface="Arial" pitchFamily="34" charset="0"/>
              </a:rPr>
              <a:t>Users log into the game with client </a:t>
            </a:r>
            <a:r>
              <a:rPr lang="en-US" altLang="en-US" dirty="0" smtClean="0">
                <a:latin typeface="Arial" pitchFamily="34" charset="0"/>
                <a:ea typeface="ＭＳ Ｐゴシック" pitchFamily="34" charset="-128"/>
                <a:cs typeface="Arial" pitchFamily="34" charset="0"/>
              </a:rPr>
              <a:t>software</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620032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itchFamily="34" charset="0"/>
                <a:ea typeface="ＭＳ Ｐゴシック" pitchFamily="34" charset="-128"/>
                <a:cs typeface="Arial" pitchFamily="34" charset="0"/>
              </a:rPr>
              <a:t>Multiplayer Games and Virtual </a:t>
            </a:r>
            <a:r>
              <a:rPr lang="en-US" altLang="en-US" dirty="0" smtClean="0">
                <a:latin typeface="Arial" pitchFamily="34" charset="0"/>
                <a:ea typeface="ＭＳ Ｐゴシック" pitchFamily="34" charset="-128"/>
                <a:cs typeface="Arial" pitchFamily="34" charset="0"/>
              </a:rPr>
              <a:t>Communities</a:t>
            </a:r>
            <a:r>
              <a:rPr lang="en-US" altLang="en-US" baseline="0" dirty="0" smtClean="0">
                <a:latin typeface="Arial" pitchFamily="34" charset="0"/>
                <a:ea typeface="ＭＳ Ｐゴシック" pitchFamily="34" charset="-128"/>
                <a:cs typeface="Arial" pitchFamily="34" charset="0"/>
              </a:rPr>
              <a:t> </a:t>
            </a:r>
            <a:r>
              <a:rPr lang="en-US" altLang="en-US" dirty="0" smtClean="0">
                <a:latin typeface="Arial" pitchFamily="34" charset="0"/>
                <a:ea typeface="ＭＳ Ｐゴシック" pitchFamily="34" charset="-128"/>
                <a:cs typeface="Arial" pitchFamily="34" charset="0"/>
              </a:rPr>
              <a:t>(2 </a:t>
            </a:r>
            <a:r>
              <a:rPr lang="en-US" altLang="en-US" dirty="0">
                <a:latin typeface="Arial" pitchFamily="34" charset="0"/>
                <a:ea typeface="ＭＳ Ｐゴシック" pitchFamily="34" charset="-128"/>
                <a:cs typeface="Arial" pitchFamily="34" charset="0"/>
              </a:rPr>
              <a:t>of 4)</a:t>
            </a:r>
            <a:endParaRPr lang="en-US" dirty="0">
              <a:latin typeface="Arial" pitchFamily="34" charset="0"/>
              <a:cs typeface="Arial" pitchFamily="34" charset="0"/>
            </a:endParaRPr>
          </a:p>
        </p:txBody>
      </p:sp>
      <p:pic>
        <p:nvPicPr>
          <p:cNvPr id="4" name="Picture 5" descr="An illustration shows typical architecture of G P U and video memory. A system bus connects to a video card, a central processing unit or C P U, and a primary memory. Video card consists of two components, graphics processing unit or G P U and video memory, both connecte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1219200"/>
            <a:ext cx="5105400" cy="4084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p:nvPr/>
        </p:nvSpPr>
        <p:spPr>
          <a:xfrm>
            <a:off x="465221" y="5303602"/>
            <a:ext cx="8213558" cy="892552"/>
          </a:xfrm>
          <a:prstGeom prst="rect">
            <a:avLst/>
          </a:prstGeom>
        </p:spPr>
        <p:txBody>
          <a:bodyPr wrap="square">
            <a:spAutoFit/>
          </a:bodyPr>
          <a:lstStyle/>
          <a:p>
            <a:pPr>
              <a:buSzTx/>
            </a:pPr>
            <a:r>
              <a:rPr lang="en-US" altLang="en-US" sz="2600" dirty="0">
                <a:solidFill>
                  <a:srgbClr val="222222"/>
                </a:solidFill>
                <a:latin typeface="Arial" charset="0"/>
              </a:rPr>
              <a:t>Invitation to Computer Science, 8th Edition © 2019 Cengage. All rights reserved.</a:t>
            </a:r>
          </a:p>
        </p:txBody>
      </p:sp>
    </p:spTree>
    <p:extLst>
      <p:ext uri="{BB962C8B-B14F-4D97-AF65-F5344CB8AC3E}">
        <p14:creationId xmlns:p14="http://schemas.microsoft.com/office/powerpoint/2010/main" val="2048584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Arial" pitchFamily="34" charset="0"/>
              </a:rPr>
              <a:t>Learning Objectives </a:t>
            </a:r>
            <a:r>
              <a:rPr lang="en-US" altLang="en-US" dirty="0" smtClean="0">
                <a:latin typeface="Arial" pitchFamily="34" charset="0"/>
                <a:ea typeface="ＭＳ Ｐゴシック" pitchFamily="34" charset="-128"/>
                <a:cs typeface="Arial" pitchFamily="34" charset="0"/>
              </a:rPr>
              <a:t>(2 of 2)</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altLang="en-US" dirty="0">
                <a:latin typeface="Arial" pitchFamily="34" charset="0"/>
                <a:ea typeface="ＭＳ Ｐゴシック" pitchFamily="34" charset="-128"/>
                <a:cs typeface="Arial" pitchFamily="34" charset="0"/>
              </a:rPr>
              <a:t>Explain the purpose and function of a graphics processing unit (GPU)</a:t>
            </a:r>
          </a:p>
          <a:p>
            <a:r>
              <a:rPr lang="en-US" altLang="en-US" dirty="0">
                <a:latin typeface="Arial" pitchFamily="34" charset="0"/>
                <a:ea typeface="ＭＳ Ｐゴシック" pitchFamily="34" charset="-128"/>
                <a:cs typeface="Arial" pitchFamily="34" charset="0"/>
              </a:rPr>
              <a:t>List and explain two techniques for achieving the real-time graphics required for video-game animation as opposed to movie animation </a:t>
            </a:r>
          </a:p>
          <a:p>
            <a:r>
              <a:rPr lang="en-US" altLang="en-US" dirty="0">
                <a:latin typeface="Arial" pitchFamily="34" charset="0"/>
                <a:ea typeface="ＭＳ Ｐゴシック" pitchFamily="34" charset="-128"/>
                <a:cs typeface="Arial" pitchFamily="34" charset="0"/>
              </a:rPr>
              <a:t>Describe how large virtual communities work, and the particular challenges they </a:t>
            </a:r>
            <a:r>
              <a:rPr lang="en-US" altLang="en-US" dirty="0" smtClean="0">
                <a:latin typeface="Arial" pitchFamily="34" charset="0"/>
                <a:ea typeface="ＭＳ Ｐゴシック" pitchFamily="34" charset="-128"/>
                <a:cs typeface="Arial" pitchFamily="34" charset="0"/>
              </a:rPr>
              <a:t>face</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558680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itchFamily="34" charset="0"/>
                <a:ea typeface="ＭＳ Ｐゴシック" pitchFamily="34" charset="-128"/>
                <a:cs typeface="Arial" pitchFamily="34" charset="0"/>
              </a:rPr>
              <a:t>Multiplayer Games and Virtual </a:t>
            </a:r>
            <a:r>
              <a:rPr lang="en-US" altLang="en-US" dirty="0" smtClean="0">
                <a:latin typeface="Arial" pitchFamily="34" charset="0"/>
                <a:ea typeface="ＭＳ Ｐゴシック" pitchFamily="34" charset="-128"/>
                <a:cs typeface="Arial" pitchFamily="34" charset="0"/>
              </a:rPr>
              <a:t>Communities</a:t>
            </a:r>
            <a:r>
              <a:rPr lang="en-US" altLang="en-US" baseline="0" dirty="0" smtClean="0">
                <a:latin typeface="Arial" pitchFamily="34" charset="0"/>
                <a:ea typeface="ＭＳ Ｐゴシック" pitchFamily="34" charset="-128"/>
                <a:cs typeface="Arial" pitchFamily="34" charset="0"/>
              </a:rPr>
              <a:t> </a:t>
            </a:r>
            <a:r>
              <a:rPr lang="en-US" altLang="en-US" dirty="0" smtClean="0">
                <a:latin typeface="Arial" pitchFamily="34" charset="0"/>
                <a:ea typeface="ＭＳ Ｐゴシック" pitchFamily="34" charset="-128"/>
                <a:cs typeface="Arial" pitchFamily="34" charset="0"/>
              </a:rPr>
              <a:t>(3 </a:t>
            </a:r>
            <a:r>
              <a:rPr lang="en-US" altLang="en-US" dirty="0">
                <a:latin typeface="Arial" pitchFamily="34" charset="0"/>
                <a:ea typeface="ＭＳ Ｐゴシック" pitchFamily="34" charset="-128"/>
                <a:cs typeface="Arial" pitchFamily="34" charset="0"/>
              </a:rPr>
              <a:t>of 4)</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altLang="en-US" dirty="0">
                <a:latin typeface="Arial" pitchFamily="34" charset="0"/>
                <a:ea typeface="ＭＳ Ｐゴシック" pitchFamily="34" charset="-128"/>
                <a:cs typeface="Arial" pitchFamily="34" charset="0"/>
              </a:rPr>
              <a:t>MMOG game designers must perform:</a:t>
            </a:r>
          </a:p>
          <a:p>
            <a:pPr lvl="1"/>
            <a:r>
              <a:rPr lang="en-US" altLang="en-US" dirty="0">
                <a:latin typeface="Arial" pitchFamily="34" charset="0"/>
                <a:ea typeface="ＭＳ Ｐゴシック" pitchFamily="34" charset="-128"/>
                <a:cs typeface="Arial" pitchFamily="34" charset="0"/>
              </a:rPr>
              <a:t>Game play management</a:t>
            </a:r>
          </a:p>
          <a:p>
            <a:pPr lvl="2"/>
            <a:r>
              <a:rPr lang="en-US" altLang="en-US" dirty="0">
                <a:latin typeface="Arial" pitchFamily="34" charset="0"/>
                <a:ea typeface="ＭＳ Ｐゴシック" pitchFamily="34" charset="-128"/>
                <a:cs typeface="Arial" pitchFamily="34" charset="0"/>
              </a:rPr>
              <a:t>Control game actions and render game images</a:t>
            </a:r>
          </a:p>
          <a:p>
            <a:pPr lvl="1"/>
            <a:r>
              <a:rPr lang="en-US" altLang="en-US" dirty="0">
                <a:latin typeface="Arial" pitchFamily="34" charset="0"/>
                <a:ea typeface="ＭＳ Ｐゴシック" pitchFamily="34" charset="-128"/>
                <a:cs typeface="Arial" pitchFamily="34" charset="0"/>
              </a:rPr>
              <a:t>Registration management</a:t>
            </a:r>
          </a:p>
          <a:p>
            <a:pPr lvl="2"/>
            <a:r>
              <a:rPr lang="en-US" altLang="en-US" dirty="0">
                <a:latin typeface="Arial" pitchFamily="34" charset="0"/>
                <a:ea typeface="ＭＳ Ｐゴシック" pitchFamily="34" charset="-128"/>
                <a:cs typeface="Arial" pitchFamily="34" charset="0"/>
              </a:rPr>
              <a:t>Control user accounts, new and returning users</a:t>
            </a:r>
          </a:p>
          <a:p>
            <a:pPr lvl="1"/>
            <a:r>
              <a:rPr lang="en-US" altLang="en-US" dirty="0">
                <a:latin typeface="Arial" pitchFamily="34" charset="0"/>
                <a:ea typeface="ＭＳ Ｐゴシック" pitchFamily="34" charset="-128"/>
                <a:cs typeface="Arial" pitchFamily="34" charset="0"/>
              </a:rPr>
              <a:t>Client/server protocols for multiple servers and thousands of clients</a:t>
            </a:r>
          </a:p>
          <a:p>
            <a:pPr lvl="1"/>
            <a:r>
              <a:rPr lang="en-US" altLang="en-US" dirty="0">
                <a:latin typeface="Arial" pitchFamily="34" charset="0"/>
                <a:ea typeface="ＭＳ Ｐゴシック" pitchFamily="34" charset="-128"/>
                <a:cs typeface="Arial" pitchFamily="34" charset="0"/>
              </a:rPr>
              <a:t>Security to ensure authorized access only</a:t>
            </a:r>
          </a:p>
          <a:p>
            <a:pPr lvl="1"/>
            <a:r>
              <a:rPr lang="en-US" altLang="en-US" dirty="0">
                <a:latin typeface="Arial" pitchFamily="34" charset="0"/>
                <a:ea typeface="ＭＳ Ｐゴシック" pitchFamily="34" charset="-128"/>
                <a:cs typeface="Arial" pitchFamily="34" charset="0"/>
              </a:rPr>
              <a:t>Database storage and retrieval</a:t>
            </a:r>
          </a:p>
          <a:p>
            <a:pPr lvl="2"/>
            <a:r>
              <a:rPr lang="en-US" altLang="en-US" dirty="0">
                <a:latin typeface="Arial" pitchFamily="34" charset="0"/>
                <a:ea typeface="ＭＳ Ｐゴシック" pitchFamily="34" charset="-128"/>
                <a:cs typeface="Arial" pitchFamily="34" charset="0"/>
              </a:rPr>
              <a:t>Store huge amounts of data, retrieve </a:t>
            </a:r>
            <a:r>
              <a:rPr lang="en-US" altLang="en-US" dirty="0" smtClean="0">
                <a:latin typeface="Arial" pitchFamily="34" charset="0"/>
                <a:ea typeface="ＭＳ Ｐゴシック" pitchFamily="34" charset="-128"/>
                <a:cs typeface="Arial" pitchFamily="34" charset="0"/>
              </a:rPr>
              <a:t>quickly</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075062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itchFamily="34" charset="0"/>
                <a:ea typeface="ＭＳ Ｐゴシック" pitchFamily="34" charset="-128"/>
                <a:cs typeface="Arial" pitchFamily="34" charset="0"/>
              </a:rPr>
              <a:t>Multiplayer Games and Virtual </a:t>
            </a:r>
            <a:r>
              <a:rPr lang="en-US" altLang="en-US" dirty="0" smtClean="0">
                <a:latin typeface="Arial" pitchFamily="34" charset="0"/>
                <a:ea typeface="ＭＳ Ｐゴシック" pitchFamily="34" charset="-128"/>
                <a:cs typeface="Arial" pitchFamily="34" charset="0"/>
              </a:rPr>
              <a:t>Communities</a:t>
            </a:r>
            <a:r>
              <a:rPr lang="en-US" altLang="en-US" baseline="0" dirty="0" smtClean="0">
                <a:latin typeface="Arial" pitchFamily="34" charset="0"/>
                <a:ea typeface="ＭＳ Ｐゴシック" pitchFamily="34" charset="-128"/>
                <a:cs typeface="Arial" pitchFamily="34" charset="0"/>
              </a:rPr>
              <a:t> </a:t>
            </a:r>
            <a:r>
              <a:rPr lang="en-US" altLang="en-US" dirty="0" smtClean="0">
                <a:latin typeface="Arial" pitchFamily="34" charset="0"/>
                <a:ea typeface="ＭＳ Ｐゴシック" pitchFamily="34" charset="-128"/>
                <a:cs typeface="Arial" pitchFamily="34" charset="0"/>
              </a:rPr>
              <a:t>(4 </a:t>
            </a:r>
            <a:r>
              <a:rPr lang="en-US" altLang="en-US" dirty="0">
                <a:latin typeface="Arial" pitchFamily="34" charset="0"/>
                <a:ea typeface="ＭＳ Ｐゴシック" pitchFamily="34" charset="-128"/>
                <a:cs typeface="Arial" pitchFamily="34" charset="0"/>
              </a:rPr>
              <a:t>of 4)</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altLang="en-US" dirty="0">
                <a:latin typeface="Arial" pitchFamily="34" charset="0"/>
                <a:ea typeface="ＭＳ Ｐゴシック" pitchFamily="34" charset="-128"/>
                <a:cs typeface="Arial" pitchFamily="34" charset="0"/>
              </a:rPr>
              <a:t>Virtual communities:</a:t>
            </a:r>
          </a:p>
          <a:p>
            <a:pPr lvl="1"/>
            <a:r>
              <a:rPr lang="en-US" altLang="en-US" b="1" dirty="0">
                <a:latin typeface="Arial" pitchFamily="34" charset="0"/>
                <a:ea typeface="ＭＳ Ｐゴシック" pitchFamily="34" charset="-128"/>
                <a:cs typeface="Arial" pitchFamily="34" charset="0"/>
              </a:rPr>
              <a:t>Noncompetitive MMOG</a:t>
            </a:r>
            <a:r>
              <a:rPr lang="en-US" altLang="en-US" dirty="0">
                <a:latin typeface="Arial" pitchFamily="34" charset="0"/>
                <a:ea typeface="ＭＳ Ｐゴシック" pitchFamily="34" charset="-128"/>
                <a:cs typeface="Arial" pitchFamily="34" charset="0"/>
              </a:rPr>
              <a:t>, or </a:t>
            </a:r>
            <a:r>
              <a:rPr lang="en-US" altLang="en-US" b="1" dirty="0">
                <a:latin typeface="Arial" pitchFamily="34" charset="0"/>
                <a:ea typeface="ＭＳ Ｐゴシック" pitchFamily="34" charset="-128"/>
                <a:cs typeface="Arial" pitchFamily="34" charset="0"/>
              </a:rPr>
              <a:t>metaverse</a:t>
            </a:r>
          </a:p>
          <a:p>
            <a:pPr lvl="1"/>
            <a:r>
              <a:rPr lang="en-US" altLang="en-US" dirty="0">
                <a:latin typeface="Arial" pitchFamily="34" charset="0"/>
                <a:ea typeface="ＭＳ Ｐゴシック" pitchFamily="34" charset="-128"/>
                <a:cs typeface="Arial" pitchFamily="34" charset="0"/>
              </a:rPr>
              <a:t>Goal is not to score points or win, but to explore and interact, create, and engage in virtual commerce</a:t>
            </a:r>
          </a:p>
          <a:p>
            <a:pPr lvl="1"/>
            <a:r>
              <a:rPr lang="en-US" altLang="en-US" dirty="0">
                <a:latin typeface="Arial" pitchFamily="34" charset="0"/>
                <a:ea typeface="ＭＳ Ｐゴシック" pitchFamily="34" charset="-128"/>
                <a:cs typeface="Arial" pitchFamily="34" charset="0"/>
              </a:rPr>
              <a:t>Example: </a:t>
            </a:r>
            <a:r>
              <a:rPr lang="en-US" altLang="en-US" i="1" dirty="0">
                <a:latin typeface="Arial" pitchFamily="34" charset="0"/>
                <a:ea typeface="ＭＳ Ｐゴシック" pitchFamily="34" charset="-128"/>
                <a:cs typeface="Arial" pitchFamily="34" charset="0"/>
              </a:rPr>
              <a:t>Second Life</a:t>
            </a:r>
            <a:r>
              <a:rPr lang="en-US" altLang="en-US" dirty="0">
                <a:latin typeface="Arial" pitchFamily="34" charset="0"/>
                <a:ea typeface="ＭＳ Ｐゴシック" pitchFamily="34" charset="-128"/>
                <a:cs typeface="Arial" pitchFamily="34" charset="0"/>
              </a:rPr>
              <a:t>, by Linden Labs</a:t>
            </a:r>
            <a:endParaRPr lang="en-US" altLang="en-US" i="1" dirty="0">
              <a:latin typeface="Arial" pitchFamily="34" charset="0"/>
              <a:ea typeface="ＭＳ Ｐゴシック" pitchFamily="34" charset="-128"/>
              <a:cs typeface="Arial" pitchFamily="34" charset="0"/>
            </a:endParaRPr>
          </a:p>
          <a:p>
            <a:pPr lvl="2"/>
            <a:r>
              <a:rPr lang="en-US" altLang="en-US" dirty="0">
                <a:latin typeface="Arial" pitchFamily="34" charset="0"/>
                <a:ea typeface="ＭＳ Ｐゴシック" pitchFamily="34" charset="-128"/>
                <a:cs typeface="Arial" pitchFamily="34" charset="0"/>
              </a:rPr>
              <a:t>Several thousand servers</a:t>
            </a:r>
          </a:p>
          <a:p>
            <a:pPr lvl="2"/>
            <a:r>
              <a:rPr lang="en-US" altLang="en-US" dirty="0">
                <a:latin typeface="Arial" pitchFamily="34" charset="0"/>
                <a:ea typeface="ＭＳ Ｐゴシック" pitchFamily="34" charset="-128"/>
                <a:cs typeface="Arial" pitchFamily="34" charset="0"/>
              </a:rPr>
              <a:t>100 trillion bytes of data</a:t>
            </a:r>
          </a:p>
          <a:p>
            <a:pPr lvl="2"/>
            <a:r>
              <a:rPr lang="en-US" altLang="en-US" dirty="0">
                <a:latin typeface="Arial" pitchFamily="34" charset="0"/>
                <a:ea typeface="ＭＳ Ｐゴシック" pitchFamily="34" charset="-128"/>
                <a:cs typeface="Arial" pitchFamily="34" charset="0"/>
              </a:rPr>
              <a:t>1 million active “residents”</a:t>
            </a:r>
          </a:p>
          <a:p>
            <a:pPr lvl="2"/>
            <a:r>
              <a:rPr lang="en-US" altLang="en-US" dirty="0">
                <a:latin typeface="Arial" pitchFamily="34" charset="0"/>
                <a:ea typeface="ＭＳ Ｐゴシック" pitchFamily="34" charset="-128"/>
                <a:cs typeface="Arial" pitchFamily="34" charset="0"/>
              </a:rPr>
              <a:t>~50,000 online at any one </a:t>
            </a:r>
            <a:r>
              <a:rPr lang="en-US" altLang="en-US" dirty="0" smtClean="0">
                <a:latin typeface="Arial" pitchFamily="34" charset="0"/>
                <a:ea typeface="ＭＳ Ｐゴシック" pitchFamily="34" charset="-128"/>
                <a:cs typeface="Arial" pitchFamily="34" charset="0"/>
              </a:rPr>
              <a:t>time</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624921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pitchFamily="34" charset="0"/>
                <a:ea typeface="ＭＳ Ｐゴシック" pitchFamily="34" charset="-128"/>
                <a:cs typeface="Arial" pitchFamily="34" charset="0"/>
              </a:rPr>
              <a:t>Summary (1 of 2)</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altLang="en-US" dirty="0">
                <a:latin typeface="Arial" pitchFamily="34" charset="0"/>
                <a:ea typeface="ＭＳ Ｐゴシック" pitchFamily="34" charset="-128"/>
                <a:cs typeface="Arial" pitchFamily="34" charset="0"/>
              </a:rPr>
              <a:t>Use of computers and computer animation in the entertainment industry has grown as the power of computers has grown</a:t>
            </a:r>
          </a:p>
          <a:p>
            <a:r>
              <a:rPr lang="en-US" altLang="en-US" dirty="0">
                <a:latin typeface="Arial" pitchFamily="34" charset="0"/>
                <a:ea typeface="ＭＳ Ｐゴシック" pitchFamily="34" charset="-128"/>
                <a:cs typeface="Arial" pitchFamily="34" charset="0"/>
              </a:rPr>
              <a:t>CGI allows for photorealistic animation</a:t>
            </a:r>
          </a:p>
          <a:p>
            <a:r>
              <a:rPr lang="en-US" altLang="en-US" dirty="0">
                <a:latin typeface="Arial" pitchFamily="34" charset="0"/>
                <a:ea typeface="ＭＳ Ｐゴシック" pitchFamily="34" charset="-128"/>
                <a:cs typeface="Arial" pitchFamily="34" charset="0"/>
              </a:rPr>
              <a:t>The graphics pipeline includes object modeling, object motion, and rendering and display</a:t>
            </a:r>
          </a:p>
          <a:p>
            <a:r>
              <a:rPr lang="en-US" altLang="en-US" dirty="0">
                <a:latin typeface="Arial" pitchFamily="34" charset="0"/>
                <a:ea typeface="ＭＳ Ｐゴシック" pitchFamily="34" charset="-128"/>
                <a:cs typeface="Arial" pitchFamily="34" charset="0"/>
              </a:rPr>
              <a:t>Objects are commonly modeled as tessellations of polygons in three dimensions</a:t>
            </a:r>
          </a:p>
          <a:p>
            <a:r>
              <a:rPr lang="en-US" altLang="en-US" dirty="0">
                <a:latin typeface="Arial" pitchFamily="34" charset="0"/>
                <a:ea typeface="ＭＳ Ｐゴシック" pitchFamily="34" charset="-128"/>
                <a:cs typeface="Arial" pitchFamily="34" charset="0"/>
              </a:rPr>
              <a:t>Motion is created through matrix multiplication of transformation matrices with vertices of an </a:t>
            </a:r>
            <a:r>
              <a:rPr lang="en-US" altLang="en-US" dirty="0" smtClean="0">
                <a:latin typeface="Arial" pitchFamily="34" charset="0"/>
                <a:ea typeface="ＭＳ Ｐゴシック" pitchFamily="34" charset="-128"/>
                <a:cs typeface="Arial" pitchFamily="34" charset="0"/>
              </a:rPr>
              <a:t>object</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817643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Arial" pitchFamily="34" charset="0"/>
              </a:rPr>
              <a:t>Summary </a:t>
            </a:r>
            <a:r>
              <a:rPr lang="en-US" altLang="en-US" dirty="0" smtClean="0">
                <a:latin typeface="Arial" pitchFamily="34" charset="0"/>
                <a:ea typeface="ＭＳ Ｐゴシック" pitchFamily="34" charset="-128"/>
                <a:cs typeface="Arial" pitchFamily="34" charset="0"/>
              </a:rPr>
              <a:t>(2 </a:t>
            </a:r>
            <a:r>
              <a:rPr lang="en-US" altLang="en-US" dirty="0">
                <a:latin typeface="Arial" pitchFamily="34" charset="0"/>
                <a:ea typeface="ＭＳ Ｐゴシック" pitchFamily="34" charset="-128"/>
                <a:cs typeface="Arial" pitchFamily="34" charset="0"/>
              </a:rPr>
              <a:t>of 2)</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altLang="en-US" dirty="0">
                <a:latin typeface="Arial" pitchFamily="34" charset="0"/>
                <a:ea typeface="ＭＳ Ｐゴシック" pitchFamily="34" charset="-128"/>
                <a:cs typeface="Arial" pitchFamily="34" charset="0"/>
              </a:rPr>
              <a:t>Rendering must apply color, shading, and texture to images</a:t>
            </a:r>
          </a:p>
          <a:p>
            <a:r>
              <a:rPr lang="en-US" altLang="en-US" dirty="0">
                <a:latin typeface="Arial" pitchFamily="34" charset="0"/>
                <a:ea typeface="ＭＳ Ｐゴシック" pitchFamily="34" charset="-128"/>
                <a:cs typeface="Arial" pitchFamily="34" charset="0"/>
              </a:rPr>
              <a:t>Ray tracing is a common technique for rendering</a:t>
            </a:r>
          </a:p>
          <a:p>
            <a:r>
              <a:rPr lang="en-US" altLang="en-US" dirty="0">
                <a:latin typeface="Arial" pitchFamily="34" charset="0"/>
                <a:ea typeface="ＭＳ Ｐゴシック" pitchFamily="34" charset="-128"/>
                <a:cs typeface="Arial" pitchFamily="34" charset="0"/>
              </a:rPr>
              <a:t>Video games must render images in real time</a:t>
            </a:r>
          </a:p>
          <a:p>
            <a:r>
              <a:rPr lang="en-US" altLang="en-US" dirty="0">
                <a:latin typeface="Arial" pitchFamily="34" charset="0"/>
                <a:ea typeface="ＭＳ Ｐゴシック" pitchFamily="34" charset="-128"/>
                <a:cs typeface="Arial" pitchFamily="34" charset="0"/>
              </a:rPr>
              <a:t>GPUs perform video operations to speed up render time</a:t>
            </a:r>
          </a:p>
          <a:p>
            <a:r>
              <a:rPr lang="en-US" altLang="en-US" dirty="0">
                <a:latin typeface="Arial" pitchFamily="34" charset="0"/>
                <a:ea typeface="ＭＳ Ｐゴシック" pitchFamily="34" charset="-128"/>
                <a:cs typeface="Arial" pitchFamily="34" charset="0"/>
              </a:rPr>
              <a:t>MMOGs are online games, large-scale computing</a:t>
            </a:r>
          </a:p>
          <a:p>
            <a:r>
              <a:rPr lang="en-US" altLang="en-US" dirty="0">
                <a:latin typeface="Arial" pitchFamily="34" charset="0"/>
                <a:ea typeface="ＭＳ Ｐゴシック" pitchFamily="34" charset="-128"/>
                <a:cs typeface="Arial" pitchFamily="34" charset="0"/>
              </a:rPr>
              <a:t>Virtual communities like </a:t>
            </a:r>
            <a:r>
              <a:rPr lang="en-US" altLang="en-US" i="1" dirty="0">
                <a:latin typeface="Arial" pitchFamily="34" charset="0"/>
                <a:ea typeface="ＭＳ Ｐゴシック" pitchFamily="34" charset="-128"/>
                <a:cs typeface="Arial" pitchFamily="34" charset="0"/>
              </a:rPr>
              <a:t>Second Life</a:t>
            </a:r>
            <a:r>
              <a:rPr lang="en-US" altLang="en-US" dirty="0">
                <a:latin typeface="Arial" pitchFamily="34" charset="0"/>
                <a:ea typeface="ＭＳ Ｐゴシック" pitchFamily="34" charset="-128"/>
                <a:cs typeface="Arial" pitchFamily="34" charset="0"/>
              </a:rPr>
              <a:t> are noncompetitive </a:t>
            </a:r>
            <a:r>
              <a:rPr lang="en-US" altLang="en-US" dirty="0" smtClean="0">
                <a:latin typeface="Arial" pitchFamily="34" charset="0"/>
                <a:ea typeface="ＭＳ Ｐゴシック" pitchFamily="34" charset="-128"/>
                <a:cs typeface="Arial" pitchFamily="34" charset="0"/>
              </a:rPr>
              <a:t>MMOGs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67063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itchFamily="34" charset="0"/>
                <a:cs typeface="Arial" pitchFamily="34" charset="0"/>
              </a:rPr>
              <a:t> </a:t>
            </a:r>
            <a:r>
              <a:rPr lang="en-US" altLang="en-US" sz="3600" b="0" dirty="0" smtClean="0">
                <a:latin typeface="Arial" pitchFamily="34" charset="0"/>
                <a:cs typeface="Arial" pitchFamily="34" charset="0"/>
              </a:rPr>
              <a:t>Introduction (1 of 2) </a:t>
            </a:r>
            <a:endParaRPr lang="en-US" sz="3600" b="0" dirty="0">
              <a:latin typeface="Arial" pitchFamily="34" charset="0"/>
              <a:cs typeface="Arial" pitchFamily="34" charset="0"/>
            </a:endParaRPr>
          </a:p>
        </p:txBody>
      </p:sp>
      <p:sp>
        <p:nvSpPr>
          <p:cNvPr id="7" name="Content Placeholder 6"/>
          <p:cNvSpPr>
            <a:spLocks noGrp="1"/>
          </p:cNvSpPr>
          <p:nvPr>
            <p:ph idx="1"/>
          </p:nvPr>
        </p:nvSpPr>
        <p:spPr/>
        <p:txBody>
          <a:bodyPr>
            <a:normAutofit/>
          </a:bodyPr>
          <a:lstStyle/>
          <a:p>
            <a:r>
              <a:rPr lang="en-US" altLang="en-US" dirty="0">
                <a:latin typeface="Arial" pitchFamily="34" charset="0"/>
                <a:ea typeface="ＭＳ Ｐゴシック" pitchFamily="34" charset="-128"/>
                <a:cs typeface="Arial" pitchFamily="34" charset="0"/>
              </a:rPr>
              <a:t>Early computers were too expensive and rare for use as entertainment (1950s–1960s)</a:t>
            </a:r>
          </a:p>
          <a:p>
            <a:r>
              <a:rPr lang="en-US" altLang="en-US" dirty="0">
                <a:latin typeface="Arial" pitchFamily="34" charset="0"/>
                <a:ea typeface="ＭＳ Ｐゴシック" pitchFamily="34" charset="-128"/>
                <a:cs typeface="Arial" pitchFamily="34" charset="0"/>
              </a:rPr>
              <a:t>When </a:t>
            </a:r>
            <a:r>
              <a:rPr lang="en-US" altLang="en-US" b="1" dirty="0">
                <a:latin typeface="Arial" pitchFamily="34" charset="0"/>
                <a:ea typeface="ＭＳ Ｐゴシック" pitchFamily="34" charset="-128"/>
                <a:cs typeface="Arial" pitchFamily="34" charset="0"/>
              </a:rPr>
              <a:t>minicomputers</a:t>
            </a:r>
            <a:r>
              <a:rPr lang="en-US" altLang="en-US" dirty="0">
                <a:latin typeface="Arial" pitchFamily="34" charset="0"/>
                <a:ea typeface="ＭＳ Ｐゴシック" pitchFamily="34" charset="-128"/>
                <a:cs typeface="Arial" pitchFamily="34" charset="0"/>
              </a:rPr>
              <a:t> arrived, college students began writing games for them (1970s)</a:t>
            </a:r>
          </a:p>
          <a:p>
            <a:r>
              <a:rPr lang="en-US" altLang="en-US" dirty="0">
                <a:latin typeface="Arial" pitchFamily="34" charset="0"/>
                <a:ea typeface="ＭＳ Ｐゴシック" pitchFamily="34" charset="-128"/>
                <a:cs typeface="Arial" pitchFamily="34" charset="0"/>
              </a:rPr>
              <a:t>Atari created Pong, first commercial game (1975)</a:t>
            </a:r>
          </a:p>
          <a:p>
            <a:r>
              <a:rPr lang="en-US" altLang="en-US" dirty="0">
                <a:latin typeface="Arial" pitchFamily="34" charset="0"/>
                <a:ea typeface="ＭＳ Ｐゴシック" pitchFamily="34" charset="-128"/>
                <a:cs typeface="Arial" pitchFamily="34" charset="0"/>
              </a:rPr>
              <a:t>Use in movies grew in early 1990s (Terminator 2, Jurassic Park)</a:t>
            </a:r>
          </a:p>
          <a:p>
            <a:r>
              <a:rPr lang="en-US" altLang="en-US" dirty="0">
                <a:latin typeface="Arial" pitchFamily="34" charset="0"/>
                <a:ea typeface="ＭＳ Ｐゴシック" pitchFamily="34" charset="-128"/>
                <a:cs typeface="Arial" pitchFamily="34" charset="0"/>
              </a:rPr>
              <a:t>Now entertainment is a huge, multi-billion dollar segment of the </a:t>
            </a:r>
            <a:r>
              <a:rPr lang="en-US" altLang="en-US" dirty="0" smtClean="0">
                <a:latin typeface="Arial" pitchFamily="34" charset="0"/>
                <a:ea typeface="ＭＳ Ｐゴシック" pitchFamily="34" charset="-128"/>
                <a:cs typeface="Arial" pitchFamily="34" charset="0"/>
              </a:rPr>
              <a:t>industry</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793489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0" kern="0" dirty="0">
                <a:latin typeface="Arial" panose="020B0604020202020204" pitchFamily="34" charset="0"/>
                <a:cs typeface="Arial" panose="020B0604020202020204" pitchFamily="34" charset="0"/>
              </a:rPr>
              <a:t>Introduction </a:t>
            </a:r>
            <a:r>
              <a:rPr lang="en-US" sz="3600" b="0" kern="0" dirty="0" smtClean="0">
                <a:latin typeface="Arial" panose="020B0604020202020204" pitchFamily="34" charset="0"/>
                <a:cs typeface="Arial" panose="020B0604020202020204" pitchFamily="34" charset="0"/>
              </a:rPr>
              <a:t>(2 of 2)</a:t>
            </a:r>
            <a:endParaRPr lang="en-US" sz="3600" b="0" dirty="0">
              <a:latin typeface="Arial" panose="020B0604020202020204" pitchFamily="34" charset="0"/>
              <a:cs typeface="Arial" panose="020B0604020202020204" pitchFamily="34" charset="0"/>
            </a:endParaRPr>
          </a:p>
        </p:txBody>
      </p:sp>
      <p:pic>
        <p:nvPicPr>
          <p:cNvPr id="8" name="Picture 6" descr="Row 1: W sub 1, 0.6; W sub 2, 0.1; theta, 0.5; X sub 1, 0; X sub 2, 0; Y, 0; T, 0; α times, t minus y, 0; w sub 1 prime, 0.6; w sub 2 prime, 0.1; theta prime, 0.5. Row 2: W sub 1, 0.6; W sub 2, 0.1; theta, 0.5; X sub 1, 0; X sub 2, 1; Y, 0; T, 0; α times, t minus y, 0; w sub 1 prime, 0.6; w sub 2 prime, 0.1; theta prime, 0.5. Row 3: W sub 1, 0.6; W sub 2, 0.1; theta, 0.5; X sub 1, 1; X sub 2, 0; Y, 0; T, 0; α times, t minus y, negative 0.2; w sub 1 prime, 0.4; w sub 2 prime, 0.1; theta prime, 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479" y="1557559"/>
            <a:ext cx="4885210" cy="348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8"/>
          <p:cNvSpPr/>
          <p:nvPr/>
        </p:nvSpPr>
        <p:spPr>
          <a:xfrm>
            <a:off x="1086389" y="5251721"/>
            <a:ext cx="7153981" cy="892552"/>
          </a:xfrm>
          <a:prstGeom prst="rect">
            <a:avLst/>
          </a:prstGeom>
        </p:spPr>
        <p:txBody>
          <a:bodyPr wrap="square">
            <a:spAutoFit/>
          </a:bodyPr>
          <a:lstStyle/>
          <a:p>
            <a:pPr>
              <a:buSzTx/>
            </a:pPr>
            <a:r>
              <a:rPr lang="en-US" altLang="en-US" sz="2600" dirty="0">
                <a:solidFill>
                  <a:srgbClr val="222222"/>
                </a:solidFill>
                <a:latin typeface="Arial" charset="0"/>
              </a:rPr>
              <a:t>Invitation to Computer Science, 8th Edition © 2019 Cengage. All rights reserved.</a:t>
            </a:r>
          </a:p>
        </p:txBody>
      </p:sp>
    </p:spTree>
    <p:extLst>
      <p:ext uri="{BB962C8B-B14F-4D97-AF65-F5344CB8AC3E}">
        <p14:creationId xmlns:p14="http://schemas.microsoft.com/office/powerpoint/2010/main" val="146487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755" y="1"/>
            <a:ext cx="8034491" cy="1060704"/>
          </a:xfrm>
        </p:spPr>
        <p:txBody>
          <a:bodyPr>
            <a:noAutofit/>
          </a:bodyPr>
          <a:lstStyle/>
          <a:p>
            <a:r>
              <a:rPr lang="en-US" altLang="en-US" dirty="0">
                <a:latin typeface="Arial" pitchFamily="34" charset="0"/>
                <a:ea typeface="ＭＳ Ｐゴシック" pitchFamily="34" charset="-128"/>
                <a:cs typeface="Arial" pitchFamily="34" charset="0"/>
              </a:rPr>
              <a:t>Computer-Generated Imagery (CGI</a:t>
            </a:r>
            <a:r>
              <a:rPr lang="en-US" altLang="en-US" dirty="0" smtClean="0">
                <a:latin typeface="Arial" pitchFamily="34" charset="0"/>
                <a:ea typeface="ＭＳ Ｐゴシック" pitchFamily="34" charset="-128"/>
                <a:cs typeface="Arial" pitchFamily="34" charset="0"/>
              </a:rPr>
              <a:t>)</a:t>
            </a:r>
            <a:r>
              <a:rPr lang="en-US" altLang="en-US" baseline="0" dirty="0" smtClean="0">
                <a:latin typeface="Arial" pitchFamily="34" charset="0"/>
                <a:ea typeface="ＭＳ Ｐゴシック" pitchFamily="34" charset="-128"/>
                <a:cs typeface="Arial" pitchFamily="34" charset="0"/>
              </a:rPr>
              <a:t> </a:t>
            </a:r>
            <a:r>
              <a:rPr lang="en-US" altLang="en-US" dirty="0" smtClean="0">
                <a:latin typeface="Arial" pitchFamily="34" charset="0"/>
                <a:ea typeface="ＭＳ Ｐゴシック" pitchFamily="34" charset="-128"/>
                <a:cs typeface="Arial" pitchFamily="34" charset="0"/>
              </a:rPr>
              <a:t>(1 of 18)</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altLang="en-US" dirty="0">
                <a:latin typeface="Arial" pitchFamily="34" charset="0"/>
                <a:ea typeface="ＭＳ Ｐゴシック" pitchFamily="34" charset="-128"/>
                <a:cs typeface="Arial" pitchFamily="34" charset="0"/>
              </a:rPr>
              <a:t>Movie animation in the past </a:t>
            </a:r>
          </a:p>
          <a:p>
            <a:pPr lvl="1"/>
            <a:r>
              <a:rPr lang="en-US" altLang="en-US" dirty="0">
                <a:latin typeface="Arial" pitchFamily="34" charset="0"/>
                <a:ea typeface="ＭＳ Ｐゴシック" pitchFamily="34" charset="-128"/>
                <a:cs typeface="Arial" pitchFamily="34" charset="0"/>
              </a:rPr>
              <a:t>Hand-drawn (e.g., Walt Disney)</a:t>
            </a:r>
          </a:p>
          <a:p>
            <a:pPr lvl="1"/>
            <a:r>
              <a:rPr lang="en-US" altLang="en-US" b="1" dirty="0">
                <a:latin typeface="Arial" pitchFamily="34" charset="0"/>
                <a:ea typeface="ＭＳ Ｐゴシック" pitchFamily="34" charset="-128"/>
                <a:cs typeface="Arial" pitchFamily="34" charset="0"/>
              </a:rPr>
              <a:t>Stop-motion animation</a:t>
            </a:r>
            <a:endParaRPr lang="en-US" altLang="en-US" dirty="0">
              <a:latin typeface="Arial" pitchFamily="34" charset="0"/>
              <a:ea typeface="ＭＳ Ｐゴシック" pitchFamily="34" charset="-128"/>
              <a:cs typeface="Arial" pitchFamily="34" charset="0"/>
            </a:endParaRPr>
          </a:p>
          <a:p>
            <a:pPr lvl="2"/>
            <a:r>
              <a:rPr lang="en-US" altLang="en-US" dirty="0">
                <a:latin typeface="Arial" pitchFamily="34" charset="0"/>
                <a:ea typeface="ＭＳ Ｐゴシック" pitchFamily="34" charset="-128"/>
                <a:cs typeface="Arial" pitchFamily="34" charset="0"/>
              </a:rPr>
              <a:t>Clay figures posed, photographed, then moved slightly repeatedly in a series of </a:t>
            </a:r>
            <a:r>
              <a:rPr lang="en-US" altLang="en-US" b="1" dirty="0">
                <a:latin typeface="Arial" pitchFamily="34" charset="0"/>
                <a:ea typeface="ＭＳ Ｐゴシック" pitchFamily="34" charset="-128"/>
                <a:cs typeface="Arial" pitchFamily="34" charset="0"/>
              </a:rPr>
              <a:t>frames</a:t>
            </a:r>
            <a:endParaRPr lang="en-US" altLang="en-US" dirty="0">
              <a:latin typeface="Arial" pitchFamily="34" charset="0"/>
              <a:ea typeface="ＭＳ Ｐゴシック" pitchFamily="34" charset="-128"/>
              <a:cs typeface="Arial" pitchFamily="34" charset="0"/>
            </a:endParaRPr>
          </a:p>
          <a:p>
            <a:r>
              <a:rPr lang="en-US" altLang="en-US" dirty="0">
                <a:latin typeface="Arial" pitchFamily="34" charset="0"/>
                <a:ea typeface="ＭＳ Ｐゴシック" pitchFamily="34" charset="-128"/>
                <a:cs typeface="Arial" pitchFamily="34" charset="0"/>
              </a:rPr>
              <a:t>Computer animation developed in the 1980s and 1990s</a:t>
            </a:r>
          </a:p>
          <a:p>
            <a:pPr lvl="1"/>
            <a:r>
              <a:rPr lang="en-US" altLang="en-US" dirty="0">
                <a:latin typeface="Arial" pitchFamily="34" charset="0"/>
                <a:ea typeface="ＭＳ Ｐゴシック" pitchFamily="34" charset="-128"/>
                <a:cs typeface="Arial" pitchFamily="34" charset="0"/>
              </a:rPr>
              <a:t>Terminator 2: Judgment Day</a:t>
            </a:r>
          </a:p>
          <a:p>
            <a:pPr lvl="1"/>
            <a:r>
              <a:rPr lang="en-US" altLang="en-US" dirty="0">
                <a:latin typeface="Arial" pitchFamily="34" charset="0"/>
                <a:ea typeface="ＭＳ Ｐゴシック" pitchFamily="34" charset="-128"/>
                <a:cs typeface="Arial" pitchFamily="34" charset="0"/>
              </a:rPr>
              <a:t>Jurassic Park</a:t>
            </a:r>
          </a:p>
          <a:p>
            <a:r>
              <a:rPr lang="en-US" altLang="en-US" b="1" dirty="0">
                <a:latin typeface="Arial" pitchFamily="34" charset="0"/>
                <a:ea typeface="ＭＳ Ｐゴシック" pitchFamily="34" charset="-128"/>
                <a:cs typeface="Arial" pitchFamily="34" charset="0"/>
              </a:rPr>
              <a:t>Computer-generated imagery (CGI)</a:t>
            </a:r>
            <a:r>
              <a:rPr lang="en-US" altLang="en-US" dirty="0">
                <a:latin typeface="Arial" pitchFamily="34" charset="0"/>
                <a:ea typeface="ＭＳ Ｐゴシック" pitchFamily="34" charset="-128"/>
                <a:cs typeface="Arial" pitchFamily="34" charset="0"/>
              </a:rPr>
              <a:t> produces </a:t>
            </a:r>
            <a:r>
              <a:rPr lang="en-US" altLang="en-US" b="1" dirty="0">
                <a:latin typeface="Arial" pitchFamily="34" charset="0"/>
                <a:ea typeface="ＭＳ Ｐゴシック" pitchFamily="34" charset="-128"/>
                <a:cs typeface="Arial" pitchFamily="34" charset="0"/>
              </a:rPr>
              <a:t>photorealistic </a:t>
            </a:r>
            <a:r>
              <a:rPr lang="en-US" altLang="en-US" b="1" dirty="0" smtClean="0">
                <a:latin typeface="Arial" pitchFamily="34" charset="0"/>
                <a:ea typeface="ＭＳ Ｐゴシック" pitchFamily="34" charset="-128"/>
                <a:cs typeface="Arial" pitchFamily="34" charset="0"/>
              </a:rPr>
              <a:t>animation</a:t>
            </a:r>
            <a:endParaRPr lang="en-US" altLang="en-US" b="1"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89408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755" y="1"/>
            <a:ext cx="8034491" cy="1060704"/>
          </a:xfrm>
        </p:spPr>
        <p:txBody>
          <a:bodyPr>
            <a:noAutofit/>
          </a:bodyPr>
          <a:lstStyle/>
          <a:p>
            <a:r>
              <a:rPr lang="en-US" altLang="en-US" dirty="0">
                <a:latin typeface="Arial" pitchFamily="34" charset="0"/>
                <a:ea typeface="ＭＳ Ｐゴシック" pitchFamily="34" charset="-128"/>
                <a:cs typeface="Arial" pitchFamily="34" charset="0"/>
              </a:rPr>
              <a:t>Computer-Generated Imagery (CGI</a:t>
            </a:r>
            <a:r>
              <a:rPr lang="en-US" altLang="en-US" dirty="0" smtClean="0">
                <a:latin typeface="Arial" pitchFamily="34" charset="0"/>
                <a:ea typeface="ＭＳ Ｐゴシック" pitchFamily="34" charset="-128"/>
                <a:cs typeface="Arial" pitchFamily="34" charset="0"/>
              </a:rPr>
              <a:t>)</a:t>
            </a:r>
            <a:r>
              <a:rPr lang="en-US" altLang="en-US" baseline="0" dirty="0" smtClean="0">
                <a:latin typeface="Arial" pitchFamily="34" charset="0"/>
                <a:ea typeface="ＭＳ Ｐゴシック" pitchFamily="34" charset="-128"/>
                <a:cs typeface="Arial" pitchFamily="34" charset="0"/>
              </a:rPr>
              <a:t> </a:t>
            </a:r>
            <a:r>
              <a:rPr lang="en-US" altLang="en-US" dirty="0" smtClean="0">
                <a:latin typeface="Arial" pitchFamily="34" charset="0"/>
                <a:ea typeface="ＭＳ Ｐゴシック" pitchFamily="34" charset="-128"/>
                <a:cs typeface="Arial" pitchFamily="34" charset="0"/>
              </a:rPr>
              <a:t>(2 of 18)</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altLang="en-US" dirty="0">
                <a:latin typeface="Arial" pitchFamily="34" charset="0"/>
                <a:ea typeface="ＭＳ Ｐゴシック" pitchFamily="34" charset="-128"/>
                <a:cs typeface="Arial" pitchFamily="34" charset="0"/>
              </a:rPr>
              <a:t>The </a:t>
            </a:r>
            <a:r>
              <a:rPr lang="en-US" altLang="en-US" b="1" dirty="0">
                <a:latin typeface="Arial" pitchFamily="34" charset="0"/>
                <a:ea typeface="ＭＳ Ｐゴシック" pitchFamily="34" charset="-128"/>
                <a:cs typeface="Arial" pitchFamily="34" charset="0"/>
              </a:rPr>
              <a:t>graphics pipeline</a:t>
            </a:r>
            <a:r>
              <a:rPr lang="en-US" altLang="en-US" dirty="0">
                <a:latin typeface="Arial" pitchFamily="34" charset="0"/>
                <a:ea typeface="ＭＳ Ｐゴシック" pitchFamily="34" charset="-128"/>
                <a:cs typeface="Arial" pitchFamily="34" charset="0"/>
              </a:rPr>
              <a:t>: sequence of tasks to generate CGI images/movies</a:t>
            </a:r>
          </a:p>
          <a:p>
            <a:r>
              <a:rPr lang="en-US" altLang="en-US" b="1" dirty="0">
                <a:latin typeface="Arial" pitchFamily="34" charset="0"/>
                <a:ea typeface="ＭＳ Ｐゴシック" pitchFamily="34" charset="-128"/>
                <a:cs typeface="Arial" pitchFamily="34" charset="0"/>
              </a:rPr>
              <a:t>Object modeling</a:t>
            </a:r>
            <a:r>
              <a:rPr lang="en-US" altLang="en-US" dirty="0">
                <a:latin typeface="Arial" pitchFamily="34" charset="0"/>
                <a:ea typeface="ＭＳ Ｐゴシック" pitchFamily="34" charset="-128"/>
                <a:cs typeface="Arial" pitchFamily="34" charset="0"/>
              </a:rPr>
              <a:t>: create model of 3D object</a:t>
            </a:r>
          </a:p>
          <a:p>
            <a:r>
              <a:rPr lang="en-US" altLang="en-US" b="1" dirty="0">
                <a:latin typeface="Arial" pitchFamily="34" charset="0"/>
                <a:ea typeface="ＭＳ Ｐゴシック" pitchFamily="34" charset="-128"/>
                <a:cs typeface="Arial" pitchFamily="34" charset="0"/>
              </a:rPr>
              <a:t>Object motion</a:t>
            </a:r>
            <a:r>
              <a:rPr lang="en-US" altLang="en-US" dirty="0">
                <a:latin typeface="Arial" pitchFamily="34" charset="0"/>
                <a:ea typeface="ＭＳ Ｐゴシック" pitchFamily="34" charset="-128"/>
                <a:cs typeface="Arial" pitchFamily="34" charset="0"/>
              </a:rPr>
              <a:t>: apply transformations to move objects</a:t>
            </a:r>
          </a:p>
          <a:p>
            <a:r>
              <a:rPr lang="en-US" altLang="en-US" b="1" dirty="0">
                <a:latin typeface="Arial" pitchFamily="34" charset="0"/>
                <a:ea typeface="ＭＳ Ｐゴシック" pitchFamily="34" charset="-128"/>
                <a:cs typeface="Arial" pitchFamily="34" charset="0"/>
              </a:rPr>
              <a:t>Rendering and display</a:t>
            </a:r>
            <a:r>
              <a:rPr lang="en-US" altLang="en-US" dirty="0">
                <a:latin typeface="Arial" pitchFamily="34" charset="0"/>
                <a:ea typeface="ＭＳ Ｐゴシック" pitchFamily="34" charset="-128"/>
                <a:cs typeface="Arial" pitchFamily="34" charset="0"/>
              </a:rPr>
              <a:t>: incorporate lighting, shadows, and </a:t>
            </a:r>
            <a:r>
              <a:rPr lang="en-US" altLang="en-US" dirty="0" smtClean="0">
                <a:latin typeface="Arial" pitchFamily="34" charset="0"/>
                <a:ea typeface="ＭＳ Ｐゴシック" pitchFamily="34" charset="-128"/>
                <a:cs typeface="Arial" pitchFamily="34" charset="0"/>
              </a:rPr>
              <a:t>textures</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154726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4755" y="1"/>
            <a:ext cx="8034491" cy="1060704"/>
          </a:xfrm>
        </p:spPr>
        <p:txBody>
          <a:bodyPr>
            <a:noAutofit/>
          </a:bodyPr>
          <a:lstStyle/>
          <a:p>
            <a:pPr algn="ctr"/>
            <a:r>
              <a:rPr lang="en-US" altLang="en-US" sz="3600" b="0" kern="0" dirty="0">
                <a:latin typeface="Arial" panose="020B0604020202020204" pitchFamily="34" charset="0"/>
                <a:cs typeface="Arial" panose="020B0604020202020204" pitchFamily="34" charset="0"/>
              </a:rPr>
              <a:t>Computer-Generated</a:t>
            </a:r>
            <a:r>
              <a:rPr lang="en-US" altLang="en-US" sz="3600" kern="0" dirty="0">
                <a:latin typeface="Arial" panose="020B0604020202020204" pitchFamily="34" charset="0"/>
                <a:cs typeface="Arial" panose="020B0604020202020204" pitchFamily="34" charset="0"/>
              </a:rPr>
              <a:t> </a:t>
            </a:r>
            <a:r>
              <a:rPr lang="en-US" altLang="en-US" sz="3600" b="0" kern="0" dirty="0">
                <a:latin typeface="Arial" panose="020B0604020202020204" pitchFamily="34" charset="0"/>
                <a:cs typeface="Arial" panose="020B0604020202020204" pitchFamily="34" charset="0"/>
              </a:rPr>
              <a:t>Imagery</a:t>
            </a:r>
            <a:r>
              <a:rPr lang="en-US" altLang="en-US" sz="3600" kern="0" dirty="0">
                <a:latin typeface="Arial" panose="020B0604020202020204" pitchFamily="34" charset="0"/>
                <a:cs typeface="Arial" panose="020B0604020202020204" pitchFamily="34" charset="0"/>
              </a:rPr>
              <a:t> (</a:t>
            </a:r>
            <a:r>
              <a:rPr lang="en-US" altLang="en-US" sz="3600" b="0" kern="0" dirty="0">
                <a:latin typeface="Arial" panose="020B0604020202020204" pitchFamily="34" charset="0"/>
                <a:cs typeface="Arial" panose="020B0604020202020204" pitchFamily="34" charset="0"/>
              </a:rPr>
              <a:t>CGI</a:t>
            </a:r>
            <a:r>
              <a:rPr lang="en-US" altLang="en-US" sz="3600" kern="0" dirty="0" smtClean="0">
                <a:latin typeface="Arial" panose="020B0604020202020204" pitchFamily="34" charset="0"/>
                <a:cs typeface="Arial" panose="020B0604020202020204" pitchFamily="34" charset="0"/>
              </a:rPr>
              <a:t>)</a:t>
            </a:r>
            <a:r>
              <a:rPr lang="en-US" altLang="en-US" sz="3600" kern="0" baseline="0" dirty="0" smtClean="0">
                <a:latin typeface="Arial" panose="020B0604020202020204" pitchFamily="34" charset="0"/>
                <a:cs typeface="Arial" panose="020B0604020202020204" pitchFamily="34" charset="0"/>
              </a:rPr>
              <a:t> </a:t>
            </a:r>
            <a:r>
              <a:rPr lang="en-US" altLang="en-US" sz="3600" kern="0" dirty="0" smtClean="0">
                <a:latin typeface="Arial" panose="020B0604020202020204" pitchFamily="34" charset="0"/>
                <a:cs typeface="Arial" panose="020B0604020202020204" pitchFamily="34" charset="0"/>
              </a:rPr>
              <a:t>(</a:t>
            </a:r>
            <a:r>
              <a:rPr lang="en-US" altLang="en-US" sz="3600" b="0" kern="0" dirty="0" smtClean="0">
                <a:latin typeface="Arial" panose="020B0604020202020204" pitchFamily="34" charset="0"/>
                <a:cs typeface="Arial" panose="020B0604020202020204" pitchFamily="34" charset="0"/>
              </a:rPr>
              <a:t>3 of 18</a:t>
            </a:r>
            <a:r>
              <a:rPr lang="en-US" altLang="en-US" sz="3600" kern="0" dirty="0" smtClean="0">
                <a:latin typeface="Arial" panose="020B0604020202020204" pitchFamily="34" charset="0"/>
                <a:cs typeface="Arial" panose="020B0604020202020204" pitchFamily="34" charset="0"/>
              </a:rPr>
              <a:t>)</a:t>
            </a:r>
            <a:endParaRPr lang="en-US" sz="3600" dirty="0">
              <a:latin typeface="Arial" panose="020B0604020202020204" pitchFamily="34" charset="0"/>
              <a:cs typeface="Arial" panose="020B0604020202020204" pitchFamily="34" charset="0"/>
            </a:endParaRPr>
          </a:p>
        </p:txBody>
      </p:sp>
      <p:pic>
        <p:nvPicPr>
          <p:cNvPr id="10" name="Picture 5" descr="A flowchart shows a simplified three-stage graphics pipeline between system input and output as follows: object modeling leads to object motion which leads to rendering and disp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148" y="1427748"/>
            <a:ext cx="3240506" cy="368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10"/>
          <p:cNvSpPr/>
          <p:nvPr/>
        </p:nvSpPr>
        <p:spPr>
          <a:xfrm>
            <a:off x="417096" y="5241338"/>
            <a:ext cx="8614610" cy="892552"/>
          </a:xfrm>
          <a:prstGeom prst="rect">
            <a:avLst/>
          </a:prstGeom>
        </p:spPr>
        <p:txBody>
          <a:bodyPr wrap="square">
            <a:spAutoFit/>
          </a:bodyPr>
          <a:lstStyle/>
          <a:p>
            <a:pPr>
              <a:buSzTx/>
            </a:pPr>
            <a:r>
              <a:rPr lang="en-US" altLang="en-US" sz="2600" dirty="0">
                <a:solidFill>
                  <a:srgbClr val="222222"/>
                </a:solidFill>
                <a:latin typeface="Arial" charset="0"/>
              </a:rPr>
              <a:t>Invitation to Computer Science, 8th Edition © 2019 Cengage. All rights reserved.</a:t>
            </a:r>
          </a:p>
        </p:txBody>
      </p:sp>
    </p:spTree>
    <p:extLst>
      <p:ext uri="{BB962C8B-B14F-4D97-AF65-F5344CB8AC3E}">
        <p14:creationId xmlns:p14="http://schemas.microsoft.com/office/powerpoint/2010/main" val="312941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755" y="1"/>
            <a:ext cx="8034491" cy="1060704"/>
          </a:xfrm>
        </p:spPr>
        <p:txBody>
          <a:bodyPr>
            <a:noAutofit/>
          </a:bodyPr>
          <a:lstStyle/>
          <a:p>
            <a:r>
              <a:rPr lang="en-US" altLang="en-US" dirty="0">
                <a:latin typeface="Arial" pitchFamily="34" charset="0"/>
                <a:ea typeface="ＭＳ Ｐゴシック" pitchFamily="34" charset="-128"/>
                <a:cs typeface="Arial" pitchFamily="34" charset="0"/>
              </a:rPr>
              <a:t>Computer-Generated Imagery (CGI) </a:t>
            </a:r>
            <a:r>
              <a:rPr lang="en-US" altLang="en-US" dirty="0" smtClean="0">
                <a:latin typeface="Arial" pitchFamily="34" charset="0"/>
                <a:ea typeface="ＭＳ Ｐゴシック" pitchFamily="34" charset="-128"/>
                <a:cs typeface="Arial" pitchFamily="34" charset="0"/>
              </a:rPr>
              <a:t>(4 of 18)</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altLang="en-US" b="1" dirty="0">
                <a:latin typeface="Arial" pitchFamily="34" charset="0"/>
                <a:ea typeface="ＭＳ Ｐゴシック" pitchFamily="34" charset="-128"/>
                <a:cs typeface="Arial" pitchFamily="34" charset="0"/>
              </a:rPr>
              <a:t>Wireframe modeling</a:t>
            </a:r>
            <a:r>
              <a:rPr lang="en-US" altLang="en-US" dirty="0">
                <a:latin typeface="Arial" pitchFamily="34" charset="0"/>
                <a:ea typeface="ＭＳ Ｐゴシック" pitchFamily="34" charset="-128"/>
                <a:cs typeface="Arial" pitchFamily="34" charset="0"/>
              </a:rPr>
              <a:t> is a common approach to object modeling</a:t>
            </a:r>
          </a:p>
          <a:p>
            <a:r>
              <a:rPr lang="en-US" altLang="en-US" dirty="0">
                <a:latin typeface="Arial" pitchFamily="34" charset="0"/>
                <a:ea typeface="ＭＳ Ｐゴシック" pitchFamily="34" charset="-128"/>
                <a:cs typeface="Arial" pitchFamily="34" charset="0"/>
              </a:rPr>
              <a:t>Take an image and create a </a:t>
            </a:r>
            <a:r>
              <a:rPr lang="en-US" altLang="en-US" b="1" dirty="0">
                <a:latin typeface="Arial" pitchFamily="34" charset="0"/>
                <a:ea typeface="ＭＳ Ｐゴシック" pitchFamily="34" charset="-128"/>
                <a:cs typeface="Arial" pitchFamily="34" charset="0"/>
              </a:rPr>
              <a:t>tessellation</a:t>
            </a:r>
            <a:endParaRPr lang="en-US" altLang="en-US" dirty="0">
              <a:latin typeface="Arial" pitchFamily="34" charset="0"/>
              <a:ea typeface="ＭＳ Ｐゴシック" pitchFamily="34" charset="-128"/>
              <a:cs typeface="Arial" pitchFamily="34" charset="0"/>
            </a:endParaRPr>
          </a:p>
          <a:p>
            <a:pPr lvl="1"/>
            <a:r>
              <a:rPr lang="en-US" altLang="en-US" dirty="0">
                <a:latin typeface="Arial" pitchFamily="34" charset="0"/>
                <a:ea typeface="ＭＳ Ｐゴシック" pitchFamily="34" charset="-128"/>
                <a:cs typeface="Arial" pitchFamily="34" charset="0"/>
              </a:rPr>
              <a:t>Divide object surface into planar polygons </a:t>
            </a:r>
          </a:p>
          <a:p>
            <a:pPr lvl="2"/>
            <a:r>
              <a:rPr lang="en-US" altLang="en-US" dirty="0">
                <a:latin typeface="Arial" pitchFamily="34" charset="0"/>
                <a:ea typeface="ＭＳ Ｐゴシック" pitchFamily="34" charset="-128"/>
                <a:cs typeface="Arial" pitchFamily="34" charset="0"/>
              </a:rPr>
              <a:t>Polygons share edges and vertices</a:t>
            </a:r>
          </a:p>
          <a:p>
            <a:pPr lvl="2"/>
            <a:r>
              <a:rPr lang="en-US" altLang="en-US" dirty="0">
                <a:latin typeface="Arial" pitchFamily="34" charset="0"/>
                <a:ea typeface="ＭＳ Ｐゴシック" pitchFamily="34" charset="-128"/>
                <a:cs typeface="Arial" pitchFamily="34" charset="0"/>
              </a:rPr>
              <a:t>Polygons completely cover object surface</a:t>
            </a:r>
          </a:p>
          <a:p>
            <a:pPr lvl="2"/>
            <a:r>
              <a:rPr lang="en-US" altLang="en-US" dirty="0">
                <a:latin typeface="Arial" pitchFamily="34" charset="0"/>
                <a:ea typeface="ＭＳ Ｐゴシック" pitchFamily="34" charset="-128"/>
                <a:cs typeface="Arial" pitchFamily="34" charset="0"/>
              </a:rPr>
              <a:t>Polygon mesh: result looks like a wire model</a:t>
            </a:r>
          </a:p>
          <a:p>
            <a:pPr lvl="1"/>
            <a:r>
              <a:rPr lang="en-US" altLang="en-US" dirty="0">
                <a:latin typeface="Arial" pitchFamily="34" charset="0"/>
                <a:ea typeface="ＭＳ Ｐゴシック" pitchFamily="34" charset="-128"/>
                <a:cs typeface="Arial" pitchFamily="34" charset="0"/>
              </a:rPr>
              <a:t>Convert to three dimensions</a:t>
            </a:r>
          </a:p>
          <a:p>
            <a:pPr lvl="1"/>
            <a:r>
              <a:rPr lang="en-US" altLang="en-US" dirty="0">
                <a:latin typeface="Arial" pitchFamily="34" charset="0"/>
                <a:ea typeface="ＭＳ Ｐゴシック" pitchFamily="34" charset="-128"/>
                <a:cs typeface="Arial" pitchFamily="34" charset="0"/>
              </a:rPr>
              <a:t>Generate a </a:t>
            </a:r>
            <a:r>
              <a:rPr lang="en-US" altLang="en-US" b="1" dirty="0">
                <a:latin typeface="Arial" pitchFamily="34" charset="0"/>
                <a:ea typeface="ＭＳ Ｐゴシック" pitchFamily="34" charset="-128"/>
                <a:cs typeface="Arial" pitchFamily="34" charset="0"/>
              </a:rPr>
              <a:t>vertex list</a:t>
            </a:r>
            <a:r>
              <a:rPr lang="en-US" altLang="en-US" dirty="0">
                <a:latin typeface="Arial" pitchFamily="34" charset="0"/>
                <a:ea typeface="ＭＳ Ｐゴシック" pitchFamily="34" charset="-128"/>
                <a:cs typeface="Arial" pitchFamily="34" charset="0"/>
              </a:rPr>
              <a:t>, a table of all vertices and their 3D </a:t>
            </a:r>
            <a:r>
              <a:rPr lang="en-US" altLang="en-US" dirty="0" smtClean="0">
                <a:latin typeface="Arial" pitchFamily="34" charset="0"/>
                <a:ea typeface="ＭＳ Ｐゴシック" pitchFamily="34" charset="-128"/>
                <a:cs typeface="Arial" pitchFamily="34" charset="0"/>
              </a:rPr>
              <a:t>position</a:t>
            </a:r>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275744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1973</TotalTime>
  <Words>1515</Words>
  <Application>Microsoft Office PowerPoint</Application>
  <PresentationFormat>On-screen Show (4:3)</PresentationFormat>
  <Paragraphs>174</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Chapter 16</vt:lpstr>
      <vt:lpstr>Learning Objectives (1 of 2)</vt:lpstr>
      <vt:lpstr>Learning Objectives (2 of 2)</vt:lpstr>
      <vt:lpstr> Introduction (1 of 2) </vt:lpstr>
      <vt:lpstr>Introduction (2 of 2)</vt:lpstr>
      <vt:lpstr>Computer-Generated Imagery (CGI) (1 of 18)</vt:lpstr>
      <vt:lpstr>Computer-Generated Imagery (CGI) (2 of 18)</vt:lpstr>
      <vt:lpstr>Computer-Generated Imagery (CGI) (3 of 18)</vt:lpstr>
      <vt:lpstr>Computer-Generated Imagery (CGI) (4 of 18)</vt:lpstr>
      <vt:lpstr>Computer-Generated Imagery (CGI) (5 of 18)</vt:lpstr>
      <vt:lpstr>Computer-Generated Imagery (CGI) (6 of 18)</vt:lpstr>
      <vt:lpstr>Computer-Generated Imagery (CGI) (7 of 18)</vt:lpstr>
      <vt:lpstr>Computer-Generated Imagery (CGI) (8 of 18)</vt:lpstr>
      <vt:lpstr>Computer-Generated Imagery (CGI) (9 of 18)</vt:lpstr>
      <vt:lpstr>Computer-Generated Imagery (CGI) (10 of 18)</vt:lpstr>
      <vt:lpstr>Computer-Generated Imagery (CGI) (11 of 18)</vt:lpstr>
      <vt:lpstr>Computer-Generated Imagery (CGI) (12 of 18)</vt:lpstr>
      <vt:lpstr>Computer-Generated Imagery (CGI) (13 of 18)</vt:lpstr>
      <vt:lpstr>Computer-Generated Imagery (CGI) (14 of 18)</vt:lpstr>
      <vt:lpstr>Computer-Generated Imagery (CGI) (15 of 18)</vt:lpstr>
      <vt:lpstr>Computer-Generated Imagery (CGI) (16 of 18)</vt:lpstr>
      <vt:lpstr>Computer-Generated Imagery (CGI) (17 of 18)</vt:lpstr>
      <vt:lpstr>Computer-Generated Imagery (CGI) (18 of 18)</vt:lpstr>
      <vt:lpstr>Video Gaming (1 of 4)</vt:lpstr>
      <vt:lpstr>Video Gaming (2 of 4)</vt:lpstr>
      <vt:lpstr>Video Gaming (3 of 4)</vt:lpstr>
      <vt:lpstr>Video Gaming (4 of 4)</vt:lpstr>
      <vt:lpstr>Multiplayer Games and Virtual Communities (1 of 4)</vt:lpstr>
      <vt:lpstr>Multiplayer Games and Virtual Communities (2 of 4)</vt:lpstr>
      <vt:lpstr>Multiplayer Games and Virtual Communities (3 of 4)</vt:lpstr>
      <vt:lpstr>Multiplayer Games and Virtual Communities (4 of 4)</vt:lpstr>
      <vt:lpstr>Summary (1 of 2)</vt:lpstr>
      <vt:lpstr>Summary (2 of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Computer Graphics and Entertainment: Movies, Games, and Virtual Communities</dc:title>
  <dc:creator>Schneider</dc:creator>
  <cp:lastModifiedBy>Bhuvaneswari Venkatesan</cp:lastModifiedBy>
  <cp:revision>328</cp:revision>
  <dcterms:created xsi:type="dcterms:W3CDTF">2015-05-05T09:30:46Z</dcterms:created>
  <dcterms:modified xsi:type="dcterms:W3CDTF">2017-11-29T13:45:26Z</dcterms:modified>
</cp:coreProperties>
</file>