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handoutMasterIdLst>
    <p:handoutMasterId r:id="rId54"/>
  </p:handoutMasterIdLst>
  <p:sldIdLst>
    <p:sldId id="308" r:id="rId2"/>
    <p:sldId id="257" r:id="rId3"/>
    <p:sldId id="290"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05">
          <p15:clr>
            <a:srgbClr val="A4A3A4"/>
          </p15:clr>
        </p15:guide>
        <p15:guide id="2" pos="5612">
          <p15:clr>
            <a:srgbClr val="A4A3A4"/>
          </p15:clr>
        </p15:guide>
        <p15:guide id="3" pos="4085">
          <p15:clr>
            <a:srgbClr val="A4A3A4"/>
          </p15:clr>
        </p15:guide>
        <p15:guide id="4" pos="288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B14B"/>
    <a:srgbClr val="5FC3DA"/>
    <a:srgbClr val="536E75"/>
    <a:srgbClr val="D2D927"/>
    <a:srgbClr val="1F3668"/>
    <a:srgbClr val="D72229"/>
    <a:srgbClr val="5A7B36"/>
    <a:srgbClr val="2C3C22"/>
    <a:srgbClr val="A2D35D"/>
    <a:srgbClr val="F370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6355" autoAdjust="0"/>
  </p:normalViewPr>
  <p:slideViewPr>
    <p:cSldViewPr snapToGrid="0">
      <p:cViewPr>
        <p:scale>
          <a:sx n="66" d="100"/>
          <a:sy n="66" d="100"/>
        </p:scale>
        <p:origin x="-1188" y="-72"/>
      </p:cViewPr>
      <p:guideLst>
        <p:guide orient="horz" pos="705"/>
        <p:guide pos="5612"/>
        <p:guide pos="4085"/>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4" d="100"/>
          <a:sy n="114" d="100"/>
        </p:scale>
        <p:origin x="-50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65FDED-9808-2145-B21E-E47DA86996FE}" type="datetimeFigureOut">
              <a:rPr lang="en-US" smtClean="0"/>
              <a:t>11/29/2017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5C2110-F9BA-5949-A42B-CE3DC41F2361}" type="slidenum">
              <a:rPr lang="en-US" smtClean="0"/>
              <a:t>‹#›</a:t>
            </a:fld>
            <a:endParaRPr lang="en-US" dirty="0"/>
          </a:p>
        </p:txBody>
      </p:sp>
    </p:spTree>
    <p:extLst>
      <p:ext uri="{BB962C8B-B14F-4D97-AF65-F5344CB8AC3E}">
        <p14:creationId xmlns:p14="http://schemas.microsoft.com/office/powerpoint/2010/main" val="2934199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2B3269-F868-1148-8D0F-00224D62984F}" type="datetimeFigureOut">
              <a:rPr lang="en-US" smtClean="0"/>
              <a:t>11/29/2017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83670-0D61-9349-97AC-A9731AA75D95}" type="slidenum">
              <a:rPr lang="en-US" smtClean="0"/>
              <a:t>‹#›</a:t>
            </a:fld>
            <a:endParaRPr lang="en-US" dirty="0"/>
          </a:p>
        </p:txBody>
      </p:sp>
    </p:spTree>
    <p:extLst>
      <p:ext uri="{BB962C8B-B14F-4D97-AF65-F5344CB8AC3E}">
        <p14:creationId xmlns:p14="http://schemas.microsoft.com/office/powerpoint/2010/main" val="39238241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83670-0D61-9349-97AC-A9731AA75D95}" type="slidenum">
              <a:rPr lang="en-US" smtClean="0"/>
              <a:t>1</a:t>
            </a:fld>
            <a:endParaRPr lang="en-US" dirty="0"/>
          </a:p>
        </p:txBody>
      </p:sp>
    </p:spTree>
    <p:extLst>
      <p:ext uri="{BB962C8B-B14F-4D97-AF65-F5344CB8AC3E}">
        <p14:creationId xmlns:p14="http://schemas.microsoft.com/office/powerpoint/2010/main" val="3968861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945547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4"/>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9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90" y="53673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4331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38090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518035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
        <p:nvSpPr>
          <p:cNvPr id="2" name="Title 1"/>
          <p:cNvSpPr>
            <a:spLocks noGrp="1"/>
          </p:cNvSpPr>
          <p:nvPr>
            <p:ph type="title"/>
          </p:nvPr>
        </p:nvSpPr>
        <p:spPr>
          <a:xfrm>
            <a:off x="457200" y="209550"/>
            <a:ext cx="8229600" cy="1143000"/>
          </a:xfrm>
        </p:spPr>
        <p:txBody>
          <a:bodyPr>
            <a:normAutofit/>
          </a:bodyPr>
          <a:lstStyle>
            <a:lvl1pPr>
              <a:defRPr lang="en-US" sz="3500" b="1" kern="1200" baseline="0" dirty="0">
                <a:solidFill>
                  <a:srgbClr val="34B14B"/>
                </a:solidFill>
                <a:latin typeface="Arial"/>
                <a:ea typeface="+mn-ea"/>
                <a:cs typeface="Arial"/>
              </a:defRPr>
            </a:lvl1pPr>
          </a:lstStyle>
          <a:p>
            <a:pPr marL="0" lvl="0" indent="0" algn="l" defTabSz="457200" rtl="0" eaLnBrk="1" latinLnBrk="0" hangingPunct="1">
              <a:spcBef>
                <a:spcPct val="20000"/>
              </a:spcBef>
              <a:buClr>
                <a:srgbClr val="3C5AA8"/>
              </a:buClr>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4280828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0" y="1"/>
            <a:ext cx="9144000" cy="1060704"/>
          </a:xfrm>
          <a:noFill/>
          <a:ln>
            <a:noFill/>
          </a:ln>
        </p:spPr>
        <p:txBody>
          <a:bodyPr anchor="ctr" anchorCtr="0">
            <a:normAutofit/>
          </a:bodyPr>
          <a:lstStyle>
            <a:lvl1pPr algn="ctr">
              <a:lnSpc>
                <a:spcPct val="100000"/>
              </a:lnSpc>
              <a:defRPr sz="3600" b="0" i="0">
                <a:solidFill>
                  <a:schemeClr val="bg1"/>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3" y="1231266"/>
            <a:ext cx="8229600" cy="4894898"/>
          </a:xfrm>
        </p:spPr>
        <p:txBody>
          <a:bodyPr/>
          <a:lstStyle>
            <a:lvl1pPr marL="457200" indent="-457200">
              <a:buClr>
                <a:srgbClr val="34B14B"/>
              </a:buClr>
              <a:defRPr sz="2600" b="0" i="0">
                <a:latin typeface="Arial"/>
                <a:cs typeface="Arial"/>
              </a:defRPr>
            </a:lvl1pPr>
            <a:lvl2pPr marL="914400" indent="-457200">
              <a:buClr>
                <a:srgbClr val="34B14B"/>
              </a:buClr>
              <a:defRPr sz="2400" b="0" i="0">
                <a:latin typeface="Arial"/>
                <a:cs typeface="Arial"/>
              </a:defRPr>
            </a:lvl2pPr>
            <a:lvl3pPr marL="1371600" indent="-457200">
              <a:buClr>
                <a:srgbClr val="34B14B"/>
              </a:buClr>
              <a:buFont typeface="Wingdings" pitchFamily="2" charset="2"/>
              <a:buChar char="§"/>
              <a:defRPr sz="2200" b="0" i="0">
                <a:latin typeface="Arial"/>
                <a:cs typeface="Arial"/>
              </a:defRPr>
            </a:lvl3pPr>
            <a:lvl4pPr marL="1828800" indent="-457200">
              <a:buClr>
                <a:srgbClr val="34B14B"/>
              </a:buClr>
              <a:buFont typeface="Courier New" pitchFamily="49" charset="0"/>
              <a:buChar char="o"/>
              <a:defRPr b="0" i="0">
                <a:latin typeface="Arial"/>
                <a:cs typeface="Arial"/>
              </a:defRPr>
            </a:lvl4pPr>
            <a:lvl5pPr marL="2286000" indent="-457200">
              <a:buClr>
                <a:srgbClr val="34B14B"/>
              </a:buClr>
              <a:defRPr sz="1800" b="0" i="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93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3" name="Picture 2"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p:cNvSpPr>
            <a:spLocks noGrp="1"/>
          </p:cNvSpPr>
          <p:nvPr>
            <p:ph sz="half" idx="1"/>
          </p:nvPr>
        </p:nvSpPr>
        <p:spPr>
          <a:xfrm>
            <a:off x="457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3"/>
          <p:cNvSpPr>
            <a:spLocks noGrp="1"/>
          </p:cNvSpPr>
          <p:nvPr>
            <p:ph sz="half" idx="2"/>
          </p:nvPr>
        </p:nvSpPr>
        <p:spPr>
          <a:xfrm>
            <a:off x="4648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0" y="1"/>
            <a:ext cx="9144000" cy="1060704"/>
          </a:xfrm>
          <a:ln>
            <a:noFill/>
          </a:ln>
        </p:spPr>
        <p:txBody>
          <a:bodyPr anchor="t" anchorCtr="0">
            <a:normAutofit/>
          </a:bodyPr>
          <a:lstStyle>
            <a:lvl1pPr algn="l">
              <a:lnSpc>
                <a:spcPct val="100000"/>
              </a:lnSpc>
              <a:defRPr sz="2500" b="1" i="0">
                <a:solidFill>
                  <a:srgbClr val="FFFFFF"/>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020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5"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
        <p:nvSpPr>
          <p:cNvPr id="7" name="Text Placeholder 5"/>
          <p:cNvSpPr>
            <a:spLocks noGrp="1"/>
          </p:cNvSpPr>
          <p:nvPr>
            <p:ph type="body" sz="quarter" idx="13"/>
          </p:nvPr>
        </p:nvSpPr>
        <p:spPr>
          <a:xfrm>
            <a:off x="2833433" y="6313295"/>
            <a:ext cx="3477134" cy="379413"/>
          </a:xfrm>
        </p:spPr>
        <p:txBody>
          <a:bodyPr/>
          <a:lstStyle>
            <a:lvl1pPr marL="0" indent="0" algn="ctr">
              <a:buNone/>
              <a:defRPr sz="1800" b="1">
                <a:solidFill>
                  <a:schemeClr val="bg1"/>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34726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01284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9683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93399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85670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44823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3"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3"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2" y="6356354"/>
            <a:ext cx="28956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3"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5F8B6-4AEF-1F4D-AC2D-D10919A1A67B}" type="slidenum">
              <a:rPr lang="en-US" smtClean="0"/>
              <a:t>‹#›</a:t>
            </a:fld>
            <a:endParaRPr lang="en-US" dirty="0"/>
          </a:p>
        </p:txBody>
      </p:sp>
    </p:spTree>
    <p:extLst>
      <p:ext uri="{BB962C8B-B14F-4D97-AF65-F5344CB8AC3E}">
        <p14:creationId xmlns:p14="http://schemas.microsoft.com/office/powerpoint/2010/main" val="7648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rgbClr val="3C5AA8"/>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3C5AA8"/>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3C5AA8"/>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753" y="1630680"/>
            <a:ext cx="3490154" cy="1143000"/>
          </a:xfrm>
        </p:spPr>
        <p:txBody>
          <a:bodyPr>
            <a:normAutofit/>
          </a:bodyPr>
          <a:lstStyle/>
          <a:p>
            <a:pPr lvl="1" algn="ctr" defTabSz="457200" rtl="0">
              <a:spcBef>
                <a:spcPct val="0"/>
              </a:spcBef>
            </a:pPr>
            <a:r>
              <a:rPr lang="en-US" sz="4000" b="1" dirty="0" smtClean="0">
                <a:latin typeface="Arial" pitchFamily="34" charset="0"/>
                <a:cs typeface="Arial" pitchFamily="34" charset="0"/>
              </a:rPr>
              <a:t>Chapter 17</a:t>
            </a:r>
            <a:endParaRPr lang="en-US" sz="4000" dirty="0">
              <a:solidFill>
                <a:schemeClr val="tx1"/>
              </a:solidFill>
              <a:latin typeface="Arial" pitchFamily="34" charset="0"/>
              <a:cs typeface="Arial" pitchFamily="34" charset="0"/>
            </a:endParaRPr>
          </a:p>
        </p:txBody>
      </p:sp>
      <p:sp>
        <p:nvSpPr>
          <p:cNvPr id="17" name="Subtitle 16"/>
          <p:cNvSpPr>
            <a:spLocks noGrp="1"/>
          </p:cNvSpPr>
          <p:nvPr>
            <p:ph type="subTitle" idx="1"/>
          </p:nvPr>
        </p:nvSpPr>
        <p:spPr>
          <a:xfrm>
            <a:off x="5263365" y="2733936"/>
            <a:ext cx="3768042" cy="3408235"/>
          </a:xfrm>
        </p:spPr>
        <p:txBody>
          <a:bodyPr anchor="ctr"/>
          <a:lstStyle/>
          <a:p>
            <a:pPr lvl="1">
              <a:lnSpc>
                <a:spcPct val="90000"/>
              </a:lnSpc>
              <a:spcBef>
                <a:spcPts val="1000"/>
              </a:spcBef>
              <a:buClr>
                <a:srgbClr val="FFFFFF"/>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3600" dirty="0">
                <a:solidFill>
                  <a:schemeClr val="tx1"/>
                </a:solidFill>
                <a:latin typeface="Arial" pitchFamily="34" charset="0"/>
                <a:cs typeface="Arial" pitchFamily="34" charset="0"/>
              </a:rPr>
              <a:t>Making </a:t>
            </a:r>
            <a:r>
              <a:rPr lang="en-US" sz="3600" dirty="0" smtClean="0">
                <a:solidFill>
                  <a:schemeClr val="tx1"/>
                </a:solidFill>
                <a:latin typeface="Arial" pitchFamily="34" charset="0"/>
                <a:cs typeface="Arial" pitchFamily="34" charset="0"/>
              </a:rPr>
              <a:t>Decisions about </a:t>
            </a:r>
            <a:r>
              <a:rPr lang="en-US" sz="3600" dirty="0">
                <a:solidFill>
                  <a:schemeClr val="tx1"/>
                </a:solidFill>
                <a:latin typeface="Arial" pitchFamily="34" charset="0"/>
                <a:cs typeface="Arial" pitchFamily="34" charset="0"/>
              </a:rPr>
              <a:t>Computers, Information, and Society</a:t>
            </a:r>
          </a:p>
        </p:txBody>
      </p:sp>
    </p:spTree>
    <p:extLst>
      <p:ext uri="{BB962C8B-B14F-4D97-AF65-F5344CB8AC3E}">
        <p14:creationId xmlns:p14="http://schemas.microsoft.com/office/powerpoint/2010/main" val="3733835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8398" y="1"/>
            <a:ext cx="8787204" cy="1060704"/>
          </a:xfrm>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1: Is Sharing Good</a:t>
            </a:r>
            <a:r>
              <a:rPr lang="en-US" altLang="en-US" dirty="0" smtClean="0">
                <a:latin typeface="Arial" pitchFamily="34" charset="0"/>
                <a:ea typeface="ＭＳ Ｐゴシック" pitchFamily="34" charset="-128"/>
                <a:cs typeface="Arial" pitchFamily="34" charset="0"/>
              </a:rPr>
              <a:t>? (6 of 8)</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99410"/>
            <a:ext cx="8480320" cy="4826753"/>
          </a:xfrm>
        </p:spPr>
        <p:txBody>
          <a:bodyPr>
            <a:normAutofit/>
          </a:bodyPr>
          <a:lstStyle/>
          <a:p>
            <a:r>
              <a:rPr lang="en-US" altLang="en-US" dirty="0">
                <a:latin typeface="Arial" pitchFamily="34" charset="0"/>
                <a:ea typeface="ＭＳ Ｐゴシック" pitchFamily="34" charset="-128"/>
                <a:cs typeface="Arial" pitchFamily="34" charset="0"/>
              </a:rPr>
              <a:t>Utilitarian argument #1: copying is OK</a:t>
            </a:r>
          </a:p>
          <a:p>
            <a:pPr lvl="1"/>
            <a:r>
              <a:rPr lang="en-US" altLang="en-US" dirty="0">
                <a:latin typeface="Arial" pitchFamily="34" charset="0"/>
                <a:ea typeface="ＭＳ Ｐゴシック" pitchFamily="34" charset="-128"/>
                <a:cs typeface="Arial" pitchFamily="34" charset="0"/>
              </a:rPr>
              <a:t>There are many more music users than publishers</a:t>
            </a:r>
          </a:p>
          <a:p>
            <a:pPr lvl="1"/>
            <a:r>
              <a:rPr lang="en-US" altLang="en-US" dirty="0">
                <a:latin typeface="Arial" pitchFamily="34" charset="0"/>
                <a:ea typeface="ＭＳ Ｐゴシック" pitchFamily="34" charset="-128"/>
                <a:cs typeface="Arial" pitchFamily="34" charset="0"/>
              </a:rPr>
              <a:t>Music users are happy to get free access </a:t>
            </a:r>
          </a:p>
          <a:p>
            <a:pPr lvl="1"/>
            <a:r>
              <a:rPr lang="en-US" altLang="en-US" dirty="0">
                <a:latin typeface="Arial" pitchFamily="34" charset="0"/>
                <a:ea typeface="ＭＳ Ｐゴシック" pitchFamily="34" charset="-128"/>
                <a:cs typeface="Arial" pitchFamily="34" charset="0"/>
              </a:rPr>
              <a:t>Publishers get publicity for their products</a:t>
            </a:r>
          </a:p>
          <a:p>
            <a:pPr lvl="1"/>
            <a:r>
              <a:rPr lang="en-US" altLang="en-US" dirty="0">
                <a:latin typeface="Arial" pitchFamily="34" charset="0"/>
                <a:ea typeface="ＭＳ Ｐゴシック" pitchFamily="34" charset="-128"/>
                <a:cs typeface="Arial" pitchFamily="34" charset="0"/>
              </a:rPr>
              <a:t>File sharing is akin to hearing a song on the radio</a:t>
            </a:r>
          </a:p>
          <a:p>
            <a:pPr lvl="1"/>
            <a:r>
              <a:rPr lang="en-US" altLang="en-US" dirty="0">
                <a:latin typeface="Arial" pitchFamily="34" charset="0"/>
                <a:ea typeface="ＭＳ Ｐゴシック" pitchFamily="34" charset="-128"/>
                <a:cs typeface="Arial" pitchFamily="34" charset="0"/>
              </a:rPr>
              <a:t>Many users buy a song after listening to it</a:t>
            </a:r>
          </a:p>
          <a:p>
            <a:pPr lvl="1"/>
            <a:r>
              <a:rPr lang="en-US" altLang="en-US" dirty="0">
                <a:latin typeface="Arial" pitchFamily="34" charset="0"/>
                <a:ea typeface="ＭＳ Ｐゴシック" pitchFamily="34" charset="-128"/>
                <a:cs typeface="Arial" pitchFamily="34" charset="0"/>
              </a:rPr>
              <a:t>Drop in sales may relate more to purchasing </a:t>
            </a:r>
            <a:br>
              <a:rPr lang="en-US" altLang="en-US" dirty="0">
                <a:latin typeface="Arial" pitchFamily="34" charset="0"/>
                <a:ea typeface="ＭＳ Ｐゴシック" pitchFamily="34" charset="-128"/>
                <a:cs typeface="Arial" pitchFamily="34" charset="0"/>
              </a:rPr>
            </a:br>
            <a:r>
              <a:rPr lang="en-US" altLang="en-US" dirty="0">
                <a:latin typeface="Arial" pitchFamily="34" charset="0"/>
                <a:ea typeface="ＭＳ Ｐゴシック" pitchFamily="34" charset="-128"/>
                <a:cs typeface="Arial" pitchFamily="34" charset="0"/>
              </a:rPr>
              <a:t>song-by-song rather than by </a:t>
            </a:r>
            <a:r>
              <a:rPr lang="en-US" altLang="en-US" dirty="0" smtClean="0">
                <a:latin typeface="Arial" pitchFamily="34" charset="0"/>
                <a:ea typeface="ＭＳ Ｐゴシック" pitchFamily="34" charset="-128"/>
                <a:cs typeface="Arial" pitchFamily="34" charset="0"/>
              </a:rPr>
              <a:t>album</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683383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8398" y="1"/>
            <a:ext cx="8787204" cy="1060704"/>
          </a:xfrm>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1: Is Sharing Good</a:t>
            </a:r>
            <a:r>
              <a:rPr lang="en-US" altLang="en-US" dirty="0" smtClean="0">
                <a:latin typeface="Arial" pitchFamily="34" charset="0"/>
                <a:ea typeface="ＭＳ Ｐゴシック" pitchFamily="34" charset="-128"/>
                <a:cs typeface="Arial" pitchFamily="34" charset="0"/>
              </a:rPr>
              <a:t>? (7 of 8)</a:t>
            </a:r>
            <a:endParaRPr lang="en-US" b="0" dirty="0">
              <a:latin typeface="Arial" pitchFamily="34" charset="0"/>
              <a:cs typeface="Arial" pitchFamily="34" charset="0"/>
            </a:endParaRPr>
          </a:p>
        </p:txBody>
      </p:sp>
      <p:sp>
        <p:nvSpPr>
          <p:cNvPr id="7" name="Content Placeholder 6"/>
          <p:cNvSpPr>
            <a:spLocks noGrp="1"/>
          </p:cNvSpPr>
          <p:nvPr>
            <p:ph idx="1"/>
          </p:nvPr>
        </p:nvSpPr>
        <p:spPr>
          <a:xfrm>
            <a:off x="288758" y="1231266"/>
            <a:ext cx="8648765" cy="4928902"/>
          </a:xfrm>
        </p:spPr>
        <p:txBody>
          <a:bodyPr>
            <a:normAutofit/>
          </a:bodyPr>
          <a:lstStyle/>
          <a:p>
            <a:r>
              <a:rPr lang="en-US" altLang="en-US" dirty="0">
                <a:latin typeface="Arial" pitchFamily="34" charset="0"/>
                <a:ea typeface="ＭＳ Ｐゴシック" pitchFamily="34" charset="-128"/>
                <a:cs typeface="Arial" pitchFamily="34" charset="0"/>
              </a:rPr>
              <a:t>Utilitarian argument #2: copying is not OK</a:t>
            </a:r>
          </a:p>
          <a:p>
            <a:pPr lvl="1"/>
            <a:r>
              <a:rPr lang="en-US" altLang="en-US" dirty="0">
                <a:latin typeface="Arial" pitchFamily="34" charset="0"/>
                <a:ea typeface="ＭＳ Ｐゴシック" pitchFamily="34" charset="-128"/>
                <a:cs typeface="Arial" pitchFamily="34" charset="0"/>
              </a:rPr>
              <a:t>Early on MP3 sharing encouraged CD sales, but long-term trend is reduction in sales</a:t>
            </a:r>
          </a:p>
          <a:p>
            <a:pPr lvl="1"/>
            <a:r>
              <a:rPr lang="en-US" altLang="en-US" dirty="0">
                <a:latin typeface="Arial" pitchFamily="34" charset="0"/>
                <a:ea typeface="ＭＳ Ｐゴシック" pitchFamily="34" charset="-128"/>
                <a:cs typeface="Arial" pitchFamily="34" charset="0"/>
              </a:rPr>
              <a:t>iTunes and Amazon sell one song at a time to compete with illegal file sharing</a:t>
            </a:r>
          </a:p>
          <a:p>
            <a:pPr lvl="1"/>
            <a:r>
              <a:rPr lang="en-US" altLang="en-US" dirty="0">
                <a:latin typeface="Arial" pitchFamily="34" charset="0"/>
                <a:ea typeface="ＭＳ Ｐゴシック" pitchFamily="34" charset="-128"/>
                <a:cs typeface="Arial" pitchFamily="34" charset="0"/>
              </a:rPr>
              <a:t>If publishers cannot profit, then less music will be made</a:t>
            </a:r>
          </a:p>
          <a:p>
            <a:pPr lvl="1"/>
            <a:r>
              <a:rPr lang="en-US" altLang="en-US" dirty="0">
                <a:latin typeface="Arial" pitchFamily="34" charset="0"/>
                <a:ea typeface="ＭＳ Ｐゴシック" pitchFamily="34" charset="-128"/>
                <a:cs typeface="Arial" pitchFamily="34" charset="0"/>
              </a:rPr>
              <a:t>Copyright protection is the law, and music file sharing is clearly illegal; encouraging illegal behavior is </a:t>
            </a:r>
            <a:r>
              <a:rPr lang="en-US" altLang="en-US" dirty="0" smtClean="0">
                <a:latin typeface="Arial" pitchFamily="34" charset="0"/>
                <a:ea typeface="ＭＳ Ｐゴシック" pitchFamily="34" charset="-128"/>
                <a:cs typeface="Arial" pitchFamily="34" charset="0"/>
              </a:rPr>
              <a:t>wrong</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705819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8398" y="1"/>
            <a:ext cx="8787204" cy="1060704"/>
          </a:xfrm>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1: Is Sharing </a:t>
            </a:r>
            <a:r>
              <a:rPr lang="en-US" altLang="en-US" dirty="0" smtClean="0">
                <a:latin typeface="Arial" pitchFamily="34" charset="0"/>
                <a:ea typeface="ＭＳ Ｐゴシック" pitchFamily="34" charset="-128"/>
                <a:cs typeface="Arial" pitchFamily="34" charset="0"/>
              </a:rPr>
              <a:t>Good? (8 of 8)</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b="1" dirty="0">
                <a:latin typeface="Arial" pitchFamily="34" charset="0"/>
                <a:ea typeface="ＭＳ Ｐゴシック" pitchFamily="34" charset="-128"/>
                <a:cs typeface="Arial" pitchFamily="34" charset="0"/>
              </a:rPr>
              <a:t>Dialectic</a:t>
            </a:r>
            <a:r>
              <a:rPr lang="en-US" altLang="en-US" dirty="0">
                <a:latin typeface="Arial" pitchFamily="34" charset="0"/>
                <a:ea typeface="ＭＳ Ｐゴシック" pitchFamily="34" charset="-128"/>
                <a:cs typeface="Arial" pitchFamily="34" charset="0"/>
              </a:rPr>
              <a:t>: a dialogue that explores an issue from both sides to lead to greater understanding</a:t>
            </a:r>
          </a:p>
          <a:p>
            <a:r>
              <a:rPr lang="en-US" altLang="en-US" dirty="0">
                <a:latin typeface="Arial" pitchFamily="34" charset="0"/>
                <a:ea typeface="ＭＳ Ｐゴシック" pitchFamily="34" charset="-128"/>
                <a:cs typeface="Arial" pitchFamily="34" charset="0"/>
              </a:rPr>
              <a:t>An example:</a:t>
            </a:r>
          </a:p>
          <a:p>
            <a:pPr lvl="1"/>
            <a:r>
              <a:rPr lang="en-US" altLang="en-US" dirty="0">
                <a:latin typeface="Arial" pitchFamily="34" charset="0"/>
                <a:ea typeface="ＭＳ Ｐゴシック" pitchFamily="34" charset="-128"/>
                <a:cs typeface="Arial" pitchFamily="34" charset="0"/>
              </a:rPr>
              <a:t>Facts are that music sales have dropped continuously</a:t>
            </a:r>
          </a:p>
          <a:p>
            <a:pPr lvl="1"/>
            <a:r>
              <a:rPr lang="en-US" altLang="en-US" dirty="0">
                <a:latin typeface="Arial" pitchFamily="34" charset="0"/>
                <a:ea typeface="ＭＳ Ｐゴシック" pitchFamily="34" charset="-128"/>
                <a:cs typeface="Arial" pitchFamily="34" charset="0"/>
              </a:rPr>
              <a:t>Long-term, argument that less music would be published is a strong one</a:t>
            </a:r>
          </a:p>
          <a:p>
            <a:pPr lvl="1"/>
            <a:r>
              <a:rPr lang="en-US" altLang="en-US" dirty="0">
                <a:latin typeface="Arial" pitchFamily="34" charset="0"/>
                <a:ea typeface="ＭＳ Ｐゴシック" pitchFamily="34" charset="-128"/>
                <a:cs typeface="Arial" pitchFamily="34" charset="0"/>
              </a:rPr>
              <a:t>Lesser-known artists may use file sharing to become better known, depend on income from performances</a:t>
            </a:r>
          </a:p>
          <a:p>
            <a:pPr lvl="1"/>
            <a:r>
              <a:rPr lang="en-US" altLang="en-US" dirty="0">
                <a:latin typeface="Arial" pitchFamily="34" charset="0"/>
                <a:ea typeface="ＭＳ Ｐゴシック" pitchFamily="34" charset="-128"/>
                <a:cs typeface="Arial" pitchFamily="34" charset="0"/>
              </a:rPr>
              <a:t>Rethink the music industry from a new </a:t>
            </a:r>
            <a:r>
              <a:rPr lang="en-US" altLang="en-US" dirty="0" smtClean="0">
                <a:latin typeface="Arial" pitchFamily="34" charset="0"/>
                <a:ea typeface="ＭＳ Ｐゴシック" pitchFamily="34" charset="-128"/>
                <a:cs typeface="Arial" pitchFamily="34" charset="0"/>
              </a:rPr>
              <a:t>viewpoint</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506454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 y="16043"/>
            <a:ext cx="9140420" cy="1010652"/>
          </a:xfrm>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2: The Athens Affair—Privacy vs. </a:t>
            </a:r>
            <a:r>
              <a:rPr lang="en-US" altLang="en-US" dirty="0" smtClean="0">
                <a:latin typeface="Arial" pitchFamily="34" charset="0"/>
                <a:ea typeface="ＭＳ Ｐゴシック" pitchFamily="34" charset="-128"/>
                <a:cs typeface="Arial" pitchFamily="34" charset="0"/>
              </a:rPr>
              <a:t>Security (1 of 12)</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41161" y="1279392"/>
            <a:ext cx="8480320" cy="4894898"/>
          </a:xfrm>
        </p:spPr>
        <p:txBody>
          <a:bodyPr>
            <a:normAutofit/>
          </a:bodyPr>
          <a:lstStyle/>
          <a:p>
            <a:r>
              <a:rPr lang="en-US" altLang="en-US" dirty="0">
                <a:latin typeface="Arial" pitchFamily="34" charset="0"/>
                <a:ea typeface="ＭＳ Ｐゴシック" pitchFamily="34" charset="-128"/>
                <a:cs typeface="Arial" pitchFamily="34" charset="0"/>
              </a:rPr>
              <a:t>Law enforcement needs to wiretap phones belonging to suspects</a:t>
            </a:r>
          </a:p>
          <a:p>
            <a:pPr lvl="1"/>
            <a:r>
              <a:rPr lang="en-US" altLang="en-US" dirty="0">
                <a:latin typeface="Arial" pitchFamily="34" charset="0"/>
                <a:ea typeface="ＭＳ Ｐゴシック" pitchFamily="34" charset="-128"/>
                <a:cs typeface="Arial" pitchFamily="34" charset="0"/>
              </a:rPr>
              <a:t>Prior to cellular technology, a wiretap was a literal split off the main phone wire into the building</a:t>
            </a:r>
          </a:p>
          <a:p>
            <a:r>
              <a:rPr lang="en-US" altLang="en-US" dirty="0">
                <a:latin typeface="Arial" pitchFamily="34" charset="0"/>
                <a:ea typeface="ＭＳ Ｐゴシック" pitchFamily="34" charset="-128"/>
                <a:cs typeface="Arial" pitchFamily="34" charset="0"/>
              </a:rPr>
              <a:t>Modern use of cell phones and VoIP complicates phone taps</a:t>
            </a:r>
          </a:p>
          <a:p>
            <a:r>
              <a:rPr lang="en-US" altLang="en-US" dirty="0">
                <a:latin typeface="Arial" pitchFamily="34" charset="0"/>
                <a:ea typeface="ＭＳ Ｐゴシック" pitchFamily="34" charset="-128"/>
                <a:cs typeface="Arial" pitchFamily="34" charset="0"/>
              </a:rPr>
              <a:t>However, most/all phone calls go through computer systems</a:t>
            </a:r>
          </a:p>
          <a:p>
            <a:r>
              <a:rPr lang="en-US" altLang="en-US" dirty="0">
                <a:latin typeface="Arial" pitchFamily="34" charset="0"/>
                <a:ea typeface="ＭＳ Ｐゴシック" pitchFamily="34" charset="-128"/>
                <a:cs typeface="Arial" pitchFamily="34" charset="0"/>
              </a:rPr>
              <a:t>Laws require all telecommunications to support “lawful intercept” (LI) systems for </a:t>
            </a:r>
            <a:r>
              <a:rPr lang="en-US" altLang="en-US" dirty="0" smtClean="0">
                <a:latin typeface="Arial" pitchFamily="34" charset="0"/>
                <a:ea typeface="ＭＳ Ｐゴシック" pitchFamily="34" charset="-128"/>
                <a:cs typeface="Arial" pitchFamily="34" charset="0"/>
              </a:rPr>
              <a:t>wiretaps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455718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2: The Athens Affair—Privacy vs. </a:t>
            </a:r>
            <a:r>
              <a:rPr lang="en-US" altLang="en-US" dirty="0" smtClean="0">
                <a:latin typeface="Arial" pitchFamily="34" charset="0"/>
                <a:ea typeface="ＭＳ Ｐゴシック" pitchFamily="34" charset="-128"/>
                <a:cs typeface="Arial" pitchFamily="34" charset="0"/>
              </a:rPr>
              <a:t>Security (2 of 12)</a:t>
            </a:r>
            <a:endParaRPr lang="en-US" b="0" dirty="0">
              <a:latin typeface="Arial" pitchFamily="34" charset="0"/>
              <a:cs typeface="Arial" pitchFamily="34" charset="0"/>
            </a:endParaRPr>
          </a:p>
        </p:txBody>
      </p:sp>
      <p:sp>
        <p:nvSpPr>
          <p:cNvPr id="5" name="Content Placeholder 2"/>
          <p:cNvSpPr>
            <a:spLocks noGrp="1" noChangeArrowheads="1"/>
          </p:cNvSpPr>
          <p:nvPr>
            <p:ph idx="1"/>
          </p:nvPr>
        </p:nvSpPr>
        <p:spPr/>
        <p:txBody>
          <a:bodyPr/>
          <a:lstStyle/>
          <a:p>
            <a:r>
              <a:rPr lang="en-US" altLang="en-US" dirty="0" smtClean="0">
                <a:latin typeface="Arial" pitchFamily="34" charset="0"/>
                <a:ea typeface="ＭＳ Ｐゴシック" pitchFamily="34" charset="-128"/>
                <a:cs typeface="Arial" pitchFamily="34" charset="0"/>
              </a:rPr>
              <a:t>Built-in LI systems are a target for hackers</a:t>
            </a:r>
          </a:p>
          <a:p>
            <a:r>
              <a:rPr lang="en-US" altLang="en-US" dirty="0" smtClean="0">
                <a:latin typeface="Arial" pitchFamily="34" charset="0"/>
                <a:ea typeface="ＭＳ Ｐゴシック" pitchFamily="34" charset="-128"/>
                <a:cs typeface="Arial" pitchFamily="34" charset="0"/>
              </a:rPr>
              <a:t>In Greece, hackers wiretapped 100 major business and political leaders</a:t>
            </a:r>
          </a:p>
          <a:p>
            <a:r>
              <a:rPr lang="en-US" altLang="en-US" dirty="0" smtClean="0">
                <a:latin typeface="Arial" pitchFamily="34" charset="0"/>
                <a:ea typeface="ＭＳ Ｐゴシック" pitchFamily="34" charset="-128"/>
                <a:cs typeface="Arial" pitchFamily="34" charset="0"/>
              </a:rPr>
              <a:t>No trace of who did it or why</a:t>
            </a:r>
          </a:p>
          <a:p>
            <a:r>
              <a:rPr lang="en-US" altLang="en-US" dirty="0" smtClean="0">
                <a:latin typeface="Arial" pitchFamily="34" charset="0"/>
                <a:ea typeface="ＭＳ Ｐゴシック" pitchFamily="34" charset="-128"/>
                <a:cs typeface="Arial" pitchFamily="34" charset="0"/>
              </a:rPr>
              <a:t>Ethical question </a:t>
            </a:r>
          </a:p>
          <a:p>
            <a:pPr lvl="1"/>
            <a:r>
              <a:rPr lang="en-US" altLang="en-US" dirty="0" smtClean="0">
                <a:latin typeface="Arial" pitchFamily="34" charset="0"/>
                <a:ea typeface="ＭＳ Ｐゴシック" pitchFamily="34" charset="-128"/>
                <a:cs typeface="Arial" pitchFamily="34" charset="0"/>
              </a:rPr>
              <a:t>How does the decision to require LI software impact privacy and security?</a:t>
            </a:r>
          </a:p>
        </p:txBody>
      </p:sp>
    </p:spTree>
    <p:extLst>
      <p:ext uri="{BB962C8B-B14F-4D97-AF65-F5344CB8AC3E}">
        <p14:creationId xmlns:p14="http://schemas.microsoft.com/office/powerpoint/2010/main" val="4237995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2: The Athens Affair—Privacy vs. </a:t>
            </a:r>
            <a:r>
              <a:rPr lang="en-US" altLang="en-US" dirty="0" smtClean="0">
                <a:latin typeface="Arial" pitchFamily="34" charset="0"/>
                <a:ea typeface="ＭＳ Ｐゴシック" pitchFamily="34" charset="-128"/>
                <a:cs typeface="Arial" pitchFamily="34" charset="0"/>
              </a:rPr>
              <a:t>Security (3 of 12)</a:t>
            </a:r>
            <a:endParaRPr lang="en-US" b="0" dirty="0">
              <a:latin typeface="Arial" pitchFamily="34" charset="0"/>
              <a:cs typeface="Arial" pitchFamily="34" charset="0"/>
            </a:endParaRPr>
          </a:p>
        </p:txBody>
      </p:sp>
      <p:sp>
        <p:nvSpPr>
          <p:cNvPr id="4" name="Content Placeholder 3"/>
          <p:cNvSpPr>
            <a:spLocks noGrp="1"/>
          </p:cNvSpPr>
          <p:nvPr>
            <p:ph idx="1"/>
          </p:nvPr>
        </p:nvSpPr>
        <p:spPr>
          <a:xfrm>
            <a:off x="473245" y="1247308"/>
            <a:ext cx="8229600" cy="4894898"/>
          </a:xfrm>
        </p:spPr>
        <p:txBody>
          <a:bodyPr/>
          <a:lstStyle/>
          <a:p>
            <a:r>
              <a:rPr lang="en-US" altLang="en-US" dirty="0">
                <a:latin typeface="Arial" pitchFamily="34" charset="0"/>
                <a:ea typeface="ＭＳ Ｐゴシック" pitchFamily="34" charset="-128"/>
                <a:cs typeface="Arial" pitchFamily="34" charset="0"/>
              </a:rPr>
              <a:t>Ethical reasoning by </a:t>
            </a:r>
            <a:r>
              <a:rPr lang="en-US" altLang="en-US" b="1" dirty="0">
                <a:latin typeface="Arial" pitchFamily="34" charset="0"/>
                <a:ea typeface="ＭＳ Ｐゴシック" pitchFamily="34" charset="-128"/>
                <a:cs typeface="Arial" pitchFamily="34" charset="0"/>
              </a:rPr>
              <a:t>analogy</a:t>
            </a:r>
            <a:endParaRPr lang="en-US" altLang="en-US" dirty="0">
              <a:latin typeface="Arial" pitchFamily="34" charset="0"/>
              <a:ea typeface="ＭＳ Ｐゴシック" pitchFamily="34" charset="-128"/>
              <a:cs typeface="Arial" pitchFamily="34" charset="0"/>
            </a:endParaRPr>
          </a:p>
          <a:p>
            <a:pPr lvl="1"/>
            <a:r>
              <a:rPr lang="en-US" altLang="en-US" dirty="0">
                <a:latin typeface="Arial" pitchFamily="34" charset="0"/>
                <a:ea typeface="ＭＳ Ｐゴシック" pitchFamily="34" charset="-128"/>
                <a:cs typeface="Arial" pitchFamily="34" charset="0"/>
              </a:rPr>
              <a:t>Analogy-making is familiar to everyone</a:t>
            </a:r>
          </a:p>
          <a:p>
            <a:pPr lvl="1"/>
            <a:r>
              <a:rPr lang="en-US" altLang="en-US" dirty="0">
                <a:latin typeface="Arial" pitchFamily="34" charset="0"/>
                <a:ea typeface="ＭＳ Ｐゴシック" pitchFamily="34" charset="-128"/>
                <a:cs typeface="Arial" pitchFamily="34" charset="0"/>
              </a:rPr>
              <a:t>Analogies are never perfect: what aspects are important?</a:t>
            </a:r>
          </a:p>
          <a:p>
            <a:pPr lvl="1"/>
            <a:r>
              <a:rPr lang="en-US" altLang="en-US" dirty="0">
                <a:latin typeface="Arial" pitchFamily="34" charset="0"/>
                <a:ea typeface="ＭＳ Ｐゴシック" pitchFamily="34" charset="-128"/>
                <a:cs typeface="Arial" pitchFamily="34" charset="0"/>
              </a:rPr>
              <a:t>Apply decisions from one problem to another</a:t>
            </a:r>
          </a:p>
          <a:p>
            <a:pPr lvl="1"/>
            <a:r>
              <a:rPr lang="en-US" altLang="en-US" dirty="0">
                <a:latin typeface="Arial" pitchFamily="34" charset="0"/>
                <a:ea typeface="ＭＳ Ｐゴシック" pitchFamily="34" charset="-128"/>
                <a:cs typeface="Arial" pitchFamily="34" charset="0"/>
              </a:rPr>
              <a:t>Identify what doesn’t fit; often an important aspect of the </a:t>
            </a:r>
            <a:r>
              <a:rPr lang="en-US" altLang="en-US" dirty="0" smtClean="0">
                <a:latin typeface="Arial" pitchFamily="34" charset="0"/>
                <a:ea typeface="ＭＳ Ｐゴシック" pitchFamily="34" charset="-128"/>
                <a:cs typeface="Arial" pitchFamily="34" charset="0"/>
              </a:rPr>
              <a:t>problem</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950016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2: The Athens Affair—Privacy vs. </a:t>
            </a:r>
            <a:r>
              <a:rPr lang="en-US" altLang="en-US" dirty="0" smtClean="0">
                <a:latin typeface="Arial" pitchFamily="34" charset="0"/>
                <a:ea typeface="ＭＳ Ｐゴシック" pitchFamily="34" charset="-128"/>
                <a:cs typeface="Arial" pitchFamily="34" charset="0"/>
              </a:rPr>
              <a:t>Security (4 of 12)</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5"/>
            <a:ext cx="8510334" cy="4960987"/>
          </a:xfrm>
        </p:spPr>
        <p:txBody>
          <a:bodyPr>
            <a:normAutofit/>
          </a:bodyPr>
          <a:lstStyle/>
          <a:p>
            <a:r>
              <a:rPr lang="en-US" altLang="en-US" dirty="0">
                <a:latin typeface="Arial" pitchFamily="34" charset="0"/>
                <a:ea typeface="ＭＳ Ｐゴシック" pitchFamily="34" charset="-128"/>
                <a:cs typeface="Arial" pitchFamily="34" charset="0"/>
              </a:rPr>
              <a:t>Analogy #1: LI is like requiring everyone to record their face-to-face conversations</a:t>
            </a:r>
          </a:p>
          <a:p>
            <a:pPr lvl="1"/>
            <a:r>
              <a:rPr lang="en-US" altLang="en-US" dirty="0">
                <a:latin typeface="Arial" pitchFamily="34" charset="0"/>
                <a:ea typeface="ＭＳ Ｐゴシック" pitchFamily="34" charset="-128"/>
                <a:cs typeface="Arial" pitchFamily="34" charset="0"/>
              </a:rPr>
              <a:t>Focused on VoIP (e.g., Skype)</a:t>
            </a:r>
          </a:p>
          <a:p>
            <a:pPr lvl="1"/>
            <a:r>
              <a:rPr lang="en-US" altLang="en-US" dirty="0">
                <a:latin typeface="Arial" pitchFamily="34" charset="0"/>
                <a:ea typeface="ＭＳ Ｐゴシック" pitchFamily="34" charset="-128"/>
                <a:cs typeface="Arial" pitchFamily="34" charset="0"/>
              </a:rPr>
              <a:t>Similarities between VoIP and face-to-face</a:t>
            </a:r>
          </a:p>
          <a:p>
            <a:pPr lvl="2"/>
            <a:r>
              <a:rPr lang="en-US" altLang="en-US" dirty="0">
                <a:latin typeface="Arial" pitchFamily="34" charset="0"/>
                <a:ea typeface="ＭＳ Ｐゴシック" pitchFamily="34" charset="-128"/>
                <a:cs typeface="Arial" pitchFamily="34" charset="0"/>
              </a:rPr>
              <a:t>Forms of communication</a:t>
            </a:r>
          </a:p>
          <a:p>
            <a:pPr lvl="2"/>
            <a:r>
              <a:rPr lang="en-US" altLang="en-US" dirty="0">
                <a:latin typeface="Arial" pitchFamily="34" charset="0"/>
                <a:ea typeface="ＭＳ Ｐゴシック" pitchFamily="34" charset="-128"/>
                <a:cs typeface="Arial" pitchFamily="34" charset="0"/>
              </a:rPr>
              <a:t>Meant to include a limited number</a:t>
            </a:r>
          </a:p>
          <a:p>
            <a:pPr lvl="2"/>
            <a:r>
              <a:rPr lang="en-US" altLang="en-US" dirty="0">
                <a:latin typeface="Arial" pitchFamily="34" charset="0"/>
                <a:ea typeface="ＭＳ Ｐゴシック" pitchFamily="34" charset="-128"/>
                <a:cs typeface="Arial" pitchFamily="34" charset="0"/>
              </a:rPr>
              <a:t>Possible for others to listen in</a:t>
            </a:r>
          </a:p>
          <a:p>
            <a:pPr lvl="2"/>
            <a:r>
              <a:rPr lang="en-US" altLang="en-US" dirty="0">
                <a:latin typeface="Arial" pitchFamily="34" charset="0"/>
                <a:ea typeface="ＭＳ Ｐゴシック" pitchFamily="34" charset="-128"/>
                <a:cs typeface="Arial" pitchFamily="34" charset="0"/>
              </a:rPr>
              <a:t>Easy access for others; required recordings allow abuses by government or </a:t>
            </a:r>
            <a:r>
              <a:rPr lang="en-US" altLang="en-US" dirty="0" smtClean="0">
                <a:latin typeface="Arial" pitchFamily="34" charset="0"/>
                <a:ea typeface="ＭＳ Ｐゴシック" pitchFamily="34" charset="-128"/>
                <a:cs typeface="Arial" pitchFamily="34" charset="0"/>
              </a:rPr>
              <a:t>hackers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514246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2: The Athens Affair—Privacy vs. </a:t>
            </a:r>
            <a:r>
              <a:rPr lang="en-US" altLang="en-US" dirty="0" smtClean="0">
                <a:latin typeface="Arial" pitchFamily="34" charset="0"/>
                <a:ea typeface="ＭＳ Ｐゴシック" pitchFamily="34" charset="-128"/>
                <a:cs typeface="Arial" pitchFamily="34" charset="0"/>
              </a:rPr>
              <a:t>Security (5 of 12)</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315452"/>
            <a:ext cx="8494292" cy="4810711"/>
          </a:xfrm>
        </p:spPr>
        <p:txBody>
          <a:bodyPr>
            <a:normAutofit/>
          </a:bodyPr>
          <a:lstStyle/>
          <a:p>
            <a:pPr lvl="1"/>
            <a:r>
              <a:rPr lang="en-US" altLang="en-US" dirty="0">
                <a:latin typeface="Arial" pitchFamily="34" charset="0"/>
                <a:ea typeface="ＭＳ Ｐゴシック" pitchFamily="34" charset="-128"/>
                <a:cs typeface="Arial" pitchFamily="34" charset="0"/>
              </a:rPr>
              <a:t>Decisions about face-to-face conversations</a:t>
            </a:r>
          </a:p>
          <a:p>
            <a:pPr lvl="2"/>
            <a:r>
              <a:rPr lang="en-US" altLang="en-US" dirty="0">
                <a:latin typeface="Arial" pitchFamily="34" charset="0"/>
                <a:ea typeface="ＭＳ Ｐゴシック" pitchFamily="34" charset="-128"/>
                <a:cs typeface="Arial" pitchFamily="34" charset="0"/>
              </a:rPr>
              <a:t>Private conversations are not monitored routinely </a:t>
            </a:r>
          </a:p>
          <a:p>
            <a:pPr lvl="2"/>
            <a:r>
              <a:rPr lang="en-US" altLang="en-US" dirty="0">
                <a:latin typeface="Arial" pitchFamily="34" charset="0"/>
                <a:ea typeface="ＭＳ Ｐゴシック" pitchFamily="34" charset="-128"/>
                <a:cs typeface="Arial" pitchFamily="34" charset="0"/>
              </a:rPr>
              <a:t>Monitoring only with court order and probable cause</a:t>
            </a:r>
          </a:p>
          <a:p>
            <a:pPr lvl="2"/>
            <a:r>
              <a:rPr lang="en-US" altLang="en-US" dirty="0">
                <a:latin typeface="Arial" pitchFamily="34" charset="0"/>
                <a:ea typeface="ＭＳ Ｐゴシック" pitchFamily="34" charset="-128"/>
                <a:cs typeface="Arial" pitchFamily="34" charset="0"/>
              </a:rPr>
              <a:t>We do NOT record all conversations all the time</a:t>
            </a:r>
          </a:p>
          <a:p>
            <a:pPr lvl="1"/>
            <a:r>
              <a:rPr lang="en-US" altLang="en-US" dirty="0">
                <a:latin typeface="Arial" pitchFamily="34" charset="0"/>
                <a:ea typeface="ＭＳ Ｐゴシック" pitchFamily="34" charset="-128"/>
                <a:cs typeface="Arial" pitchFamily="34" charset="0"/>
              </a:rPr>
              <a:t>Implications by analogy for VoIP</a:t>
            </a:r>
          </a:p>
          <a:p>
            <a:pPr lvl="2"/>
            <a:r>
              <a:rPr lang="en-US" altLang="en-US" dirty="0">
                <a:latin typeface="Arial" pitchFamily="34" charset="0"/>
                <a:ea typeface="ＭＳ Ｐゴシック" pitchFamily="34" charset="-128"/>
                <a:cs typeface="Arial" pitchFamily="34" charset="0"/>
              </a:rPr>
              <a:t>LI systems go beyond rules for private conversations</a:t>
            </a:r>
          </a:p>
          <a:p>
            <a:pPr lvl="2"/>
            <a:r>
              <a:rPr lang="en-US" altLang="en-US" dirty="0">
                <a:latin typeface="Arial" pitchFamily="34" charset="0"/>
                <a:ea typeface="ＭＳ Ｐゴシック" pitchFamily="34" charset="-128"/>
                <a:cs typeface="Arial" pitchFamily="34" charset="0"/>
              </a:rPr>
              <a:t>Without LI, law enforcement can still monitor as with face-to-face </a:t>
            </a:r>
            <a:r>
              <a:rPr lang="en-US" altLang="en-US" dirty="0" smtClean="0">
                <a:latin typeface="Arial" pitchFamily="34" charset="0"/>
                <a:ea typeface="ＭＳ Ｐゴシック" pitchFamily="34" charset="-128"/>
                <a:cs typeface="Arial" pitchFamily="34" charset="0"/>
              </a:rPr>
              <a:t>conversations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8486262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2: The Athens Affair—Privacy vs. </a:t>
            </a:r>
            <a:r>
              <a:rPr lang="en-US" altLang="en-US" dirty="0" smtClean="0">
                <a:latin typeface="Arial" pitchFamily="34" charset="0"/>
                <a:ea typeface="ＭＳ Ｐゴシック" pitchFamily="34" charset="-128"/>
                <a:cs typeface="Arial" pitchFamily="34" charset="0"/>
              </a:rPr>
              <a:t>Security (6 of 12)</a:t>
            </a:r>
            <a:endParaRPr lang="en-US" b="0" dirty="0">
              <a:latin typeface="Arial" pitchFamily="34" charset="0"/>
              <a:cs typeface="Arial" pitchFamily="34" charset="0"/>
            </a:endParaRPr>
          </a:p>
        </p:txBody>
      </p:sp>
      <p:sp>
        <p:nvSpPr>
          <p:cNvPr id="3" name="Content Placeholder 2"/>
          <p:cNvSpPr>
            <a:spLocks noGrp="1"/>
          </p:cNvSpPr>
          <p:nvPr>
            <p:ph idx="1"/>
          </p:nvPr>
        </p:nvSpPr>
        <p:spPr/>
        <p:txBody>
          <a:bodyPr/>
          <a:lstStyle/>
          <a:p>
            <a:pPr lvl="1"/>
            <a:r>
              <a:rPr lang="en-US" altLang="en-US" dirty="0">
                <a:latin typeface="Arial" pitchFamily="34" charset="0"/>
                <a:ea typeface="ＭＳ Ｐゴシック" pitchFamily="34" charset="-128"/>
                <a:cs typeface="Arial" pitchFamily="34" charset="0"/>
              </a:rPr>
              <a:t>Problems with the analogy</a:t>
            </a:r>
          </a:p>
          <a:p>
            <a:pPr lvl="2"/>
            <a:r>
              <a:rPr lang="en-US" altLang="en-US" dirty="0">
                <a:latin typeface="Arial" pitchFamily="34" charset="0"/>
                <a:ea typeface="ＭＳ Ｐゴシック" pitchFamily="34" charset="-128"/>
                <a:cs typeface="Arial" pitchFamily="34" charset="0"/>
              </a:rPr>
              <a:t>This argument would apply to normal phone tapping</a:t>
            </a:r>
          </a:p>
          <a:p>
            <a:pPr lvl="2"/>
            <a:r>
              <a:rPr lang="en-US" altLang="en-US" dirty="0">
                <a:latin typeface="Arial" pitchFamily="34" charset="0"/>
                <a:ea typeface="ＭＳ Ｐゴシック" pitchFamily="34" charset="-128"/>
                <a:cs typeface="Arial" pitchFamily="34" charset="0"/>
              </a:rPr>
              <a:t>Society accepts the need for some phone taps</a:t>
            </a:r>
          </a:p>
          <a:p>
            <a:pPr lvl="2"/>
            <a:r>
              <a:rPr lang="en-US" altLang="en-US" dirty="0">
                <a:latin typeface="Arial" pitchFamily="34" charset="0"/>
                <a:ea typeface="ＭＳ Ｐゴシック" pitchFamily="34" charset="-128"/>
                <a:cs typeface="Arial" pitchFamily="34" charset="0"/>
              </a:rPr>
              <a:t>What features of the analogy don’t work?</a:t>
            </a:r>
          </a:p>
          <a:p>
            <a:pPr lvl="2"/>
            <a:r>
              <a:rPr lang="en-US" altLang="en-US" dirty="0">
                <a:latin typeface="Arial" pitchFamily="34" charset="0"/>
                <a:ea typeface="ＭＳ Ｐゴシック" pitchFamily="34" charset="-128"/>
                <a:cs typeface="Arial" pitchFamily="34" charset="0"/>
              </a:rPr>
              <a:t>Fourth party involvement: telecommunications provider</a:t>
            </a:r>
          </a:p>
          <a:p>
            <a:pPr lvl="1"/>
            <a:r>
              <a:rPr lang="en-US" altLang="en-US" dirty="0">
                <a:latin typeface="Arial" pitchFamily="34" charset="0"/>
                <a:ea typeface="ＭＳ Ｐゴシック" pitchFamily="34" charset="-128"/>
                <a:cs typeface="Arial" pitchFamily="34" charset="0"/>
              </a:rPr>
              <a:t>An analogy that includes a middleman is </a:t>
            </a:r>
            <a:r>
              <a:rPr lang="en-US" altLang="en-US" dirty="0" smtClean="0">
                <a:latin typeface="Arial" pitchFamily="34" charset="0"/>
                <a:ea typeface="ＭＳ Ｐゴシック" pitchFamily="34" charset="-128"/>
                <a:cs typeface="Arial" pitchFamily="34" charset="0"/>
              </a:rPr>
              <a:t>needed</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388136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2: The Athens Affair—Privacy vs. </a:t>
            </a:r>
            <a:r>
              <a:rPr lang="en-US" altLang="en-US" dirty="0" smtClean="0">
                <a:latin typeface="Arial" pitchFamily="34" charset="0"/>
                <a:ea typeface="ＭＳ Ｐゴシック" pitchFamily="34" charset="-128"/>
                <a:cs typeface="Arial" pitchFamily="34" charset="0"/>
              </a:rPr>
              <a:t>Security (7 of 12)</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ea typeface="ＭＳ Ｐゴシック" pitchFamily="34" charset="-128"/>
                <a:cs typeface="Arial" pitchFamily="34" charset="0"/>
              </a:rPr>
              <a:t>Analogy #2: LI is like suspicious activity reporting (SAR) in banking</a:t>
            </a:r>
          </a:p>
          <a:p>
            <a:pPr lvl="1"/>
            <a:r>
              <a:rPr lang="en-US" altLang="en-US" dirty="0">
                <a:latin typeface="Arial" pitchFamily="34" charset="0"/>
                <a:ea typeface="ＭＳ Ｐゴシック" pitchFamily="34" charset="-128"/>
                <a:cs typeface="Arial" pitchFamily="34" charset="0"/>
              </a:rPr>
              <a:t>U.S. banks must notify government when they see suspicious transactions</a:t>
            </a:r>
          </a:p>
          <a:p>
            <a:pPr lvl="1"/>
            <a:r>
              <a:rPr lang="en-US" altLang="en-US" dirty="0">
                <a:latin typeface="Arial" pitchFamily="34" charset="0"/>
                <a:ea typeface="ＭＳ Ｐゴシック" pitchFamily="34" charset="-128"/>
                <a:cs typeface="Arial" pitchFamily="34" charset="0"/>
              </a:rPr>
              <a:t>Similarities between LI and SAR</a:t>
            </a:r>
          </a:p>
          <a:p>
            <a:pPr lvl="2"/>
            <a:r>
              <a:rPr lang="en-US" altLang="en-US" dirty="0">
                <a:latin typeface="Arial" pitchFamily="34" charset="0"/>
                <a:ea typeface="ＭＳ Ｐゴシック" pitchFamily="34" charset="-128"/>
                <a:cs typeface="Arial" pitchFamily="34" charset="0"/>
              </a:rPr>
              <a:t>Both are critical resources for criminals and require the help of external (law-abiding) entity</a:t>
            </a:r>
          </a:p>
          <a:p>
            <a:pPr lvl="2"/>
            <a:r>
              <a:rPr lang="en-US" altLang="en-US" dirty="0">
                <a:latin typeface="Arial" pitchFamily="34" charset="0"/>
                <a:ea typeface="ＭＳ Ｐゴシック" pitchFamily="34" charset="-128"/>
                <a:cs typeface="Arial" pitchFamily="34" charset="0"/>
              </a:rPr>
              <a:t>Information helps to connect suspects with each other and discover networks of </a:t>
            </a:r>
            <a:r>
              <a:rPr lang="en-US" altLang="en-US" dirty="0" smtClean="0">
                <a:latin typeface="Arial" pitchFamily="34" charset="0"/>
                <a:ea typeface="ＭＳ Ｐゴシック" pitchFamily="34" charset="-128"/>
                <a:cs typeface="Arial" pitchFamily="34" charset="0"/>
              </a:rPr>
              <a:t>suspects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317962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itchFamily="34" charset="0"/>
                <a:cs typeface="Arial" pitchFamily="34" charset="0"/>
              </a:rPr>
              <a:t>Learning </a:t>
            </a:r>
            <a:r>
              <a:rPr lang="en-US" altLang="en-US" sz="3600" b="0" dirty="0" smtClean="0">
                <a:latin typeface="Arial" pitchFamily="34" charset="0"/>
                <a:cs typeface="Arial" pitchFamily="34" charset="0"/>
              </a:rPr>
              <a:t>Objectives (1 of 2)</a:t>
            </a:r>
            <a:endParaRPr lang="en-US" sz="3600" b="0" dirty="0">
              <a:latin typeface="Arial" pitchFamily="34" charset="0"/>
              <a:cs typeface="Arial" pitchFamily="34" charset="0"/>
            </a:endParaRPr>
          </a:p>
        </p:txBody>
      </p:sp>
      <p:sp>
        <p:nvSpPr>
          <p:cNvPr id="7" name="Content Placeholder 6"/>
          <p:cNvSpPr>
            <a:spLocks noGrp="1"/>
          </p:cNvSpPr>
          <p:nvPr>
            <p:ph idx="1"/>
          </p:nvPr>
        </p:nvSpPr>
        <p:spPr/>
        <p:txBody>
          <a:bodyPr>
            <a:normAutofit fontScale="92500"/>
          </a:bodyPr>
          <a:lstStyle/>
          <a:p>
            <a:r>
              <a:rPr lang="en-US" altLang="en-US" sz="2800" dirty="0" smtClean="0">
                <a:latin typeface="Arial" pitchFamily="34" charset="0"/>
                <a:ea typeface="ＭＳ Ｐゴシック" pitchFamily="34" charset="-128"/>
                <a:cs typeface="Arial" pitchFamily="34" charset="0"/>
              </a:rPr>
              <a:t>Use </a:t>
            </a:r>
            <a:r>
              <a:rPr lang="en-US" altLang="en-US" sz="2800" dirty="0">
                <a:latin typeface="Arial" pitchFamily="34" charset="0"/>
                <a:ea typeface="ＭＳ Ｐゴシック" pitchFamily="34" charset="-128"/>
                <a:cs typeface="Arial" pitchFamily="34" charset="0"/>
              </a:rPr>
              <a:t>ethical reasoning to evaluate social issues related to </a:t>
            </a:r>
            <a:r>
              <a:rPr lang="en-US" altLang="en-US" sz="2800" dirty="0" smtClean="0">
                <a:latin typeface="Arial" pitchFamily="34" charset="0"/>
                <a:ea typeface="ＭＳ Ｐゴシック" pitchFamily="34" charset="-128"/>
                <a:cs typeface="Arial" pitchFamily="34" charset="0"/>
              </a:rPr>
              <a:t>computing</a:t>
            </a:r>
          </a:p>
          <a:p>
            <a:r>
              <a:rPr lang="en-US" altLang="en-US" sz="2800" dirty="0" smtClean="0">
                <a:latin typeface="Arial" pitchFamily="34" charset="0"/>
                <a:ea typeface="ＭＳ Ｐゴシック" pitchFamily="34" charset="-128"/>
                <a:cs typeface="Arial" pitchFamily="34" charset="0"/>
              </a:rPr>
              <a:t>Understand the issues involved in digitally sharing </a:t>
            </a:r>
            <a:r>
              <a:rPr lang="en-US" altLang="en-US" sz="2800" dirty="0" err="1" smtClean="0">
                <a:latin typeface="Arial" pitchFamily="34" charset="0"/>
                <a:ea typeface="ＭＳ Ｐゴシック" pitchFamily="34" charset="-128"/>
                <a:cs typeface="Arial" pitchFamily="34" charset="0"/>
              </a:rPr>
              <a:t>copywritten</a:t>
            </a:r>
            <a:r>
              <a:rPr lang="en-US" altLang="en-US" sz="2800" dirty="0" smtClean="0">
                <a:latin typeface="Arial" pitchFamily="34" charset="0"/>
                <a:ea typeface="ＭＳ Ｐゴシック" pitchFamily="34" charset="-128"/>
                <a:cs typeface="Arial" pitchFamily="34" charset="0"/>
              </a:rPr>
              <a:t> intellectual property, such as music, videos, photographs, books, and video game software</a:t>
            </a:r>
          </a:p>
          <a:p>
            <a:r>
              <a:rPr lang="en-US" altLang="en-US" sz="2800" dirty="0" smtClean="0">
                <a:latin typeface="Arial" pitchFamily="34" charset="0"/>
                <a:ea typeface="ＭＳ Ｐゴシック" pitchFamily="34" charset="-128"/>
                <a:cs typeface="Arial" pitchFamily="34" charset="0"/>
              </a:rPr>
              <a:t>Discuss </a:t>
            </a:r>
            <a:r>
              <a:rPr lang="en-US" altLang="en-US" sz="2800" dirty="0">
                <a:latin typeface="Arial" pitchFamily="34" charset="0"/>
                <a:ea typeface="ＭＳ Ｐゴシック" pitchFamily="34" charset="-128"/>
                <a:cs typeface="Arial" pitchFamily="34" charset="0"/>
              </a:rPr>
              <a:t>trade-offs between the rights of personal privacy and governments' concerns with safety and security</a:t>
            </a:r>
          </a:p>
          <a:p>
            <a:r>
              <a:rPr lang="en-US" altLang="en-US" sz="2800" dirty="0">
                <a:latin typeface="Arial" pitchFamily="34" charset="0"/>
                <a:ea typeface="ＭＳ Ｐゴシック" pitchFamily="34" charset="-128"/>
                <a:cs typeface="Arial" pitchFamily="34" charset="0"/>
              </a:rPr>
              <a:t>Provide arguments that support and oppose hackers who claim to be performing a social </a:t>
            </a:r>
            <a:r>
              <a:rPr lang="en-US" altLang="en-US" sz="2800" dirty="0" smtClean="0">
                <a:latin typeface="Arial" pitchFamily="34" charset="0"/>
                <a:ea typeface="ＭＳ Ｐゴシック" pitchFamily="34" charset="-128"/>
                <a:cs typeface="Arial" pitchFamily="34" charset="0"/>
              </a:rPr>
              <a:t>good</a:t>
            </a:r>
            <a:endParaRPr lang="en-US" altLang="en-US" sz="2800"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077823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2: The Athens Affair—Privacy vs. </a:t>
            </a:r>
            <a:r>
              <a:rPr lang="en-US" altLang="en-US" dirty="0" smtClean="0">
                <a:latin typeface="Arial" pitchFamily="34" charset="0"/>
                <a:ea typeface="ＭＳ Ｐゴシック" pitchFamily="34" charset="-128"/>
                <a:cs typeface="Arial" pitchFamily="34" charset="0"/>
              </a:rPr>
              <a:t>Security (8 of 12)</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pPr lvl="1"/>
            <a:r>
              <a:rPr lang="en-US" altLang="en-US" dirty="0">
                <a:latin typeface="Arial" pitchFamily="34" charset="0"/>
                <a:ea typeface="ＭＳ Ｐゴシック" pitchFamily="34" charset="-128"/>
                <a:cs typeface="Arial" pitchFamily="34" charset="0"/>
              </a:rPr>
              <a:t>Problems with the analogy</a:t>
            </a:r>
          </a:p>
          <a:p>
            <a:pPr lvl="2"/>
            <a:r>
              <a:rPr lang="en-US" altLang="en-US" dirty="0">
                <a:latin typeface="Arial" pitchFamily="34" charset="0"/>
                <a:ea typeface="ＭＳ Ｐゴシック" pitchFamily="34" charset="-128"/>
                <a:cs typeface="Arial" pitchFamily="34" charset="0"/>
              </a:rPr>
              <a:t>Who initiates the sending of information differs (banks initiate, not government)</a:t>
            </a:r>
          </a:p>
          <a:p>
            <a:pPr lvl="2"/>
            <a:r>
              <a:rPr lang="en-US" altLang="en-US" dirty="0">
                <a:latin typeface="Arial" pitchFamily="34" charset="0"/>
                <a:ea typeface="ＭＳ Ｐゴシック" pitchFamily="34" charset="-128"/>
                <a:cs typeface="Arial" pitchFamily="34" charset="0"/>
              </a:rPr>
              <a:t>The information provided is very different</a:t>
            </a:r>
          </a:p>
          <a:p>
            <a:pPr lvl="3"/>
            <a:r>
              <a:rPr lang="en-US" altLang="en-US" dirty="0">
                <a:latin typeface="Arial" pitchFamily="34" charset="0"/>
                <a:ea typeface="ＭＳ Ｐゴシック" pitchFamily="34" charset="-128"/>
                <a:cs typeface="Arial" pitchFamily="34" charset="0"/>
              </a:rPr>
              <a:t>Banks provide times, dates, and participants</a:t>
            </a:r>
          </a:p>
          <a:p>
            <a:pPr lvl="3"/>
            <a:r>
              <a:rPr lang="en-US" altLang="en-US" dirty="0">
                <a:latin typeface="Arial" pitchFamily="34" charset="0"/>
                <a:ea typeface="ＭＳ Ｐゴシック" pitchFamily="34" charset="-128"/>
                <a:cs typeface="Arial" pitchFamily="34" charset="0"/>
              </a:rPr>
              <a:t>Full conversation recording supplies much more </a:t>
            </a:r>
            <a:r>
              <a:rPr lang="en-US" altLang="en-US" dirty="0" smtClean="0">
                <a:latin typeface="Arial" pitchFamily="34" charset="0"/>
                <a:ea typeface="ＭＳ Ｐゴシック" pitchFamily="34" charset="-128"/>
                <a:cs typeface="Arial" pitchFamily="34" charset="0"/>
              </a:rPr>
              <a:t>detail</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542617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2: The Athens Affair—Privacy vs. </a:t>
            </a:r>
            <a:r>
              <a:rPr lang="en-US" altLang="en-US" dirty="0" smtClean="0">
                <a:latin typeface="Arial" pitchFamily="34" charset="0"/>
                <a:ea typeface="ＭＳ Ｐゴシック" pitchFamily="34" charset="-128"/>
                <a:cs typeface="Arial" pitchFamily="34" charset="0"/>
              </a:rPr>
              <a:t>Security (9 of 12)</a:t>
            </a:r>
            <a:endParaRPr lang="en-US" b="0" dirty="0">
              <a:latin typeface="Arial" pitchFamily="34" charset="0"/>
              <a:cs typeface="Arial" pitchFamily="34" charset="0"/>
            </a:endParaRPr>
          </a:p>
        </p:txBody>
      </p:sp>
      <p:sp>
        <p:nvSpPr>
          <p:cNvPr id="3" name="Content Placeholder 2"/>
          <p:cNvSpPr>
            <a:spLocks noGrp="1"/>
          </p:cNvSpPr>
          <p:nvPr>
            <p:ph idx="1"/>
          </p:nvPr>
        </p:nvSpPr>
        <p:spPr/>
        <p:txBody>
          <a:bodyPr/>
          <a:lstStyle/>
          <a:p>
            <a:pPr lvl="1"/>
            <a:r>
              <a:rPr lang="en-US" altLang="en-US" dirty="0">
                <a:latin typeface="Arial" pitchFamily="34" charset="0"/>
                <a:ea typeface="ＭＳ Ｐゴシック" pitchFamily="34" charset="-128"/>
                <a:cs typeface="Arial" pitchFamily="34" charset="0"/>
              </a:rPr>
              <a:t>Decision about suspicious activity reporting</a:t>
            </a:r>
          </a:p>
          <a:p>
            <a:pPr lvl="2"/>
            <a:r>
              <a:rPr lang="en-US" altLang="en-US" dirty="0">
                <a:latin typeface="Arial" pitchFamily="34" charset="0"/>
                <a:ea typeface="ＭＳ Ｐゴシック" pitchFamily="34" charset="-128"/>
                <a:cs typeface="Arial" pitchFamily="34" charset="0"/>
              </a:rPr>
              <a:t>Banks should be required to report suspicious activity</a:t>
            </a:r>
          </a:p>
          <a:p>
            <a:pPr lvl="1"/>
            <a:r>
              <a:rPr lang="en-US" altLang="en-US" dirty="0">
                <a:latin typeface="Arial" pitchFamily="34" charset="0"/>
                <a:ea typeface="ＭＳ Ｐゴシック" pitchFamily="34" charset="-128"/>
                <a:cs typeface="Arial" pitchFamily="34" charset="0"/>
              </a:rPr>
              <a:t>Implications by analogy</a:t>
            </a:r>
          </a:p>
          <a:p>
            <a:pPr lvl="2"/>
            <a:r>
              <a:rPr lang="en-US" altLang="en-US" dirty="0">
                <a:latin typeface="Arial" pitchFamily="34" charset="0"/>
                <a:ea typeface="ＭＳ Ｐゴシック" pitchFamily="34" charset="-128"/>
                <a:cs typeface="Arial" pitchFamily="34" charset="0"/>
              </a:rPr>
              <a:t>Telecom companies should be required to report suspicious activity</a:t>
            </a:r>
          </a:p>
          <a:p>
            <a:pPr lvl="1"/>
            <a:r>
              <a:rPr lang="en-US" altLang="en-US" dirty="0">
                <a:latin typeface="Arial" pitchFamily="34" charset="0"/>
                <a:ea typeface="ＭＳ Ｐゴシック" pitchFamily="34" charset="-128"/>
                <a:cs typeface="Arial" pitchFamily="34" charset="0"/>
              </a:rPr>
              <a:t>Supports storage of detailed call records</a:t>
            </a:r>
          </a:p>
          <a:p>
            <a:pPr lvl="1"/>
            <a:r>
              <a:rPr lang="en-US" altLang="en-US" dirty="0">
                <a:latin typeface="Arial" pitchFamily="34" charset="0"/>
                <a:ea typeface="ＭＳ Ｐゴシック" pitchFamily="34" charset="-128"/>
                <a:cs typeface="Arial" pitchFamily="34" charset="0"/>
              </a:rPr>
              <a:t>Does not support storage of whole </a:t>
            </a:r>
            <a:r>
              <a:rPr lang="en-US" altLang="en-US" dirty="0" smtClean="0">
                <a:latin typeface="Arial" pitchFamily="34" charset="0"/>
                <a:ea typeface="ＭＳ Ｐゴシック" pitchFamily="34" charset="-128"/>
                <a:cs typeface="Arial" pitchFamily="34" charset="0"/>
              </a:rPr>
              <a:t>conversations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669816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27812"/>
            <a:ext cx="9144000" cy="1060704"/>
          </a:xfrm>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2: The Athens Affair—Privacy vs. </a:t>
            </a:r>
            <a:r>
              <a:rPr lang="en-US" altLang="en-US" dirty="0" smtClean="0">
                <a:latin typeface="Arial" pitchFamily="34" charset="0"/>
                <a:ea typeface="ＭＳ Ｐゴシック" pitchFamily="34" charset="-128"/>
                <a:cs typeface="Arial" pitchFamily="34" charset="0"/>
              </a:rPr>
              <a:t>Security (10 of 12)</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379620"/>
            <a:ext cx="8494292" cy="4746543"/>
          </a:xfrm>
        </p:spPr>
        <p:txBody>
          <a:bodyPr>
            <a:normAutofit/>
          </a:bodyPr>
          <a:lstStyle/>
          <a:p>
            <a:r>
              <a:rPr lang="en-US" altLang="en-US" dirty="0">
                <a:latin typeface="Arial" pitchFamily="34" charset="0"/>
                <a:ea typeface="ＭＳ Ｐゴシック" pitchFamily="34" charset="-128"/>
                <a:cs typeface="Arial" pitchFamily="34" charset="0"/>
              </a:rPr>
              <a:t>After analyzing the analogies, consider three possible options/solutions:</a:t>
            </a:r>
          </a:p>
          <a:p>
            <a:pPr lvl="1" indent="-342900"/>
            <a:r>
              <a:rPr lang="en-US" altLang="en-US" dirty="0">
                <a:latin typeface="Arial" pitchFamily="34" charset="0"/>
                <a:ea typeface="ＭＳ Ｐゴシック" pitchFamily="34" charset="-128"/>
                <a:cs typeface="Arial" pitchFamily="34" charset="0"/>
              </a:rPr>
              <a:t>Require all VoIP systems to implement LI</a:t>
            </a:r>
          </a:p>
          <a:p>
            <a:pPr lvl="1" indent="-342900"/>
            <a:r>
              <a:rPr lang="en-US" altLang="en-US" dirty="0">
                <a:latin typeface="Arial" pitchFamily="34" charset="0"/>
                <a:ea typeface="ＭＳ Ｐゴシック" pitchFamily="34" charset="-128"/>
                <a:cs typeface="Arial" pitchFamily="34" charset="0"/>
              </a:rPr>
              <a:t>Do not require LI; use physical eavesdropping</a:t>
            </a:r>
          </a:p>
          <a:p>
            <a:pPr lvl="1" indent="-342900"/>
            <a:r>
              <a:rPr lang="en-US" altLang="en-US" dirty="0">
                <a:latin typeface="Arial" pitchFamily="34" charset="0"/>
                <a:ea typeface="ＭＳ Ｐゴシック" pitchFamily="34" charset="-128"/>
                <a:cs typeface="Arial" pitchFamily="34" charset="0"/>
              </a:rPr>
              <a:t>Require VoIP providers to report suspicious activities, but do not record </a:t>
            </a:r>
            <a:r>
              <a:rPr lang="en-US" altLang="en-US" dirty="0" smtClean="0">
                <a:latin typeface="Arial" pitchFamily="34" charset="0"/>
                <a:ea typeface="ＭＳ Ｐゴシック" pitchFamily="34" charset="-128"/>
                <a:cs typeface="Arial" pitchFamily="34" charset="0"/>
              </a:rPr>
              <a:t>conversations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235335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2: The Athens Affair—Privacy vs. </a:t>
            </a:r>
            <a:r>
              <a:rPr lang="en-US" altLang="en-US" dirty="0" smtClean="0">
                <a:latin typeface="Arial" pitchFamily="34" charset="0"/>
                <a:ea typeface="ＭＳ Ｐゴシック" pitchFamily="34" charset="-128"/>
                <a:cs typeface="Arial" pitchFamily="34" charset="0"/>
              </a:rPr>
              <a:t>Security (11 of 12)</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524000"/>
            <a:ext cx="8510334" cy="4602164"/>
          </a:xfrm>
        </p:spPr>
        <p:txBody>
          <a:bodyPr>
            <a:normAutofit/>
          </a:bodyPr>
          <a:lstStyle/>
          <a:p>
            <a:r>
              <a:rPr lang="en-US" altLang="en-US" dirty="0">
                <a:latin typeface="Arial" pitchFamily="34" charset="0"/>
                <a:ea typeface="ＭＳ Ｐゴシック" pitchFamily="34" charset="-128"/>
                <a:cs typeface="Arial" pitchFamily="34" charset="0"/>
              </a:rPr>
              <a:t>Interested parties</a:t>
            </a:r>
          </a:p>
          <a:p>
            <a:pPr lvl="1"/>
            <a:r>
              <a:rPr lang="en-US" altLang="en-US" dirty="0">
                <a:latin typeface="Arial" pitchFamily="34" charset="0"/>
                <a:ea typeface="ＭＳ Ｐゴシック" pitchFamily="34" charset="-128"/>
                <a:cs typeface="Arial" pitchFamily="34" charset="0"/>
              </a:rPr>
              <a:t>Law enforcement</a:t>
            </a:r>
          </a:p>
          <a:p>
            <a:pPr lvl="2"/>
            <a:r>
              <a:rPr lang="en-US" altLang="en-US" dirty="0">
                <a:latin typeface="Arial" pitchFamily="34" charset="0"/>
                <a:ea typeface="ＭＳ Ｐゴシック" pitchFamily="34" charset="-128"/>
                <a:cs typeface="Arial" pitchFamily="34" charset="0"/>
              </a:rPr>
              <a:t>Monitoring saves time and money; can do job better</a:t>
            </a:r>
          </a:p>
          <a:p>
            <a:pPr lvl="1"/>
            <a:r>
              <a:rPr lang="en-US" altLang="en-US" dirty="0">
                <a:latin typeface="Arial" pitchFamily="34" charset="0"/>
                <a:ea typeface="ＭＳ Ｐゴシック" pitchFamily="34" charset="-128"/>
                <a:cs typeface="Arial" pitchFamily="34" charset="0"/>
              </a:rPr>
              <a:t>Hackers and non-hacker criminals</a:t>
            </a:r>
          </a:p>
          <a:p>
            <a:pPr lvl="1"/>
            <a:r>
              <a:rPr lang="en-US" altLang="en-US" dirty="0">
                <a:latin typeface="Arial" pitchFamily="34" charset="0"/>
                <a:ea typeface="ＭＳ Ｐゴシック" pitchFamily="34" charset="-128"/>
                <a:cs typeface="Arial" pitchFamily="34" charset="0"/>
              </a:rPr>
              <a:t>The public</a:t>
            </a:r>
          </a:p>
          <a:p>
            <a:pPr lvl="2"/>
            <a:r>
              <a:rPr lang="en-US" altLang="en-US" dirty="0">
                <a:latin typeface="Arial" pitchFamily="34" charset="0"/>
                <a:ea typeface="ＭＳ Ｐゴシック" pitchFamily="34" charset="-128"/>
                <a:cs typeface="Arial" pitchFamily="34" charset="0"/>
              </a:rPr>
              <a:t>Monitoring helps law enforcement, but decreases privacy and perhaps </a:t>
            </a:r>
            <a:r>
              <a:rPr lang="en-US" altLang="en-US" dirty="0" smtClean="0">
                <a:latin typeface="Arial" pitchFamily="34" charset="0"/>
                <a:ea typeface="ＭＳ Ｐゴシック" pitchFamily="34" charset="-128"/>
                <a:cs typeface="Arial" pitchFamily="34" charset="0"/>
              </a:rPr>
              <a:t>safety</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345218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2: The Athens Affair—Privacy vs. </a:t>
            </a:r>
            <a:r>
              <a:rPr lang="en-US" altLang="en-US" dirty="0" smtClean="0">
                <a:latin typeface="Arial" pitchFamily="34" charset="0"/>
                <a:ea typeface="ＭＳ Ｐゴシック" pitchFamily="34" charset="-128"/>
                <a:cs typeface="Arial" pitchFamily="34" charset="0"/>
              </a:rPr>
              <a:t>Security (12 of 12)</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556084"/>
            <a:ext cx="8414081" cy="4570080"/>
          </a:xfrm>
        </p:spPr>
        <p:txBody>
          <a:bodyPr>
            <a:normAutofit/>
          </a:bodyPr>
          <a:lstStyle/>
          <a:p>
            <a:r>
              <a:rPr lang="en-US" altLang="en-US" dirty="0">
                <a:latin typeface="Arial" pitchFamily="34" charset="0"/>
                <a:ea typeface="ＭＳ Ｐゴシック" pitchFamily="34" charset="-128"/>
                <a:cs typeface="Arial" pitchFamily="34" charset="0"/>
              </a:rPr>
              <a:t>Utilitarian analysis</a:t>
            </a:r>
          </a:p>
          <a:p>
            <a:pPr lvl="1"/>
            <a:r>
              <a:rPr lang="en-US" altLang="en-US" dirty="0">
                <a:latin typeface="Arial" pitchFamily="34" charset="0"/>
                <a:ea typeface="ＭＳ Ｐゴシック" pitchFamily="34" charset="-128"/>
                <a:cs typeface="Arial" pitchFamily="34" charset="0"/>
              </a:rPr>
              <a:t>Law enforcement</a:t>
            </a:r>
          </a:p>
          <a:p>
            <a:pPr lvl="2"/>
            <a:r>
              <a:rPr lang="en-US" altLang="en-US" dirty="0">
                <a:latin typeface="Arial" pitchFamily="34" charset="0"/>
                <a:ea typeface="ＭＳ Ｐゴシック" pitchFamily="34" charset="-128"/>
                <a:cs typeface="Arial" pitchFamily="34" charset="0"/>
              </a:rPr>
              <a:t>Option 1 is best</a:t>
            </a:r>
          </a:p>
          <a:p>
            <a:pPr lvl="1"/>
            <a:r>
              <a:rPr lang="en-US" altLang="en-US" dirty="0">
                <a:latin typeface="Arial" pitchFamily="34" charset="0"/>
                <a:ea typeface="ＭＳ Ｐゴシック" pitchFamily="34" charset="-128"/>
                <a:cs typeface="Arial" pitchFamily="34" charset="0"/>
              </a:rPr>
              <a:t>The public</a:t>
            </a:r>
          </a:p>
          <a:p>
            <a:pPr lvl="2"/>
            <a:r>
              <a:rPr lang="en-US" altLang="en-US" dirty="0">
                <a:latin typeface="Arial" pitchFamily="34" charset="0"/>
                <a:ea typeface="ＭＳ Ｐゴシック" pitchFamily="34" charset="-128"/>
                <a:cs typeface="Arial" pitchFamily="34" charset="0"/>
              </a:rPr>
              <a:t>Option 2 reduces police effectiveness</a:t>
            </a:r>
          </a:p>
          <a:p>
            <a:pPr lvl="2"/>
            <a:r>
              <a:rPr lang="en-US" altLang="en-US" dirty="0">
                <a:latin typeface="Arial" pitchFamily="34" charset="0"/>
                <a:ea typeface="ＭＳ Ｐゴシック" pitchFamily="34" charset="-128"/>
                <a:cs typeface="Arial" pitchFamily="34" charset="0"/>
              </a:rPr>
              <a:t>Option 1 allows for abuses</a:t>
            </a:r>
          </a:p>
          <a:p>
            <a:pPr lvl="2"/>
            <a:r>
              <a:rPr lang="en-US" altLang="en-US" dirty="0">
                <a:latin typeface="Arial" pitchFamily="34" charset="0"/>
                <a:ea typeface="ＭＳ Ｐゴシック" pitchFamily="34" charset="-128"/>
                <a:cs typeface="Arial" pitchFamily="34" charset="0"/>
              </a:rPr>
              <a:t>Option 3 may also reduce police </a:t>
            </a:r>
            <a:r>
              <a:rPr lang="en-US" altLang="en-US" dirty="0" smtClean="0">
                <a:latin typeface="Arial" pitchFamily="34" charset="0"/>
                <a:ea typeface="ＭＳ Ｐゴシック" pitchFamily="34" charset="-128"/>
                <a:cs typeface="Arial" pitchFamily="34" charset="0"/>
              </a:rPr>
              <a:t>effectiveness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9226537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3: Hackers—Public Enemies or Gadflies</a:t>
            </a:r>
            <a:r>
              <a:rPr lang="en-US" altLang="en-US" dirty="0" smtClean="0">
                <a:latin typeface="Arial" pitchFamily="34" charset="0"/>
                <a:ea typeface="ＭＳ Ｐゴシック" pitchFamily="34" charset="-128"/>
                <a:cs typeface="Arial" pitchFamily="34" charset="0"/>
              </a:rPr>
              <a:t>? (1 of 8)</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459832"/>
            <a:ext cx="8494292" cy="4666332"/>
          </a:xfrm>
        </p:spPr>
        <p:txBody>
          <a:bodyPr>
            <a:normAutofit/>
          </a:bodyPr>
          <a:lstStyle/>
          <a:p>
            <a:r>
              <a:rPr lang="en-US" altLang="en-US" dirty="0">
                <a:latin typeface="Arial" pitchFamily="34" charset="0"/>
                <a:ea typeface="ＭＳ Ｐゴシック" pitchFamily="34" charset="-128"/>
                <a:cs typeface="Arial" pitchFamily="34" charset="0"/>
              </a:rPr>
              <a:t>Hackers: people who break into computer systems, launch Internet worms and viruses, vandalize web sites, etc.</a:t>
            </a:r>
          </a:p>
          <a:p>
            <a:r>
              <a:rPr lang="en-US" altLang="en-US" dirty="0">
                <a:latin typeface="Arial" pitchFamily="34" charset="0"/>
                <a:ea typeface="ＭＳ Ｐゴシック" pitchFamily="34" charset="-128"/>
                <a:cs typeface="Arial" pitchFamily="34" charset="0"/>
              </a:rPr>
              <a:t>Some hackers are clearly criminals</a:t>
            </a:r>
          </a:p>
          <a:p>
            <a:pPr lvl="1"/>
            <a:r>
              <a:rPr lang="en-US" altLang="en-US" dirty="0">
                <a:latin typeface="Arial" pitchFamily="34" charset="0"/>
                <a:ea typeface="ＭＳ Ｐゴシック" pitchFamily="34" charset="-128"/>
                <a:cs typeface="Arial" pitchFamily="34" charset="0"/>
              </a:rPr>
              <a:t>Purposeless vandalism</a:t>
            </a:r>
          </a:p>
          <a:p>
            <a:pPr lvl="1"/>
            <a:r>
              <a:rPr lang="en-US" altLang="en-US" dirty="0">
                <a:latin typeface="Arial" pitchFamily="34" charset="0"/>
                <a:ea typeface="ＭＳ Ｐゴシック" pitchFamily="34" charset="-128"/>
                <a:cs typeface="Arial" pitchFamily="34" charset="0"/>
              </a:rPr>
              <a:t>Identity theft</a:t>
            </a:r>
          </a:p>
          <a:p>
            <a:pPr lvl="1"/>
            <a:r>
              <a:rPr lang="en-US" altLang="en-US" dirty="0">
                <a:latin typeface="Arial" pitchFamily="34" charset="0"/>
                <a:ea typeface="ＭＳ Ｐゴシック" pitchFamily="34" charset="-128"/>
                <a:cs typeface="Arial" pitchFamily="34" charset="0"/>
              </a:rPr>
              <a:t>Outright theft</a:t>
            </a:r>
          </a:p>
          <a:p>
            <a:r>
              <a:rPr lang="en-US" altLang="en-US" dirty="0">
                <a:latin typeface="Arial" pitchFamily="34" charset="0"/>
                <a:ea typeface="ＭＳ Ｐゴシック" pitchFamily="34" charset="-128"/>
                <a:cs typeface="Arial" pitchFamily="34" charset="0"/>
              </a:rPr>
              <a:t>Some hackers engage in </a:t>
            </a:r>
            <a:r>
              <a:rPr lang="en-US" altLang="en-US" b="1" dirty="0">
                <a:latin typeface="Arial" pitchFamily="34" charset="0"/>
                <a:ea typeface="ＭＳ Ｐゴシック" pitchFamily="34" charset="-128"/>
                <a:cs typeface="Arial" pitchFamily="34" charset="0"/>
              </a:rPr>
              <a:t>“</a:t>
            </a:r>
            <a:r>
              <a:rPr lang="en-US" altLang="ja-JP" b="1" dirty="0">
                <a:latin typeface="Arial" pitchFamily="34" charset="0"/>
                <a:ea typeface="ＭＳ Ｐゴシック" pitchFamily="34" charset="-128"/>
                <a:cs typeface="Arial" pitchFamily="34" charset="0"/>
              </a:rPr>
              <a:t>hacktivism</a:t>
            </a:r>
            <a:r>
              <a:rPr lang="en-US" altLang="en-US" b="1" dirty="0">
                <a:latin typeface="Arial" pitchFamily="34" charset="0"/>
                <a:ea typeface="ＭＳ Ｐゴシック" pitchFamily="34" charset="-128"/>
                <a:cs typeface="Arial" pitchFamily="34" charset="0"/>
              </a:rPr>
              <a:t>”</a:t>
            </a:r>
            <a:endParaRPr lang="en-US" altLang="ja-JP" dirty="0">
              <a:latin typeface="Arial" pitchFamily="34" charset="0"/>
              <a:ea typeface="ＭＳ Ｐゴシック" pitchFamily="34" charset="-128"/>
              <a:cs typeface="Arial" pitchFamily="34" charset="0"/>
            </a:endParaRPr>
          </a:p>
          <a:p>
            <a:r>
              <a:rPr lang="en-US" altLang="en-US" dirty="0">
                <a:latin typeface="Arial" pitchFamily="34" charset="0"/>
                <a:ea typeface="ＭＳ Ｐゴシック" pitchFamily="34" charset="-128"/>
                <a:cs typeface="Arial" pitchFamily="34" charset="0"/>
              </a:rPr>
              <a:t>Can hacking a computer be a social good</a:t>
            </a:r>
            <a:r>
              <a:rPr lang="en-US" altLang="en-US" dirty="0" smtClean="0">
                <a:latin typeface="Arial" pitchFamily="34" charset="0"/>
                <a:ea typeface="ＭＳ Ｐゴシック" pitchFamily="34" charset="-128"/>
                <a:cs typeface="Arial" pitchFamily="34" charset="0"/>
              </a:rPr>
              <a:t>?</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883801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3: Hackers—Public Enemies or Gadflies? </a:t>
            </a:r>
            <a:r>
              <a:rPr lang="en-US" altLang="en-US" dirty="0" smtClean="0">
                <a:latin typeface="Arial" pitchFamily="34" charset="0"/>
                <a:ea typeface="ＭＳ Ｐゴシック" pitchFamily="34" charset="-128"/>
                <a:cs typeface="Arial" pitchFamily="34" charset="0"/>
              </a:rPr>
              <a:t>(2 of 8)</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507958"/>
            <a:ext cx="8430123" cy="4618206"/>
          </a:xfrm>
        </p:spPr>
        <p:txBody>
          <a:bodyPr>
            <a:normAutofit/>
          </a:bodyPr>
          <a:lstStyle/>
          <a:p>
            <a:r>
              <a:rPr lang="en-US" altLang="en-US" dirty="0">
                <a:latin typeface="Arial" pitchFamily="34" charset="0"/>
                <a:ea typeface="ＭＳ Ｐゴシック" pitchFamily="34" charset="-128"/>
                <a:cs typeface="Arial" pitchFamily="34" charset="0"/>
              </a:rPr>
              <a:t>WikiLeaks</a:t>
            </a:r>
          </a:p>
          <a:p>
            <a:pPr lvl="1"/>
            <a:r>
              <a:rPr lang="en-US" altLang="en-US" dirty="0">
                <a:latin typeface="Arial" pitchFamily="34" charset="0"/>
                <a:ea typeface="ＭＳ Ｐゴシック" pitchFamily="34" charset="-128"/>
                <a:cs typeface="Arial" pitchFamily="34" charset="0"/>
              </a:rPr>
              <a:t>Protects government and corporate whistle-blowers</a:t>
            </a:r>
          </a:p>
          <a:p>
            <a:pPr lvl="1"/>
            <a:r>
              <a:rPr lang="en-US" altLang="en-US" dirty="0">
                <a:latin typeface="Arial" pitchFamily="34" charset="0"/>
                <a:ea typeface="ＭＳ Ｐゴシック" pitchFamily="34" charset="-128"/>
                <a:cs typeface="Arial" pitchFamily="34" charset="0"/>
              </a:rPr>
              <a:t>Provides a secure way to share sensitive documents anonymously</a:t>
            </a:r>
          </a:p>
          <a:p>
            <a:pPr lvl="1"/>
            <a:r>
              <a:rPr lang="en-US" altLang="en-US" dirty="0">
                <a:latin typeface="Arial" pitchFamily="34" charset="0"/>
                <a:ea typeface="ＭＳ Ｐゴシック" pitchFamily="34" charset="-128"/>
                <a:cs typeface="Arial" pitchFamily="34" charset="0"/>
              </a:rPr>
              <a:t>Video of U.S. firing on Reuters employees</a:t>
            </a:r>
          </a:p>
          <a:p>
            <a:pPr lvl="1"/>
            <a:r>
              <a:rPr lang="en-US" altLang="en-US" dirty="0">
                <a:latin typeface="Arial" pitchFamily="34" charset="0"/>
                <a:ea typeface="ＭＳ Ｐゴシック" pitchFamily="34" charset="-128"/>
                <a:cs typeface="Arial" pitchFamily="34" charset="0"/>
              </a:rPr>
              <a:t>U.S. diplomatic cables</a:t>
            </a:r>
          </a:p>
          <a:p>
            <a:pPr lvl="1"/>
            <a:r>
              <a:rPr lang="en-US" altLang="en-US" dirty="0">
                <a:latin typeface="Arial" pitchFamily="34" charset="0"/>
                <a:ea typeface="ＭＳ Ｐゴシック" pitchFamily="34" charset="-128"/>
                <a:cs typeface="Arial" pitchFamily="34" charset="0"/>
              </a:rPr>
              <a:t>One million confidential/secret U.S. government documents</a:t>
            </a:r>
          </a:p>
          <a:p>
            <a:pPr lvl="1"/>
            <a:r>
              <a:rPr lang="en-US" altLang="en-US" dirty="0">
                <a:latin typeface="Arial" pitchFamily="34" charset="0"/>
                <a:ea typeface="ＭＳ Ｐゴシック" pitchFamily="34" charset="-128"/>
                <a:cs typeface="Arial" pitchFamily="34" charset="0"/>
              </a:rPr>
              <a:t>WikiLeaks is a public corporation with known </a:t>
            </a:r>
            <a:r>
              <a:rPr lang="en-US" altLang="en-US" dirty="0" smtClean="0">
                <a:latin typeface="Arial" pitchFamily="34" charset="0"/>
                <a:ea typeface="ＭＳ Ｐゴシック" pitchFamily="34" charset="-128"/>
                <a:cs typeface="Arial" pitchFamily="34" charset="0"/>
              </a:rPr>
              <a:t>leadership</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756039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3: Hackers—Public Enemies or Gadflies? </a:t>
            </a:r>
            <a:r>
              <a:rPr lang="en-US" altLang="en-US" dirty="0" smtClean="0">
                <a:latin typeface="Arial" pitchFamily="34" charset="0"/>
                <a:ea typeface="ＭＳ Ｐゴシック" pitchFamily="34" charset="-128"/>
                <a:cs typeface="Arial" pitchFamily="34" charset="0"/>
              </a:rPr>
              <a:t>(3 of 8)</a:t>
            </a:r>
            <a:endParaRPr lang="en-US" dirty="0">
              <a:latin typeface="Arial" pitchFamily="34" charset="0"/>
              <a:cs typeface="Arial" pitchFamily="34" charset="0"/>
            </a:endParaRPr>
          </a:p>
        </p:txBody>
      </p:sp>
      <p:sp>
        <p:nvSpPr>
          <p:cNvPr id="4" name="Content Placeholder 3"/>
          <p:cNvSpPr>
            <a:spLocks noGrp="1"/>
          </p:cNvSpPr>
          <p:nvPr>
            <p:ph idx="1"/>
          </p:nvPr>
        </p:nvSpPr>
        <p:spPr>
          <a:xfrm>
            <a:off x="457203" y="1540042"/>
            <a:ext cx="8221576" cy="4586122"/>
          </a:xfrm>
        </p:spPr>
        <p:txBody>
          <a:bodyPr/>
          <a:lstStyle/>
          <a:p>
            <a:r>
              <a:rPr lang="en-US" altLang="en-US" dirty="0">
                <a:latin typeface="Arial" pitchFamily="34" charset="0"/>
                <a:ea typeface="ＭＳ Ｐゴシック" pitchFamily="34" charset="-128"/>
                <a:cs typeface="Arial" pitchFamily="34" charset="0"/>
              </a:rPr>
              <a:t>Anonymous</a:t>
            </a:r>
          </a:p>
          <a:p>
            <a:pPr lvl="1"/>
            <a:r>
              <a:rPr lang="en-US" altLang="en-US" dirty="0">
                <a:latin typeface="Arial" pitchFamily="34" charset="0"/>
                <a:ea typeface="ＭＳ Ｐゴシック" pitchFamily="34" charset="-128"/>
                <a:cs typeface="Arial" pitchFamily="34" charset="0"/>
              </a:rPr>
              <a:t>Primarily interested in freedom of speech</a:t>
            </a:r>
          </a:p>
          <a:p>
            <a:pPr lvl="1"/>
            <a:r>
              <a:rPr lang="en-US" altLang="en-US" dirty="0">
                <a:latin typeface="Arial" pitchFamily="34" charset="0"/>
                <a:ea typeface="ＭＳ Ｐゴシック" pitchFamily="34" charset="-128"/>
                <a:cs typeface="Arial" pitchFamily="34" charset="0"/>
              </a:rPr>
              <a:t>No official leader or organizing body</a:t>
            </a:r>
          </a:p>
          <a:p>
            <a:pPr lvl="1"/>
            <a:r>
              <a:rPr lang="en-US" altLang="en-US" dirty="0">
                <a:latin typeface="Arial" pitchFamily="34" charset="0"/>
                <a:ea typeface="ＭＳ Ｐゴシック" pitchFamily="34" charset="-128"/>
                <a:cs typeface="Arial" pitchFamily="34" charset="0"/>
              </a:rPr>
              <a:t>Amorphous, secret membership</a:t>
            </a:r>
          </a:p>
          <a:p>
            <a:pPr lvl="1"/>
            <a:r>
              <a:rPr lang="en-US" altLang="en-US" dirty="0">
                <a:latin typeface="Arial" pitchFamily="34" charset="0"/>
                <a:ea typeface="ＭＳ Ｐゴシック" pitchFamily="34" charset="-128"/>
                <a:cs typeface="Arial" pitchFamily="34" charset="0"/>
              </a:rPr>
              <a:t>DOS attack in retribution for sanctions against WikiLeaks</a:t>
            </a:r>
          </a:p>
          <a:p>
            <a:pPr lvl="1"/>
            <a:r>
              <a:rPr lang="en-US" altLang="en-US" dirty="0">
                <a:latin typeface="Arial" pitchFamily="34" charset="0"/>
                <a:ea typeface="ＭＳ Ｐゴシック" pitchFamily="34" charset="-128"/>
                <a:cs typeface="Arial" pitchFamily="34" charset="0"/>
              </a:rPr>
              <a:t>Attacks on government sites in Tunisia, Egypt, Libya</a:t>
            </a:r>
          </a:p>
          <a:p>
            <a:pPr lvl="1"/>
            <a:r>
              <a:rPr lang="en-US" altLang="en-US" dirty="0">
                <a:latin typeface="Arial" pitchFamily="34" charset="0"/>
                <a:ea typeface="ＭＳ Ｐゴシック" pitchFamily="34" charset="-128"/>
                <a:cs typeface="Arial" pitchFamily="34" charset="0"/>
              </a:rPr>
              <a:t>Publication of emails from </a:t>
            </a:r>
            <a:r>
              <a:rPr lang="en-US" altLang="en-US" dirty="0" smtClean="0">
                <a:latin typeface="Arial" pitchFamily="34" charset="0"/>
                <a:ea typeface="ＭＳ Ｐゴシック" pitchFamily="34" charset="-128"/>
                <a:cs typeface="Arial" pitchFamily="34" charset="0"/>
              </a:rPr>
              <a:t>corporations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7576782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3: Hackers—Public Enemies or Gadflies</a:t>
            </a:r>
            <a:r>
              <a:rPr lang="en-US" altLang="en-US" dirty="0" smtClean="0">
                <a:latin typeface="Arial" pitchFamily="34" charset="0"/>
                <a:ea typeface="ＭＳ Ｐゴシック" pitchFamily="34" charset="-128"/>
                <a:cs typeface="Arial" pitchFamily="34" charset="0"/>
              </a:rPr>
              <a:t>? (4 of 8)</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427746"/>
            <a:ext cx="8494292" cy="4698417"/>
          </a:xfrm>
        </p:spPr>
        <p:txBody>
          <a:bodyPr>
            <a:normAutofit/>
          </a:bodyPr>
          <a:lstStyle/>
          <a:p>
            <a:r>
              <a:rPr lang="en-US" altLang="en-US" dirty="0">
                <a:latin typeface="Arial" pitchFamily="34" charset="0"/>
                <a:ea typeface="ＭＳ Ｐゴシック" pitchFamily="34" charset="-128"/>
                <a:cs typeface="Arial" pitchFamily="34" charset="0"/>
              </a:rPr>
              <a:t>Analogy: breaking into a computer is like breaking into someone’s house</a:t>
            </a:r>
          </a:p>
          <a:p>
            <a:pPr lvl="1"/>
            <a:r>
              <a:rPr lang="en-US" altLang="en-US" dirty="0">
                <a:latin typeface="Arial" pitchFamily="34" charset="0"/>
                <a:ea typeface="ＭＳ Ｐゴシック" pitchFamily="34" charset="-128"/>
                <a:cs typeface="Arial" pitchFamily="34" charset="0"/>
              </a:rPr>
              <a:t>Similarities</a:t>
            </a:r>
          </a:p>
          <a:p>
            <a:pPr lvl="2"/>
            <a:r>
              <a:rPr lang="en-US" altLang="en-US" dirty="0">
                <a:latin typeface="Arial" pitchFamily="34" charset="0"/>
                <a:ea typeface="ＭＳ Ｐゴシック" pitchFamily="34" charset="-128"/>
                <a:cs typeface="Arial" pitchFamily="34" charset="0"/>
              </a:rPr>
              <a:t>Intruders are there without permission</a:t>
            </a:r>
          </a:p>
          <a:p>
            <a:pPr lvl="2"/>
            <a:r>
              <a:rPr lang="en-US" altLang="en-US" dirty="0">
                <a:latin typeface="Arial" pitchFamily="34" charset="0"/>
                <a:ea typeface="ＭＳ Ｐゴシック" pitchFamily="34" charset="-128"/>
                <a:cs typeface="Arial" pitchFamily="34" charset="0"/>
              </a:rPr>
              <a:t>Owners take precautions to discourage intrusion</a:t>
            </a:r>
          </a:p>
          <a:p>
            <a:pPr lvl="2"/>
            <a:r>
              <a:rPr lang="en-US" altLang="en-US" dirty="0">
                <a:latin typeface="Arial" pitchFamily="34" charset="0"/>
                <a:ea typeface="ＭＳ Ｐゴシック" pitchFamily="34" charset="-128"/>
                <a:cs typeface="Arial" pitchFamily="34" charset="0"/>
              </a:rPr>
              <a:t>Both are against the law</a:t>
            </a:r>
          </a:p>
          <a:p>
            <a:pPr lvl="1"/>
            <a:r>
              <a:rPr lang="en-US" altLang="en-US" dirty="0">
                <a:latin typeface="Arial" pitchFamily="34" charset="0"/>
                <a:ea typeface="ＭＳ Ｐゴシック" pitchFamily="34" charset="-128"/>
                <a:cs typeface="Arial" pitchFamily="34" charset="0"/>
              </a:rPr>
              <a:t>Differences</a:t>
            </a:r>
          </a:p>
          <a:p>
            <a:pPr lvl="2"/>
            <a:r>
              <a:rPr lang="en-US" altLang="en-US" dirty="0">
                <a:latin typeface="Arial" pitchFamily="34" charset="0"/>
                <a:ea typeface="ＭＳ Ｐゴシック" pitchFamily="34" charset="-128"/>
                <a:cs typeface="Arial" pitchFamily="34" charset="0"/>
              </a:rPr>
              <a:t>Burglars take physical objects, depriving owner</a:t>
            </a:r>
          </a:p>
          <a:p>
            <a:pPr lvl="2"/>
            <a:r>
              <a:rPr lang="en-US" altLang="en-US" dirty="0">
                <a:latin typeface="Arial" pitchFamily="34" charset="0"/>
                <a:ea typeface="ＭＳ Ｐゴシック" pitchFamily="34" charset="-128"/>
                <a:cs typeface="Arial" pitchFamily="34" charset="0"/>
              </a:rPr>
              <a:t>Hackers, in this case, </a:t>
            </a:r>
            <a:r>
              <a:rPr lang="en-US" altLang="en-US" b="1" dirty="0">
                <a:latin typeface="Arial" pitchFamily="34" charset="0"/>
                <a:ea typeface="ＭＳ Ｐゴシック" pitchFamily="34" charset="-128"/>
                <a:cs typeface="Arial" pitchFamily="34" charset="0"/>
              </a:rPr>
              <a:t>copy</a:t>
            </a:r>
            <a:r>
              <a:rPr lang="en-US" altLang="en-US" dirty="0">
                <a:latin typeface="Arial" pitchFamily="34" charset="0"/>
                <a:ea typeface="ＭＳ Ｐゴシック" pitchFamily="34" charset="-128"/>
                <a:cs typeface="Arial" pitchFamily="34" charset="0"/>
              </a:rPr>
              <a:t> intellectual property</a:t>
            </a:r>
          </a:p>
          <a:p>
            <a:pPr lvl="2"/>
            <a:r>
              <a:rPr lang="en-US" altLang="en-US" dirty="0">
                <a:latin typeface="Arial" pitchFamily="34" charset="0"/>
                <a:ea typeface="ＭＳ Ｐゴシック" pitchFamily="34" charset="-128"/>
                <a:cs typeface="Arial" pitchFamily="34" charset="0"/>
              </a:rPr>
              <a:t>No threat of violence with </a:t>
            </a:r>
            <a:r>
              <a:rPr lang="en-US" altLang="en-US" dirty="0" smtClean="0">
                <a:latin typeface="Arial" pitchFamily="34" charset="0"/>
                <a:ea typeface="ＭＳ Ｐゴシック" pitchFamily="34" charset="-128"/>
                <a:cs typeface="Arial" pitchFamily="34" charset="0"/>
              </a:rPr>
              <a:t>hacking</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41512408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3: Hackers—Public Enemies or Gadflies</a:t>
            </a:r>
            <a:r>
              <a:rPr lang="en-US" altLang="en-US" dirty="0" smtClean="0">
                <a:latin typeface="Arial" pitchFamily="34" charset="0"/>
                <a:ea typeface="ＭＳ Ｐゴシック" pitchFamily="34" charset="-128"/>
                <a:cs typeface="Arial" pitchFamily="34" charset="0"/>
              </a:rPr>
              <a:t>? (5 of 8)</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588168"/>
            <a:ext cx="8446165" cy="4537996"/>
          </a:xfrm>
        </p:spPr>
        <p:txBody>
          <a:bodyPr>
            <a:normAutofit/>
          </a:bodyPr>
          <a:lstStyle/>
          <a:p>
            <a:r>
              <a:rPr lang="en-US" altLang="en-US" dirty="0">
                <a:latin typeface="Arial" pitchFamily="34" charset="0"/>
                <a:ea typeface="ＭＳ Ｐゴシック" pitchFamily="34" charset="-128"/>
                <a:cs typeface="Arial" pitchFamily="34" charset="0"/>
              </a:rPr>
              <a:t>Utilitarian arguments </a:t>
            </a:r>
          </a:p>
          <a:p>
            <a:pPr lvl="1"/>
            <a:r>
              <a:rPr lang="en-US" altLang="en-US" dirty="0">
                <a:latin typeface="Arial" pitchFamily="34" charset="0"/>
                <a:ea typeface="ＭＳ Ｐゴシック" pitchFamily="34" charset="-128"/>
                <a:cs typeface="Arial" pitchFamily="34" charset="0"/>
              </a:rPr>
              <a:t>Owner of information loses control over it</a:t>
            </a:r>
          </a:p>
          <a:p>
            <a:pPr lvl="1"/>
            <a:r>
              <a:rPr lang="en-US" altLang="en-US" dirty="0">
                <a:latin typeface="Arial" pitchFamily="34" charset="0"/>
                <a:ea typeface="ＭＳ Ｐゴシック" pitchFamily="34" charset="-128"/>
                <a:cs typeface="Arial" pitchFamily="34" charset="0"/>
              </a:rPr>
              <a:t>Hacker gains access to information</a:t>
            </a:r>
          </a:p>
          <a:p>
            <a:pPr lvl="1"/>
            <a:r>
              <a:rPr lang="en-US" altLang="en-US" dirty="0">
                <a:latin typeface="Arial" pitchFamily="34" charset="0"/>
                <a:ea typeface="ＭＳ Ｐゴシック" pitchFamily="34" charset="-128"/>
                <a:cs typeface="Arial" pitchFamily="34" charset="0"/>
              </a:rPr>
              <a:t>Owner must increase security</a:t>
            </a:r>
          </a:p>
          <a:p>
            <a:pPr lvl="2"/>
            <a:r>
              <a:rPr lang="en-US" altLang="en-US" dirty="0">
                <a:latin typeface="Arial" pitchFamily="34" charset="0"/>
                <a:ea typeface="ＭＳ Ｐゴシック" pitchFamily="34" charset="-128"/>
                <a:cs typeface="Arial" pitchFamily="34" charset="0"/>
              </a:rPr>
              <a:t>Increased awareness of vulnerability may be good</a:t>
            </a:r>
          </a:p>
          <a:p>
            <a:pPr lvl="2"/>
            <a:r>
              <a:rPr lang="en-US" altLang="en-US" dirty="0">
                <a:latin typeface="Arial" pitchFamily="34" charset="0"/>
                <a:ea typeface="ＭＳ Ｐゴシック" pitchFamily="34" charset="-128"/>
                <a:cs typeface="Arial" pitchFamily="34" charset="0"/>
              </a:rPr>
              <a:t>Increased security only required because of hackers</a:t>
            </a:r>
          </a:p>
          <a:p>
            <a:pPr lvl="1"/>
            <a:r>
              <a:rPr lang="en-US" altLang="en-US" dirty="0">
                <a:latin typeface="Arial" pitchFamily="34" charset="0"/>
                <a:ea typeface="ＭＳ Ｐゴシック" pitchFamily="34" charset="-128"/>
                <a:cs typeface="Arial" pitchFamily="34" charset="0"/>
              </a:rPr>
              <a:t>Hard to see consequences</a:t>
            </a:r>
          </a:p>
          <a:p>
            <a:pPr lvl="1"/>
            <a:r>
              <a:rPr lang="en-US" altLang="en-US" dirty="0">
                <a:latin typeface="Arial" pitchFamily="34" charset="0"/>
                <a:ea typeface="ＭＳ Ｐゴシック" pitchFamily="34" charset="-128"/>
                <a:cs typeface="Arial" pitchFamily="34" charset="0"/>
              </a:rPr>
              <a:t>Must we distinguish between “good hackers” and “bad hackers</a:t>
            </a:r>
            <a:r>
              <a:rPr lang="en-US" altLang="en-US" dirty="0" smtClean="0">
                <a:latin typeface="Arial" pitchFamily="34" charset="0"/>
                <a:ea typeface="ＭＳ Ｐゴシック" pitchFamily="34" charset="-128"/>
                <a:cs typeface="Arial" pitchFamily="34" charset="0"/>
              </a:rPr>
              <a:t>”?</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928587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cs typeface="Arial" pitchFamily="34" charset="0"/>
              </a:rPr>
              <a:t>Learning Objectives </a:t>
            </a:r>
            <a:r>
              <a:rPr lang="en-US" altLang="en-US" dirty="0" smtClean="0">
                <a:latin typeface="Arial" pitchFamily="34" charset="0"/>
                <a:cs typeface="Arial" pitchFamily="34" charset="0"/>
              </a:rPr>
              <a:t>(2 </a:t>
            </a:r>
            <a:r>
              <a:rPr lang="en-US" altLang="en-US" dirty="0">
                <a:latin typeface="Arial" pitchFamily="34" charset="0"/>
                <a:cs typeface="Arial" pitchFamily="34" charset="0"/>
              </a:rPr>
              <a:t>of 2)</a:t>
            </a:r>
            <a:endParaRPr lang="en-US" dirty="0">
              <a:latin typeface="Arial" pitchFamily="34" charset="0"/>
              <a:cs typeface="Arial" pitchFamily="34" charset="0"/>
            </a:endParaRPr>
          </a:p>
        </p:txBody>
      </p:sp>
      <p:sp>
        <p:nvSpPr>
          <p:cNvPr id="3" name="Content Placeholder 2"/>
          <p:cNvSpPr>
            <a:spLocks noGrp="1"/>
          </p:cNvSpPr>
          <p:nvPr>
            <p:ph idx="1"/>
          </p:nvPr>
        </p:nvSpPr>
        <p:spPr>
          <a:xfrm>
            <a:off x="481262" y="1507959"/>
            <a:ext cx="8293769" cy="4411578"/>
          </a:xfrm>
        </p:spPr>
        <p:txBody>
          <a:bodyPr>
            <a:normAutofit/>
          </a:bodyPr>
          <a:lstStyle/>
          <a:p>
            <a:r>
              <a:rPr lang="en-US" altLang="en-US" dirty="0">
                <a:latin typeface="Arial" pitchFamily="34" charset="0"/>
                <a:ea typeface="ＭＳ Ｐゴシック" pitchFamily="34" charset="-128"/>
                <a:cs typeface="Arial" pitchFamily="34" charset="0"/>
              </a:rPr>
              <a:t>Describe cyberbullying and why legal remedies are so difficult to apply</a:t>
            </a:r>
          </a:p>
          <a:p>
            <a:r>
              <a:rPr lang="en-US" altLang="en-US" dirty="0">
                <a:latin typeface="Arial" pitchFamily="34" charset="0"/>
                <a:ea typeface="ＭＳ Ｐゴシック" pitchFamily="34" charset="-128"/>
                <a:cs typeface="Arial" pitchFamily="34" charset="0"/>
              </a:rPr>
              <a:t>Explain the potential dangers that have arisen from the enormous growth of social media</a:t>
            </a:r>
          </a:p>
          <a:p>
            <a:r>
              <a:rPr lang="en-US" altLang="en-US" dirty="0">
                <a:latin typeface="Arial" pitchFamily="34" charset="0"/>
                <a:ea typeface="ＭＳ Ｐゴシック" pitchFamily="34" charset="-128"/>
                <a:cs typeface="Arial" pitchFamily="34" charset="0"/>
              </a:rPr>
              <a:t>Discuss how social media makes it easier to globally disseminate rumors and false information that can have a profound effect on governments </a:t>
            </a:r>
            <a:r>
              <a:rPr lang="en-US" altLang="en-US" dirty="0" smtClean="0">
                <a:latin typeface="Arial" pitchFamily="34" charset="0"/>
                <a:ea typeface="ＭＳ Ｐゴシック" pitchFamily="34" charset="-128"/>
                <a:cs typeface="Arial" pitchFamily="34" charset="0"/>
              </a:rPr>
              <a:t>worldwide</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910661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3: Hackers—Public Enemies or Gadflies</a:t>
            </a:r>
            <a:r>
              <a:rPr lang="en-US" altLang="en-US" dirty="0" smtClean="0">
                <a:latin typeface="Arial" pitchFamily="34" charset="0"/>
                <a:ea typeface="ＭＳ Ｐゴシック" pitchFamily="34" charset="-128"/>
                <a:cs typeface="Arial" pitchFamily="34" charset="0"/>
              </a:rPr>
              <a:t>? (6 of 8)</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395662"/>
            <a:ext cx="8478250" cy="4730501"/>
          </a:xfrm>
        </p:spPr>
        <p:txBody>
          <a:bodyPr>
            <a:normAutofit/>
          </a:bodyPr>
          <a:lstStyle/>
          <a:p>
            <a:r>
              <a:rPr lang="en-US" altLang="en-US" dirty="0">
                <a:latin typeface="Arial" pitchFamily="34" charset="0"/>
                <a:ea typeface="ＭＳ Ｐゴシック" pitchFamily="34" charset="-128"/>
                <a:cs typeface="Arial" pitchFamily="34" charset="0"/>
              </a:rPr>
              <a:t>Deontological arguments </a:t>
            </a:r>
          </a:p>
          <a:p>
            <a:pPr lvl="1"/>
            <a:r>
              <a:rPr lang="en-US" altLang="en-US" b="1" dirty="0">
                <a:latin typeface="Arial" pitchFamily="34" charset="0"/>
                <a:ea typeface="ＭＳ Ｐゴシック" pitchFamily="34" charset="-128"/>
                <a:cs typeface="Arial" pitchFamily="34" charset="0"/>
              </a:rPr>
              <a:t>Deontology</a:t>
            </a:r>
            <a:r>
              <a:rPr lang="en-US" altLang="en-US" dirty="0">
                <a:latin typeface="Arial" pitchFamily="34" charset="0"/>
                <a:ea typeface="ＭＳ Ｐゴシック" pitchFamily="34" charset="-128"/>
                <a:cs typeface="Arial" pitchFamily="34" charset="0"/>
              </a:rPr>
              <a:t>: the study of duty and obligation</a:t>
            </a:r>
          </a:p>
          <a:p>
            <a:pPr lvl="1"/>
            <a:r>
              <a:rPr lang="en-US" altLang="en-US" dirty="0">
                <a:latin typeface="Arial" pitchFamily="34" charset="0"/>
                <a:ea typeface="ＭＳ Ｐゴシック" pitchFamily="34" charset="-128"/>
                <a:cs typeface="Arial" pitchFamily="34" charset="0"/>
              </a:rPr>
              <a:t>Focus on duties of actor and effect on other’s rights</a:t>
            </a:r>
          </a:p>
          <a:p>
            <a:pPr lvl="1"/>
            <a:r>
              <a:rPr lang="en-US" altLang="en-US" dirty="0">
                <a:latin typeface="Arial" pitchFamily="34" charset="0"/>
                <a:ea typeface="ＭＳ Ｐゴシック" pitchFamily="34" charset="-128"/>
                <a:cs typeface="Arial" pitchFamily="34" charset="0"/>
              </a:rPr>
              <a:t>Categorical imperative (Kant):</a:t>
            </a:r>
          </a:p>
          <a:p>
            <a:pPr lvl="2"/>
            <a:r>
              <a:rPr lang="en-US" altLang="en-US" dirty="0">
                <a:latin typeface="Arial" pitchFamily="34" charset="0"/>
                <a:ea typeface="ＭＳ Ｐゴシック" pitchFamily="34" charset="-128"/>
                <a:cs typeface="Arial" pitchFamily="34" charset="0"/>
              </a:rPr>
              <a:t>Never treat a fellow human merely as a means to an end</a:t>
            </a:r>
          </a:p>
          <a:p>
            <a:pPr lvl="1"/>
            <a:r>
              <a:rPr lang="en-US" altLang="en-US" dirty="0">
                <a:latin typeface="Arial" pitchFamily="34" charset="0"/>
                <a:ea typeface="ＭＳ Ｐゴシック" pitchFamily="34" charset="-128"/>
                <a:cs typeface="Arial" pitchFamily="34" charset="0"/>
              </a:rPr>
              <a:t>Focus on intent of an action, not consequences</a:t>
            </a:r>
          </a:p>
          <a:p>
            <a:pPr lvl="1"/>
            <a:r>
              <a:rPr lang="en-US" altLang="en-US" dirty="0">
                <a:latin typeface="Arial" pitchFamily="34" charset="0"/>
                <a:ea typeface="ＭＳ Ｐゴシック" pitchFamily="34" charset="-128"/>
                <a:cs typeface="Arial" pitchFamily="34" charset="0"/>
              </a:rPr>
              <a:t>Hackers for personal gain are unethical; ignore them</a:t>
            </a:r>
          </a:p>
          <a:p>
            <a:pPr lvl="1"/>
            <a:r>
              <a:rPr lang="en-US" altLang="en-US" dirty="0">
                <a:latin typeface="Arial" pitchFamily="34" charset="0"/>
                <a:ea typeface="ＭＳ Ｐゴシック" pitchFamily="34" charset="-128"/>
                <a:cs typeface="Arial" pitchFamily="34" charset="0"/>
              </a:rPr>
              <a:t>Focus on hackers who claim benign </a:t>
            </a:r>
            <a:r>
              <a:rPr lang="en-US" altLang="en-US" dirty="0" smtClean="0">
                <a:latin typeface="Arial" pitchFamily="34" charset="0"/>
                <a:ea typeface="ＭＳ Ｐゴシック" pitchFamily="34" charset="-128"/>
                <a:cs typeface="Arial" pitchFamily="34" charset="0"/>
              </a:rPr>
              <a:t>intent</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3476117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3: Hackers—Public Enemies or Gadflies</a:t>
            </a:r>
            <a:r>
              <a:rPr lang="en-US" altLang="en-US" dirty="0" smtClean="0">
                <a:latin typeface="Arial" pitchFamily="34" charset="0"/>
                <a:ea typeface="ＭＳ Ｐゴシック" pitchFamily="34" charset="-128"/>
                <a:cs typeface="Arial" pitchFamily="34" charset="0"/>
              </a:rPr>
              <a:t>? (7 of 8)</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572126"/>
            <a:ext cx="8478250" cy="4554038"/>
          </a:xfrm>
        </p:spPr>
        <p:txBody>
          <a:bodyPr>
            <a:normAutofit/>
          </a:bodyPr>
          <a:lstStyle/>
          <a:p>
            <a:r>
              <a:rPr lang="en-US" altLang="en-US" dirty="0">
                <a:latin typeface="Arial" pitchFamily="34" charset="0"/>
                <a:ea typeface="ＭＳ Ｐゴシック" pitchFamily="34" charset="-128"/>
                <a:cs typeface="Arial" pitchFamily="34" charset="0"/>
              </a:rPr>
              <a:t>Parts of the hacker ethic (Steven Levy):</a:t>
            </a:r>
          </a:p>
          <a:p>
            <a:pPr lvl="1"/>
            <a:r>
              <a:rPr lang="en-US" altLang="en-US" dirty="0">
                <a:latin typeface="Arial" pitchFamily="34" charset="0"/>
                <a:ea typeface="ＭＳ Ｐゴシック" pitchFamily="34" charset="-128"/>
                <a:cs typeface="Arial" pitchFamily="34" charset="0"/>
              </a:rPr>
              <a:t>“All information should be free”</a:t>
            </a:r>
          </a:p>
          <a:p>
            <a:pPr lvl="2"/>
            <a:r>
              <a:rPr lang="en-US" altLang="en-US" dirty="0">
                <a:latin typeface="Arial" pitchFamily="34" charset="0"/>
                <a:ea typeface="ＭＳ Ｐゴシック" pitchFamily="34" charset="-128"/>
                <a:cs typeface="Arial" pitchFamily="34" charset="0"/>
              </a:rPr>
              <a:t>To make decisions, people need good information</a:t>
            </a:r>
          </a:p>
          <a:p>
            <a:pPr lvl="2"/>
            <a:r>
              <a:rPr lang="en-US" altLang="en-US" dirty="0">
                <a:latin typeface="Arial" pitchFamily="34" charset="0"/>
                <a:ea typeface="ＭＳ Ｐゴシック" pitchFamily="34" charset="-128"/>
                <a:cs typeface="Arial" pitchFamily="34" charset="0"/>
              </a:rPr>
              <a:t>Hackers should always spread information  </a:t>
            </a:r>
          </a:p>
          <a:p>
            <a:pPr lvl="1"/>
            <a:r>
              <a:rPr lang="en-US" altLang="en-US" dirty="0">
                <a:latin typeface="Arial" pitchFamily="34" charset="0"/>
                <a:ea typeface="ＭＳ Ｐゴシック" pitchFamily="34" charset="-128"/>
                <a:cs typeface="Arial" pitchFamily="34" charset="0"/>
              </a:rPr>
              <a:t>“Mistrust authority—promote decentralization”</a:t>
            </a:r>
          </a:p>
          <a:p>
            <a:pPr lvl="2"/>
            <a:r>
              <a:rPr lang="en-US" altLang="en-US" dirty="0">
                <a:latin typeface="Arial" pitchFamily="34" charset="0"/>
                <a:ea typeface="ＭＳ Ｐゴシック" pitchFamily="34" charset="-128"/>
                <a:cs typeface="Arial" pitchFamily="34" charset="0"/>
              </a:rPr>
              <a:t>Bureaucracies and rules prevent things from getting done</a:t>
            </a:r>
          </a:p>
          <a:p>
            <a:pPr lvl="2"/>
            <a:r>
              <a:rPr lang="en-US" altLang="en-US" dirty="0">
                <a:latin typeface="Arial" pitchFamily="34" charset="0"/>
                <a:ea typeface="ＭＳ Ｐゴシック" pitchFamily="34" charset="-128"/>
                <a:cs typeface="Arial" pitchFamily="34" charset="0"/>
              </a:rPr>
              <a:t>Each hacker should act individually as he or she sees </a:t>
            </a:r>
            <a:r>
              <a:rPr lang="en-US" altLang="en-US" dirty="0" smtClean="0">
                <a:latin typeface="Arial" pitchFamily="34" charset="0"/>
                <a:ea typeface="ＭＳ Ｐゴシック" pitchFamily="34" charset="-128"/>
                <a:cs typeface="Arial" pitchFamily="34" charset="0"/>
              </a:rPr>
              <a:t>best</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055434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3: Hackers—Public Enemies or Gadflies</a:t>
            </a:r>
            <a:r>
              <a:rPr lang="en-US" altLang="en-US" dirty="0" smtClean="0">
                <a:latin typeface="Arial" pitchFamily="34" charset="0"/>
                <a:ea typeface="ＭＳ Ｐゴシック" pitchFamily="34" charset="-128"/>
                <a:cs typeface="Arial" pitchFamily="34" charset="0"/>
              </a:rPr>
              <a:t>? (8 of 8)</a:t>
            </a:r>
            <a:endParaRPr lang="en-US" b="0" dirty="0">
              <a:latin typeface="Arial" pitchFamily="34" charset="0"/>
              <a:cs typeface="Arial" pitchFamily="34" charset="0"/>
            </a:endParaRPr>
          </a:p>
        </p:txBody>
      </p:sp>
      <p:sp>
        <p:nvSpPr>
          <p:cNvPr id="2" name="Content Placeholder 1"/>
          <p:cNvSpPr>
            <a:spLocks noGrp="1"/>
          </p:cNvSpPr>
          <p:nvPr>
            <p:ph idx="1"/>
          </p:nvPr>
        </p:nvSpPr>
        <p:spPr>
          <a:xfrm>
            <a:off x="489287" y="1491916"/>
            <a:ext cx="8205534" cy="4570080"/>
          </a:xfrm>
        </p:spPr>
        <p:txBody>
          <a:bodyPr/>
          <a:lstStyle/>
          <a:p>
            <a:r>
              <a:rPr lang="en-US" altLang="en-US" dirty="0">
                <a:latin typeface="Arial" pitchFamily="34" charset="0"/>
                <a:ea typeface="ＭＳ Ｐゴシック" pitchFamily="34" charset="-128"/>
                <a:cs typeface="Arial" pitchFamily="34" charset="0"/>
              </a:rPr>
              <a:t>Ethical critique of hacker ethic</a:t>
            </a:r>
          </a:p>
          <a:p>
            <a:pPr lvl="1"/>
            <a:r>
              <a:rPr lang="en-US" altLang="en-US" dirty="0">
                <a:latin typeface="Arial" pitchFamily="34" charset="0"/>
                <a:ea typeface="ＭＳ Ｐゴシック" pitchFamily="34" charset="-128"/>
                <a:cs typeface="Arial" pitchFamily="34" charset="0"/>
              </a:rPr>
              <a:t>The information being shared does not belong to the hacker</a:t>
            </a:r>
          </a:p>
          <a:p>
            <a:pPr lvl="1"/>
            <a:r>
              <a:rPr lang="en-US" altLang="en-US" dirty="0">
                <a:latin typeface="Arial" pitchFamily="34" charset="0"/>
                <a:ea typeface="ＭＳ Ｐゴシック" pitchFamily="34" charset="-128"/>
                <a:cs typeface="Arial" pitchFamily="34" charset="0"/>
              </a:rPr>
              <a:t>Does not respect other people’s wishes or safety</a:t>
            </a:r>
          </a:p>
          <a:p>
            <a:pPr lvl="1"/>
            <a:r>
              <a:rPr lang="en-US" altLang="en-US" dirty="0">
                <a:latin typeface="Arial" pitchFamily="34" charset="0"/>
                <a:ea typeface="ＭＳ Ｐゴシック" pitchFamily="34" charset="-128"/>
                <a:cs typeface="Arial" pitchFamily="34" charset="0"/>
              </a:rPr>
              <a:t>Rules exist because we, as a society, expect electronic privacy</a:t>
            </a:r>
          </a:p>
          <a:p>
            <a:pPr lvl="1"/>
            <a:r>
              <a:rPr lang="en-US" altLang="en-US" dirty="0">
                <a:latin typeface="Arial" pitchFamily="34" charset="0"/>
                <a:ea typeface="ＭＳ Ｐゴシック" pitchFamily="34" charset="-128"/>
                <a:cs typeface="Arial" pitchFamily="34" charset="0"/>
              </a:rPr>
              <a:t>Why should their ethic override other people’s wishes?</a:t>
            </a:r>
          </a:p>
          <a:p>
            <a:pPr lvl="1"/>
            <a:r>
              <a:rPr lang="en-US" altLang="en-US" dirty="0">
                <a:latin typeface="Arial" pitchFamily="34" charset="0"/>
                <a:ea typeface="ＭＳ Ｐゴシック" pitchFamily="34" charset="-128"/>
                <a:cs typeface="Arial" pitchFamily="34" charset="0"/>
              </a:rPr>
              <a:t>Does hacking treat other people as a means to an end</a:t>
            </a:r>
            <a:r>
              <a:rPr lang="en-US" altLang="en-US" dirty="0" smtClean="0">
                <a:latin typeface="Arial" pitchFamily="34" charset="0"/>
                <a:ea typeface="ＭＳ Ｐゴシック" pitchFamily="34" charset="-128"/>
                <a:cs typeface="Arial" pitchFamily="34" charset="0"/>
              </a:rPr>
              <a:t>?</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241628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Thinking </a:t>
            </a:r>
            <a:r>
              <a:rPr lang="en-US" altLang="en-US" dirty="0">
                <a:latin typeface="Arial" pitchFamily="34" charset="0"/>
                <a:ea typeface="ＭＳ Ｐゴシック" pitchFamily="34" charset="-128"/>
                <a:cs typeface="Arial" pitchFamily="34" charset="0"/>
              </a:rPr>
              <a:t>Straight about Technology and Ethics</a:t>
            </a:r>
            <a:endParaRPr lang="en-US" dirty="0">
              <a:latin typeface="Arial" pitchFamily="34" charset="0"/>
              <a:cs typeface="Arial" pitchFamily="34" charset="0"/>
            </a:endParaRPr>
          </a:p>
        </p:txBody>
      </p:sp>
      <p:sp>
        <p:nvSpPr>
          <p:cNvPr id="3" name="Content Placeholder 2"/>
          <p:cNvSpPr>
            <a:spLocks noGrp="1"/>
          </p:cNvSpPr>
          <p:nvPr>
            <p:ph idx="1"/>
          </p:nvPr>
        </p:nvSpPr>
        <p:spPr>
          <a:xfrm>
            <a:off x="489287" y="1363578"/>
            <a:ext cx="8285744" cy="4762585"/>
          </a:xfrm>
        </p:spPr>
        <p:txBody>
          <a:bodyPr/>
          <a:lstStyle/>
          <a:p>
            <a:r>
              <a:rPr lang="en-US" altLang="en-US" dirty="0">
                <a:latin typeface="Arial" pitchFamily="34" charset="0"/>
                <a:ea typeface="ＭＳ Ｐゴシック" pitchFamily="34" charset="-128"/>
                <a:cs typeface="Arial" pitchFamily="34" charset="0"/>
              </a:rPr>
              <a:t>“Paramedic ethics:” know a little and know when to ask</a:t>
            </a:r>
          </a:p>
          <a:p>
            <a:r>
              <a:rPr lang="en-US" altLang="en-US" dirty="0">
                <a:latin typeface="Arial" pitchFamily="34" charset="0"/>
                <a:ea typeface="ＭＳ Ｐゴシック" pitchFamily="34" charset="-128"/>
                <a:cs typeface="Arial" pitchFamily="34" charset="0"/>
              </a:rPr>
              <a:t>Ask these questions when facing an ethical problem:</a:t>
            </a:r>
          </a:p>
          <a:p>
            <a:pPr lvl="1"/>
            <a:r>
              <a:rPr lang="en-US" altLang="en-US" dirty="0">
                <a:latin typeface="Arial" pitchFamily="34" charset="0"/>
                <a:ea typeface="ＭＳ Ｐゴシック" pitchFamily="34" charset="-128"/>
                <a:cs typeface="Arial" pitchFamily="34" charset="0"/>
              </a:rPr>
              <a:t>Who are the stakeholders in this situation?</a:t>
            </a:r>
          </a:p>
          <a:p>
            <a:pPr lvl="1"/>
            <a:r>
              <a:rPr lang="en-US" altLang="en-US" dirty="0">
                <a:latin typeface="Arial" pitchFamily="34" charset="0"/>
                <a:ea typeface="ＭＳ Ｐゴシック" pitchFamily="34" charset="-128"/>
                <a:cs typeface="Arial" pitchFamily="34" charset="0"/>
              </a:rPr>
              <a:t>What does each stakeholder have to gain or lose?</a:t>
            </a:r>
          </a:p>
          <a:p>
            <a:pPr lvl="1"/>
            <a:r>
              <a:rPr lang="en-US" altLang="en-US" dirty="0">
                <a:latin typeface="Arial" pitchFamily="34" charset="0"/>
                <a:ea typeface="ＭＳ Ｐゴシック" pitchFamily="34" charset="-128"/>
                <a:cs typeface="Arial" pitchFamily="34" charset="0"/>
              </a:rPr>
              <a:t>What duties and responsibilities are important?</a:t>
            </a:r>
          </a:p>
          <a:p>
            <a:pPr lvl="1"/>
            <a:r>
              <a:rPr lang="en-US" altLang="en-US" dirty="0">
                <a:latin typeface="Arial" pitchFamily="34" charset="0"/>
                <a:ea typeface="ＭＳ Ｐゴシック" pitchFamily="34" charset="-128"/>
                <a:cs typeface="Arial" pitchFamily="34" charset="0"/>
              </a:rPr>
              <a:t>Can you think of an analogous situation? Does it clarify the situation?</a:t>
            </a:r>
          </a:p>
          <a:p>
            <a:pPr marL="1379538" lvl="1" indent="-465138">
              <a:buFont typeface="Wingdings" panose="05000000000000000000" pitchFamily="2" charset="2"/>
              <a:buChar char="§"/>
            </a:pPr>
            <a:r>
              <a:rPr lang="en-US" altLang="en-US" sz="2200" dirty="0">
                <a:latin typeface="Arial" pitchFamily="34" charset="0"/>
                <a:ea typeface="ＭＳ Ｐゴシック" pitchFamily="34" charset="-128"/>
                <a:cs typeface="Arial" pitchFamily="34" charset="0"/>
              </a:rPr>
              <a:t>Make a decision or repeat in dialectic </a:t>
            </a:r>
            <a:r>
              <a:rPr lang="en-US" altLang="en-US" sz="2200" dirty="0" smtClean="0">
                <a:latin typeface="Arial" pitchFamily="34" charset="0"/>
                <a:ea typeface="ＭＳ Ｐゴシック" pitchFamily="34" charset="-128"/>
                <a:cs typeface="Arial" pitchFamily="34" charset="0"/>
              </a:rPr>
              <a:t>form</a:t>
            </a:r>
            <a:endParaRPr lang="en-US" altLang="en-US" sz="2200"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967181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4: Genetic Information and Medical </a:t>
            </a:r>
            <a:r>
              <a:rPr lang="en-US" altLang="en-US" dirty="0" smtClean="0">
                <a:latin typeface="Arial" pitchFamily="34" charset="0"/>
                <a:ea typeface="ＭＳ Ｐゴシック" pitchFamily="34" charset="-128"/>
                <a:cs typeface="Arial" pitchFamily="34" charset="0"/>
              </a:rPr>
              <a:t>Research (1 of 7)</a:t>
            </a:r>
            <a:endParaRPr lang="en-US" b="0" dirty="0">
              <a:latin typeface="Arial" pitchFamily="34" charset="0"/>
              <a:cs typeface="Arial" pitchFamily="34" charset="0"/>
            </a:endParaRPr>
          </a:p>
        </p:txBody>
      </p:sp>
      <p:sp>
        <p:nvSpPr>
          <p:cNvPr id="7" name="Content Placeholder 6"/>
          <p:cNvSpPr>
            <a:spLocks noGrp="1"/>
          </p:cNvSpPr>
          <p:nvPr>
            <p:ph idx="1"/>
          </p:nvPr>
        </p:nvSpPr>
        <p:spPr>
          <a:xfrm>
            <a:off x="385011" y="1283368"/>
            <a:ext cx="8518357" cy="4842795"/>
          </a:xfrm>
        </p:spPr>
        <p:txBody>
          <a:bodyPr>
            <a:normAutofit/>
          </a:bodyPr>
          <a:lstStyle/>
          <a:p>
            <a:r>
              <a:rPr lang="en-US" altLang="en-US" dirty="0">
                <a:latin typeface="Arial" pitchFamily="34" charset="0"/>
                <a:ea typeface="ＭＳ Ｐゴシック" pitchFamily="34" charset="-128"/>
                <a:cs typeface="Arial" pitchFamily="34" charset="0"/>
              </a:rPr>
              <a:t>Fictional ethical situation</a:t>
            </a:r>
          </a:p>
          <a:p>
            <a:pPr marL="914400" lvl="2" indent="-449263">
              <a:buFont typeface="Arial" panose="020B0604020202020204" pitchFamily="34" charset="0"/>
              <a:buChar char="–"/>
            </a:pPr>
            <a:r>
              <a:rPr lang="en-US" altLang="en-US" sz="2400" dirty="0">
                <a:latin typeface="Arial" pitchFamily="34" charset="0"/>
                <a:ea typeface="ＭＳ Ｐゴシック" pitchFamily="34" charset="-128"/>
                <a:cs typeface="Arial" pitchFamily="34" charset="0"/>
              </a:rPr>
              <a:t>Family doctor asks you to participate in a study of genetic diversity and disease by donating some skin cells. Cells are identified by a randomly assigned </a:t>
            </a:r>
            <a:r>
              <a:rPr lang="en-US" altLang="en-US" sz="2400" dirty="0" smtClean="0">
                <a:latin typeface="Arial" pitchFamily="34" charset="0"/>
                <a:ea typeface="ＭＳ Ｐゴシック" pitchFamily="34" charset="-128"/>
                <a:cs typeface="Arial" pitchFamily="34" charset="0"/>
              </a:rPr>
              <a:t>number </a:t>
            </a:r>
            <a:r>
              <a:rPr lang="en-US" altLang="en-US" sz="2400" dirty="0">
                <a:latin typeface="Arial" pitchFamily="34" charset="0"/>
                <a:ea typeface="ＭＳ Ｐゴシック" pitchFamily="34" charset="-128"/>
                <a:cs typeface="Arial" pitchFamily="34" charset="0"/>
              </a:rPr>
              <a:t>and your zip code. Should you donate?</a:t>
            </a:r>
          </a:p>
          <a:p>
            <a:r>
              <a:rPr lang="en-US" altLang="en-US" dirty="0">
                <a:latin typeface="Arial" pitchFamily="34" charset="0"/>
                <a:ea typeface="ＭＳ Ｐゴシック" pitchFamily="34" charset="-128"/>
                <a:cs typeface="Arial" pitchFamily="34" charset="0"/>
              </a:rPr>
              <a:t>Who are the stakeholders?</a:t>
            </a:r>
          </a:p>
          <a:p>
            <a:pPr lvl="1"/>
            <a:r>
              <a:rPr lang="en-US" altLang="en-US" dirty="0">
                <a:latin typeface="Arial" pitchFamily="34" charset="0"/>
                <a:ea typeface="ＭＳ Ｐゴシック" pitchFamily="34" charset="-128"/>
                <a:cs typeface="Arial" pitchFamily="34" charset="0"/>
              </a:rPr>
              <a:t>You</a:t>
            </a:r>
          </a:p>
          <a:p>
            <a:pPr lvl="1"/>
            <a:r>
              <a:rPr lang="en-US" altLang="en-US" dirty="0">
                <a:latin typeface="Arial" pitchFamily="34" charset="0"/>
                <a:ea typeface="ＭＳ Ｐゴシック" pitchFamily="34" charset="-128"/>
                <a:cs typeface="Arial" pitchFamily="34" charset="0"/>
              </a:rPr>
              <a:t>Family doctor</a:t>
            </a:r>
          </a:p>
          <a:p>
            <a:pPr lvl="1"/>
            <a:r>
              <a:rPr lang="en-US" altLang="en-US" dirty="0">
                <a:latin typeface="Arial" pitchFamily="34" charset="0"/>
                <a:ea typeface="ＭＳ Ｐゴシック" pitchFamily="34" charset="-128"/>
                <a:cs typeface="Arial" pitchFamily="34" charset="0"/>
              </a:rPr>
              <a:t>Pharmaceutical company, “PHARM CO”</a:t>
            </a:r>
          </a:p>
          <a:p>
            <a:pPr lvl="1"/>
            <a:r>
              <a:rPr lang="en-US" altLang="en-US" dirty="0">
                <a:latin typeface="Arial" pitchFamily="34" charset="0"/>
                <a:ea typeface="ＭＳ Ｐゴシック" pitchFamily="34" charset="-128"/>
                <a:cs typeface="Arial" pitchFamily="34" charset="0"/>
              </a:rPr>
              <a:t>Skin cell donors to study, in general</a:t>
            </a:r>
          </a:p>
          <a:p>
            <a:pPr lvl="1"/>
            <a:r>
              <a:rPr lang="en-US" altLang="en-US" dirty="0">
                <a:latin typeface="Arial" pitchFamily="34" charset="0"/>
                <a:ea typeface="ＭＳ Ｐゴシック" pitchFamily="34" charset="-128"/>
                <a:cs typeface="Arial" pitchFamily="34" charset="0"/>
              </a:rPr>
              <a:t>People with genetic </a:t>
            </a:r>
            <a:r>
              <a:rPr lang="en-US" altLang="en-US" dirty="0" smtClean="0">
                <a:latin typeface="Arial" pitchFamily="34" charset="0"/>
                <a:ea typeface="ＭＳ Ｐゴシック" pitchFamily="34" charset="-128"/>
                <a:cs typeface="Arial" pitchFamily="34" charset="0"/>
              </a:rPr>
              <a:t>disease</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2245730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4: Genetic Information and Medical </a:t>
            </a:r>
            <a:r>
              <a:rPr lang="en-US" altLang="en-US" dirty="0" smtClean="0">
                <a:latin typeface="Arial" pitchFamily="34" charset="0"/>
                <a:ea typeface="ＭＳ Ｐゴシック" pitchFamily="34" charset="-128"/>
                <a:cs typeface="Arial" pitchFamily="34" charset="0"/>
              </a:rPr>
              <a:t>Research (2 of 7)</a:t>
            </a:r>
            <a:endParaRPr lang="en-US" dirty="0">
              <a:latin typeface="Arial" pitchFamily="34" charset="0"/>
              <a:cs typeface="Arial" pitchFamily="34" charset="0"/>
            </a:endParaRPr>
          </a:p>
        </p:txBody>
      </p:sp>
      <p:sp>
        <p:nvSpPr>
          <p:cNvPr id="3" name="Content Placeholder 2"/>
          <p:cNvSpPr>
            <a:spLocks noGrp="1"/>
          </p:cNvSpPr>
          <p:nvPr>
            <p:ph idx="1"/>
          </p:nvPr>
        </p:nvSpPr>
        <p:spPr>
          <a:xfrm>
            <a:off x="489287" y="1459832"/>
            <a:ext cx="8189492" cy="4602164"/>
          </a:xfrm>
        </p:spPr>
        <p:txBody>
          <a:bodyPr/>
          <a:lstStyle/>
          <a:p>
            <a:r>
              <a:rPr lang="en-US" altLang="en-US" dirty="0">
                <a:latin typeface="Arial" pitchFamily="34" charset="0"/>
                <a:ea typeface="ＭＳ Ｐゴシック" pitchFamily="34" charset="-128"/>
                <a:cs typeface="Arial" pitchFamily="34" charset="0"/>
              </a:rPr>
              <a:t>What is at stake?</a:t>
            </a:r>
          </a:p>
          <a:p>
            <a:pPr lvl="1"/>
            <a:r>
              <a:rPr lang="en-US" altLang="en-US" dirty="0">
                <a:latin typeface="Arial" pitchFamily="34" charset="0"/>
                <a:ea typeface="ＭＳ Ｐゴシック" pitchFamily="34" charset="-128"/>
                <a:cs typeface="Arial" pitchFamily="34" charset="0"/>
              </a:rPr>
              <a:t>You lose a few skin cells</a:t>
            </a:r>
          </a:p>
          <a:p>
            <a:pPr lvl="1"/>
            <a:r>
              <a:rPr lang="en-US" altLang="en-US" dirty="0">
                <a:latin typeface="Arial" pitchFamily="34" charset="0"/>
                <a:ea typeface="ＭＳ Ｐゴシック" pitchFamily="34" charset="-128"/>
                <a:cs typeface="Arial" pitchFamily="34" charset="0"/>
              </a:rPr>
              <a:t>Your privacy </a:t>
            </a:r>
          </a:p>
          <a:p>
            <a:pPr lvl="2"/>
            <a:r>
              <a:rPr lang="en-US" altLang="en-US" dirty="0">
                <a:latin typeface="Arial" pitchFamily="34" charset="0"/>
                <a:ea typeface="ＭＳ Ｐゴシック" pitchFamily="34" charset="-128"/>
                <a:cs typeface="Arial" pitchFamily="34" charset="0"/>
              </a:rPr>
              <a:t>PHARM CO may seek to learn your identity</a:t>
            </a:r>
          </a:p>
          <a:p>
            <a:pPr lvl="2"/>
            <a:r>
              <a:rPr lang="en-US" altLang="en-US" dirty="0">
                <a:latin typeface="Arial" pitchFamily="34" charset="0"/>
                <a:ea typeface="ＭＳ Ｐゴシック" pitchFamily="34" charset="-128"/>
                <a:cs typeface="Arial" pitchFamily="34" charset="0"/>
              </a:rPr>
              <a:t>Transmission of genetic data could be intercepted</a:t>
            </a:r>
          </a:p>
          <a:p>
            <a:pPr lvl="1"/>
            <a:r>
              <a:rPr lang="en-US" altLang="en-US" dirty="0">
                <a:latin typeface="Arial" pitchFamily="34" charset="0"/>
                <a:ea typeface="ＭＳ Ｐゴシック" pitchFamily="34" charset="-128"/>
                <a:cs typeface="Arial" pitchFamily="34" charset="0"/>
              </a:rPr>
              <a:t>Your doctor might be paid for finding participants</a:t>
            </a:r>
          </a:p>
          <a:p>
            <a:pPr lvl="1"/>
            <a:r>
              <a:rPr lang="en-US" altLang="en-US" dirty="0">
                <a:latin typeface="Arial" pitchFamily="34" charset="0"/>
                <a:ea typeface="ＭＳ Ｐゴシック" pitchFamily="34" charset="-128"/>
                <a:cs typeface="Arial" pitchFamily="34" charset="0"/>
              </a:rPr>
              <a:t>PHARM CO may develop new drugs</a:t>
            </a:r>
          </a:p>
          <a:p>
            <a:pPr lvl="1"/>
            <a:r>
              <a:rPr lang="en-US" altLang="en-US" dirty="0">
                <a:latin typeface="Arial" pitchFamily="34" charset="0"/>
                <a:ea typeface="ＭＳ Ｐゴシック" pitchFamily="34" charset="-128"/>
                <a:cs typeface="Arial" pitchFamily="34" charset="0"/>
              </a:rPr>
              <a:t>Drugs could help people with genetic </a:t>
            </a:r>
            <a:r>
              <a:rPr lang="en-US" altLang="en-US" dirty="0" smtClean="0">
                <a:latin typeface="Arial" pitchFamily="34" charset="0"/>
                <a:ea typeface="ＭＳ Ｐゴシック" pitchFamily="34" charset="-128"/>
                <a:cs typeface="Arial" pitchFamily="34" charset="0"/>
              </a:rPr>
              <a:t>diseases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997542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4: Genetic Information and </a:t>
            </a:r>
            <a:r>
              <a:rPr lang="en-US" altLang="en-US" dirty="0" smtClean="0">
                <a:latin typeface="Arial" pitchFamily="34" charset="0"/>
                <a:ea typeface="ＭＳ Ｐゴシック" pitchFamily="34" charset="-128"/>
                <a:cs typeface="Arial" pitchFamily="34" charset="0"/>
              </a:rPr>
              <a:t>Medical Research (3 of 7)</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3" y="1427746"/>
            <a:ext cx="8253660" cy="4698417"/>
          </a:xfrm>
        </p:spPr>
        <p:txBody>
          <a:bodyPr/>
          <a:lstStyle/>
          <a:p>
            <a:r>
              <a:rPr lang="en-US" altLang="en-US" dirty="0">
                <a:latin typeface="Arial" pitchFamily="34" charset="0"/>
                <a:ea typeface="ＭＳ Ｐゴシック" pitchFamily="34" charset="-128"/>
                <a:cs typeface="Arial" pitchFamily="34" charset="0"/>
              </a:rPr>
              <a:t>Identify duties and responsibilities</a:t>
            </a:r>
          </a:p>
          <a:p>
            <a:pPr lvl="1"/>
            <a:r>
              <a:rPr lang="en-US" altLang="en-US" dirty="0">
                <a:latin typeface="Arial" pitchFamily="34" charset="0"/>
                <a:ea typeface="ＭＳ Ｐゴシック" pitchFamily="34" charset="-128"/>
                <a:cs typeface="Arial" pitchFamily="34" charset="0"/>
              </a:rPr>
              <a:t>Doctor has a duty to treat you and protect your privacy</a:t>
            </a:r>
          </a:p>
          <a:p>
            <a:pPr lvl="1"/>
            <a:r>
              <a:rPr lang="en-US" altLang="en-US" dirty="0">
                <a:latin typeface="Arial" pitchFamily="34" charset="0"/>
                <a:ea typeface="ＭＳ Ｐゴシック" pitchFamily="34" charset="-128"/>
                <a:cs typeface="Arial" pitchFamily="34" charset="0"/>
              </a:rPr>
              <a:t>You have a duty to pay the doctor and follow instructions</a:t>
            </a:r>
          </a:p>
          <a:p>
            <a:pPr lvl="1"/>
            <a:r>
              <a:rPr lang="en-US" altLang="en-US" dirty="0">
                <a:latin typeface="Arial" pitchFamily="34" charset="0"/>
                <a:ea typeface="ＭＳ Ｐゴシック" pitchFamily="34" charset="-128"/>
                <a:cs typeface="Arial" pitchFamily="34" charset="0"/>
              </a:rPr>
              <a:t>PHARM CO has a duty to develop safe drugs</a:t>
            </a:r>
          </a:p>
          <a:p>
            <a:pPr lvl="1"/>
            <a:r>
              <a:rPr lang="en-US" altLang="en-US" dirty="0">
                <a:latin typeface="Arial" pitchFamily="34" charset="0"/>
                <a:ea typeface="ＭＳ Ｐゴシック" pitchFamily="34" charset="-128"/>
                <a:cs typeface="Arial" pitchFamily="34" charset="0"/>
              </a:rPr>
              <a:t>PHARM CO has promised to pay doctors for finding participants</a:t>
            </a:r>
          </a:p>
          <a:p>
            <a:pPr lvl="1"/>
            <a:r>
              <a:rPr lang="en-US" altLang="en-US" dirty="0">
                <a:latin typeface="Arial" pitchFamily="34" charset="0"/>
                <a:ea typeface="ＭＳ Ｐゴシック" pitchFamily="34" charset="-128"/>
                <a:cs typeface="Arial" pitchFamily="34" charset="0"/>
              </a:rPr>
              <a:t>PHARM CO has promised to respect your </a:t>
            </a:r>
            <a:r>
              <a:rPr lang="en-US" altLang="en-US" dirty="0" smtClean="0">
                <a:latin typeface="Arial" pitchFamily="34" charset="0"/>
                <a:ea typeface="ＭＳ Ｐゴシック" pitchFamily="34" charset="-128"/>
                <a:cs typeface="Arial" pitchFamily="34" charset="0"/>
              </a:rPr>
              <a:t>privacy</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948197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4: Genetic Information and Medical </a:t>
            </a:r>
            <a:r>
              <a:rPr lang="en-US" altLang="en-US" dirty="0" smtClean="0">
                <a:latin typeface="Arial" pitchFamily="34" charset="0"/>
                <a:ea typeface="ＭＳ Ｐゴシック" pitchFamily="34" charset="-128"/>
                <a:cs typeface="Arial" pitchFamily="34" charset="0"/>
              </a:rPr>
              <a:t>Research (4 of 7)</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3" y="1604210"/>
            <a:ext cx="8285744" cy="4521953"/>
          </a:xfrm>
        </p:spPr>
        <p:txBody>
          <a:bodyPr/>
          <a:lstStyle/>
          <a:p>
            <a:r>
              <a:rPr lang="en-US" altLang="en-US" dirty="0">
                <a:latin typeface="Arial" pitchFamily="34" charset="0"/>
                <a:ea typeface="ＭＳ Ｐゴシック" pitchFamily="34" charset="-128"/>
                <a:cs typeface="Arial" pitchFamily="34" charset="0"/>
              </a:rPr>
              <a:t>More complex duties and responsibilities</a:t>
            </a:r>
          </a:p>
          <a:p>
            <a:pPr lvl="1"/>
            <a:r>
              <a:rPr lang="en-US" altLang="en-US" dirty="0">
                <a:latin typeface="Arial" pitchFamily="34" charset="0"/>
                <a:ea typeface="ＭＳ Ｐゴシック" pitchFamily="34" charset="-128"/>
                <a:cs typeface="Arial" pitchFamily="34" charset="0"/>
              </a:rPr>
              <a:t>Should you get royalties if your information leads to a profitable drug?</a:t>
            </a:r>
          </a:p>
          <a:p>
            <a:pPr lvl="1"/>
            <a:r>
              <a:rPr lang="en-US" altLang="en-US" dirty="0">
                <a:latin typeface="Arial" pitchFamily="34" charset="0"/>
                <a:ea typeface="ＭＳ Ｐゴシック" pitchFamily="34" charset="-128"/>
                <a:cs typeface="Arial" pitchFamily="34" charset="0"/>
              </a:rPr>
              <a:t>Does PHARM CO own genetic information, or should it be shared freely?</a:t>
            </a:r>
          </a:p>
          <a:p>
            <a:pPr lvl="1"/>
            <a:r>
              <a:rPr lang="en-US" altLang="en-US" dirty="0">
                <a:latin typeface="Arial" pitchFamily="34" charset="0"/>
                <a:ea typeface="ＭＳ Ｐゴシック" pitchFamily="34" charset="-128"/>
                <a:cs typeface="Arial" pitchFamily="34" charset="0"/>
              </a:rPr>
              <a:t>Why is zip code part of encoding?</a:t>
            </a:r>
          </a:p>
          <a:p>
            <a:pPr lvl="1"/>
            <a:r>
              <a:rPr lang="en-US" altLang="en-US" dirty="0">
                <a:latin typeface="Arial" pitchFamily="34" charset="0"/>
                <a:ea typeface="ＭＳ Ｐゴシック" pitchFamily="34" charset="-128"/>
                <a:cs typeface="Arial" pitchFamily="34" charset="0"/>
              </a:rPr>
              <a:t>Do you have a duty to help cure disease</a:t>
            </a:r>
            <a:r>
              <a:rPr lang="en-US" altLang="en-US" dirty="0" smtClean="0">
                <a:latin typeface="Arial" pitchFamily="34" charset="0"/>
                <a:ea typeface="ＭＳ Ｐゴシック" pitchFamily="34" charset="-128"/>
                <a:cs typeface="Arial" pitchFamily="34" charset="0"/>
              </a:rPr>
              <a:t>?</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174859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4: Genetic Information and Medical </a:t>
            </a:r>
            <a:r>
              <a:rPr lang="en-US" altLang="en-US" dirty="0" smtClean="0">
                <a:latin typeface="Arial" pitchFamily="34" charset="0"/>
                <a:ea typeface="ＭＳ Ｐゴシック" pitchFamily="34" charset="-128"/>
                <a:cs typeface="Arial" pitchFamily="34" charset="0"/>
              </a:rPr>
              <a:t>Research (5 of 7)</a:t>
            </a:r>
            <a:endParaRPr lang="en-US" dirty="0">
              <a:latin typeface="Arial" pitchFamily="34" charset="0"/>
              <a:cs typeface="Arial" pitchFamily="34" charset="0"/>
            </a:endParaRPr>
          </a:p>
        </p:txBody>
      </p:sp>
      <p:sp>
        <p:nvSpPr>
          <p:cNvPr id="3" name="Content Placeholder 2"/>
          <p:cNvSpPr>
            <a:spLocks noGrp="1"/>
          </p:cNvSpPr>
          <p:nvPr>
            <p:ph idx="1"/>
          </p:nvPr>
        </p:nvSpPr>
        <p:spPr>
          <a:xfrm>
            <a:off x="473244" y="1507958"/>
            <a:ext cx="8365955" cy="4521953"/>
          </a:xfrm>
        </p:spPr>
        <p:txBody>
          <a:bodyPr/>
          <a:lstStyle/>
          <a:p>
            <a:r>
              <a:rPr lang="en-US" altLang="en-US" dirty="0">
                <a:latin typeface="Arial" pitchFamily="34" charset="0"/>
                <a:ea typeface="ＭＳ Ｐゴシック" pitchFamily="34" charset="-128"/>
                <a:cs typeface="Arial" pitchFamily="34" charset="0"/>
              </a:rPr>
              <a:t>Think of analogies</a:t>
            </a:r>
          </a:p>
          <a:p>
            <a:pPr lvl="1"/>
            <a:r>
              <a:rPr lang="en-US" altLang="en-US" dirty="0">
                <a:latin typeface="Arial" pitchFamily="34" charset="0"/>
                <a:ea typeface="ＭＳ Ｐゴシック" pitchFamily="34" charset="-128"/>
                <a:cs typeface="Arial" pitchFamily="34" charset="0"/>
              </a:rPr>
              <a:t>Compare to Red Cross blood donations</a:t>
            </a:r>
          </a:p>
          <a:p>
            <a:pPr lvl="2"/>
            <a:r>
              <a:rPr lang="en-US" altLang="en-US" dirty="0">
                <a:latin typeface="Arial" pitchFamily="34" charset="0"/>
                <a:ea typeface="ＭＳ Ｐゴシック" pitchFamily="34" charset="-128"/>
                <a:cs typeface="Arial" pitchFamily="34" charset="0"/>
              </a:rPr>
              <a:t>Both involve confidential health information</a:t>
            </a:r>
          </a:p>
          <a:p>
            <a:pPr lvl="2"/>
            <a:r>
              <a:rPr lang="en-US" altLang="en-US" dirty="0">
                <a:latin typeface="Arial" pitchFamily="34" charset="0"/>
                <a:ea typeface="ＭＳ Ｐゴシック" pitchFamily="34" charset="-128"/>
                <a:cs typeface="Arial" pitchFamily="34" charset="0"/>
              </a:rPr>
              <a:t>Both ask for volunteer donors</a:t>
            </a:r>
          </a:p>
          <a:p>
            <a:pPr lvl="2"/>
            <a:r>
              <a:rPr lang="en-US" altLang="en-US" dirty="0">
                <a:latin typeface="Arial" pitchFamily="34" charset="0"/>
                <a:ea typeface="ＭＳ Ｐゴシック" pitchFamily="34" charset="-128"/>
                <a:cs typeface="Arial" pitchFamily="34" charset="0"/>
              </a:rPr>
              <a:t>Both have collectors and users who are paid</a:t>
            </a:r>
          </a:p>
          <a:p>
            <a:pPr lvl="2"/>
            <a:r>
              <a:rPr lang="en-US" altLang="en-US" dirty="0">
                <a:latin typeface="Arial" pitchFamily="34" charset="0"/>
                <a:ea typeface="ＭＳ Ｐゴシック" pitchFamily="34" charset="-128"/>
                <a:cs typeface="Arial" pitchFamily="34" charset="0"/>
              </a:rPr>
              <a:t>Both involve altruistic reasons for donation</a:t>
            </a:r>
          </a:p>
          <a:p>
            <a:pPr lvl="2"/>
            <a:r>
              <a:rPr lang="en-US" altLang="en-US" dirty="0">
                <a:latin typeface="Arial" pitchFamily="34" charset="0"/>
                <a:ea typeface="ＭＳ Ｐゴシック" pitchFamily="34" charset="-128"/>
                <a:cs typeface="Arial" pitchFamily="34" charset="0"/>
              </a:rPr>
              <a:t>Blood is the valuable item; genetic information in skin cells is the value</a:t>
            </a:r>
          </a:p>
          <a:p>
            <a:pPr lvl="2"/>
            <a:r>
              <a:rPr lang="en-US" altLang="en-US" dirty="0">
                <a:latin typeface="Arial" pitchFamily="34" charset="0"/>
                <a:ea typeface="ＭＳ Ｐゴシック" pitchFamily="34" charset="-128"/>
                <a:cs typeface="Arial" pitchFamily="34" charset="0"/>
              </a:rPr>
              <a:t>Company might or might not find usefulness in cells</a:t>
            </a:r>
          </a:p>
          <a:p>
            <a:pPr lvl="2"/>
            <a:r>
              <a:rPr lang="en-US" altLang="en-US" dirty="0">
                <a:latin typeface="Arial" pitchFamily="34" charset="0"/>
                <a:ea typeface="ＭＳ Ｐゴシック" pitchFamily="34" charset="-128"/>
                <a:cs typeface="Arial" pitchFamily="34" charset="0"/>
              </a:rPr>
              <a:t>Company is driven by profit and </a:t>
            </a:r>
            <a:r>
              <a:rPr lang="en-US" altLang="en-US" dirty="0" smtClean="0">
                <a:latin typeface="Arial" pitchFamily="34" charset="0"/>
                <a:ea typeface="ＭＳ Ｐゴシック" pitchFamily="34" charset="-128"/>
                <a:cs typeface="Arial" pitchFamily="34" charset="0"/>
              </a:rPr>
              <a:t>loss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437151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4: Genetic Information and Medical </a:t>
            </a:r>
            <a:r>
              <a:rPr lang="en-US" altLang="en-US" dirty="0" smtClean="0">
                <a:latin typeface="Arial" pitchFamily="34" charset="0"/>
                <a:ea typeface="ＭＳ Ｐゴシック" pitchFamily="34" charset="-128"/>
                <a:cs typeface="Arial" pitchFamily="34" charset="0"/>
              </a:rPr>
              <a:t>Research (6 of 7)</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2" y="1331494"/>
            <a:ext cx="8349913" cy="4794669"/>
          </a:xfrm>
        </p:spPr>
        <p:txBody>
          <a:bodyPr/>
          <a:lstStyle/>
          <a:p>
            <a:r>
              <a:rPr lang="en-US" altLang="en-US" dirty="0">
                <a:latin typeface="Arial" pitchFamily="34" charset="0"/>
                <a:ea typeface="ＭＳ Ｐゴシック" pitchFamily="34" charset="-128"/>
                <a:cs typeface="Arial" pitchFamily="34" charset="0"/>
              </a:rPr>
              <a:t>Think of analogies</a:t>
            </a:r>
          </a:p>
          <a:p>
            <a:pPr lvl="1"/>
            <a:r>
              <a:rPr lang="en-US" altLang="en-US" dirty="0">
                <a:latin typeface="Arial" pitchFamily="34" charset="0"/>
                <a:ea typeface="ＭＳ Ｐゴシック" pitchFamily="34" charset="-128"/>
                <a:cs typeface="Arial" pitchFamily="34" charset="0"/>
              </a:rPr>
              <a:t>Compare to for-profit companies that solicit money for a charity</a:t>
            </a:r>
          </a:p>
          <a:p>
            <a:pPr lvl="2"/>
            <a:r>
              <a:rPr lang="en-US" altLang="en-US" dirty="0">
                <a:latin typeface="Arial" pitchFamily="34" charset="0"/>
                <a:ea typeface="ＭＳ Ｐゴシック" pitchFamily="34" charset="-128"/>
                <a:cs typeface="Arial" pitchFamily="34" charset="0"/>
              </a:rPr>
              <a:t>Confidentiality is an issue for both</a:t>
            </a:r>
          </a:p>
          <a:p>
            <a:pPr lvl="2"/>
            <a:r>
              <a:rPr lang="en-US" altLang="en-US" dirty="0">
                <a:latin typeface="Arial" pitchFamily="34" charset="0"/>
                <a:ea typeface="ＭＳ Ｐゴシック" pitchFamily="34" charset="-128"/>
                <a:cs typeface="Arial" pitchFamily="34" charset="0"/>
              </a:rPr>
              <a:t>In both, volunteers are asked to donate by someone with financial interest in the donation</a:t>
            </a:r>
          </a:p>
          <a:p>
            <a:pPr lvl="2"/>
            <a:r>
              <a:rPr lang="en-US" altLang="en-US" dirty="0">
                <a:latin typeface="Arial" pitchFamily="34" charset="0"/>
                <a:ea typeface="ＭＳ Ｐゴシック" pitchFamily="34" charset="-128"/>
                <a:cs typeface="Arial" pitchFamily="34" charset="0"/>
              </a:rPr>
              <a:t>Both involve altruistic motivations</a:t>
            </a:r>
          </a:p>
          <a:p>
            <a:pPr lvl="2"/>
            <a:r>
              <a:rPr lang="en-US" altLang="en-US" dirty="0">
                <a:latin typeface="Arial" pitchFamily="34" charset="0"/>
                <a:ea typeface="ＭＳ Ｐゴシック" pitchFamily="34" charset="-128"/>
                <a:cs typeface="Arial" pitchFamily="34" charset="0"/>
              </a:rPr>
              <a:t>One involves donated money; the other does not</a:t>
            </a:r>
          </a:p>
          <a:p>
            <a:pPr lvl="2"/>
            <a:r>
              <a:rPr lang="en-US" altLang="en-US" dirty="0">
                <a:latin typeface="Arial" pitchFamily="34" charset="0"/>
                <a:ea typeface="ＭＳ Ｐゴシック" pitchFamily="34" charset="-128"/>
                <a:cs typeface="Arial" pitchFamily="34" charset="0"/>
              </a:rPr>
              <a:t>Doctor and pharmaceutical roles don’t quite match </a:t>
            </a:r>
            <a:br>
              <a:rPr lang="en-US" altLang="en-US" dirty="0">
                <a:latin typeface="Arial" pitchFamily="34" charset="0"/>
                <a:ea typeface="ＭＳ Ｐゴシック" pitchFamily="34" charset="-128"/>
                <a:cs typeface="Arial" pitchFamily="34" charset="0"/>
              </a:rPr>
            </a:br>
            <a:r>
              <a:rPr lang="en-US" altLang="en-US" dirty="0">
                <a:latin typeface="Arial" pitchFamily="34" charset="0"/>
                <a:ea typeface="ＭＳ Ｐゴシック" pitchFamily="34" charset="-128"/>
                <a:cs typeface="Arial" pitchFamily="34" charset="0"/>
              </a:rPr>
              <a:t>for-profit </a:t>
            </a:r>
            <a:r>
              <a:rPr lang="en-US" altLang="en-US" dirty="0" smtClean="0">
                <a:latin typeface="Arial" pitchFamily="34" charset="0"/>
                <a:ea typeface="ＭＳ Ｐゴシック" pitchFamily="34" charset="-128"/>
                <a:cs typeface="Arial" pitchFamily="34" charset="0"/>
              </a:rPr>
              <a:t>company</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424812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itchFamily="34" charset="0"/>
                <a:cs typeface="Arial" pitchFamily="34" charset="0"/>
              </a:rPr>
              <a:t> Introduction </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505329" y="1263350"/>
            <a:ext cx="8229600" cy="4894898"/>
          </a:xfrm>
        </p:spPr>
        <p:txBody>
          <a:bodyPr>
            <a:normAutofit/>
          </a:bodyPr>
          <a:lstStyle/>
          <a:p>
            <a:r>
              <a:rPr lang="en-US" altLang="en-US" dirty="0">
                <a:latin typeface="Arial" pitchFamily="34" charset="0"/>
                <a:ea typeface="ＭＳ Ｐゴシック" pitchFamily="34" charset="-128"/>
                <a:cs typeface="Arial" pitchFamily="34" charset="0"/>
              </a:rPr>
              <a:t>Social and ethical issues related to information technology are unavoidable</a:t>
            </a:r>
          </a:p>
          <a:p>
            <a:pPr lvl="1"/>
            <a:r>
              <a:rPr lang="en-US" altLang="en-US" dirty="0">
                <a:latin typeface="Arial" pitchFamily="34" charset="0"/>
                <a:ea typeface="ＭＳ Ｐゴシック" pitchFamily="34" charset="-128"/>
                <a:cs typeface="Arial" pitchFamily="34" charset="0"/>
              </a:rPr>
              <a:t>Just because we can, doesn’t mean we should</a:t>
            </a:r>
          </a:p>
          <a:p>
            <a:r>
              <a:rPr lang="en-US" altLang="en-US" dirty="0">
                <a:latin typeface="Arial" pitchFamily="34" charset="0"/>
                <a:ea typeface="ＭＳ Ｐゴシック" pitchFamily="34" charset="-128"/>
                <a:cs typeface="Arial" pitchFamily="34" charset="0"/>
              </a:rPr>
              <a:t>Develop skills to reason about such issues</a:t>
            </a:r>
          </a:p>
          <a:p>
            <a:pPr lvl="1"/>
            <a:r>
              <a:rPr lang="en-US" altLang="en-US" dirty="0">
                <a:latin typeface="Arial" pitchFamily="34" charset="0"/>
                <a:ea typeface="ＭＳ Ｐゴシック" pitchFamily="34" charset="-128"/>
                <a:cs typeface="Arial" pitchFamily="34" charset="0"/>
              </a:rPr>
              <a:t>Learn about morality and ethics in the digital space</a:t>
            </a:r>
          </a:p>
          <a:p>
            <a:r>
              <a:rPr lang="en-US" altLang="en-US" dirty="0">
                <a:latin typeface="Arial" pitchFamily="34" charset="0"/>
                <a:ea typeface="ＭＳ Ｐゴシック" pitchFamily="34" charset="-128"/>
                <a:cs typeface="Arial" pitchFamily="34" charset="0"/>
              </a:rPr>
              <a:t>Case studies introduce important ethical issues</a:t>
            </a:r>
          </a:p>
          <a:p>
            <a:pPr lvl="1"/>
            <a:r>
              <a:rPr lang="en-US" altLang="en-US" dirty="0">
                <a:latin typeface="Arial" pitchFamily="34" charset="0"/>
                <a:ea typeface="ＭＳ Ｐゴシック" pitchFamily="34" charset="-128"/>
                <a:cs typeface="Arial" pitchFamily="34" charset="0"/>
              </a:rPr>
              <a:t>Describe arguments for and against certain positions</a:t>
            </a:r>
          </a:p>
          <a:p>
            <a:pPr lvl="1"/>
            <a:r>
              <a:rPr lang="en-US" altLang="en-US" dirty="0">
                <a:latin typeface="Arial" pitchFamily="34" charset="0"/>
                <a:ea typeface="ＭＳ Ｐゴシック" pitchFamily="34" charset="-128"/>
                <a:cs typeface="Arial" pitchFamily="34" charset="0"/>
              </a:rPr>
              <a:t>Evaluate arguments in terms of </a:t>
            </a:r>
            <a:r>
              <a:rPr lang="en-US" altLang="en-US" dirty="0" smtClean="0">
                <a:latin typeface="Arial" pitchFamily="34" charset="0"/>
                <a:ea typeface="ＭＳ Ｐゴシック" pitchFamily="34" charset="-128"/>
                <a:cs typeface="Arial" pitchFamily="34" charset="0"/>
              </a:rPr>
              <a:t>ethics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7934892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4: Genetic Information and Medical </a:t>
            </a:r>
            <a:r>
              <a:rPr lang="en-US" altLang="en-US" dirty="0" smtClean="0">
                <a:latin typeface="Arial" pitchFamily="34" charset="0"/>
                <a:ea typeface="ＭＳ Ｐゴシック" pitchFamily="34" charset="-128"/>
                <a:cs typeface="Arial" pitchFamily="34" charset="0"/>
              </a:rPr>
              <a:t>Research (7 of 7)</a:t>
            </a:r>
            <a:endParaRPr lang="en-US" dirty="0">
              <a:latin typeface="Arial" pitchFamily="34" charset="0"/>
              <a:cs typeface="Arial" pitchFamily="34" charset="0"/>
            </a:endParaRPr>
          </a:p>
        </p:txBody>
      </p:sp>
      <p:sp>
        <p:nvSpPr>
          <p:cNvPr id="3" name="Content Placeholder 2"/>
          <p:cNvSpPr>
            <a:spLocks noGrp="1"/>
          </p:cNvSpPr>
          <p:nvPr>
            <p:ph idx="1"/>
          </p:nvPr>
        </p:nvSpPr>
        <p:spPr>
          <a:xfrm>
            <a:off x="473244" y="1315452"/>
            <a:ext cx="8478251" cy="4716379"/>
          </a:xfrm>
        </p:spPr>
        <p:txBody>
          <a:bodyPr/>
          <a:lstStyle/>
          <a:p>
            <a:r>
              <a:rPr lang="en-US" altLang="en-US" dirty="0">
                <a:latin typeface="Arial" pitchFamily="34" charset="0"/>
                <a:ea typeface="ＭＳ Ｐゴシック" pitchFamily="34" charset="-128"/>
                <a:cs typeface="Arial" pitchFamily="34" charset="0"/>
              </a:rPr>
              <a:t>Make a decision or loop again</a:t>
            </a:r>
          </a:p>
          <a:p>
            <a:pPr lvl="1"/>
            <a:r>
              <a:rPr lang="en-US" altLang="en-US" dirty="0">
                <a:latin typeface="Arial" pitchFamily="34" charset="0"/>
                <a:ea typeface="ＭＳ Ｐゴシック" pitchFamily="34" charset="-128"/>
                <a:cs typeface="Arial" pitchFamily="34" charset="0"/>
              </a:rPr>
              <a:t>Must you decide right now (while at the doctor)?</a:t>
            </a:r>
          </a:p>
          <a:p>
            <a:pPr lvl="1"/>
            <a:r>
              <a:rPr lang="en-US" altLang="en-US" dirty="0">
                <a:latin typeface="Arial" pitchFamily="34" charset="0"/>
                <a:ea typeface="ＭＳ Ｐゴシック" pitchFamily="34" charset="-128"/>
                <a:cs typeface="Arial" pitchFamily="34" charset="0"/>
              </a:rPr>
              <a:t>Should you do more research?</a:t>
            </a:r>
          </a:p>
          <a:p>
            <a:pPr lvl="1"/>
            <a:r>
              <a:rPr lang="en-US" altLang="en-US" dirty="0">
                <a:latin typeface="Arial" pitchFamily="34" charset="0"/>
                <a:ea typeface="ＭＳ Ｐゴシック" pitchFamily="34" charset="-128"/>
                <a:cs typeface="Arial" pitchFamily="34" charset="0"/>
              </a:rPr>
              <a:t>Should you ask others?</a:t>
            </a:r>
          </a:p>
          <a:p>
            <a:pPr marL="1379538" lvl="1" indent="-465138">
              <a:buFont typeface="Wingdings" panose="05000000000000000000" pitchFamily="2" charset="2"/>
              <a:buChar char="§"/>
            </a:pPr>
            <a:r>
              <a:rPr lang="en-US" altLang="en-US" sz="2200" dirty="0">
                <a:latin typeface="Arial" pitchFamily="34" charset="0"/>
                <a:ea typeface="ＭＳ Ｐゴシック" pitchFamily="34" charset="-128"/>
                <a:cs typeface="Arial" pitchFamily="34" charset="0"/>
              </a:rPr>
              <a:t>Might choose to decline unless you know more about PHARM CO’s use of your information, especially given the financial interests of other </a:t>
            </a:r>
            <a:r>
              <a:rPr lang="en-US" altLang="en-US" sz="2200" dirty="0" smtClean="0">
                <a:latin typeface="Arial" pitchFamily="34" charset="0"/>
                <a:ea typeface="ＭＳ Ｐゴシック" pitchFamily="34" charset="-128"/>
                <a:cs typeface="Arial" pitchFamily="34" charset="0"/>
              </a:rPr>
              <a:t>stakeholders</a:t>
            </a:r>
            <a:endParaRPr lang="en-US" altLang="en-US" sz="2200"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468159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latin typeface="Arial" pitchFamily="34" charset="0"/>
                <a:ea typeface="ＭＳ Ｐゴシック" pitchFamily="34" charset="-128"/>
                <a:cs typeface="Arial" pitchFamily="34" charset="0"/>
              </a:rPr>
              <a:t>Personal Privacy and Social </a:t>
            </a:r>
            <a:r>
              <a:rPr lang="en-US" altLang="en-US" dirty="0" smtClean="0">
                <a:latin typeface="Arial" pitchFamily="34" charset="0"/>
                <a:ea typeface="ＭＳ Ｐゴシック" pitchFamily="34" charset="-128"/>
                <a:cs typeface="Arial" pitchFamily="34" charset="0"/>
              </a:rPr>
              <a:t>Networks (1 of 5)</a:t>
            </a:r>
            <a:endParaRPr lang="en-US" dirty="0">
              <a:latin typeface="Arial" pitchFamily="34" charset="0"/>
              <a:cs typeface="Arial" pitchFamily="34" charset="0"/>
            </a:endParaRPr>
          </a:p>
        </p:txBody>
      </p:sp>
      <p:sp>
        <p:nvSpPr>
          <p:cNvPr id="3" name="Content Placeholder 2"/>
          <p:cNvSpPr>
            <a:spLocks noGrp="1"/>
          </p:cNvSpPr>
          <p:nvPr>
            <p:ph idx="1"/>
          </p:nvPr>
        </p:nvSpPr>
        <p:spPr>
          <a:xfrm>
            <a:off x="505328" y="1379620"/>
            <a:ext cx="8333871" cy="4730501"/>
          </a:xfrm>
        </p:spPr>
        <p:txBody>
          <a:bodyPr/>
          <a:lstStyle/>
          <a:p>
            <a:r>
              <a:rPr lang="en-US" altLang="en-US" dirty="0">
                <a:latin typeface="Arial" pitchFamily="34" charset="0"/>
                <a:ea typeface="ＭＳ Ｐゴシック" pitchFamily="34" charset="-128"/>
                <a:cs typeface="Arial" pitchFamily="34" charset="0"/>
              </a:rPr>
              <a:t>Apply the reasoning from case studies to more personal ethical issues</a:t>
            </a:r>
          </a:p>
          <a:p>
            <a:r>
              <a:rPr lang="en-US" altLang="en-US" b="1" dirty="0">
                <a:latin typeface="Arial" pitchFamily="34" charset="0"/>
                <a:ea typeface="ＭＳ Ｐゴシック" pitchFamily="34" charset="-128"/>
                <a:cs typeface="Arial" pitchFamily="34" charset="0"/>
              </a:rPr>
              <a:t>Cyberbullying</a:t>
            </a:r>
            <a:r>
              <a:rPr lang="en-US" altLang="en-US" dirty="0">
                <a:latin typeface="Arial" pitchFamily="34" charset="0"/>
                <a:ea typeface="ＭＳ Ｐゴシック" pitchFamily="34" charset="-128"/>
                <a:cs typeface="Arial" pitchFamily="34" charset="0"/>
              </a:rPr>
              <a:t>: humiliating, taunting, threatening, invading someone’s privacy online</a:t>
            </a:r>
          </a:p>
          <a:p>
            <a:r>
              <a:rPr lang="en-US" altLang="en-US" b="1" dirty="0">
                <a:latin typeface="Arial" pitchFamily="34" charset="0"/>
                <a:ea typeface="ＭＳ Ｐゴシック" pitchFamily="34" charset="-128"/>
                <a:cs typeface="Arial" pitchFamily="34" charset="0"/>
              </a:rPr>
              <a:t>Sexting</a:t>
            </a:r>
            <a:r>
              <a:rPr lang="en-US" altLang="en-US" dirty="0">
                <a:latin typeface="Arial" pitchFamily="34" charset="0"/>
                <a:ea typeface="ＭＳ Ｐゴシック" pitchFamily="34" charset="-128"/>
                <a:cs typeface="Arial" pitchFamily="34" charset="0"/>
              </a:rPr>
              <a:t>: sending sexually explicit messages or images using cell phones or tablet computers</a:t>
            </a:r>
          </a:p>
          <a:p>
            <a:r>
              <a:rPr lang="en-US" altLang="en-US" dirty="0">
                <a:latin typeface="Arial" pitchFamily="34" charset="0"/>
                <a:ea typeface="ＭＳ Ｐゴシック" pitchFamily="34" charset="-128"/>
                <a:cs typeface="Arial" pitchFamily="34" charset="0"/>
              </a:rPr>
              <a:t>Privacy expectations for public postings to social </a:t>
            </a:r>
            <a:r>
              <a:rPr lang="en-US" altLang="en-US" dirty="0" smtClean="0">
                <a:latin typeface="Arial" pitchFamily="34" charset="0"/>
                <a:ea typeface="ＭＳ Ｐゴシック" pitchFamily="34" charset="-128"/>
                <a:cs typeface="Arial" pitchFamily="34" charset="0"/>
              </a:rPr>
              <a:t>networks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107854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latin typeface="Arial" pitchFamily="34" charset="0"/>
                <a:ea typeface="ＭＳ Ｐゴシック" pitchFamily="34" charset="-128"/>
                <a:cs typeface="Arial" pitchFamily="34" charset="0"/>
              </a:rPr>
              <a:t>Personal Privacy and Social </a:t>
            </a:r>
            <a:r>
              <a:rPr lang="en-US" altLang="en-US" dirty="0" smtClean="0">
                <a:latin typeface="Arial" pitchFamily="34" charset="0"/>
                <a:ea typeface="ＭＳ Ｐゴシック" pitchFamily="34" charset="-128"/>
                <a:cs typeface="Arial" pitchFamily="34" charset="0"/>
              </a:rPr>
              <a:t>Networks (2 of 5)</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3" y="1247307"/>
            <a:ext cx="8526376" cy="4896819"/>
          </a:xfrm>
        </p:spPr>
        <p:txBody>
          <a:bodyPr/>
          <a:lstStyle/>
          <a:p>
            <a:r>
              <a:rPr lang="en-US" altLang="en-US" dirty="0">
                <a:latin typeface="Arial" pitchFamily="34" charset="0"/>
                <a:ea typeface="ＭＳ Ｐゴシック" pitchFamily="34" charset="-128"/>
                <a:cs typeface="Arial" pitchFamily="34" charset="0"/>
              </a:rPr>
              <a:t>Cyberbullying examples</a:t>
            </a:r>
          </a:p>
          <a:p>
            <a:pPr lvl="1"/>
            <a:r>
              <a:rPr lang="en-US" altLang="en-US" dirty="0">
                <a:latin typeface="Arial" pitchFamily="34" charset="0"/>
                <a:ea typeface="ＭＳ Ｐゴシック" pitchFamily="34" charset="-128"/>
                <a:cs typeface="Arial" pitchFamily="34" charset="0"/>
              </a:rPr>
              <a:t>Megan Meier committed suicide after being harassed on </a:t>
            </a:r>
            <a:r>
              <a:rPr lang="en-US" altLang="en-US" dirty="0" err="1">
                <a:latin typeface="Arial" pitchFamily="34" charset="0"/>
                <a:ea typeface="ＭＳ Ｐゴシック" pitchFamily="34" charset="-128"/>
                <a:cs typeface="Arial" pitchFamily="34" charset="0"/>
              </a:rPr>
              <a:t>MySpace</a:t>
            </a:r>
            <a:r>
              <a:rPr lang="en-US" altLang="en-US" dirty="0">
                <a:latin typeface="Arial" pitchFamily="34" charset="0"/>
                <a:ea typeface="ＭＳ Ｐゴシック" pitchFamily="34" charset="-128"/>
                <a:cs typeface="Arial" pitchFamily="34" charset="0"/>
              </a:rPr>
              <a:t>; harasser was the mother of a former friend</a:t>
            </a:r>
          </a:p>
          <a:p>
            <a:pPr lvl="1"/>
            <a:r>
              <a:rPr lang="en-US" altLang="en-US" dirty="0">
                <a:latin typeface="Arial" pitchFamily="34" charset="0"/>
                <a:ea typeface="ＭＳ Ｐゴシック" pitchFamily="34" charset="-128"/>
                <a:cs typeface="Arial" pitchFamily="34" charset="0"/>
              </a:rPr>
              <a:t>Information posted to Craigslist led to young girl receiving sexual phone calls and emails</a:t>
            </a:r>
          </a:p>
          <a:p>
            <a:pPr lvl="1"/>
            <a:r>
              <a:rPr lang="en-US" altLang="en-US" dirty="0">
                <a:latin typeface="Arial" pitchFamily="34" charset="0"/>
                <a:ea typeface="ＭＳ Ｐゴシック" pitchFamily="34" charset="-128"/>
                <a:cs typeface="Arial" pitchFamily="34" charset="0"/>
              </a:rPr>
              <a:t>Tyler Clementi committed suicide after his roommate posted a recording of a sexual encounter with another man</a:t>
            </a:r>
          </a:p>
          <a:p>
            <a:r>
              <a:rPr lang="en-US" altLang="en-US" dirty="0">
                <a:latin typeface="Arial" pitchFamily="34" charset="0"/>
                <a:ea typeface="ＭＳ Ｐゴシック" pitchFamily="34" charset="-128"/>
                <a:cs typeface="Arial" pitchFamily="34" charset="0"/>
              </a:rPr>
              <a:t>Laws lag behind the problem</a:t>
            </a:r>
          </a:p>
          <a:p>
            <a:r>
              <a:rPr lang="en-US" altLang="en-US" dirty="0">
                <a:latin typeface="Arial" pitchFamily="34" charset="0"/>
                <a:ea typeface="ＭＳ Ｐゴシック" pitchFamily="34" charset="-128"/>
                <a:cs typeface="Arial" pitchFamily="34" charset="0"/>
              </a:rPr>
              <a:t>First amendment protections complicate the </a:t>
            </a:r>
            <a:r>
              <a:rPr lang="en-US" altLang="en-US" dirty="0" smtClean="0">
                <a:latin typeface="Arial" pitchFamily="34" charset="0"/>
                <a:ea typeface="ＭＳ Ｐゴシック" pitchFamily="34" charset="-128"/>
                <a:cs typeface="Arial" pitchFamily="34" charset="0"/>
              </a:rPr>
              <a:t>issue</a:t>
            </a:r>
          </a:p>
        </p:txBody>
      </p:sp>
    </p:spTree>
    <p:extLst>
      <p:ext uri="{BB962C8B-B14F-4D97-AF65-F5344CB8AC3E}">
        <p14:creationId xmlns:p14="http://schemas.microsoft.com/office/powerpoint/2010/main" val="3838090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latin typeface="Arial" pitchFamily="34" charset="0"/>
                <a:ea typeface="ＭＳ Ｐゴシック" pitchFamily="34" charset="-128"/>
                <a:cs typeface="Arial" pitchFamily="34" charset="0"/>
              </a:rPr>
              <a:t>Personal Privacy and Social </a:t>
            </a:r>
            <a:r>
              <a:rPr lang="en-US" altLang="en-US" dirty="0" smtClean="0">
                <a:latin typeface="Arial" pitchFamily="34" charset="0"/>
                <a:ea typeface="ＭＳ Ｐゴシック" pitchFamily="34" charset="-128"/>
                <a:cs typeface="Arial" pitchFamily="34" charset="0"/>
              </a:rPr>
              <a:t>Networks (3 of 5)</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2" y="1315453"/>
            <a:ext cx="8430124" cy="4636168"/>
          </a:xfrm>
        </p:spPr>
        <p:txBody>
          <a:bodyPr/>
          <a:lstStyle/>
          <a:p>
            <a:r>
              <a:rPr lang="en-US" altLang="en-US" dirty="0">
                <a:latin typeface="Arial" pitchFamily="34" charset="0"/>
                <a:ea typeface="ＭＳ Ｐゴシック" pitchFamily="34" charset="-128"/>
                <a:cs typeface="Arial" pitchFamily="34" charset="0"/>
              </a:rPr>
              <a:t>Sexting between consenting adults is legal</a:t>
            </a:r>
          </a:p>
          <a:p>
            <a:pPr lvl="1"/>
            <a:r>
              <a:rPr lang="en-US" altLang="en-US" dirty="0">
                <a:latin typeface="Arial" pitchFamily="34" charset="0"/>
                <a:ea typeface="ＭＳ Ｐゴシック" pitchFamily="34" charset="-128"/>
                <a:cs typeface="Arial" pitchFamily="34" charset="0"/>
              </a:rPr>
              <a:t>Images intended to be private between two individuals may not stay that way</a:t>
            </a:r>
          </a:p>
          <a:p>
            <a:pPr lvl="1"/>
            <a:r>
              <a:rPr lang="en-US" altLang="en-US" dirty="0">
                <a:latin typeface="Arial" pitchFamily="34" charset="0"/>
                <a:ea typeface="ＭＳ Ｐゴシック" pitchFamily="34" charset="-128"/>
                <a:cs typeface="Arial" pitchFamily="34" charset="0"/>
              </a:rPr>
              <a:t>Once something is posted on the Internet, it is there forever</a:t>
            </a:r>
          </a:p>
          <a:p>
            <a:r>
              <a:rPr lang="en-US" altLang="en-US" dirty="0">
                <a:latin typeface="Arial" pitchFamily="34" charset="0"/>
                <a:ea typeface="ＭＳ Ｐゴシック" pitchFamily="34" charset="-128"/>
                <a:cs typeface="Arial" pitchFamily="34" charset="0"/>
              </a:rPr>
              <a:t>Sexting involving minors may be considered child pornography, even if the perpetrator is the “child”</a:t>
            </a:r>
          </a:p>
          <a:p>
            <a:pPr marL="742950" lvl="2" indent="-342900">
              <a:buFont typeface="Arial" panose="020B0604020202020204" pitchFamily="34" charset="0"/>
              <a:buChar char="–"/>
            </a:pPr>
            <a:r>
              <a:rPr lang="en-US" altLang="en-US" sz="2400" dirty="0">
                <a:latin typeface="Arial" pitchFamily="34" charset="0"/>
                <a:ea typeface="ＭＳ Ｐゴシック" pitchFamily="34" charset="-128"/>
                <a:cs typeface="Arial" pitchFamily="34" charset="0"/>
              </a:rPr>
              <a:t>Laws around minors sending other minors images have been relaxed in some </a:t>
            </a:r>
            <a:r>
              <a:rPr lang="en-US" altLang="en-US" sz="2400" dirty="0" smtClean="0">
                <a:latin typeface="Arial" pitchFamily="34" charset="0"/>
                <a:ea typeface="ＭＳ Ｐゴシック" pitchFamily="34" charset="-128"/>
                <a:cs typeface="Arial" pitchFamily="34" charset="0"/>
              </a:rPr>
              <a:t>states</a:t>
            </a:r>
            <a:endParaRPr lang="en-US" altLang="en-US" sz="2400"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267331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latin typeface="Arial" pitchFamily="34" charset="0"/>
                <a:ea typeface="ＭＳ Ｐゴシック" pitchFamily="34" charset="-128"/>
                <a:cs typeface="Arial" pitchFamily="34" charset="0"/>
              </a:rPr>
              <a:t>Personal Privacy and Social </a:t>
            </a:r>
            <a:r>
              <a:rPr lang="en-US" altLang="en-US" dirty="0" smtClean="0">
                <a:latin typeface="Arial" pitchFamily="34" charset="0"/>
                <a:ea typeface="ＭＳ Ｐゴシック" pitchFamily="34" charset="-128"/>
                <a:cs typeface="Arial" pitchFamily="34" charset="0"/>
              </a:rPr>
              <a:t>Networks (4 of 5)</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2" y="1231266"/>
            <a:ext cx="8446165" cy="4880776"/>
          </a:xfrm>
        </p:spPr>
        <p:txBody>
          <a:bodyPr/>
          <a:lstStyle/>
          <a:p>
            <a:r>
              <a:rPr lang="en-US" altLang="en-US" dirty="0">
                <a:latin typeface="Arial" pitchFamily="34" charset="0"/>
                <a:ea typeface="ＭＳ Ｐゴシック" pitchFamily="34" charset="-128"/>
                <a:cs typeface="Arial" pitchFamily="34" charset="0"/>
              </a:rPr>
              <a:t>Privacy expectations with public postings online</a:t>
            </a:r>
          </a:p>
          <a:p>
            <a:pPr lvl="1"/>
            <a:r>
              <a:rPr lang="en-US" altLang="en-US" dirty="0">
                <a:latin typeface="Arial" pitchFamily="34" charset="0"/>
                <a:ea typeface="ＭＳ Ｐゴシック" pitchFamily="34" charset="-128"/>
                <a:cs typeface="Arial" pitchFamily="34" charset="0"/>
              </a:rPr>
              <a:t>Student posted nasty story on </a:t>
            </a:r>
            <a:r>
              <a:rPr lang="en-US" altLang="en-US" dirty="0" err="1">
                <a:latin typeface="Arial" pitchFamily="34" charset="0"/>
                <a:ea typeface="ＭＳ Ｐゴシック" pitchFamily="34" charset="-128"/>
                <a:cs typeface="Arial" pitchFamily="34" charset="0"/>
              </a:rPr>
              <a:t>MySpace</a:t>
            </a:r>
            <a:r>
              <a:rPr lang="en-US" altLang="en-US" dirty="0">
                <a:latin typeface="Arial" pitchFamily="34" charset="0"/>
                <a:ea typeface="ＭＳ Ｐゴシック" pitchFamily="34" charset="-128"/>
                <a:cs typeface="Arial" pitchFamily="34" charset="0"/>
              </a:rPr>
              <a:t> about her hometown; she deleted it six days later</a:t>
            </a:r>
          </a:p>
          <a:p>
            <a:pPr lvl="1"/>
            <a:r>
              <a:rPr lang="en-US" altLang="en-US" dirty="0">
                <a:latin typeface="Arial" pitchFamily="34" charset="0"/>
                <a:ea typeface="ＭＳ Ｐゴシック" pitchFamily="34" charset="-128"/>
                <a:cs typeface="Arial" pitchFamily="34" charset="0"/>
              </a:rPr>
              <a:t>Hometown high school principal saw the story, gave it to the local newspaper</a:t>
            </a:r>
          </a:p>
          <a:p>
            <a:pPr lvl="1"/>
            <a:r>
              <a:rPr lang="en-US" altLang="en-US" dirty="0">
                <a:latin typeface="Arial" pitchFamily="34" charset="0"/>
                <a:ea typeface="ＭＳ Ｐゴシック" pitchFamily="34" charset="-128"/>
                <a:cs typeface="Arial" pitchFamily="34" charset="0"/>
              </a:rPr>
              <a:t>Newspaper printed it as a letter to the editor</a:t>
            </a:r>
          </a:p>
          <a:p>
            <a:pPr lvl="1"/>
            <a:r>
              <a:rPr lang="en-US" altLang="en-US" dirty="0">
                <a:latin typeface="Arial" pitchFamily="34" charset="0"/>
                <a:ea typeface="ＭＳ Ｐゴシック" pitchFamily="34" charset="-128"/>
                <a:cs typeface="Arial" pitchFamily="34" charset="0"/>
              </a:rPr>
              <a:t>Family was threatened, lost business, had to move away</a:t>
            </a:r>
          </a:p>
          <a:p>
            <a:r>
              <a:rPr lang="en-US" altLang="en-US" dirty="0">
                <a:latin typeface="Arial" pitchFamily="34" charset="0"/>
                <a:ea typeface="ＭＳ Ｐゴシック" pitchFamily="34" charset="-128"/>
                <a:cs typeface="Arial" pitchFamily="34" charset="0"/>
              </a:rPr>
              <a:t>Courts found that she should have no expectation of privacy when making a public posting on </a:t>
            </a:r>
            <a:r>
              <a:rPr lang="en-US" altLang="en-US" dirty="0" err="1" smtClean="0">
                <a:latin typeface="Arial" pitchFamily="34" charset="0"/>
                <a:ea typeface="ＭＳ Ｐゴシック" pitchFamily="34" charset="-128"/>
                <a:cs typeface="Arial" pitchFamily="34" charset="0"/>
              </a:rPr>
              <a:t>MySpace</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6074974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latin typeface="Arial" pitchFamily="34" charset="0"/>
                <a:ea typeface="ＭＳ Ｐゴシック" pitchFamily="34" charset="-128"/>
                <a:cs typeface="Arial" pitchFamily="34" charset="0"/>
              </a:rPr>
              <a:t>Personal Privacy and Social </a:t>
            </a:r>
            <a:r>
              <a:rPr lang="en-US" altLang="en-US" dirty="0" smtClean="0">
                <a:latin typeface="Arial" pitchFamily="34" charset="0"/>
                <a:ea typeface="ＭＳ Ｐゴシック" pitchFamily="34" charset="-128"/>
                <a:cs typeface="Arial" pitchFamily="34" charset="0"/>
              </a:rPr>
              <a:t>Networks (5 of 5)</a:t>
            </a:r>
            <a:endParaRPr lang="en-US" dirty="0">
              <a:latin typeface="Arial" pitchFamily="34" charset="0"/>
              <a:cs typeface="Arial" pitchFamily="34" charset="0"/>
            </a:endParaRPr>
          </a:p>
        </p:txBody>
      </p:sp>
      <p:sp>
        <p:nvSpPr>
          <p:cNvPr id="3" name="Content Placeholder 2"/>
          <p:cNvSpPr>
            <a:spLocks noGrp="1"/>
          </p:cNvSpPr>
          <p:nvPr>
            <p:ph idx="1"/>
          </p:nvPr>
        </p:nvSpPr>
        <p:spPr>
          <a:xfrm>
            <a:off x="473244" y="1395662"/>
            <a:ext cx="8365955" cy="4714459"/>
          </a:xfrm>
        </p:spPr>
        <p:txBody>
          <a:bodyPr/>
          <a:lstStyle/>
          <a:p>
            <a:r>
              <a:rPr lang="en-US" altLang="en-US" dirty="0">
                <a:latin typeface="Arial" pitchFamily="34" charset="0"/>
                <a:ea typeface="ＭＳ Ｐゴシック" pitchFamily="34" charset="-128"/>
                <a:cs typeface="Arial" pitchFamily="34" charset="0"/>
              </a:rPr>
              <a:t>Assume that anything sent or posted online:</a:t>
            </a:r>
          </a:p>
          <a:p>
            <a:pPr lvl="1"/>
            <a:r>
              <a:rPr lang="en-US" altLang="en-US" dirty="0">
                <a:latin typeface="Arial" pitchFamily="34" charset="0"/>
                <a:ea typeface="ＭＳ Ｐゴシック" pitchFamily="34" charset="-128"/>
                <a:cs typeface="Arial" pitchFamily="34" charset="0"/>
              </a:rPr>
              <a:t>May become widely distributed and public</a:t>
            </a:r>
          </a:p>
          <a:p>
            <a:pPr lvl="1"/>
            <a:r>
              <a:rPr lang="en-US" altLang="en-US" dirty="0">
                <a:latin typeface="Arial" pitchFamily="34" charset="0"/>
                <a:ea typeface="ＭＳ Ｐゴシック" pitchFamily="34" charset="-128"/>
                <a:cs typeface="Arial" pitchFamily="34" charset="0"/>
              </a:rPr>
              <a:t>Will last forever</a:t>
            </a:r>
          </a:p>
          <a:p>
            <a:r>
              <a:rPr lang="en-US" altLang="en-US" dirty="0">
                <a:latin typeface="Arial" pitchFamily="34" charset="0"/>
                <a:ea typeface="ＭＳ Ｐゴシック" pitchFamily="34" charset="-128"/>
                <a:cs typeface="Arial" pitchFamily="34" charset="0"/>
              </a:rPr>
              <a:t>Don’t post something if:</a:t>
            </a:r>
          </a:p>
          <a:p>
            <a:pPr lvl="1"/>
            <a:r>
              <a:rPr lang="en-US" altLang="en-US" dirty="0">
                <a:latin typeface="Arial" pitchFamily="34" charset="0"/>
                <a:ea typeface="ＭＳ Ｐゴシック" pitchFamily="34" charset="-128"/>
                <a:cs typeface="Arial" pitchFamily="34" charset="0"/>
              </a:rPr>
              <a:t>You don’t want a large number of people to see it</a:t>
            </a:r>
          </a:p>
          <a:p>
            <a:pPr lvl="1"/>
            <a:r>
              <a:rPr lang="en-US" altLang="en-US" dirty="0">
                <a:latin typeface="Arial" pitchFamily="34" charset="0"/>
                <a:ea typeface="ＭＳ Ｐゴシック" pitchFamily="34" charset="-128"/>
                <a:cs typeface="Arial" pitchFamily="34" charset="0"/>
              </a:rPr>
              <a:t>You would be embarrassed to have it widely circulated (to parents, employers, etc.)</a:t>
            </a:r>
          </a:p>
          <a:p>
            <a:pPr lvl="1"/>
            <a:r>
              <a:rPr lang="en-US" altLang="en-US" dirty="0">
                <a:latin typeface="Arial" pitchFamily="34" charset="0"/>
                <a:ea typeface="ＭＳ Ｐゴシック" pitchFamily="34" charset="-128"/>
                <a:cs typeface="Arial" pitchFamily="34" charset="0"/>
              </a:rPr>
              <a:t>The material could be considered libelous or defamatory</a:t>
            </a:r>
          </a:p>
          <a:p>
            <a:pPr lvl="1"/>
            <a:r>
              <a:rPr lang="en-US" altLang="en-US" dirty="0">
                <a:latin typeface="Arial" pitchFamily="34" charset="0"/>
                <a:ea typeface="ＭＳ Ｐゴシック" pitchFamily="34" charset="-128"/>
                <a:cs typeface="Arial" pitchFamily="34" charset="0"/>
              </a:rPr>
              <a:t>The information is private and of a sexual </a:t>
            </a:r>
            <a:r>
              <a:rPr lang="en-US" altLang="en-US" dirty="0" smtClean="0">
                <a:latin typeface="Arial" pitchFamily="34" charset="0"/>
                <a:ea typeface="ＭＳ Ｐゴシック" pitchFamily="34" charset="-128"/>
                <a:cs typeface="Arial" pitchFamily="34" charset="0"/>
              </a:rPr>
              <a:t>nature</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4044528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latin typeface="Arial" pitchFamily="34" charset="0"/>
                <a:ea typeface="ＭＳ Ｐゴシック" pitchFamily="34" charset="-128"/>
                <a:cs typeface="Arial" pitchFamily="34" charset="0"/>
              </a:rPr>
              <a:t>Fake News, Politics, and Social </a:t>
            </a:r>
            <a:r>
              <a:rPr lang="en-US" altLang="en-US" dirty="0" smtClean="0">
                <a:latin typeface="Arial" pitchFamily="34" charset="0"/>
                <a:ea typeface="ＭＳ Ｐゴシック" pitchFamily="34" charset="-128"/>
                <a:cs typeface="Arial" pitchFamily="34" charset="0"/>
              </a:rPr>
              <a:t>Media (1 of 3)</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2" y="1363578"/>
            <a:ext cx="8381997" cy="4762585"/>
          </a:xfrm>
        </p:spPr>
        <p:txBody>
          <a:bodyPr/>
          <a:lstStyle/>
          <a:p>
            <a:r>
              <a:rPr lang="en-US" altLang="en-US" b="1" dirty="0">
                <a:latin typeface="Arial" pitchFamily="34" charset="0"/>
                <a:ea typeface="ＭＳ Ｐゴシック" pitchFamily="34" charset="-128"/>
                <a:cs typeface="Arial" pitchFamily="34" charset="0"/>
              </a:rPr>
              <a:t>Fake news</a:t>
            </a:r>
            <a:r>
              <a:rPr lang="en-US" altLang="en-US" dirty="0">
                <a:latin typeface="Arial" pitchFamily="34" charset="0"/>
                <a:ea typeface="ＭＳ Ｐゴシック" pitchFamily="34" charset="-128"/>
                <a:cs typeface="Arial" pitchFamily="34" charset="0"/>
              </a:rPr>
              <a:t> is news deliberately altered or fabricated with the intent of passing it off as valid</a:t>
            </a:r>
          </a:p>
          <a:p>
            <a:r>
              <a:rPr lang="en-US" altLang="en-US" dirty="0">
                <a:latin typeface="Arial" pitchFamily="34" charset="0"/>
                <a:ea typeface="ＭＳ Ｐゴシック" pitchFamily="34" charset="-128"/>
                <a:cs typeface="Arial" pitchFamily="34" charset="0"/>
              </a:rPr>
              <a:t>Beware of the various types of fake news outlets</a:t>
            </a:r>
          </a:p>
          <a:p>
            <a:pPr lvl="1"/>
            <a:r>
              <a:rPr lang="en-US" altLang="en-US" dirty="0">
                <a:latin typeface="Arial" pitchFamily="34" charset="0"/>
                <a:ea typeface="ＭＳ Ｐゴシック" pitchFamily="34" charset="-128"/>
                <a:cs typeface="Arial" pitchFamily="34" charset="0"/>
              </a:rPr>
              <a:t>Imposter sites—mimic valid sites to spread fake news</a:t>
            </a:r>
          </a:p>
          <a:p>
            <a:pPr lvl="1"/>
            <a:r>
              <a:rPr lang="en-US" altLang="en-US" dirty="0">
                <a:latin typeface="Arial" pitchFamily="34" charset="0"/>
                <a:ea typeface="ＭＳ Ｐゴシック" pitchFamily="34" charset="-128"/>
                <a:cs typeface="Arial" pitchFamily="34" charset="0"/>
              </a:rPr>
              <a:t>Manipulated content—original content has been manipulated to fit the dialog of the posting site</a:t>
            </a:r>
          </a:p>
          <a:p>
            <a:pPr lvl="1"/>
            <a:r>
              <a:rPr lang="en-US" altLang="en-US" dirty="0">
                <a:latin typeface="Arial" pitchFamily="34" charset="0"/>
                <a:ea typeface="ＭＳ Ｐゴシック" pitchFamily="34" charset="-128"/>
                <a:cs typeface="Arial" pitchFamily="34" charset="0"/>
              </a:rPr>
              <a:t>Fabricated content—all of it is </a:t>
            </a:r>
            <a:r>
              <a:rPr lang="en-US" altLang="en-US" dirty="0" smtClean="0">
                <a:latin typeface="Arial" pitchFamily="34" charset="0"/>
                <a:ea typeface="ＭＳ Ｐゴシック" pitchFamily="34" charset="-128"/>
                <a:cs typeface="Arial" pitchFamily="34" charset="0"/>
              </a:rPr>
              <a:t>untrue</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482395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latin typeface="Arial" pitchFamily="34" charset="0"/>
                <a:ea typeface="ＭＳ Ｐゴシック" pitchFamily="34" charset="-128"/>
                <a:cs typeface="Arial" pitchFamily="34" charset="0"/>
              </a:rPr>
              <a:t>Fake News, Politics, and Social Media </a:t>
            </a:r>
            <a:r>
              <a:rPr lang="en-US" altLang="en-US" dirty="0" smtClean="0">
                <a:latin typeface="Arial" pitchFamily="34" charset="0"/>
                <a:ea typeface="ＭＳ Ｐゴシック" pitchFamily="34" charset="-128"/>
                <a:cs typeface="Arial" pitchFamily="34" charset="0"/>
              </a:rPr>
              <a:t>(2 </a:t>
            </a:r>
            <a:r>
              <a:rPr lang="en-US" altLang="en-US" dirty="0">
                <a:latin typeface="Arial" pitchFamily="34" charset="0"/>
                <a:ea typeface="ＭＳ Ｐゴシック" pitchFamily="34" charset="-128"/>
                <a:cs typeface="Arial" pitchFamily="34" charset="0"/>
              </a:rPr>
              <a:t>of 3)</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2" y="1524000"/>
            <a:ext cx="8414081" cy="4602164"/>
          </a:xfrm>
        </p:spPr>
        <p:txBody>
          <a:bodyPr/>
          <a:lstStyle/>
          <a:p>
            <a:r>
              <a:rPr lang="en-US" altLang="en-US" dirty="0">
                <a:latin typeface="Arial" pitchFamily="34" charset="0"/>
                <a:ea typeface="ＭＳ Ｐゴシック" pitchFamily="34" charset="-128"/>
                <a:cs typeface="Arial" pitchFamily="34" charset="0"/>
              </a:rPr>
              <a:t>”</a:t>
            </a:r>
            <a:r>
              <a:rPr lang="en-US" altLang="en-US" dirty="0" err="1">
                <a:latin typeface="Arial" pitchFamily="34" charset="0"/>
                <a:ea typeface="ＭＳ Ｐゴシック" pitchFamily="34" charset="-128"/>
                <a:cs typeface="Arial" pitchFamily="34" charset="0"/>
              </a:rPr>
              <a:t>Pizzagate</a:t>
            </a:r>
            <a:r>
              <a:rPr lang="en-US" altLang="en-US" dirty="0">
                <a:latin typeface="Arial" pitchFamily="34" charset="0"/>
                <a:ea typeface="ＭＳ Ｐゴシック" pitchFamily="34" charset="-128"/>
                <a:cs typeface="Arial" pitchFamily="34" charset="0"/>
              </a:rPr>
              <a:t>” fake news during the 2016 election</a:t>
            </a:r>
          </a:p>
          <a:p>
            <a:pPr lvl="1"/>
            <a:r>
              <a:rPr lang="en-US" altLang="en-US" dirty="0">
                <a:latin typeface="Arial" pitchFamily="34" charset="0"/>
                <a:ea typeface="ＭＳ Ｐゴシック" pitchFamily="34" charset="-128"/>
                <a:cs typeface="Arial" pitchFamily="34" charset="0"/>
              </a:rPr>
              <a:t>Comet Ping Pong Pizza was said to be involved in a child pornography ring with presidential candidate Hillary Clinton and multiple members of congress</a:t>
            </a:r>
          </a:p>
          <a:p>
            <a:pPr lvl="1"/>
            <a:r>
              <a:rPr lang="en-US" altLang="en-US" dirty="0">
                <a:latin typeface="Arial" pitchFamily="34" charset="0"/>
                <a:ea typeface="ＭＳ Ｐゴシック" pitchFamily="34" charset="-128"/>
                <a:cs typeface="Arial" pitchFamily="34" charset="0"/>
              </a:rPr>
              <a:t>An individual with an AK-47 showed up threating to shoot anybody involved in child pornography in 2016</a:t>
            </a:r>
          </a:p>
          <a:p>
            <a:pPr lvl="1"/>
            <a:r>
              <a:rPr lang="en-US" altLang="en-US" dirty="0">
                <a:latin typeface="Arial" pitchFamily="34" charset="0"/>
                <a:ea typeface="ＭＳ Ｐゴシック" pitchFamily="34" charset="-128"/>
                <a:cs typeface="Arial" pitchFamily="34" charset="0"/>
              </a:rPr>
              <a:t>Determined to be fabricated in order to hurt the Clinton </a:t>
            </a:r>
            <a:r>
              <a:rPr lang="en-US" altLang="en-US" dirty="0" smtClean="0">
                <a:latin typeface="Arial" pitchFamily="34" charset="0"/>
                <a:ea typeface="ＭＳ Ｐゴシック" pitchFamily="34" charset="-128"/>
                <a:cs typeface="Arial" pitchFamily="34" charset="0"/>
              </a:rPr>
              <a:t>campaign</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520213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latin typeface="Arial" pitchFamily="34" charset="0"/>
                <a:ea typeface="ＭＳ Ｐゴシック" pitchFamily="34" charset="-128"/>
                <a:cs typeface="Arial" pitchFamily="34" charset="0"/>
              </a:rPr>
              <a:t>Fake News, Politics, and Social </a:t>
            </a:r>
            <a:r>
              <a:rPr lang="en-US" altLang="en-US" dirty="0" smtClean="0">
                <a:latin typeface="Arial" pitchFamily="34" charset="0"/>
                <a:ea typeface="ＭＳ Ｐゴシック" pitchFamily="34" charset="-128"/>
                <a:cs typeface="Arial" pitchFamily="34" charset="0"/>
              </a:rPr>
              <a:t>Media (3 of 3)</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2" y="1283368"/>
            <a:ext cx="8414081" cy="4842796"/>
          </a:xfrm>
        </p:spPr>
        <p:txBody>
          <a:bodyPr/>
          <a:lstStyle/>
          <a:p>
            <a:r>
              <a:rPr lang="en-US" altLang="en-US" dirty="0">
                <a:latin typeface="Arial" pitchFamily="34" charset="0"/>
                <a:ea typeface="ＭＳ Ｐゴシック" pitchFamily="34" charset="-128"/>
                <a:cs typeface="Arial" pitchFamily="34" charset="0"/>
              </a:rPr>
              <a:t>Verify sources when reading a story of interest online</a:t>
            </a:r>
          </a:p>
          <a:p>
            <a:pPr lvl="1"/>
            <a:r>
              <a:rPr lang="en-US" altLang="en-US" dirty="0">
                <a:latin typeface="Arial" pitchFamily="34" charset="0"/>
                <a:ea typeface="ＭＳ Ｐゴシック" pitchFamily="34" charset="-128"/>
                <a:cs typeface="Arial" pitchFamily="34" charset="0"/>
              </a:rPr>
              <a:t>Check the author</a:t>
            </a:r>
          </a:p>
          <a:p>
            <a:pPr lvl="1"/>
            <a:r>
              <a:rPr lang="en-US" altLang="en-US" dirty="0">
                <a:latin typeface="Arial" pitchFamily="34" charset="0"/>
                <a:ea typeface="ＭＳ Ｐゴシック" pitchFamily="34" charset="-128"/>
                <a:cs typeface="Arial" pitchFamily="34" charset="0"/>
              </a:rPr>
              <a:t>Check the supporting links</a:t>
            </a:r>
          </a:p>
          <a:p>
            <a:pPr lvl="1"/>
            <a:r>
              <a:rPr lang="en-US" altLang="en-US" dirty="0">
                <a:latin typeface="Arial" pitchFamily="34" charset="0"/>
                <a:ea typeface="ＭＳ Ｐゴシック" pitchFamily="34" charset="-128"/>
                <a:cs typeface="Arial" pitchFamily="34" charset="0"/>
              </a:rPr>
              <a:t>Who else is reporting it</a:t>
            </a:r>
          </a:p>
          <a:p>
            <a:pPr lvl="1"/>
            <a:r>
              <a:rPr lang="en-US" altLang="en-US" dirty="0">
                <a:latin typeface="Arial" pitchFamily="34" charset="0"/>
                <a:ea typeface="ＭＳ Ｐゴシック" pitchFamily="34" charset="-128"/>
                <a:cs typeface="Arial" pitchFamily="34" charset="0"/>
              </a:rPr>
              <a:t>Consider the intent of the </a:t>
            </a:r>
            <a:r>
              <a:rPr lang="en-US" altLang="en-US" dirty="0" smtClean="0">
                <a:latin typeface="Arial" pitchFamily="34" charset="0"/>
                <a:ea typeface="ＭＳ Ｐゴシック" pitchFamily="34" charset="-128"/>
                <a:cs typeface="Arial" pitchFamily="34" charset="0"/>
              </a:rPr>
              <a:t>story</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134714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pitchFamily="34" charset="0"/>
                <a:ea typeface="ＭＳ Ｐゴシック" pitchFamily="34" charset="-128"/>
                <a:cs typeface="Arial" pitchFamily="34" charset="0"/>
              </a:rPr>
              <a:t>Summary (1 of 3)</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2" y="1411704"/>
            <a:ext cx="8414081" cy="4714459"/>
          </a:xfrm>
        </p:spPr>
        <p:txBody>
          <a:bodyPr/>
          <a:lstStyle/>
          <a:p>
            <a:r>
              <a:rPr lang="en-US" altLang="en-US" dirty="0">
                <a:latin typeface="Arial" pitchFamily="34" charset="0"/>
                <a:ea typeface="ＭＳ Ｐゴシック" pitchFamily="34" charset="-128"/>
                <a:cs typeface="Arial" pitchFamily="34" charset="0"/>
              </a:rPr>
              <a:t>Computer technology intrinsically involves new social and ethical issues</a:t>
            </a:r>
          </a:p>
          <a:p>
            <a:r>
              <a:rPr lang="en-US" altLang="en-US" dirty="0">
                <a:latin typeface="Arial" pitchFamily="34" charset="0"/>
                <a:ea typeface="ＭＳ Ｐゴシック" pitchFamily="34" charset="-128"/>
                <a:cs typeface="Arial" pitchFamily="34" charset="0"/>
              </a:rPr>
              <a:t>Ethical reasoning provides a framework for analyzing ethical issues</a:t>
            </a:r>
          </a:p>
          <a:p>
            <a:r>
              <a:rPr lang="en-US" altLang="en-US" dirty="0">
                <a:latin typeface="Arial" pitchFamily="34" charset="0"/>
                <a:ea typeface="ＭＳ Ｐゴシック" pitchFamily="34" charset="-128"/>
                <a:cs typeface="Arial" pitchFamily="34" charset="0"/>
              </a:rPr>
              <a:t>Utilitarianism evaluates an act based on its consequences</a:t>
            </a:r>
          </a:p>
          <a:p>
            <a:r>
              <a:rPr lang="en-US" altLang="en-US" dirty="0">
                <a:latin typeface="Arial" pitchFamily="34" charset="0"/>
                <a:ea typeface="ＭＳ Ｐゴシック" pitchFamily="34" charset="-128"/>
                <a:cs typeface="Arial" pitchFamily="34" charset="0"/>
              </a:rPr>
              <a:t>A dialectic is a comparative discussion of opposing sides intended to clarify and improve understanding</a:t>
            </a:r>
          </a:p>
          <a:p>
            <a:r>
              <a:rPr lang="en-US" altLang="en-US" dirty="0">
                <a:latin typeface="Arial" pitchFamily="34" charset="0"/>
                <a:ea typeface="ＭＳ Ｐゴシック" pitchFamily="34" charset="-128"/>
                <a:cs typeface="Arial" pitchFamily="34" charset="0"/>
              </a:rPr>
              <a:t>Reasoning by analogy can clarify issues of an ethical </a:t>
            </a:r>
            <a:r>
              <a:rPr lang="en-US" altLang="en-US" dirty="0" smtClean="0">
                <a:latin typeface="Arial" pitchFamily="34" charset="0"/>
                <a:ea typeface="ＭＳ Ｐゴシック" pitchFamily="34" charset="-128"/>
                <a:cs typeface="Arial" pitchFamily="34" charset="0"/>
              </a:rPr>
              <a:t>problem</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81971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1899" y="1"/>
            <a:ext cx="8700202" cy="1060704"/>
          </a:xfrm>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1: Is Sharing Good</a:t>
            </a:r>
            <a:r>
              <a:rPr lang="en-US" altLang="en-US" dirty="0" smtClean="0">
                <a:latin typeface="Arial" pitchFamily="34" charset="0"/>
                <a:ea typeface="ＭＳ Ｐゴシック" pitchFamily="34" charset="-128"/>
                <a:cs typeface="Arial" pitchFamily="34" charset="0"/>
              </a:rPr>
              <a:t>? (1 of 8)</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47308"/>
            <a:ext cx="8462208" cy="4896818"/>
          </a:xfrm>
        </p:spPr>
        <p:txBody>
          <a:bodyPr>
            <a:normAutofit/>
          </a:bodyPr>
          <a:lstStyle/>
          <a:p>
            <a:r>
              <a:rPr lang="en-US" altLang="en-US" dirty="0">
                <a:latin typeface="Arial" pitchFamily="34" charset="0"/>
                <a:ea typeface="ＭＳ Ｐゴシック" pitchFamily="34" charset="-128"/>
                <a:cs typeface="Arial" pitchFamily="34" charset="0"/>
              </a:rPr>
              <a:t>Napster file-sharing system was developed (1999)</a:t>
            </a:r>
          </a:p>
          <a:p>
            <a:r>
              <a:rPr lang="en-US" altLang="en-US" b="1" dirty="0">
                <a:latin typeface="Arial" pitchFamily="34" charset="0"/>
                <a:ea typeface="ＭＳ Ｐゴシック" pitchFamily="34" charset="-128"/>
                <a:cs typeface="Arial" pitchFamily="34" charset="0"/>
              </a:rPr>
              <a:t>Peer-to-peer file sharing</a:t>
            </a:r>
            <a:endParaRPr lang="en-US" altLang="en-US" dirty="0">
              <a:latin typeface="Arial" pitchFamily="34" charset="0"/>
              <a:ea typeface="ＭＳ Ｐゴシック" pitchFamily="34" charset="-128"/>
              <a:cs typeface="Arial" pitchFamily="34" charset="0"/>
            </a:endParaRPr>
          </a:p>
          <a:p>
            <a:pPr lvl="1"/>
            <a:r>
              <a:rPr lang="en-US" altLang="en-US" dirty="0">
                <a:latin typeface="Arial" pitchFamily="34" charset="0"/>
                <a:ea typeface="ＭＳ Ｐゴシック" pitchFamily="34" charset="-128"/>
                <a:cs typeface="Arial" pitchFamily="34" charset="0"/>
              </a:rPr>
              <a:t>Software introduces users to each other</a:t>
            </a:r>
          </a:p>
          <a:p>
            <a:pPr lvl="1"/>
            <a:r>
              <a:rPr lang="en-US" altLang="en-US" dirty="0">
                <a:latin typeface="Arial" pitchFamily="34" charset="0"/>
                <a:ea typeface="ＭＳ Ｐゴシック" pitchFamily="34" charset="-128"/>
                <a:cs typeface="Arial" pitchFamily="34" charset="0"/>
              </a:rPr>
              <a:t>Sharing happens directly between users</a:t>
            </a:r>
          </a:p>
          <a:p>
            <a:r>
              <a:rPr lang="en-US" altLang="en-US" dirty="0">
                <a:latin typeface="Arial" pitchFamily="34" charset="0"/>
                <a:ea typeface="ＭＳ Ｐゴシック" pitchFamily="34" charset="-128"/>
                <a:cs typeface="Arial" pitchFamily="34" charset="0"/>
              </a:rPr>
              <a:t>Recording companies filed suit against Napster, 1999</a:t>
            </a:r>
          </a:p>
          <a:p>
            <a:r>
              <a:rPr lang="en-US" altLang="en-US" dirty="0">
                <a:latin typeface="Arial" pitchFamily="34" charset="0"/>
                <a:ea typeface="ＭＳ Ｐゴシック" pitchFamily="34" charset="-128"/>
                <a:cs typeface="Arial" pitchFamily="34" charset="0"/>
              </a:rPr>
              <a:t>Lawsuit claimed Napster was a conspiracy to encourage mass infringement of </a:t>
            </a:r>
            <a:r>
              <a:rPr lang="en-US" altLang="en-US" dirty="0" smtClean="0">
                <a:latin typeface="Arial" pitchFamily="34" charset="0"/>
                <a:ea typeface="ＭＳ Ｐゴシック" pitchFamily="34" charset="-128"/>
                <a:cs typeface="Arial" pitchFamily="34" charset="0"/>
              </a:rPr>
              <a:t>copyright</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8659165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pitchFamily="34" charset="0"/>
                <a:ea typeface="ＭＳ Ｐゴシック" pitchFamily="34" charset="-128"/>
                <a:cs typeface="Arial" pitchFamily="34" charset="0"/>
              </a:rPr>
              <a:t>Summary (2 of 3)</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2" y="1379620"/>
            <a:ext cx="8381997" cy="4746543"/>
          </a:xfrm>
        </p:spPr>
        <p:txBody>
          <a:bodyPr/>
          <a:lstStyle/>
          <a:p>
            <a:r>
              <a:rPr lang="en-US" altLang="en-US" dirty="0">
                <a:latin typeface="Arial" pitchFamily="34" charset="0"/>
                <a:ea typeface="ＭＳ Ｐゴシック" pitchFamily="34" charset="-128"/>
                <a:cs typeface="Arial" pitchFamily="34" charset="0"/>
              </a:rPr>
              <a:t>Deontological reasoning focuses on intent rather than outcomes</a:t>
            </a:r>
          </a:p>
          <a:p>
            <a:r>
              <a:rPr lang="en-US" altLang="en-US" dirty="0">
                <a:latin typeface="Arial" pitchFamily="34" charset="0"/>
                <a:ea typeface="ＭＳ Ｐゴシック" pitchFamily="34" charset="-128"/>
                <a:cs typeface="Arial" pitchFamily="34" charset="0"/>
              </a:rPr>
              <a:t>Ethical issues with information technology include:</a:t>
            </a:r>
          </a:p>
          <a:p>
            <a:pPr lvl="1"/>
            <a:r>
              <a:rPr lang="en-US" altLang="en-US" dirty="0">
                <a:latin typeface="Arial" pitchFamily="34" charset="0"/>
                <a:ea typeface="ＭＳ Ｐゴシック" pitchFamily="34" charset="-128"/>
                <a:cs typeface="Arial" pitchFamily="34" charset="0"/>
              </a:rPr>
              <a:t>Copyright protections in an era of file sharing</a:t>
            </a:r>
          </a:p>
          <a:p>
            <a:pPr lvl="1"/>
            <a:r>
              <a:rPr lang="en-US" altLang="en-US" dirty="0">
                <a:latin typeface="Arial" pitchFamily="34" charset="0"/>
                <a:ea typeface="ＭＳ Ｐゴシック" pitchFamily="34" charset="-128"/>
                <a:cs typeface="Arial" pitchFamily="34" charset="0"/>
              </a:rPr>
              <a:t>Personal privacy and lawful intercept laws</a:t>
            </a:r>
          </a:p>
          <a:p>
            <a:pPr lvl="1"/>
            <a:r>
              <a:rPr lang="en-US" altLang="en-US" dirty="0">
                <a:latin typeface="Arial" pitchFamily="34" charset="0"/>
                <a:ea typeface="ＭＳ Ｐゴシック" pitchFamily="34" charset="-128"/>
                <a:cs typeface="Arial" pitchFamily="34" charset="0"/>
              </a:rPr>
              <a:t>Hackers who claim to be a social good</a:t>
            </a:r>
          </a:p>
          <a:p>
            <a:pPr lvl="1"/>
            <a:r>
              <a:rPr lang="en-US" altLang="en-US" dirty="0">
                <a:latin typeface="Arial" pitchFamily="34" charset="0"/>
                <a:ea typeface="ＭＳ Ｐゴシック" pitchFamily="34" charset="-128"/>
                <a:cs typeface="Arial" pitchFamily="34" charset="0"/>
              </a:rPr>
              <a:t>Privacy and the protection of personal information</a:t>
            </a:r>
          </a:p>
          <a:p>
            <a:pPr lvl="1"/>
            <a:r>
              <a:rPr lang="en-US" altLang="en-US" dirty="0">
                <a:latin typeface="Arial" pitchFamily="34" charset="0"/>
                <a:ea typeface="ＭＳ Ｐゴシック" pitchFamily="34" charset="-128"/>
                <a:cs typeface="Arial" pitchFamily="34" charset="0"/>
              </a:rPr>
              <a:t>Cyberbullying, sexting and distribution of online </a:t>
            </a:r>
            <a:r>
              <a:rPr lang="en-US" altLang="en-US" dirty="0" smtClean="0">
                <a:latin typeface="Arial" pitchFamily="34" charset="0"/>
                <a:ea typeface="ＭＳ Ｐゴシック" pitchFamily="34" charset="-128"/>
                <a:cs typeface="Arial" pitchFamily="34" charset="0"/>
              </a:rPr>
              <a:t>postings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935902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pitchFamily="34" charset="0"/>
                <a:ea typeface="ＭＳ Ｐゴシック" pitchFamily="34" charset="-128"/>
                <a:cs typeface="Arial" pitchFamily="34" charset="0"/>
              </a:rPr>
              <a:t>Summary (3 of 3)</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2" y="1315452"/>
            <a:ext cx="8398039" cy="4810711"/>
          </a:xfrm>
        </p:spPr>
        <p:txBody>
          <a:bodyPr/>
          <a:lstStyle/>
          <a:p>
            <a:r>
              <a:rPr lang="en-US" altLang="en-US" dirty="0">
                <a:latin typeface="Arial" pitchFamily="34" charset="0"/>
                <a:ea typeface="ＭＳ Ｐゴシック" pitchFamily="34" charset="-128"/>
                <a:cs typeface="Arial" pitchFamily="34" charset="0"/>
              </a:rPr>
              <a:t>Be aware of the propagation of fake news</a:t>
            </a:r>
          </a:p>
          <a:p>
            <a:pPr lvl="1"/>
            <a:r>
              <a:rPr lang="en-US" altLang="en-US" dirty="0">
                <a:latin typeface="Arial" pitchFamily="34" charset="0"/>
                <a:ea typeface="ＭＳ Ｐゴシック" pitchFamily="34" charset="-128"/>
                <a:cs typeface="Arial" pitchFamily="34" charset="0"/>
              </a:rPr>
              <a:t>Pay close attention to it in politics</a:t>
            </a:r>
          </a:p>
          <a:p>
            <a:r>
              <a:rPr lang="en-US" altLang="en-US" dirty="0">
                <a:latin typeface="Arial" pitchFamily="34" charset="0"/>
                <a:ea typeface="ＭＳ Ｐゴシック" pitchFamily="34" charset="-128"/>
                <a:cs typeface="Arial" pitchFamily="34" charset="0"/>
              </a:rPr>
              <a:t>Find ways to limit your exposure to it</a:t>
            </a:r>
          </a:p>
          <a:p>
            <a:pPr lvl="1"/>
            <a:r>
              <a:rPr lang="en-US" altLang="en-US" dirty="0">
                <a:latin typeface="Arial" pitchFamily="34" charset="0"/>
                <a:ea typeface="ＭＳ Ｐゴシック" pitchFamily="34" charset="-128"/>
                <a:cs typeface="Arial" pitchFamily="34" charset="0"/>
              </a:rPr>
              <a:t>Stick to sources that you have verified and that are trustworthy</a:t>
            </a:r>
          </a:p>
          <a:p>
            <a:r>
              <a:rPr lang="en-US" altLang="en-US" dirty="0">
                <a:latin typeface="Arial" pitchFamily="34" charset="0"/>
                <a:ea typeface="ＭＳ Ｐゴシック" pitchFamily="34" charset="-128"/>
                <a:cs typeface="Arial" pitchFamily="34" charset="0"/>
              </a:rPr>
              <a:t>Always check sources and supporting links</a:t>
            </a:r>
          </a:p>
          <a:p>
            <a:pPr lvl="1"/>
            <a:r>
              <a:rPr lang="en-US" altLang="en-US" dirty="0">
                <a:latin typeface="Arial" pitchFamily="34" charset="0"/>
                <a:ea typeface="ＭＳ Ｐゴシック" pitchFamily="34" charset="-128"/>
                <a:cs typeface="Arial" pitchFamily="34" charset="0"/>
              </a:rPr>
              <a:t>Don’t believe everything you read without checking its validity </a:t>
            </a:r>
            <a:r>
              <a:rPr lang="en-US" altLang="en-US" dirty="0" smtClean="0">
                <a:latin typeface="Arial" pitchFamily="34" charset="0"/>
                <a:ea typeface="ＭＳ Ｐゴシック" pitchFamily="34" charset="-128"/>
                <a:cs typeface="Arial" pitchFamily="34" charset="0"/>
              </a:rPr>
              <a:t>first</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47506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4970" y="1"/>
            <a:ext cx="8614061" cy="1060704"/>
          </a:xfrm>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1: Is Sharing Good</a:t>
            </a:r>
            <a:r>
              <a:rPr lang="en-US" altLang="en-US" dirty="0" smtClean="0">
                <a:latin typeface="Arial" pitchFamily="34" charset="0"/>
                <a:ea typeface="ＭＳ Ｐゴシック" pitchFamily="34" charset="-128"/>
                <a:cs typeface="Arial" pitchFamily="34" charset="0"/>
              </a:rPr>
              <a:t>? (2 of 8)</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ea typeface="ＭＳ Ｐゴシック" pitchFamily="34" charset="-128"/>
                <a:cs typeface="Arial" pitchFamily="34" charset="0"/>
              </a:rPr>
              <a:t>Facts</a:t>
            </a:r>
          </a:p>
          <a:p>
            <a:pPr lvl="1"/>
            <a:r>
              <a:rPr lang="en-US" altLang="en-US" dirty="0">
                <a:latin typeface="Arial" pitchFamily="34" charset="0"/>
                <a:ea typeface="ＭＳ Ｐゴシック" pitchFamily="34" charset="-128"/>
                <a:cs typeface="Arial" pitchFamily="34" charset="0"/>
              </a:rPr>
              <a:t>Most shared music was copyrighted</a:t>
            </a:r>
          </a:p>
          <a:p>
            <a:pPr lvl="1"/>
            <a:r>
              <a:rPr lang="en-US" altLang="en-US" dirty="0">
                <a:latin typeface="Arial" pitchFamily="34" charset="0"/>
                <a:ea typeface="ＭＳ Ｐゴシック" pitchFamily="34" charset="-128"/>
                <a:cs typeface="Arial" pitchFamily="34" charset="0"/>
              </a:rPr>
              <a:t>Many artists opposed sharing—no revenue for them</a:t>
            </a:r>
          </a:p>
          <a:p>
            <a:pPr lvl="1"/>
            <a:r>
              <a:rPr lang="en-US" altLang="en-US" dirty="0">
                <a:latin typeface="Arial" pitchFamily="34" charset="0"/>
                <a:ea typeface="ＭＳ Ｐゴシック" pitchFamily="34" charset="-128"/>
                <a:cs typeface="Arial" pitchFamily="34" charset="0"/>
              </a:rPr>
              <a:t>Some artists supported sharing</a:t>
            </a:r>
          </a:p>
          <a:p>
            <a:r>
              <a:rPr lang="en-US" altLang="en-US" dirty="0">
                <a:latin typeface="Arial" pitchFamily="34" charset="0"/>
                <a:ea typeface="ＭＳ Ｐゴシック" pitchFamily="34" charset="-128"/>
                <a:cs typeface="Arial" pitchFamily="34" charset="0"/>
              </a:rPr>
              <a:t>Napster claims</a:t>
            </a:r>
          </a:p>
          <a:p>
            <a:pPr lvl="1"/>
            <a:r>
              <a:rPr lang="en-US" altLang="en-US" dirty="0">
                <a:latin typeface="Arial" pitchFamily="34" charset="0"/>
                <a:ea typeface="ＭＳ Ｐゴシック" pitchFamily="34" charset="-128"/>
                <a:cs typeface="Arial" pitchFamily="34" charset="0"/>
              </a:rPr>
              <a:t>Napster reported song locations, not involved in actual sharing</a:t>
            </a:r>
          </a:p>
          <a:p>
            <a:pPr lvl="1"/>
            <a:r>
              <a:rPr lang="en-US" altLang="en-US" dirty="0">
                <a:latin typeface="Arial" pitchFamily="34" charset="0"/>
                <a:ea typeface="ＭＳ Ｐゴシック" pitchFamily="34" charset="-128"/>
                <a:cs typeface="Arial" pitchFamily="34" charset="0"/>
              </a:rPr>
              <a:t>They were not responsible for users’ behaviors</a:t>
            </a:r>
          </a:p>
          <a:p>
            <a:pPr lvl="1"/>
            <a:r>
              <a:rPr lang="en-US" altLang="en-US" dirty="0">
                <a:latin typeface="Arial" pitchFamily="34" charset="0"/>
                <a:ea typeface="ＭＳ Ｐゴシック" pitchFamily="34" charset="-128"/>
                <a:cs typeface="Arial" pitchFamily="34" charset="0"/>
              </a:rPr>
              <a:t>Swapping files this way should be “fair use” under copyright </a:t>
            </a:r>
            <a:r>
              <a:rPr lang="en-US" altLang="en-US" dirty="0" smtClean="0">
                <a:latin typeface="Arial" pitchFamily="34" charset="0"/>
                <a:ea typeface="ＭＳ Ｐゴシック" pitchFamily="34" charset="-128"/>
                <a:cs typeface="Arial" pitchFamily="34" charset="0"/>
              </a:rPr>
              <a:t>law</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80344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1899" y="1"/>
            <a:ext cx="8700202" cy="1060704"/>
          </a:xfrm>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1: Is Sharing Good</a:t>
            </a:r>
            <a:r>
              <a:rPr lang="en-US" altLang="en-US" dirty="0" smtClean="0">
                <a:latin typeface="Arial" pitchFamily="34" charset="0"/>
                <a:ea typeface="ＭＳ Ｐゴシック" pitchFamily="34" charset="-128"/>
                <a:cs typeface="Arial" pitchFamily="34" charset="0"/>
              </a:rPr>
              <a:t>? (3 of 8)</a:t>
            </a:r>
            <a:endParaRPr lang="en-US" b="0" dirty="0">
              <a:latin typeface="Arial" pitchFamily="34" charset="0"/>
              <a:cs typeface="Arial" pitchFamily="34" charset="0"/>
            </a:endParaRPr>
          </a:p>
        </p:txBody>
      </p:sp>
      <p:sp>
        <p:nvSpPr>
          <p:cNvPr id="7" name="Content Placeholder 2"/>
          <p:cNvSpPr>
            <a:spLocks noGrp="1" noChangeArrowheads="1"/>
          </p:cNvSpPr>
          <p:nvPr>
            <p:ph idx="1"/>
          </p:nvPr>
        </p:nvSpPr>
        <p:spPr/>
        <p:txBody>
          <a:bodyPr/>
          <a:lstStyle/>
          <a:p>
            <a:r>
              <a:rPr lang="en-US" altLang="en-US" dirty="0" smtClean="0">
                <a:latin typeface="Arial" pitchFamily="34" charset="0"/>
                <a:ea typeface="ＭＳ Ｐゴシック" pitchFamily="34" charset="-128"/>
                <a:cs typeface="Arial" pitchFamily="34" charset="0"/>
              </a:rPr>
              <a:t>Napster lost the case and appeals, and closed in 2001</a:t>
            </a:r>
          </a:p>
          <a:p>
            <a:r>
              <a:rPr lang="en-US" altLang="en-US" dirty="0" smtClean="0">
                <a:latin typeface="Arial" pitchFamily="34" charset="0"/>
                <a:ea typeface="ＭＳ Ｐゴシック" pitchFamily="34" charset="-128"/>
                <a:cs typeface="Arial" pitchFamily="34" charset="0"/>
              </a:rPr>
              <a:t>Sharing movies, legally or not, is a growing issue</a:t>
            </a:r>
          </a:p>
          <a:p>
            <a:r>
              <a:rPr lang="en-US" altLang="en-US" dirty="0" smtClean="0">
                <a:latin typeface="Arial" pitchFamily="34" charset="0"/>
                <a:ea typeface="ＭＳ Ｐゴシック" pitchFamily="34" charset="-128"/>
                <a:cs typeface="Arial" pitchFamily="34" charset="0"/>
              </a:rPr>
              <a:t>Downloading images from the web for personal use</a:t>
            </a:r>
          </a:p>
          <a:p>
            <a:r>
              <a:rPr lang="en-US" altLang="en-US" dirty="0" smtClean="0">
                <a:latin typeface="Arial" pitchFamily="34" charset="0"/>
                <a:ea typeface="ＭＳ Ｐゴシック" pitchFamily="34" charset="-128"/>
                <a:cs typeface="Arial" pitchFamily="34" charset="0"/>
              </a:rPr>
              <a:t>Ethical (not legal) questions</a:t>
            </a:r>
          </a:p>
          <a:p>
            <a:pPr lvl="1"/>
            <a:r>
              <a:rPr lang="en-US" altLang="en-US" dirty="0" smtClean="0">
                <a:latin typeface="Arial" pitchFamily="34" charset="0"/>
                <a:ea typeface="ＭＳ Ｐゴシック" pitchFamily="34" charset="-128"/>
                <a:cs typeface="Arial" pitchFamily="34" charset="0"/>
              </a:rPr>
              <a:t>Is it right to swap copyrighted music files?</a:t>
            </a:r>
          </a:p>
          <a:p>
            <a:pPr lvl="1"/>
            <a:r>
              <a:rPr lang="en-US" altLang="en-US" dirty="0" smtClean="0">
                <a:latin typeface="Arial" pitchFamily="34" charset="0"/>
                <a:ea typeface="ＭＳ Ｐゴシック" pitchFamily="34" charset="-128"/>
                <a:cs typeface="Arial" pitchFamily="34" charset="0"/>
              </a:rPr>
              <a:t>Is it right to provide a search engine to enable users to search each other’s databases for copyrighted materials?</a:t>
            </a:r>
          </a:p>
        </p:txBody>
      </p:sp>
    </p:spTree>
    <p:extLst>
      <p:ext uri="{BB962C8B-B14F-4D97-AF65-F5344CB8AC3E}">
        <p14:creationId xmlns:p14="http://schemas.microsoft.com/office/powerpoint/2010/main" val="3937062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1899" y="1"/>
            <a:ext cx="8700202" cy="1060704"/>
          </a:xfrm>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1: Is Sharing Good</a:t>
            </a:r>
            <a:r>
              <a:rPr lang="en-US" altLang="en-US" dirty="0" smtClean="0">
                <a:latin typeface="Arial" pitchFamily="34" charset="0"/>
                <a:ea typeface="ＭＳ Ｐゴシック" pitchFamily="34" charset="-128"/>
                <a:cs typeface="Arial" pitchFamily="34" charset="0"/>
              </a:rPr>
              <a:t>? (4 of 8)</a:t>
            </a:r>
            <a:endParaRPr lang="en-US" b="0" dirty="0">
              <a:latin typeface="Arial" pitchFamily="34" charset="0"/>
              <a:cs typeface="Arial" pitchFamily="34" charset="0"/>
            </a:endParaRPr>
          </a:p>
        </p:txBody>
      </p:sp>
      <p:pic>
        <p:nvPicPr>
          <p:cNvPr id="5" name="Picture 5" descr="The Napster central server connects to a database of M P 3 sharable songs. The Napster central server receives information from user B and exchanges information with user Ay. User Ay and B exchange information. User B connects to a database of M P 3 songs. The peer to peer file sharing system created by Napster has the following process. Step 1. User B sends to the Napster central server a list of M P 3 data files that they are willing to share. Step 2. The Napster central server places the information into a database of M P 3 song titles and their internet I P locations. Step 3. User Ay connects to the Napster central server and queries it with the name of a song they want to download. Step 4. The Napster central server searches its database and sends user Ay the names of all the machines with this song and their internet locations. Step 5. User Ay establishes a connection to user B, or any other machine with this song, and sends a download request message containing the song name. Step 6. User B sends the requested M P 3 file to user Ay, who stores it on their machine and listens to with an M P 3 p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901" y="1317562"/>
            <a:ext cx="6882899" cy="483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1707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8398" y="1"/>
            <a:ext cx="8787204" cy="1060704"/>
          </a:xfrm>
        </p:spPr>
        <p:txBody>
          <a:bodyPr anchor="ctr">
            <a:noAutofit/>
          </a:bodyPr>
          <a:lstStyle/>
          <a:p>
            <a:r>
              <a:rPr lang="en-US" altLang="en-US" dirty="0">
                <a:latin typeface="Arial" pitchFamily="34" charset="0"/>
                <a:ea typeface="ＭＳ Ｐゴシック" pitchFamily="34" charset="-128"/>
                <a:cs typeface="Arial" pitchFamily="34" charset="0"/>
              </a:rPr>
              <a:t>Case </a:t>
            </a:r>
            <a:r>
              <a:rPr lang="en-US" altLang="en-US" dirty="0" smtClean="0">
                <a:latin typeface="Arial" pitchFamily="34" charset="0"/>
                <a:ea typeface="ＭＳ Ｐゴシック" pitchFamily="34" charset="-128"/>
                <a:cs typeface="Arial" pitchFamily="34" charset="0"/>
              </a:rPr>
              <a:t>Studies Case </a:t>
            </a:r>
            <a:r>
              <a:rPr lang="en-US" altLang="en-US" dirty="0">
                <a:latin typeface="Arial" pitchFamily="34" charset="0"/>
                <a:ea typeface="ＭＳ Ｐゴシック" pitchFamily="34" charset="-128"/>
                <a:cs typeface="Arial" pitchFamily="34" charset="0"/>
              </a:rPr>
              <a:t>1: Is Sharing Good</a:t>
            </a:r>
            <a:r>
              <a:rPr lang="en-US" altLang="en-US" dirty="0" smtClean="0">
                <a:latin typeface="Arial" pitchFamily="34" charset="0"/>
                <a:ea typeface="ＭＳ Ｐゴシック" pitchFamily="34" charset="-128"/>
                <a:cs typeface="Arial" pitchFamily="34" charset="0"/>
              </a:rPr>
              <a:t>? (5 of 8)</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25119" y="1247308"/>
            <a:ext cx="8526376" cy="4880776"/>
          </a:xfrm>
        </p:spPr>
        <p:txBody>
          <a:bodyPr>
            <a:normAutofit/>
          </a:bodyPr>
          <a:lstStyle/>
          <a:p>
            <a:r>
              <a:rPr lang="en-US" altLang="en-US" b="1" dirty="0">
                <a:latin typeface="Arial" pitchFamily="34" charset="0"/>
                <a:ea typeface="ＭＳ Ｐゴシック" pitchFamily="34" charset="-128"/>
                <a:cs typeface="Arial" pitchFamily="34" charset="0"/>
              </a:rPr>
              <a:t>Ethics</a:t>
            </a:r>
            <a:r>
              <a:rPr lang="en-US" altLang="en-US" dirty="0">
                <a:latin typeface="Arial" pitchFamily="34" charset="0"/>
                <a:ea typeface="ＭＳ Ｐゴシック" pitchFamily="34" charset="-128"/>
                <a:cs typeface="Arial" pitchFamily="34" charset="0"/>
              </a:rPr>
              <a:t>: the study of how to decide if something is morally right or wrong</a:t>
            </a:r>
          </a:p>
          <a:p>
            <a:r>
              <a:rPr lang="en-US" altLang="en-US" dirty="0">
                <a:latin typeface="Arial" pitchFamily="34" charset="0"/>
                <a:ea typeface="ＭＳ Ｐゴシック" pitchFamily="34" charset="-128"/>
                <a:cs typeface="Arial" pitchFamily="34" charset="0"/>
              </a:rPr>
              <a:t>How do we judge right or wrong?</a:t>
            </a:r>
          </a:p>
          <a:p>
            <a:r>
              <a:rPr lang="en-US" altLang="en-US" b="1" dirty="0">
                <a:latin typeface="Arial" pitchFamily="34" charset="0"/>
                <a:ea typeface="ＭＳ Ｐゴシック" pitchFamily="34" charset="-128"/>
                <a:cs typeface="Arial" pitchFamily="34" charset="0"/>
              </a:rPr>
              <a:t>Consequentialism</a:t>
            </a:r>
            <a:r>
              <a:rPr lang="en-US" altLang="en-US" dirty="0">
                <a:latin typeface="Arial" pitchFamily="34" charset="0"/>
                <a:ea typeface="ＭＳ Ｐゴシック" pitchFamily="34" charset="-128"/>
                <a:cs typeface="Arial" pitchFamily="34" charset="0"/>
              </a:rPr>
              <a:t> focuses on the consequences of an act—on the whole good or bad outcomes</a:t>
            </a:r>
          </a:p>
          <a:p>
            <a:r>
              <a:rPr lang="en-US" altLang="en-US" b="1" dirty="0">
                <a:latin typeface="Arial" pitchFamily="34" charset="0"/>
                <a:ea typeface="ＭＳ Ｐゴシック" pitchFamily="34" charset="-128"/>
                <a:cs typeface="Arial" pitchFamily="34" charset="0"/>
              </a:rPr>
              <a:t>Utilitarianism</a:t>
            </a:r>
            <a:r>
              <a:rPr lang="en-US" altLang="en-US" dirty="0">
                <a:latin typeface="Arial" pitchFamily="34" charset="0"/>
                <a:ea typeface="ＭＳ Ｐゴシック" pitchFamily="34" charset="-128"/>
                <a:cs typeface="Arial" pitchFamily="34" charset="0"/>
              </a:rPr>
              <a:t>: look at overall good for </a:t>
            </a:r>
            <a:r>
              <a:rPr lang="en-US" altLang="en-US" dirty="0" smtClean="0">
                <a:latin typeface="Arial" pitchFamily="34" charset="0"/>
                <a:ea typeface="ＭＳ Ｐゴシック" pitchFamily="34" charset="-128"/>
                <a:cs typeface="Arial" pitchFamily="34" charset="0"/>
              </a:rPr>
              <a:t>everyone</a:t>
            </a:r>
            <a:endParaRPr lang="en-US" altLang="en-US" b="1"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4238858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2038</TotalTime>
  <Words>3222</Words>
  <Application>Microsoft Office PowerPoint</Application>
  <PresentationFormat>On-screen Show (4:3)</PresentationFormat>
  <Paragraphs>352</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Chapter 17</vt:lpstr>
      <vt:lpstr>Learning Objectives (1 of 2)</vt:lpstr>
      <vt:lpstr>Learning Objectives (2 of 2)</vt:lpstr>
      <vt:lpstr> Introduction </vt:lpstr>
      <vt:lpstr>Case Studies Case 1: Is Sharing Good? (1 of 8)</vt:lpstr>
      <vt:lpstr>Case Studies Case 1: Is Sharing Good? (2 of 8)</vt:lpstr>
      <vt:lpstr>Case Studies Case 1: Is Sharing Good? (3 of 8)</vt:lpstr>
      <vt:lpstr>Case Studies Case 1: Is Sharing Good? (4 of 8)</vt:lpstr>
      <vt:lpstr>Case Studies Case 1: Is Sharing Good? (5 of 8)</vt:lpstr>
      <vt:lpstr>Case Studies Case 1: Is Sharing Good? (6 of 8)</vt:lpstr>
      <vt:lpstr>Case Studies Case 1: Is Sharing Good? (7 of 8)</vt:lpstr>
      <vt:lpstr>Case Studies Case 1: Is Sharing Good? (8 of 8)</vt:lpstr>
      <vt:lpstr>Case Studies Case 2: The Athens Affair—Privacy vs. Security (1 of 12)</vt:lpstr>
      <vt:lpstr>Case Studies Case 2: The Athens Affair—Privacy vs. Security (2 of 12)</vt:lpstr>
      <vt:lpstr>Case Studies Case 2: The Athens Affair—Privacy vs. Security (3 of 12)</vt:lpstr>
      <vt:lpstr>Case Studies Case 2: The Athens Affair—Privacy vs. Security (4 of 12)</vt:lpstr>
      <vt:lpstr>Case Studies Case 2: The Athens Affair—Privacy vs. Security (5 of 12)</vt:lpstr>
      <vt:lpstr>Case Studies Case 2: The Athens Affair—Privacy vs. Security (6 of 12)</vt:lpstr>
      <vt:lpstr>Case Studies Case 2: The Athens Affair—Privacy vs. Security (7 of 12)</vt:lpstr>
      <vt:lpstr>Case Studies Case 2: The Athens Affair—Privacy vs. Security (8 of 12)</vt:lpstr>
      <vt:lpstr>Case Studies Case 2: The Athens Affair—Privacy vs. Security (9 of 12)</vt:lpstr>
      <vt:lpstr>Case Studies Case 2: The Athens Affair—Privacy vs. Security (10 of 12)</vt:lpstr>
      <vt:lpstr>Case Studies Case 2: The Athens Affair—Privacy vs. Security (11 of 12)</vt:lpstr>
      <vt:lpstr>Case Studies Case 2: The Athens Affair—Privacy vs. Security (12 of 12)</vt:lpstr>
      <vt:lpstr>Case Studies Case 3: Hackers—Public Enemies or Gadflies? (1 of 8)</vt:lpstr>
      <vt:lpstr>Case Studies Case 3: Hackers—Public Enemies or Gadflies? (2 of 8)</vt:lpstr>
      <vt:lpstr>Case Studies Case 3: Hackers—Public Enemies or Gadflies? (3 of 8)</vt:lpstr>
      <vt:lpstr>Case Studies Case 3: Hackers—Public Enemies or Gadflies? (4 of 8)</vt:lpstr>
      <vt:lpstr>Case Studies Case 3: Hackers—Public Enemies or Gadflies? (5 of 8)</vt:lpstr>
      <vt:lpstr>Case Studies Case 3: Hackers—Public Enemies or Gadflies? (6 of 8)</vt:lpstr>
      <vt:lpstr>Case Studies Case 3: Hackers—Public Enemies or Gadflies? (7 of 8)</vt:lpstr>
      <vt:lpstr>Case Studies Case 3: Hackers—Public Enemies or Gadflies? (8 of 8)</vt:lpstr>
      <vt:lpstr>Case Studies: Thinking Straight about Technology and Ethics</vt:lpstr>
      <vt:lpstr>Case Studies Case 4: Genetic Information and Medical Research (1 of 7)</vt:lpstr>
      <vt:lpstr>Case Studies Case 4: Genetic Information and Medical Research (2 of 7)</vt:lpstr>
      <vt:lpstr>Case Studies Case 4: Genetic Information and Medical Research (3 of 7)</vt:lpstr>
      <vt:lpstr>Case Studies Case 4: Genetic Information and Medical Research (4 of 7)</vt:lpstr>
      <vt:lpstr>Case Studies Case 4: Genetic Information and Medical Research (5 of 7)</vt:lpstr>
      <vt:lpstr>Case Studies Case 4: Genetic Information and Medical Research (6 of 7)</vt:lpstr>
      <vt:lpstr>Case Studies Case 4: Genetic Information and Medical Research (7 of 7)</vt:lpstr>
      <vt:lpstr>Personal Privacy and Social Networks (1 of 5)</vt:lpstr>
      <vt:lpstr>Personal Privacy and Social Networks (2 of 5)</vt:lpstr>
      <vt:lpstr>Personal Privacy and Social Networks (3 of 5)</vt:lpstr>
      <vt:lpstr>Personal Privacy and Social Networks (4 of 5)</vt:lpstr>
      <vt:lpstr>Personal Privacy and Social Networks (5 of 5)</vt:lpstr>
      <vt:lpstr>Fake News, Politics, and Social Media (1 of 3)</vt:lpstr>
      <vt:lpstr>Fake News, Politics, and Social Media (2 of 3)</vt:lpstr>
      <vt:lpstr>Fake News, Politics, and Social Media (3 of 3)</vt:lpstr>
      <vt:lpstr>Summary (1 of 3)</vt:lpstr>
      <vt:lpstr>Summary (2 of 3)</vt:lpstr>
      <vt:lpstr>Summary (3 of 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Making Decisions about Computers, Information, and Society</dc:title>
  <dc:creator>Schneider</dc:creator>
  <cp:lastModifiedBy>Bhuvaneswari Venkatesan</cp:lastModifiedBy>
  <cp:revision>250</cp:revision>
  <dcterms:created xsi:type="dcterms:W3CDTF">2015-05-05T09:30:46Z</dcterms:created>
  <dcterms:modified xsi:type="dcterms:W3CDTF">2017-11-29T13:46:31Z</dcterms:modified>
</cp:coreProperties>
</file>