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1072" r:id="rId2"/>
    <p:sldId id="1055" r:id="rId3"/>
    <p:sldId id="1073" r:id="rId4"/>
    <p:sldId id="1056" r:id="rId5"/>
    <p:sldId id="1054" r:id="rId6"/>
    <p:sldId id="1057" r:id="rId7"/>
    <p:sldId id="1021" r:id="rId8"/>
    <p:sldId id="1022" r:id="rId9"/>
    <p:sldId id="1058" r:id="rId10"/>
    <p:sldId id="1059" r:id="rId11"/>
    <p:sldId id="1060" r:id="rId12"/>
    <p:sldId id="1025" r:id="rId13"/>
    <p:sldId id="1064" r:id="rId14"/>
    <p:sldId id="978" r:id="rId15"/>
    <p:sldId id="1068" r:id="rId16"/>
    <p:sldId id="1065" r:id="rId17"/>
    <p:sldId id="1053" r:id="rId18"/>
    <p:sldId id="982" r:id="rId19"/>
    <p:sldId id="983" r:id="rId20"/>
    <p:sldId id="1074" r:id="rId21"/>
    <p:sldId id="1015" r:id="rId22"/>
    <p:sldId id="985" r:id="rId23"/>
    <p:sldId id="1030" r:id="rId24"/>
    <p:sldId id="1052" r:id="rId25"/>
    <p:sldId id="1069" r:id="rId26"/>
    <p:sldId id="1071" r:id="rId27"/>
    <p:sldId id="1066" r:id="rId28"/>
    <p:sldId id="1070" r:id="rId29"/>
    <p:sldId id="1067" r:id="rId30"/>
    <p:sldId id="1062" r:id="rId31"/>
    <p:sldId id="1044" r:id="rId32"/>
    <p:sldId id="1045" r:id="rId33"/>
    <p:sldId id="1046" r:id="rId34"/>
    <p:sldId id="1047" r:id="rId35"/>
    <p:sldId id="1048" r:id="rId36"/>
    <p:sldId id="1049" r:id="rId37"/>
    <p:sldId id="1042" r:id="rId38"/>
    <p:sldId id="1063" r:id="rId39"/>
    <p:sldId id="1050" r:id="rId40"/>
    <p:sldId id="1041" r:id="rId41"/>
    <p:sldId id="1027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0" autoAdjust="0"/>
    <p:restoredTop sz="75202" autoAdjust="0"/>
  </p:normalViewPr>
  <p:slideViewPr>
    <p:cSldViewPr>
      <p:cViewPr>
        <p:scale>
          <a:sx n="110" d="100"/>
          <a:sy n="110" d="100"/>
        </p:scale>
        <p:origin x="1152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48576F9-A16A-4627-AE79-438C1EBD8A5D}" type="slidenum">
              <a:rPr lang="en-GB" smtClean="0"/>
              <a:pPr defTabSz="963613"/>
              <a:t>2</a:t>
            </a:fld>
            <a:endParaRPr lang="en-GB" smtClean="0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798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13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15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16</a:t>
            </a:fld>
            <a:endParaRPr lang="en-GB" smtClean="0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3715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dirty="0" smtClean="0">
                <a:solidFill>
                  <a:schemeClr val="bg2"/>
                </a:solidFill>
                <a:latin typeface="Gill Sans"/>
                <a:cs typeface="Gill Sans"/>
              </a:rPr>
              <a:t>Data-Intensive Distributed Computing</a:t>
            </a:r>
            <a:endParaRPr lang="en-US" sz="32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971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600" b="0" dirty="0" smtClean="0">
                <a:solidFill>
                  <a:schemeClr val="bg2"/>
                </a:solidFill>
                <a:latin typeface="Gill Sans"/>
                <a:cs typeface="Gill Sans"/>
              </a:rPr>
              <a:t>Part 4: Analyzing Graphs (2/2)</a:t>
            </a:r>
            <a:endParaRPr lang="en-US" sz="26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CS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451/651 431/631 </a:t>
            </a:r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(Winter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2018)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Jimmy Lin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David R. Cheriton School of Computer Science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University of Waterloo</a:t>
            </a:r>
            <a:endParaRPr lang="en-US" sz="20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February 6, 2018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5943600"/>
            <a:ext cx="6327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These slides are available at http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://</a:t>
            </a:r>
            <a:r>
              <a:rPr lang="en-US" sz="1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lintool.github.io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/bigdata-2018w/</a:t>
            </a:r>
          </a:p>
        </p:txBody>
      </p:sp>
      <p:pic>
        <p:nvPicPr>
          <p:cNvPr id="2" name="Picture 1" descr="waterlo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381000"/>
            <a:ext cx="2910840" cy="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Landmark Approach (aka sketches)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86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Lots of details: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to more tightly bound distances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to select landmarks (random isn’t the best…)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809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Compute distances from seeds to every node:</a:t>
            </a:r>
            <a:endParaRPr lang="en-US" sz="24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35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What can we conclude about distances?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Insight: landmarks bound the maximum path length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29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Select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seeds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{ s</a:t>
            </a:r>
            <a:r>
              <a:rPr lang="en-US" sz="2400" b="0" i="1" kern="0" baseline="-25000" dirty="0" smtClean="0">
                <a:solidFill>
                  <a:srgbClr val="000000"/>
                </a:solidFill>
                <a:latin typeface="Gill Sans"/>
                <a:cs typeface="Gill Sans"/>
              </a:rPr>
              <a:t>0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, s</a:t>
            </a:r>
            <a:r>
              <a:rPr lang="en-US" sz="2400" b="0" i="1" kern="0" baseline="-25000" dirty="0" smtClean="0">
                <a:solidFill>
                  <a:srgbClr val="000000"/>
                </a:solidFill>
                <a:latin typeface="Gill Sans"/>
                <a:cs typeface="Gill Sans"/>
              </a:rPr>
              <a:t>1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,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…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s</a:t>
            </a:r>
            <a:r>
              <a:rPr lang="en-US" sz="2400" b="0" i="1" kern="0" baseline="-25000" dirty="0" smtClean="0">
                <a:solidFill>
                  <a:srgbClr val="000000"/>
                </a:solidFill>
                <a:latin typeface="Gill Sans"/>
                <a:cs typeface="Gill Sans"/>
              </a:rPr>
              <a:t>n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  <a:endParaRPr lang="en-US" sz="24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1" y="2286000"/>
            <a:ext cx="1469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A	=	[2, 1,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 	=	[1, 1, 2]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C	=	[4, 3,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	=	[1, 2, 4]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 rot="20517061">
            <a:off x="2935964" y="2717083"/>
            <a:ext cx="8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Nodes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5412" y="2743200"/>
            <a:ext cx="213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Distances to seeds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724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Run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multi-source parallel BFS 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in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MapReduce!</a:t>
            </a:r>
          </a:p>
        </p:txBody>
      </p:sp>
    </p:spTree>
    <p:extLst>
      <p:ext uri="{BB962C8B-B14F-4D97-AF65-F5344CB8AC3E}">
        <p14:creationId xmlns:p14="http://schemas.microsoft.com/office/powerpoint/2010/main" val="3522736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Graphs and MapReduce (and Spark)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Local computations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at each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node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results: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“traversing” the 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121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Generic recipe: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222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Represent graphs as adjacency lists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Perform local computations in mapper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Pass along partial results via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outlinks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keyed by destination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Perform aggregation in reducer on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inlinks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to a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convergence: controlled by external “driver”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Don’t forget to pass the graph structure between iterations</a:t>
            </a:r>
          </a:p>
        </p:txBody>
      </p:sp>
    </p:spTree>
    <p:extLst>
      <p:ext uri="{BB962C8B-B14F-4D97-AF65-F5344CB8AC3E}">
        <p14:creationId xmlns:p14="http://schemas.microsoft.com/office/powerpoint/2010/main" val="3443063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19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PageRank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52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(The original “secret sauce” for evaluating the importance of web pages)</a:t>
            </a:r>
            <a:endParaRPr lang="en-US" sz="18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57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(What’s the “Page” in PageRank?)</a:t>
            </a:r>
            <a:endParaRPr lang="en-US" sz="18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2" name="Picture 1" descr="Larry_Page_in_the_European_Parliament,_17.06.2009_(cropped)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74"/>
          <a:stretch/>
        </p:blipFill>
        <p:spPr>
          <a:xfrm rot="703974">
            <a:off x="6021948" y="4004138"/>
            <a:ext cx="2679700" cy="23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9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Random Walks Over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57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Random surfer model: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8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User starts at a random Web page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User randomly clicks on links, surfing from page to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49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PageRank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30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Characterizes the amount of time spent on any given page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Mathematically, a probability distribution over pages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451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Use in web ranking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26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Correspondence to human intuition?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One of thousands of features used in web search</a:t>
            </a:r>
          </a:p>
        </p:txBody>
      </p:sp>
    </p:spTree>
    <p:extLst>
      <p:ext uri="{BB962C8B-B14F-4D97-AF65-F5344CB8AC3E}">
        <p14:creationId xmlns:p14="http://schemas.microsoft.com/office/powerpoint/2010/main" val="2635873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5334000" cy="1752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page </a:t>
            </a:r>
            <a:r>
              <a:rPr lang="en-US" i="1" dirty="0" smtClean="0"/>
              <a:t>x</a:t>
            </a:r>
            <a:r>
              <a:rPr lang="en-US" dirty="0" smtClean="0"/>
              <a:t> with </a:t>
            </a:r>
            <a:r>
              <a:rPr lang="en-US" dirty="0" err="1" smtClean="0"/>
              <a:t>inlinks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…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, where</a:t>
            </a:r>
          </a:p>
          <a:p>
            <a:pPr marL="457129" lvl="1" indent="0">
              <a:buNone/>
            </a:pPr>
            <a:r>
              <a:rPr lang="en-US" i="1" dirty="0" smtClean="0"/>
              <a:t>C(t)</a:t>
            </a:r>
            <a:r>
              <a:rPr lang="en-US" dirty="0" smtClean="0"/>
              <a:t> is the out-degree of </a:t>
            </a:r>
            <a:r>
              <a:rPr lang="en-US" i="1" dirty="0" smtClean="0"/>
              <a:t>t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 pitchFamily="18" charset="2"/>
              </a:rPr>
              <a:t></a:t>
            </a:r>
            <a:r>
              <a:rPr lang="en-US" dirty="0" smtClean="0"/>
              <a:t> is probability of random jump</a:t>
            </a:r>
          </a:p>
          <a:p>
            <a:pPr marL="457129" lvl="1" indent="0">
              <a:buNone/>
            </a:pPr>
            <a:r>
              <a:rPr lang="en-US" i="1" dirty="0" smtClean="0"/>
              <a:t>N</a:t>
            </a:r>
            <a:r>
              <a:rPr lang="en-US" dirty="0" smtClean="0"/>
              <a:t> is the total number of nodes in the graph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Gill Sans"/>
                <a:cs typeface="Gill Sans"/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>
                <a:solidFill>
                  <a:schemeClr val="bg2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>
                <a:solidFill>
                  <a:schemeClr val="bg2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 err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 err="1">
                <a:solidFill>
                  <a:schemeClr val="bg2"/>
                </a:solidFill>
                <a:latin typeface="Gill Sans"/>
                <a:cs typeface="Gill Sans"/>
              </a:rPr>
              <a:t>n</a:t>
            </a:r>
            <a:endParaRPr lang="en-US" sz="1800" b="0" i="1" baseline="-250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5" y="3118485"/>
            <a:ext cx="4239895" cy="69151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PageRank: Defined</a:t>
            </a:r>
          </a:p>
        </p:txBody>
      </p:sp>
    </p:spTree>
    <p:extLst>
      <p:ext uri="{BB962C8B-B14F-4D97-AF65-F5344CB8AC3E}">
        <p14:creationId xmlns:p14="http://schemas.microsoft.com/office/powerpoint/2010/main" val="159568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Computing PageRank</a:t>
            </a:r>
          </a:p>
        </p:txBody>
      </p:sp>
      <p:sp>
        <p:nvSpPr>
          <p:cNvPr id="5" name="TextBox 4"/>
          <p:cNvSpPr txBox="1"/>
          <p:nvPr/>
        </p:nvSpPr>
        <p:spPr>
          <a:xfrm rot="21148567">
            <a:off x="781729" y="151428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Remember this?</a:t>
            </a:r>
            <a:endParaRPr lang="en-US" sz="2400" b="0" kern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02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Sketch of algorithm: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8322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Start with seed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 err="1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values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Each page distributes </a:t>
            </a:r>
            <a:r>
              <a:rPr lang="en-US" sz="2000" b="0" i="1" kern="0" dirty="0" err="1" smtClean="0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 err="1" smtClean="0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 mass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to all pages it links to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Each target page adds up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mass from in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-bound links to compute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i+1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values converge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06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187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Local computations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at each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node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results: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“traversing” the graph</a:t>
            </a:r>
          </a:p>
        </p:txBody>
      </p:sp>
    </p:spTree>
    <p:extLst>
      <p:ext uri="{BB962C8B-B14F-4D97-AF65-F5344CB8AC3E}">
        <p14:creationId xmlns:p14="http://schemas.microsoft.com/office/powerpoint/2010/main" val="2787402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Simplified PageRank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First, tackle the simple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 random jump factor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 dangling nodes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2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Then, factor in these complexities…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8322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Why do we need the random jump?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Where do dangling nodes come from?</a:t>
            </a:r>
          </a:p>
        </p:txBody>
      </p:sp>
    </p:spTree>
    <p:extLst>
      <p:ext uri="{BB962C8B-B14F-4D97-AF65-F5344CB8AC3E}">
        <p14:creationId xmlns:p14="http://schemas.microsoft.com/office/powerpoint/2010/main" val="2705162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0.2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395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0.2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57532" y="2743200"/>
            <a:ext cx="2362200" cy="1905000"/>
            <a:chOff x="1457532" y="2743200"/>
            <a:chExt cx="2362200" cy="1905000"/>
          </a:xfrm>
        </p:grpSpPr>
        <p:sp>
          <p:nvSpPr>
            <p:cNvPr id="5" name="Oval 4"/>
            <p:cNvSpPr/>
            <p:nvPr/>
          </p:nvSpPr>
          <p:spPr>
            <a:xfrm>
              <a:off x="1457532" y="31242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05332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09932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67332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448132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 flipV="1">
              <a:off x="1609932" y="2819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1"/>
              <a:endCxn id="5" idx="5"/>
            </p:cNvCxnSpPr>
            <p:nvPr/>
          </p:nvCxnSpPr>
          <p:spPr>
            <a:xfrm rot="16200000" flipV="1">
              <a:off x="1778114" y="3063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7" idx="0"/>
            </p:cNvCxnSpPr>
            <p:nvPr/>
          </p:nvCxnSpPr>
          <p:spPr>
            <a:xfrm rot="16200000" flipH="1">
              <a:off x="1000332" y="3810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1778114" y="3825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7"/>
              <a:endCxn id="6" idx="4"/>
            </p:cNvCxnSpPr>
            <p:nvPr/>
          </p:nvCxnSpPr>
          <p:spPr>
            <a:xfrm rot="5400000" flipH="1" flipV="1">
              <a:off x="2349614" y="3124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8" idx="1"/>
            </p:cNvCxnSpPr>
            <p:nvPr/>
          </p:nvCxnSpPr>
          <p:spPr>
            <a:xfrm rot="16200000" flipH="1">
              <a:off x="2806814" y="3101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8" idx="2"/>
            </p:cNvCxnSpPr>
            <p:nvPr/>
          </p:nvCxnSpPr>
          <p:spPr>
            <a:xfrm>
              <a:off x="2600532" y="3810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7" idx="6"/>
            </p:cNvCxnSpPr>
            <p:nvPr/>
          </p:nvCxnSpPr>
          <p:spPr>
            <a:xfrm rot="5400000">
              <a:off x="2486232" y="3368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3"/>
              <a:endCxn id="9" idx="0"/>
            </p:cNvCxnSpPr>
            <p:nvPr/>
          </p:nvCxnSpPr>
          <p:spPr>
            <a:xfrm rot="5400000">
              <a:off x="2295732" y="3101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0.1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0.066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724400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(0.066)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8200" y="245006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1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Sample PageRank Iteration (1)</a:t>
            </a:r>
          </a:p>
        </p:txBody>
      </p:sp>
    </p:spTree>
    <p:extLst>
      <p:ext uri="{BB962C8B-B14F-4D97-AF65-F5344CB8AC3E}">
        <p14:creationId xmlns:p14="http://schemas.microsoft.com/office/powerpoint/2010/main" val="1809122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57532" y="2743200"/>
            <a:ext cx="2362200" cy="1905000"/>
            <a:chOff x="1457532" y="2743200"/>
            <a:chExt cx="2362200" cy="1905000"/>
          </a:xfrm>
        </p:grpSpPr>
        <p:sp>
          <p:nvSpPr>
            <p:cNvPr id="55" name="Oval 54"/>
            <p:cNvSpPr/>
            <p:nvPr/>
          </p:nvSpPr>
          <p:spPr>
            <a:xfrm>
              <a:off x="1457532" y="31242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905332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609932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667332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448132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7" idx="6"/>
              <a:endCxn id="58" idx="2"/>
            </p:cNvCxnSpPr>
            <p:nvPr/>
          </p:nvCxnSpPr>
          <p:spPr>
            <a:xfrm flipV="1">
              <a:off x="1609932" y="2819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1" idx="1"/>
              <a:endCxn id="57" idx="5"/>
            </p:cNvCxnSpPr>
            <p:nvPr/>
          </p:nvCxnSpPr>
          <p:spPr>
            <a:xfrm rot="16200000" flipV="1">
              <a:off x="1778114" y="3063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7" idx="4"/>
              <a:endCxn id="59" idx="0"/>
            </p:cNvCxnSpPr>
            <p:nvPr/>
          </p:nvCxnSpPr>
          <p:spPr>
            <a:xfrm rot="16200000" flipH="1">
              <a:off x="1000332" y="3810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7"/>
              <a:endCxn id="61" idx="3"/>
            </p:cNvCxnSpPr>
            <p:nvPr/>
          </p:nvCxnSpPr>
          <p:spPr>
            <a:xfrm rot="5400000" flipH="1" flipV="1">
              <a:off x="1778114" y="3825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7"/>
              <a:endCxn id="58" idx="4"/>
            </p:cNvCxnSpPr>
            <p:nvPr/>
          </p:nvCxnSpPr>
          <p:spPr>
            <a:xfrm rot="5400000" flipH="1" flipV="1">
              <a:off x="2349614" y="3124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8" idx="5"/>
              <a:endCxn id="60" idx="1"/>
            </p:cNvCxnSpPr>
            <p:nvPr/>
          </p:nvCxnSpPr>
          <p:spPr>
            <a:xfrm rot="16200000" flipH="1">
              <a:off x="2806814" y="3101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6"/>
              <a:endCxn id="60" idx="2"/>
            </p:cNvCxnSpPr>
            <p:nvPr/>
          </p:nvCxnSpPr>
          <p:spPr>
            <a:xfrm>
              <a:off x="2600532" y="3810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0" idx="3"/>
              <a:endCxn id="59" idx="6"/>
            </p:cNvCxnSpPr>
            <p:nvPr/>
          </p:nvCxnSpPr>
          <p:spPr>
            <a:xfrm rot="5400000">
              <a:off x="2486232" y="3368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8" idx="3"/>
              <a:endCxn id="61" idx="0"/>
            </p:cNvCxnSpPr>
            <p:nvPr/>
          </p:nvCxnSpPr>
          <p:spPr>
            <a:xfrm rot="5400000">
              <a:off x="2295732" y="3101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70727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(0.066)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8661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7727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6127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62052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6527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0.033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0.033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1095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0.3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0527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0.166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2200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0.083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2695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0.083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5127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43200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90800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0.1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24400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(0.183)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(0.383)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(0.133)</a:t>
              </a:r>
              <a:endPara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41248" y="2450592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2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Sample PageRank Iteration 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(2)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8985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Table 296"/>
          <p:cNvGraphicFramePr>
            <a:graphicFrameLocks noGrp="1"/>
          </p:cNvGraphicFramePr>
          <p:nvPr/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/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/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/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/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/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/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Map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in MapReduce</a:t>
            </a:r>
          </a:p>
        </p:txBody>
      </p:sp>
    </p:spTree>
    <p:extLst>
      <p:ext uri="{BB962C8B-B14F-4D97-AF65-F5344CB8AC3E}">
        <p14:creationId xmlns:p14="http://schemas.microsoft.com/office/powerpoint/2010/main" val="3942949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Parallel BFS in MapReduce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924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Data representation: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7342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Key: node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Value: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(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distance from start),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adjacency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list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  <a:p>
            <a:pPr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Initialization: for all nodes except for start node,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= </a:t>
            </a:r>
            <a:r>
              <a:rPr lang="en-GB" sz="2000" dirty="0">
                <a:solidFill>
                  <a:srgbClr val="0070C0"/>
                </a:solidFill>
                <a:sym typeface="Symbol"/>
              </a:rPr>
              <a:t>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943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Mapper: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753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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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adjacency list: emit (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+ 1)</a:t>
            </a:r>
          </a:p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Remember to also emit distance to yourself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013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Sort/Shuffle: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39453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Groups distances by reachable nodes</a:t>
            </a:r>
            <a:endParaRPr lang="en-GB" sz="2000" b="0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930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Reducer: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311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Selects minimum distance path for each reachable node</a:t>
            </a:r>
          </a:p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Additional bookkeeping needed to keep track of actual path</a:t>
            </a:r>
            <a:endParaRPr lang="en-GB" sz="2000" b="0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229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Remember to pass along the graph structure!</a:t>
            </a:r>
            <a:endParaRPr lang="en-GB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37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Pseudo-Code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366421"/>
            <a:ext cx="7924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map(id: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n: Node)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n)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n.PageRank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/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n.adjacenyList.length</a:t>
            </a:r>
            <a:endParaRPr lang="en-US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(m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n.adjacenyList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emit(m,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p)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reduce(id: Long, objects: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[Object])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s = 0</a:t>
            </a:r>
            <a:endParaRPr lang="en-US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n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= null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(p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objects)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if 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isNode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(p))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n 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p</a:t>
            </a:r>
            <a:endParaRPr lang="en-US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else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s += p</a:t>
            </a:r>
            <a:endParaRPr lang="en-US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n.PageRank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s</a:t>
            </a:r>
            <a:endParaRPr lang="en-US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59063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051" y="2981980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Map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896380"/>
            <a:ext cx="126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Reduce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4213" y="205740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PageRank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375" y="2057400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BFS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6166" y="2971800"/>
            <a:ext cx="965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PR/N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0790" y="2971800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d+1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9441" y="3886200"/>
            <a:ext cx="77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sum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9375" y="3886200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min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vs. BFS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25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638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Local computations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at each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node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results: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“traversing” the graph</a:t>
            </a:r>
          </a:p>
        </p:txBody>
      </p:sp>
    </p:spTree>
    <p:extLst>
      <p:ext uri="{BB962C8B-B14F-4D97-AF65-F5344CB8AC3E}">
        <p14:creationId xmlns:p14="http://schemas.microsoft.com/office/powerpoint/2010/main" val="410725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4495800"/>
            <a:ext cx="7010400" cy="1219200"/>
          </a:xfrm>
          <a:prstGeom prst="rect">
            <a:avLst/>
          </a:prstGeom>
        </p:spPr>
        <p:txBody>
          <a:bodyPr/>
          <a:lstStyle/>
          <a:p>
            <a:pPr marL="457129" lvl="1" indent="0">
              <a:buNone/>
            </a:pPr>
            <a:r>
              <a:rPr lang="en-US" i="1" dirty="0" smtClean="0"/>
              <a:t>p</a:t>
            </a:r>
            <a:r>
              <a:rPr lang="en-US" dirty="0" smtClean="0"/>
              <a:t> is PageRank value from before, </a:t>
            </a:r>
            <a:r>
              <a:rPr lang="en-US" i="1" dirty="0" smtClean="0"/>
              <a:t>p</a:t>
            </a:r>
            <a:r>
              <a:rPr lang="en-US" dirty="0" smtClean="0"/>
              <a:t>' is updated PageRank value</a:t>
            </a:r>
          </a:p>
          <a:p>
            <a:pPr marL="457129" lvl="1" indent="0">
              <a:buNone/>
            </a:pPr>
            <a:r>
              <a:rPr lang="en-US" i="1" dirty="0" smtClean="0"/>
              <a:t>N</a:t>
            </a:r>
            <a:r>
              <a:rPr lang="en-US" dirty="0" smtClean="0"/>
              <a:t> is the number of nodes in the graph</a:t>
            </a:r>
          </a:p>
          <a:p>
            <a:pPr marL="457129" lvl="1" indent="0">
              <a:buNone/>
            </a:pPr>
            <a:r>
              <a:rPr lang="en-US" i="1" dirty="0" smtClean="0"/>
              <a:t>m</a:t>
            </a:r>
            <a:r>
              <a:rPr lang="en-US" dirty="0" smtClean="0"/>
              <a:t> is the missing PageRank mass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10000"/>
            <a:ext cx="3520440" cy="60769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Complete PageRank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Two additional complexities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28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What is the proper treatment of dangling nodes?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do we factor in the random jump factor?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895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Solution: second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pass to redistribute 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missing PageRank mass” </a:t>
            </a:r>
            <a:endParaRPr lang="en-US" sz="2400" b="0" kern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and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account for random jumps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091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One final optimization: fold into a single MR job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3728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23" idx="3"/>
            <a:endCxn id="14" idx="0"/>
          </p:cNvCxnSpPr>
          <p:nvPr/>
        </p:nvCxnSpPr>
        <p:spPr bwMode="auto">
          <a:xfrm rot="5400000" flipH="1">
            <a:off x="3848100" y="3200400"/>
            <a:ext cx="2438400" cy="1828800"/>
          </a:xfrm>
          <a:prstGeom prst="bentConnector5">
            <a:avLst>
              <a:gd name="adj1" fmla="val -33367"/>
              <a:gd name="adj2" fmla="val 212310"/>
              <a:gd name="adj3" fmla="val 115227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19200" y="36576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35814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3581400" y="1524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16" name="Can 15"/>
          <p:cNvSpPr/>
          <p:nvPr/>
        </p:nvSpPr>
        <p:spPr bwMode="auto">
          <a:xfrm>
            <a:off x="35814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4" idx="0"/>
          </p:cNvCxnSpPr>
          <p:nvPr/>
        </p:nvCxnSpPr>
        <p:spPr bwMode="auto">
          <a:xfrm>
            <a:off x="4152900" y="2286000"/>
            <a:ext cx="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6" idx="1"/>
          </p:cNvCxnSpPr>
          <p:nvPr/>
        </p:nvCxnSpPr>
        <p:spPr bwMode="auto">
          <a:xfrm>
            <a:off x="4152900" y="41910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102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54102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4" name="Straight Arrow Connector 23"/>
          <p:cNvCxnSpPr>
            <a:stCxn id="22" idx="2"/>
            <a:endCxn id="23" idx="1"/>
          </p:cNvCxnSpPr>
          <p:nvPr/>
        </p:nvCxnSpPr>
        <p:spPr bwMode="auto">
          <a:xfrm>
            <a:off x="5981700" y="350520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22" idx="0"/>
          </p:cNvCxnSpPr>
          <p:nvPr/>
        </p:nvCxnSpPr>
        <p:spPr bwMode="auto">
          <a:xfrm rot="5400000" flipH="1" flipV="1">
            <a:off x="3848100" y="3200400"/>
            <a:ext cx="2438400" cy="1828800"/>
          </a:xfrm>
          <a:prstGeom prst="bentConnector5">
            <a:avLst>
              <a:gd name="adj1" fmla="val -9375"/>
              <a:gd name="adj2" fmla="val 50000"/>
              <a:gd name="adj3" fmla="val 10937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891959">
            <a:off x="4346265" y="5873893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optimization?</a:t>
            </a:r>
            <a:endParaRPr lang="en-US" sz="2800" b="0" kern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</a:p>
        </p:txBody>
      </p:sp>
    </p:spTree>
    <p:extLst>
      <p:ext uri="{BB962C8B-B14F-4D97-AF65-F5344CB8AC3E}">
        <p14:creationId xmlns:p14="http://schemas.microsoft.com/office/powerpoint/2010/main" val="1407143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Alternative convergence criteria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981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PageRank values don’t change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PageRank rankings don’t change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Fixed number of iterations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26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Convergence for web graphs?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0747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Not a straightforward question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421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Watch out for link spam and the perils of SEO: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231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Link farms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Spider traps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2032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Log </a:t>
            </a:r>
            <a:r>
              <a:rPr lang="en-US" sz="3600" b="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Probs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PageRank values are </a:t>
            </a:r>
            <a:r>
              <a:rPr lang="en-US" sz="2400" b="0" i="1" kern="0" dirty="0" smtClean="0">
                <a:solidFill>
                  <a:srgbClr val="000000"/>
                </a:solidFill>
                <a:latin typeface="Gill Sans"/>
                <a:cs typeface="Gill Sans"/>
              </a:rPr>
              <a:t>really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small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26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Product of probabilities = Addition of log </a:t>
            </a:r>
            <a:r>
              <a:rPr lang="en-US" sz="2400" b="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probs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805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Addition of probabilities?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3" name="Picture 2" descr="Screen Shot 2017-02-01 at 9.5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233703"/>
            <a:ext cx="4114800" cy="795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519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Solution?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37093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More Implementation 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Practicalities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2895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How do you even extract the </a:t>
            </a:r>
            <a:r>
              <a:rPr lang="en-US" sz="2400" b="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webgraph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3367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Lots of details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992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Beyond PageRank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157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Variations of PageRank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9675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Weighted edges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Personalized PageRank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711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Variants on graph random walks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92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Hubs and authorities (HITS)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SALSA</a:t>
            </a:r>
          </a:p>
        </p:txBody>
      </p:sp>
    </p:spTree>
    <p:extLst>
      <p:ext uri="{BB962C8B-B14F-4D97-AF65-F5344CB8AC3E}">
        <p14:creationId xmlns:p14="http://schemas.microsoft.com/office/powerpoint/2010/main" val="2047390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Applications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Static prior for web 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Identification of “special nodes” in a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Link recommendation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Additional feature in any machine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3839667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23" idx="3"/>
            <a:endCxn id="14" idx="0"/>
          </p:cNvCxnSpPr>
          <p:nvPr/>
        </p:nvCxnSpPr>
        <p:spPr bwMode="auto">
          <a:xfrm rot="5400000" flipH="1">
            <a:off x="3848100" y="3200400"/>
            <a:ext cx="2438400" cy="1828800"/>
          </a:xfrm>
          <a:prstGeom prst="bentConnector5">
            <a:avLst>
              <a:gd name="adj1" fmla="val -33367"/>
              <a:gd name="adj2" fmla="val 212310"/>
              <a:gd name="adj3" fmla="val 115227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19200" y="36576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35814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3581400" y="1524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16" name="Can 15"/>
          <p:cNvSpPr/>
          <p:nvPr/>
        </p:nvSpPr>
        <p:spPr bwMode="auto">
          <a:xfrm>
            <a:off x="35814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4" idx="0"/>
          </p:cNvCxnSpPr>
          <p:nvPr/>
        </p:nvCxnSpPr>
        <p:spPr bwMode="auto">
          <a:xfrm>
            <a:off x="4152900" y="2286000"/>
            <a:ext cx="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6" idx="1"/>
          </p:cNvCxnSpPr>
          <p:nvPr/>
        </p:nvCxnSpPr>
        <p:spPr bwMode="auto">
          <a:xfrm>
            <a:off x="4152900" y="41910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102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54102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4" name="Straight Arrow Connector 23"/>
          <p:cNvCxnSpPr>
            <a:stCxn id="22" idx="2"/>
            <a:endCxn id="23" idx="1"/>
          </p:cNvCxnSpPr>
          <p:nvPr/>
        </p:nvCxnSpPr>
        <p:spPr bwMode="auto">
          <a:xfrm>
            <a:off x="5981700" y="350520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22" idx="0"/>
          </p:cNvCxnSpPr>
          <p:nvPr/>
        </p:nvCxnSpPr>
        <p:spPr bwMode="auto">
          <a:xfrm rot="5400000" flipH="1" flipV="1">
            <a:off x="3848100" y="3200400"/>
            <a:ext cx="2438400" cy="1828800"/>
          </a:xfrm>
          <a:prstGeom prst="bentConnector5">
            <a:avLst>
              <a:gd name="adj1" fmla="val -9375"/>
              <a:gd name="adj2" fmla="val 50000"/>
              <a:gd name="adj3" fmla="val 10937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</a:p>
        </p:txBody>
      </p:sp>
    </p:spTree>
    <p:extLst>
      <p:ext uri="{BB962C8B-B14F-4D97-AF65-F5344CB8AC3E}">
        <p14:creationId xmlns:p14="http://schemas.microsoft.com/office/powerpoint/2010/main" val="1032111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BFS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map(id: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n: Node)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emit(id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, n)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d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n.distance</a:t>
            </a:r>
            <a:endParaRPr lang="en-US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emit(id, d)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(m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n.adjacenyList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emit(m, d+1)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reduce(id: Long, objects: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[Object])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min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= infinity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n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= null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(d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objects)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if 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isNode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(d))    n = d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else if d &lt; min   min = d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n.distance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= min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899477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MapReduce Sucks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Java verbosity</a:t>
            </a:r>
          </a:p>
        </p:txBody>
      </p:sp>
      <p:sp>
        <p:nvSpPr>
          <p:cNvPr id="9" name="TextBox 8"/>
          <p:cNvSpPr txBox="1"/>
          <p:nvPr/>
        </p:nvSpPr>
        <p:spPr>
          <a:xfrm rot="21013891">
            <a:off x="5629959" y="5784466"/>
            <a:ext cx="273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Spark to the rescue?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Hadoop task startup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Stragglers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Needless graph shuffling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770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Checkpointing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902797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1566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59860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1" name="Can 20"/>
          <p:cNvSpPr/>
          <p:nvPr/>
        </p:nvSpPr>
        <p:spPr bwMode="auto">
          <a:xfrm>
            <a:off x="4038600" y="20998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610100" y="18712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242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 bwMode="auto">
          <a:xfrm>
            <a:off x="4610100" y="26332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8" name="Can 27"/>
          <p:cNvSpPr/>
          <p:nvPr/>
        </p:nvSpPr>
        <p:spPr bwMode="auto">
          <a:xfrm>
            <a:off x="4038600" y="37762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610100" y="35476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4919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>
            <a:endCxn id="35" idx="0"/>
          </p:cNvCxnSpPr>
          <p:nvPr/>
        </p:nvCxnSpPr>
        <p:spPr bwMode="auto">
          <a:xfrm>
            <a:off x="4610100" y="43096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6" name="Can 35"/>
          <p:cNvSpPr/>
          <p:nvPr/>
        </p:nvSpPr>
        <p:spPr bwMode="auto">
          <a:xfrm>
            <a:off x="4038600" y="54526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610100" y="52240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28600" y="152400"/>
            <a:ext cx="2590800" cy="685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Let’s Spark!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0573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1566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242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1871246"/>
            <a:ext cx="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4919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3547646"/>
            <a:ext cx="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8" idx="0"/>
          </p:cNvCxnSpPr>
          <p:nvPr/>
        </p:nvCxnSpPr>
        <p:spPr bwMode="auto">
          <a:xfrm>
            <a:off x="4610100" y="5224046"/>
            <a:ext cx="4425" cy="914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50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23622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40386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600" y="1333500"/>
            <a:ext cx="4953000" cy="876300"/>
            <a:chOff x="2133600" y="2247900"/>
            <a:chExt cx="4953000" cy="8763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2133600" y="3009900"/>
            <a:ext cx="4953000" cy="876300"/>
            <a:chOff x="2133600" y="2247900"/>
            <a:chExt cx="4953000" cy="8763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2133600" y="4686300"/>
            <a:ext cx="4953000" cy="876300"/>
            <a:chOff x="2133600" y="2247900"/>
            <a:chExt cx="4953000" cy="87630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8" name="Straight Arrow Connector 4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59149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23622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40386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600" y="1333500"/>
            <a:ext cx="4953000" cy="876300"/>
            <a:chOff x="2133600" y="2247900"/>
            <a:chExt cx="4953000" cy="8763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2133600" y="3009900"/>
            <a:ext cx="4953000" cy="876300"/>
            <a:chOff x="2133600" y="2247900"/>
            <a:chExt cx="4953000" cy="8763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2133600" y="4686300"/>
            <a:ext cx="4953000" cy="876300"/>
            <a:chOff x="2133600" y="2247900"/>
            <a:chExt cx="4953000" cy="87630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8" name="Straight Arrow Connector 4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6649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102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49751" y="1154668"/>
            <a:ext cx="8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Cache!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28163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geRank-Spark-vs-M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400800" cy="4457700"/>
          </a:xfrm>
          <a:prstGeom prst="rect">
            <a:avLst/>
          </a:prstGeom>
        </p:spPr>
      </p:pic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0" y="6611938"/>
            <a:ext cx="8001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</a:t>
            </a:r>
            <a:r>
              <a:rPr lang="en-US" sz="1000" b="0" dirty="0" smtClean="0">
                <a:solidFill>
                  <a:schemeClr val="bg1"/>
                </a:solidFill>
              </a:rPr>
              <a:t>: http</a:t>
            </a:r>
            <a:r>
              <a:rPr lang="en-US" sz="1000" b="0" dirty="0">
                <a:solidFill>
                  <a:schemeClr val="bg1"/>
                </a:solidFill>
              </a:rPr>
              <a:t>://</a:t>
            </a:r>
            <a:r>
              <a:rPr lang="en-US" sz="1000" b="0" dirty="0" err="1">
                <a:solidFill>
                  <a:schemeClr val="bg1"/>
                </a:solidFill>
              </a:rPr>
              <a:t>ampcamp.berkeley.edu</a:t>
            </a:r>
            <a:r>
              <a:rPr lang="en-US" sz="1000" b="0" dirty="0">
                <a:solidFill>
                  <a:schemeClr val="bg1"/>
                </a:solidFill>
              </a:rPr>
              <a:t>/</a:t>
            </a:r>
            <a:r>
              <a:rPr lang="en-US" sz="1000" b="0" dirty="0" err="1">
                <a:solidFill>
                  <a:schemeClr val="bg1"/>
                </a:solidFill>
              </a:rPr>
              <a:t>wp</a:t>
            </a:r>
            <a:r>
              <a:rPr lang="en-US" sz="1000" b="0" dirty="0">
                <a:solidFill>
                  <a:schemeClr val="bg1"/>
                </a:solidFill>
              </a:rPr>
              <a:t>-content/uploads/2012/06/matei-zaharia-part-2-amp-camp-2012-standalone-programs.pdf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vs. Spark</a:t>
            </a:r>
          </a:p>
        </p:txBody>
      </p:sp>
    </p:spTree>
    <p:extLst>
      <p:ext uri="{BB962C8B-B14F-4D97-AF65-F5344CB8AC3E}">
        <p14:creationId xmlns:p14="http://schemas.microsoft.com/office/powerpoint/2010/main" val="1706475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Spark to the rescue?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Java verbosity</a:t>
            </a:r>
          </a:p>
        </p:txBody>
      </p:sp>
      <p:sp>
        <p:nvSpPr>
          <p:cNvPr id="9" name="TextBox 8"/>
          <p:cNvSpPr txBox="1"/>
          <p:nvPr/>
        </p:nvSpPr>
        <p:spPr>
          <a:xfrm rot="21013891">
            <a:off x="5612378" y="5784466"/>
            <a:ext cx="276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 have we fixed?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Hadoop task startup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Stragglers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Needless graph shuffling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770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Checkpointing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428939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 smtClean="0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smtClean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 smtClean="0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49751" y="1154668"/>
            <a:ext cx="8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Cache!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" name="TextBox 26"/>
          <p:cNvSpPr txBox="1"/>
          <p:nvPr/>
        </p:nvSpPr>
        <p:spPr>
          <a:xfrm rot="21149205">
            <a:off x="1992469" y="3010262"/>
            <a:ext cx="5288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Still not particularly satisfying?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6542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67200" y="372745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304165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4267200" y="159385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4267200" y="502285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 bwMode="auto">
          <a:xfrm>
            <a:off x="4838700" y="235585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1"/>
          </p:cNvCxnSpPr>
          <p:nvPr/>
        </p:nvCxnSpPr>
        <p:spPr bwMode="auto">
          <a:xfrm>
            <a:off x="4838700" y="433705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3"/>
            <a:endCxn id="6" idx="0"/>
          </p:cNvCxnSpPr>
          <p:nvPr/>
        </p:nvCxnSpPr>
        <p:spPr bwMode="auto">
          <a:xfrm rot="5400000" flipH="1">
            <a:off x="3467100" y="4413250"/>
            <a:ext cx="2743200" cy="12700"/>
          </a:xfrm>
          <a:prstGeom prst="bentConnector5">
            <a:avLst>
              <a:gd name="adj1" fmla="val -17696"/>
              <a:gd name="adj2" fmla="val 14390520"/>
              <a:gd name="adj3" fmla="val 11509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33600" y="39624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smtClean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6298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ld_radi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1" y="-21434"/>
            <a:ext cx="10827967" cy="7031834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426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https://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smuzz</a:t>
            </a:r>
            <a:r>
              <a:rPr lang="en-US" sz="1000" b="0" dirty="0">
                <a:solidFill>
                  <a:srgbClr val="FFFFFF"/>
                </a:solidFill>
              </a:rPr>
              <a:t>/4350039327/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562600"/>
            <a:ext cx="2259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 smtClean="0">
                <a:latin typeface="Gill Sans"/>
                <a:cs typeface="Gill Sans"/>
              </a:rPr>
              <a:t>Stay Tuned!</a:t>
            </a:r>
            <a:endParaRPr lang="en-US" sz="3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10105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50688" y="0"/>
            <a:ext cx="10245376" cy="685799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(Japanese rock garden)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2476500"/>
            <a:ext cx="9144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7200" b="0" dirty="0" smtClean="0">
                <a:solidFill>
                  <a:schemeClr val="tx1"/>
                </a:solidFill>
              </a:rPr>
              <a:t>Questions?</a:t>
            </a:r>
            <a:endParaRPr lang="en-US" sz="7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905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0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3124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3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3048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2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981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676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7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3276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6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4267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5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572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4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791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9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724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 smtClean="0">
                <a:solidFill>
                  <a:schemeClr val="bg2"/>
                </a:solidFill>
              </a:rPr>
              <a:t>n</a:t>
            </a:r>
            <a:r>
              <a:rPr lang="en-US" i="1" baseline="-25000" dirty="0" smtClean="0">
                <a:solidFill>
                  <a:schemeClr val="bg2"/>
                </a:solidFill>
              </a:rPr>
              <a:t>8</a:t>
            </a:r>
            <a:endParaRPr lang="en-US" i="1" baseline="-25000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624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605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2247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2019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3276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833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643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390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4000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824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924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595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5310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5252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5353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610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Visualizing Parallel BFS</a:t>
            </a:r>
          </a:p>
        </p:txBody>
      </p:sp>
    </p:spTree>
    <p:extLst>
      <p:ext uri="{BB962C8B-B14F-4D97-AF65-F5344CB8AC3E}">
        <p14:creationId xmlns:p14="http://schemas.microsoft.com/office/powerpoint/2010/main" val="2619867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0" y="30480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Non-toy?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19823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wd_in_H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832" y="1"/>
            <a:ext cx="10314432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(Crowd)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5720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latin typeface="Gill Sans"/>
                <a:cs typeface="Gill Sans"/>
              </a:rPr>
              <a:t>Application</a:t>
            </a:r>
            <a:r>
              <a:rPr lang="en-US" sz="3600" b="0" kern="0" smtClean="0">
                <a:latin typeface="Gill Sans"/>
                <a:cs typeface="Gill Sans"/>
              </a:rPr>
              <a:t>: Social Search</a:t>
            </a:r>
            <a:endParaRPr lang="en-US" sz="3600" b="0" kern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985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Social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86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When searching, how to rank friends named “John”?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667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Assume undirected graphs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Rank matches by distance to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59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Naïve implementations: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940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Precompute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all-pairs distances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Compute distances at query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01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Can we do better?</a:t>
            </a:r>
            <a:endParaRPr lang="en-GB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6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All Pairs?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555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Floyd-</a:t>
            </a: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Warshall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Algorithm: difficult to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MapReduce-</a:t>
            </a:r>
            <a:r>
              <a:rPr lang="en-US" sz="24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ify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830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Multiple-source shortest paths in MapReduce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:</a:t>
            </a:r>
          </a:p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Run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multiple parallel BFS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simultaneously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229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Assume source nodes </a:t>
            </a:r>
            <a:r>
              <a:rPr lang="en-US" sz="2000" b="0" i="1" kern="0" dirty="0" smtClean="0">
                <a:solidFill>
                  <a:srgbClr val="0070C0"/>
                </a:solidFill>
                <a:latin typeface="Gill Sans"/>
                <a:cs typeface="Gill Sans"/>
              </a:rPr>
              <a:t>{ s</a:t>
            </a:r>
            <a:r>
              <a:rPr lang="en-US" sz="2000" b="0" i="1" kern="0" baseline="-25000" dirty="0" smtClean="0">
                <a:solidFill>
                  <a:srgbClr val="0070C0"/>
                </a:solidFill>
                <a:latin typeface="Gill Sans"/>
                <a:cs typeface="Gill Sans"/>
              </a:rPr>
              <a:t>0 </a:t>
            </a:r>
            <a:r>
              <a:rPr lang="en-US" sz="2000" b="0" i="1" kern="0" dirty="0" smtClean="0">
                <a:solidFill>
                  <a:srgbClr val="0070C0"/>
                </a:solidFill>
                <a:latin typeface="Gill Sans"/>
                <a:cs typeface="Gill Sans"/>
              </a:rPr>
              <a:t>, s</a:t>
            </a:r>
            <a:r>
              <a:rPr lang="en-US" sz="2000" b="0" i="1" kern="0" baseline="-25000" dirty="0" smtClean="0">
                <a:solidFill>
                  <a:srgbClr val="0070C0"/>
                </a:solidFill>
                <a:latin typeface="Gill Sans"/>
                <a:cs typeface="Gill Sans"/>
              </a:rPr>
              <a:t>1 </a:t>
            </a:r>
            <a:r>
              <a:rPr lang="en-US" sz="2000" b="0" i="1" kern="0" dirty="0" smtClean="0">
                <a:solidFill>
                  <a:srgbClr val="0070C0"/>
                </a:solidFill>
                <a:latin typeface="Gill Sans"/>
                <a:cs typeface="Gill Sans"/>
              </a:rPr>
              <a:t>, … s</a:t>
            </a:r>
            <a:r>
              <a:rPr lang="en-US" sz="2000" b="0" i="1" kern="0" baseline="-25000" dirty="0" smtClean="0">
                <a:solidFill>
                  <a:srgbClr val="0070C0"/>
                </a:solidFill>
                <a:latin typeface="Gill Sans"/>
                <a:cs typeface="Gill Sans"/>
              </a:rPr>
              <a:t>n </a:t>
            </a:r>
            <a:r>
              <a:rPr lang="en-US" sz="2000" b="0" i="1" kern="0" dirty="0" smtClean="0">
                <a:solidFill>
                  <a:srgbClr val="0070C0"/>
                </a:solidFill>
                <a:latin typeface="Gill Sans"/>
                <a:cs typeface="Gill Sans"/>
              </a:rPr>
              <a:t>}</a:t>
            </a:r>
          </a:p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Instead of emitting a single distance, emit an array of distances, </a:t>
            </a:r>
            <a:r>
              <a:rPr lang="en-US" sz="2000" b="0" kern="0" dirty="0" err="1" smtClean="0">
                <a:solidFill>
                  <a:srgbClr val="0070C0"/>
                </a:solidFill>
                <a:latin typeface="Gill Sans"/>
                <a:cs typeface="Gill Sans"/>
              </a:rPr>
              <a:t>wrt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 each source</a:t>
            </a:r>
          </a:p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Reducer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selects minimum for each element in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8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Does this scale?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88494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48439</TotalTime>
  <Words>1532</Words>
  <Application>Microsoft Macintosh PowerPoint</Application>
  <PresentationFormat>On-screen Show (4:3)</PresentationFormat>
  <Paragraphs>430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Andale Mono</vt:lpstr>
      <vt:lpstr>Arial Black</vt:lpstr>
      <vt:lpstr>Calibri</vt:lpstr>
      <vt:lpstr>Gill Sans</vt:lpstr>
      <vt:lpstr>Symbol</vt:lpstr>
      <vt:lpstr>Wingdings</vt:lpstr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Jimmy Lin</cp:lastModifiedBy>
  <cp:revision>8977</cp:revision>
  <dcterms:created xsi:type="dcterms:W3CDTF">2012-08-31T06:36:49Z</dcterms:created>
  <dcterms:modified xsi:type="dcterms:W3CDTF">2018-02-06T02:12:51Z</dcterms:modified>
  <cp:category/>
</cp:coreProperties>
</file>