
<file path=[Content_Types].xml><?xml version="1.0" encoding="utf-8"?>
<Types xmlns="http://schemas.openxmlformats.org/package/2006/content-types">
  <Default Extension="xml" ContentType="application/xml"/>
  <Default Extension="bin" ContentType="application/vnd.openxmlformats-officedocument.oleObject"/>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wmf" ContentType="image/x-wm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1526" r:id="rId2"/>
    <p:sldId id="1490" r:id="rId3"/>
    <p:sldId id="1449" r:id="rId4"/>
    <p:sldId id="1491" r:id="rId5"/>
    <p:sldId id="1492" r:id="rId6"/>
    <p:sldId id="1493" r:id="rId7"/>
    <p:sldId id="1494" r:id="rId8"/>
    <p:sldId id="1444" r:id="rId9"/>
    <p:sldId id="1450" r:id="rId10"/>
    <p:sldId id="1451" r:id="rId11"/>
    <p:sldId id="1452" r:id="rId12"/>
    <p:sldId id="1453" r:id="rId13"/>
    <p:sldId id="1454" r:id="rId14"/>
    <p:sldId id="1495" r:id="rId15"/>
    <p:sldId id="1522" r:id="rId16"/>
    <p:sldId id="1479" r:id="rId17"/>
    <p:sldId id="1523" r:id="rId18"/>
    <p:sldId id="1411" r:id="rId19"/>
    <p:sldId id="1518" r:id="rId20"/>
    <p:sldId id="1420" r:id="rId21"/>
    <p:sldId id="1519" r:id="rId22"/>
    <p:sldId id="1418" r:id="rId23"/>
    <p:sldId id="1520" r:id="rId24"/>
    <p:sldId id="1521" r:id="rId25"/>
    <p:sldId id="1513" r:id="rId26"/>
    <p:sldId id="1514" r:id="rId27"/>
    <p:sldId id="1515" r:id="rId28"/>
    <p:sldId id="1516" r:id="rId29"/>
    <p:sldId id="1517" r:id="rId30"/>
    <p:sldId id="1423" r:id="rId31"/>
    <p:sldId id="1424" r:id="rId32"/>
    <p:sldId id="1425" r:id="rId33"/>
    <p:sldId id="1496" r:id="rId34"/>
    <p:sldId id="1497" r:id="rId35"/>
    <p:sldId id="1500" r:id="rId36"/>
    <p:sldId id="1499" r:id="rId37"/>
    <p:sldId id="1511" r:id="rId38"/>
    <p:sldId id="1512" r:id="rId39"/>
    <p:sldId id="1483" r:id="rId40"/>
    <p:sldId id="1430" r:id="rId41"/>
    <p:sldId id="1431" r:id="rId42"/>
    <p:sldId id="1501" r:id="rId43"/>
    <p:sldId id="1502" r:id="rId44"/>
    <p:sldId id="1507" r:id="rId45"/>
    <p:sldId id="1508" r:id="rId46"/>
    <p:sldId id="1509" r:id="rId47"/>
    <p:sldId id="1510" r:id="rId48"/>
    <p:sldId id="1467" r:id="rId49"/>
    <p:sldId id="1465" r:id="rId50"/>
    <p:sldId id="1459" r:id="rId51"/>
    <p:sldId id="1460" r:id="rId52"/>
    <p:sldId id="1461" r:id="rId53"/>
    <p:sldId id="1462" r:id="rId54"/>
    <p:sldId id="1463" r:id="rId55"/>
    <p:sldId id="1489" r:id="rId56"/>
    <p:sldId id="1503" r:id="rId57"/>
    <p:sldId id="1504" r:id="rId58"/>
    <p:sldId id="1468" r:id="rId59"/>
    <p:sldId id="1506" r:id="rId60"/>
    <p:sldId id="1476" r:id="rId61"/>
    <p:sldId id="1466" r:id="rId62"/>
    <p:sldId id="1524" r:id="rId63"/>
    <p:sldId id="1525" r:id="rId64"/>
    <p:sldId id="1485" r:id="rId65"/>
    <p:sldId id="1486" r:id="rId66"/>
    <p:sldId id="1505" r:id="rId67"/>
    <p:sldId id="1474" r:id="rId68"/>
    <p:sldId id="1471" r:id="rId69"/>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67" autoAdjust="0"/>
    <p:restoredTop sz="75202" autoAdjust="0"/>
  </p:normalViewPr>
  <p:slideViewPr>
    <p:cSldViewPr>
      <p:cViewPr varScale="1">
        <p:scale>
          <a:sx n="103" d="100"/>
          <a:sy n="103" d="100"/>
        </p:scale>
        <p:origin x="1296" y="1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3" r:id="rId1"/>
    <p:sldLayoutId id="2147483657" r:id="rId2"/>
  </p:sldLayoutIdLst>
  <p:transition/>
  <p:timing>
    <p:tnLst>
      <p:par>
        <p:cTn id="1" dur="indefinite" restart="never" nodeType="tmRoot"/>
      </p:par>
    </p:tnLst>
  </p:timing>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9.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371599"/>
            <a:ext cx="8991600" cy="914401"/>
          </a:xfrm>
          <a:prstGeom prst="rect">
            <a:avLst/>
          </a:prstGeom>
          <a:noFill/>
          <a:ln w="9525">
            <a:noFill/>
            <a:miter lim="800000"/>
            <a:headEnd/>
            <a:tailEnd/>
          </a:ln>
        </p:spPr>
        <p:txBody>
          <a:bodyPr lIns="91425" tIns="45713" rIns="91425" bIns="45713" anchor="ctr"/>
          <a:lstStyle/>
          <a:p>
            <a:pPr algn="ctr" eaLnBrk="1" hangingPunct="1"/>
            <a:r>
              <a:rPr lang="en-US" sz="3200" dirty="0" smtClean="0">
                <a:solidFill>
                  <a:schemeClr val="bg2"/>
                </a:solidFill>
                <a:latin typeface="Gill Sans"/>
                <a:cs typeface="Gill Sans"/>
              </a:rPr>
              <a:t>Data-Intensive Distributed Computing</a:t>
            </a:r>
            <a:endParaRPr lang="en-US" sz="3200" dirty="0">
              <a:solidFill>
                <a:schemeClr val="bg2"/>
              </a:solidFill>
              <a:latin typeface="Gill Sans"/>
              <a:cs typeface="Gill Sans"/>
            </a:endParaRPr>
          </a:p>
        </p:txBody>
      </p:sp>
      <p:pic>
        <p:nvPicPr>
          <p:cNvPr id="9" name="Picture 13" descr="creative-commons"/>
          <p:cNvPicPr>
            <a:picLocks noChangeAspect="1" noChangeArrowheads="1"/>
          </p:cNvPicPr>
          <p:nvPr/>
        </p:nvPicPr>
        <p:blipFill>
          <a:blip r:embed="rId2" cstate="print"/>
          <a:srcRect/>
          <a:stretch>
            <a:fillRect/>
          </a:stretch>
        </p:blipFill>
        <p:spPr bwMode="auto">
          <a:xfrm>
            <a:off x="101600" y="6358582"/>
            <a:ext cx="1117600" cy="393700"/>
          </a:xfrm>
          <a:prstGeom prst="rect">
            <a:avLst/>
          </a:prstGeom>
          <a:noFill/>
          <a:ln w="9525">
            <a:noFill/>
            <a:miter lim="800000"/>
            <a:headEnd/>
            <a:tailEnd/>
          </a:ln>
        </p:spPr>
      </p:pic>
      <p:sp>
        <p:nvSpPr>
          <p:cNvPr id="7" name="Rectangle 14"/>
          <p:cNvSpPr>
            <a:spLocks noChangeArrowheads="1"/>
          </p:cNvSpPr>
          <p:nvPr/>
        </p:nvSpPr>
        <p:spPr bwMode="auto">
          <a:xfrm>
            <a:off x="76200" y="2971800"/>
            <a:ext cx="8991600" cy="685800"/>
          </a:xfrm>
          <a:prstGeom prst="rect">
            <a:avLst/>
          </a:prstGeom>
          <a:noFill/>
          <a:ln w="9525">
            <a:noFill/>
            <a:miter lim="800000"/>
            <a:headEnd/>
            <a:tailEnd/>
          </a:ln>
        </p:spPr>
        <p:txBody>
          <a:bodyPr lIns="91425" tIns="45713" rIns="91425" bIns="45713" anchor="ctr"/>
          <a:lstStyle/>
          <a:p>
            <a:pPr algn="ctr" eaLnBrk="1" hangingPunct="1"/>
            <a:r>
              <a:rPr lang="en-US" sz="2600" b="0" dirty="0" smtClean="0">
                <a:solidFill>
                  <a:schemeClr val="bg2"/>
                </a:solidFill>
                <a:latin typeface="Gill Sans"/>
                <a:cs typeface="Gill Sans"/>
              </a:rPr>
              <a:t>Part 5: Analyzing Relational Data (2/3)</a:t>
            </a:r>
            <a:endParaRPr lang="en-US" sz="2600" b="0" dirty="0">
              <a:solidFill>
                <a:schemeClr val="bg2"/>
              </a:solidFill>
              <a:latin typeface="Gill Sans"/>
              <a:cs typeface="Gill Sans"/>
            </a:endParaRP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
        <p:nvSpPr>
          <p:cNvPr id="10" name="Rectangle 14"/>
          <p:cNvSpPr>
            <a:spLocks noChangeArrowheads="1"/>
          </p:cNvSpPr>
          <p:nvPr/>
        </p:nvSpPr>
        <p:spPr bwMode="auto">
          <a:xfrm>
            <a:off x="0" y="2057400"/>
            <a:ext cx="9144000" cy="4572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CS </a:t>
            </a:r>
            <a:r>
              <a:rPr lang="en-US" sz="2400" b="0" dirty="0" smtClean="0">
                <a:solidFill>
                  <a:schemeClr val="bg2"/>
                </a:solidFill>
                <a:latin typeface="Gill Sans"/>
                <a:cs typeface="Gill Sans"/>
              </a:rPr>
              <a:t>451/651 431/631 </a:t>
            </a:r>
            <a:r>
              <a:rPr lang="en-US" sz="2400" b="0" dirty="0">
                <a:solidFill>
                  <a:schemeClr val="bg2"/>
                </a:solidFill>
                <a:latin typeface="Gill Sans"/>
                <a:cs typeface="Gill Sans"/>
              </a:rPr>
              <a:t>(Winter </a:t>
            </a:r>
            <a:r>
              <a:rPr lang="en-US" sz="2400" b="0" dirty="0" smtClean="0">
                <a:solidFill>
                  <a:schemeClr val="bg2"/>
                </a:solidFill>
                <a:latin typeface="Gill Sans"/>
                <a:cs typeface="Gill Sans"/>
              </a:rPr>
              <a:t>2018)</a:t>
            </a:r>
            <a:endParaRPr lang="en-US" sz="2400" b="0" dirty="0">
              <a:solidFill>
                <a:schemeClr val="bg2"/>
              </a:solidFill>
              <a:latin typeface="Gill Sans"/>
              <a:cs typeface="Gill Sans"/>
            </a:endParaRPr>
          </a:p>
        </p:txBody>
      </p:sp>
      <p:sp>
        <p:nvSpPr>
          <p:cNvPr id="12" name="Rectangle 14"/>
          <p:cNvSpPr>
            <a:spLocks noChangeArrowheads="1"/>
          </p:cNvSpPr>
          <p:nvPr/>
        </p:nvSpPr>
        <p:spPr bwMode="auto">
          <a:xfrm>
            <a:off x="76200" y="4572000"/>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Jimmy Lin</a:t>
            </a:r>
          </a:p>
          <a:p>
            <a:pPr algn="ctr" eaLnBrk="1" hangingPunct="1"/>
            <a:r>
              <a:rPr lang="en-US" sz="2000" b="0" dirty="0" smtClean="0">
                <a:solidFill>
                  <a:schemeClr val="bg2"/>
                </a:solidFill>
                <a:latin typeface="Gill Sans"/>
                <a:cs typeface="Gill Sans"/>
              </a:rPr>
              <a:t>David R. Cheriton School of Computer Science</a:t>
            </a:r>
          </a:p>
          <a:p>
            <a:pPr algn="ctr" eaLnBrk="1" hangingPunct="1"/>
            <a:r>
              <a:rPr lang="en-US" sz="2000" b="0" dirty="0" smtClean="0">
                <a:solidFill>
                  <a:schemeClr val="bg2"/>
                </a:solidFill>
                <a:latin typeface="Gill Sans"/>
                <a:cs typeface="Gill Sans"/>
              </a:rPr>
              <a:t>University of Waterloo</a:t>
            </a:r>
            <a:endParaRPr lang="en-US" sz="2000" b="0" dirty="0">
              <a:solidFill>
                <a:schemeClr val="bg2"/>
              </a:solidFill>
              <a:latin typeface="Gill Sans"/>
              <a:cs typeface="Gill Sans"/>
            </a:endParaRPr>
          </a:p>
        </p:txBody>
      </p:sp>
      <p:sp>
        <p:nvSpPr>
          <p:cNvPr id="11" name="Rectangle 14"/>
          <p:cNvSpPr>
            <a:spLocks noChangeArrowheads="1"/>
          </p:cNvSpPr>
          <p:nvPr/>
        </p:nvSpPr>
        <p:spPr bwMode="auto">
          <a:xfrm>
            <a:off x="76200" y="3352801"/>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smtClean="0">
                <a:solidFill>
                  <a:schemeClr val="bg2"/>
                </a:solidFill>
                <a:latin typeface="Gill Sans"/>
                <a:cs typeface="Gill Sans"/>
              </a:rPr>
              <a:t>February 13, </a:t>
            </a:r>
            <a:r>
              <a:rPr lang="en-US" sz="2400" b="0" dirty="0" smtClean="0">
                <a:solidFill>
                  <a:schemeClr val="bg2"/>
                </a:solidFill>
                <a:latin typeface="Gill Sans"/>
                <a:cs typeface="Gill Sans"/>
              </a:rPr>
              <a:t>2018</a:t>
            </a:r>
            <a:endParaRPr lang="en-US" sz="2400" b="0" dirty="0">
              <a:solidFill>
                <a:schemeClr val="bg2"/>
              </a:solidFill>
              <a:latin typeface="Gill Sans"/>
              <a:cs typeface="Gill Sans"/>
            </a:endParaRPr>
          </a:p>
        </p:txBody>
      </p:sp>
      <p:sp>
        <p:nvSpPr>
          <p:cNvPr id="14" name="TextBox 13"/>
          <p:cNvSpPr txBox="1">
            <a:spLocks noChangeArrowheads="1"/>
          </p:cNvSpPr>
          <p:nvPr/>
        </p:nvSpPr>
        <p:spPr bwMode="auto">
          <a:xfrm>
            <a:off x="1371600" y="5943600"/>
            <a:ext cx="6327373" cy="369332"/>
          </a:xfrm>
          <a:prstGeom prst="rect">
            <a:avLst/>
          </a:prstGeom>
          <a:noFill/>
          <a:ln w="9525">
            <a:noFill/>
            <a:miter lim="800000"/>
            <a:headEnd/>
            <a:tailEnd/>
          </a:ln>
        </p:spPr>
        <p:txBody>
          <a:bodyPr wrap="none">
            <a:spAutoFit/>
          </a:bodyPr>
          <a:lstStyle/>
          <a:p>
            <a:r>
              <a:rPr lang="en-US" sz="1800" b="0" dirty="0" smtClean="0">
                <a:solidFill>
                  <a:schemeClr val="bg1"/>
                </a:solidFill>
                <a:latin typeface="Gill Sans"/>
                <a:cs typeface="Gill Sans"/>
              </a:rPr>
              <a:t>These slides are available at http</a:t>
            </a:r>
            <a:r>
              <a:rPr lang="en-US" sz="1800" b="0" dirty="0">
                <a:solidFill>
                  <a:schemeClr val="bg1"/>
                </a:solidFill>
                <a:latin typeface="Gill Sans"/>
                <a:cs typeface="Gill Sans"/>
              </a:rPr>
              <a:t>://</a:t>
            </a:r>
            <a:r>
              <a:rPr lang="en-US" sz="1800" b="0" dirty="0" err="1" smtClean="0">
                <a:solidFill>
                  <a:schemeClr val="bg1"/>
                </a:solidFill>
                <a:latin typeface="Gill Sans"/>
                <a:cs typeface="Gill Sans"/>
              </a:rPr>
              <a:t>lintool.github.io</a:t>
            </a:r>
            <a:r>
              <a:rPr lang="en-US" sz="1800" b="0" dirty="0" smtClean="0">
                <a:solidFill>
                  <a:schemeClr val="bg1"/>
                </a:solidFill>
                <a:latin typeface="Gill Sans"/>
                <a:cs typeface="Gill Sans"/>
              </a:rPr>
              <a:t>/bigdata-2018w/</a:t>
            </a:r>
          </a:p>
        </p:txBody>
      </p:sp>
      <p:pic>
        <p:nvPicPr>
          <p:cNvPr id="2" name="Picture 1" descr="waterloo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360" y="381000"/>
            <a:ext cx="2910840" cy="718498"/>
          </a:xfrm>
          <a:prstGeom prst="rect">
            <a:avLst/>
          </a:prstGeom>
        </p:spPr>
      </p:pic>
    </p:spTree>
    <p:extLst>
      <p:ext uri="{BB962C8B-B14F-4D97-AF65-F5344CB8AC3E}">
        <p14:creationId xmlns:p14="http://schemas.microsoft.com/office/powerpoint/2010/main" val="8989278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524000"/>
            <a:ext cx="7010400" cy="830997"/>
          </a:xfrm>
          <a:prstGeom prst="rect">
            <a:avLst/>
          </a:prstGeom>
          <a:noFill/>
        </p:spPr>
        <p:txBody>
          <a:bodyPr wrap="square" rtlCol="0">
            <a:spAutoFit/>
          </a:bodyPr>
          <a:lstStyle/>
          <a:p>
            <a:r>
              <a:rPr lang="en-US" b="0" dirty="0" smtClean="0">
                <a:solidFill>
                  <a:schemeClr val="bg1"/>
                </a:solidFill>
              </a:rPr>
              <a:t>SELECT </a:t>
            </a:r>
            <a:r>
              <a:rPr lang="en-US" b="0" dirty="0" err="1" smtClean="0">
                <a:solidFill>
                  <a:schemeClr val="bg1"/>
                </a:solidFill>
              </a:rPr>
              <a:t>s.word</a:t>
            </a:r>
            <a:r>
              <a:rPr lang="en-US" b="0" dirty="0" smtClean="0">
                <a:solidFill>
                  <a:schemeClr val="bg1"/>
                </a:solidFill>
              </a:rPr>
              <a:t>, </a:t>
            </a:r>
            <a:r>
              <a:rPr lang="en-US" b="0" dirty="0" err="1" smtClean="0">
                <a:solidFill>
                  <a:schemeClr val="bg1"/>
                </a:solidFill>
              </a:rPr>
              <a:t>s.freq</a:t>
            </a:r>
            <a:r>
              <a:rPr lang="en-US" b="0" dirty="0" smtClean="0">
                <a:solidFill>
                  <a:schemeClr val="bg1"/>
                </a:solidFill>
              </a:rPr>
              <a:t>, </a:t>
            </a:r>
            <a:r>
              <a:rPr lang="en-US" b="0" dirty="0" err="1" smtClean="0">
                <a:solidFill>
                  <a:schemeClr val="bg1"/>
                </a:solidFill>
              </a:rPr>
              <a:t>k.freq</a:t>
            </a:r>
            <a:r>
              <a:rPr lang="en-US" b="0" dirty="0" smtClean="0">
                <a:solidFill>
                  <a:schemeClr val="bg1"/>
                </a:solidFill>
              </a:rPr>
              <a:t> FROM </a:t>
            </a:r>
            <a:r>
              <a:rPr lang="en-US" b="0" dirty="0" err="1" smtClean="0">
                <a:solidFill>
                  <a:schemeClr val="bg1"/>
                </a:solidFill>
              </a:rPr>
              <a:t>shakespeare</a:t>
            </a:r>
            <a:r>
              <a:rPr lang="en-US" b="0" dirty="0" smtClean="0">
                <a:solidFill>
                  <a:schemeClr val="bg1"/>
                </a:solidFill>
              </a:rPr>
              <a:t> s </a:t>
            </a:r>
          </a:p>
          <a:p>
            <a:r>
              <a:rPr lang="en-US" b="0" dirty="0" smtClean="0">
                <a:solidFill>
                  <a:schemeClr val="bg1"/>
                </a:solidFill>
              </a:rPr>
              <a:t>  JOIN bible k ON (</a:t>
            </a:r>
            <a:r>
              <a:rPr lang="en-US" b="0" dirty="0" err="1" smtClean="0">
                <a:solidFill>
                  <a:schemeClr val="bg1"/>
                </a:solidFill>
              </a:rPr>
              <a:t>s.word</a:t>
            </a:r>
            <a:r>
              <a:rPr lang="en-US" b="0" dirty="0" smtClean="0">
                <a:solidFill>
                  <a:schemeClr val="bg1"/>
                </a:solidFill>
              </a:rPr>
              <a:t> = </a:t>
            </a:r>
            <a:r>
              <a:rPr lang="en-US" b="0" dirty="0" err="1" smtClean="0">
                <a:solidFill>
                  <a:schemeClr val="bg1"/>
                </a:solidFill>
              </a:rPr>
              <a:t>k.word</a:t>
            </a:r>
            <a:r>
              <a:rPr lang="en-US" b="0" dirty="0" smtClean="0">
                <a:solidFill>
                  <a:schemeClr val="bg1"/>
                </a:solidFill>
              </a:rPr>
              <a:t>) WHERE </a:t>
            </a:r>
            <a:r>
              <a:rPr lang="en-US" b="0" dirty="0" err="1" smtClean="0">
                <a:solidFill>
                  <a:schemeClr val="bg1"/>
                </a:solidFill>
              </a:rPr>
              <a:t>s.freq</a:t>
            </a:r>
            <a:r>
              <a:rPr lang="en-US" b="0" dirty="0" smtClean="0">
                <a:solidFill>
                  <a:schemeClr val="bg1"/>
                </a:solidFill>
              </a:rPr>
              <a:t> &gt;= 1 AND </a:t>
            </a:r>
            <a:r>
              <a:rPr lang="en-US" b="0" dirty="0" err="1" smtClean="0">
                <a:solidFill>
                  <a:schemeClr val="bg1"/>
                </a:solidFill>
              </a:rPr>
              <a:t>k.freq</a:t>
            </a:r>
            <a:r>
              <a:rPr lang="en-US" b="0" dirty="0" smtClean="0">
                <a:solidFill>
                  <a:schemeClr val="bg1"/>
                </a:solidFill>
              </a:rPr>
              <a:t> &gt;= 1 </a:t>
            </a:r>
            <a:br>
              <a:rPr lang="en-US" b="0" dirty="0" smtClean="0">
                <a:solidFill>
                  <a:schemeClr val="bg1"/>
                </a:solidFill>
              </a:rPr>
            </a:br>
            <a:r>
              <a:rPr lang="en-US" b="0" dirty="0" smtClean="0">
                <a:solidFill>
                  <a:schemeClr val="bg1"/>
                </a:solidFill>
              </a:rPr>
              <a:t>  ORDER BY </a:t>
            </a:r>
            <a:r>
              <a:rPr lang="en-US" b="0" dirty="0" err="1" smtClean="0">
                <a:solidFill>
                  <a:schemeClr val="bg1"/>
                </a:solidFill>
              </a:rPr>
              <a:t>s.freq</a:t>
            </a:r>
            <a:r>
              <a:rPr lang="en-US" b="0" dirty="0" smtClean="0">
                <a:solidFill>
                  <a:schemeClr val="bg1"/>
                </a:solidFill>
              </a:rPr>
              <a:t> DESC LIMIT 10;</a:t>
            </a:r>
          </a:p>
        </p:txBody>
      </p:sp>
      <p:sp>
        <p:nvSpPr>
          <p:cNvPr id="5" name="TextBox 4"/>
          <p:cNvSpPr txBox="1"/>
          <p:nvPr/>
        </p:nvSpPr>
        <p:spPr>
          <a:xfrm>
            <a:off x="762000" y="4084767"/>
            <a:ext cx="6781800" cy="784830"/>
          </a:xfrm>
          <a:prstGeom prst="rect">
            <a:avLst/>
          </a:prstGeom>
          <a:noFill/>
        </p:spPr>
        <p:txBody>
          <a:bodyPr wrap="square" rtlCol="0">
            <a:spAutoFit/>
          </a:bodyPr>
          <a:lstStyle/>
          <a:p>
            <a:r>
              <a:rPr lang="en-US" sz="900" b="0" dirty="0" smtClean="0">
                <a:solidFill>
                  <a:schemeClr val="bg1"/>
                </a:solidFill>
              </a:rPr>
              <a:t>(TOK_QUERY (TOK_FROM (TOK_JOIN (TOK_TABREF </a:t>
            </a:r>
            <a:r>
              <a:rPr lang="en-US" sz="900" b="0" dirty="0" err="1" smtClean="0">
                <a:solidFill>
                  <a:schemeClr val="bg1"/>
                </a:solidFill>
              </a:rPr>
              <a:t>shakespeare</a:t>
            </a:r>
            <a:r>
              <a:rPr lang="en-US" sz="900" b="0" dirty="0" smtClean="0">
                <a:solidFill>
                  <a:schemeClr val="bg1"/>
                </a:solidFill>
              </a:rPr>
              <a:t> s) (TOK_TABREF bible k) (= (. (TOK_TABLE_OR_COL s) word) (. (TOK_TABLE_OR_COL k) word)))) (TOK_INSERT (TOK_DESTINATION (TOK_DIR TOK_TMP_FILE)) (TOK_SELECT (TOK_SELEXPR (. (TOK_TABLE_OR_COL s) word)) (TOK_SELEXPR (. (TOK_TABLE_OR_COL s) freq)) (TOK_SELEXPR (. (TOK_TABLE_OR_COL k) freq))) (TOK_WHERE (AND (&gt;= (. (TOK_TABLE_OR_COL s) freq) 1) (&gt;= (. (TOK_TABLE_OR_COL k) freq) 1))) (TOK_ORDERBY (TOK_TABSORTCOLNAMEDESC (. (TOK_TABLE_OR_COL s) freq))) (TOK_LIMIT 10)))</a:t>
            </a:r>
            <a:endParaRPr lang="en-US" sz="900" b="0" dirty="0">
              <a:solidFill>
                <a:schemeClr val="bg1"/>
              </a:solidFill>
            </a:endParaRPr>
          </a:p>
        </p:txBody>
      </p:sp>
      <p:sp>
        <p:nvSpPr>
          <p:cNvPr id="9" name="Down Arrow 8"/>
          <p:cNvSpPr/>
          <p:nvPr/>
        </p:nvSpPr>
        <p:spPr bwMode="auto">
          <a:xfrm>
            <a:off x="3733800" y="28121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Down Arrow 9"/>
          <p:cNvSpPr/>
          <p:nvPr/>
        </p:nvSpPr>
        <p:spPr bwMode="auto">
          <a:xfrm>
            <a:off x="3733800" y="51743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2133600" y="6088797"/>
            <a:ext cx="4038600" cy="338554"/>
          </a:xfrm>
          <a:prstGeom prst="rect">
            <a:avLst/>
          </a:prstGeom>
          <a:noFill/>
        </p:spPr>
        <p:txBody>
          <a:bodyPr wrap="square" rtlCol="0">
            <a:spAutoFit/>
          </a:bodyPr>
          <a:lstStyle/>
          <a:p>
            <a:pPr algn="ctr"/>
            <a:r>
              <a:rPr lang="en-US" b="0" dirty="0" smtClean="0">
                <a:solidFill>
                  <a:schemeClr val="bg1"/>
                </a:solidFill>
              </a:rPr>
              <a:t>(one or more of MapReduce jobs)</a:t>
            </a:r>
          </a:p>
        </p:txBody>
      </p:sp>
      <p:sp>
        <p:nvSpPr>
          <p:cNvPr id="12" name="TextBox 11"/>
          <p:cNvSpPr txBox="1"/>
          <p:nvPr/>
        </p:nvSpPr>
        <p:spPr>
          <a:xfrm>
            <a:off x="2133600" y="3726597"/>
            <a:ext cx="4038600" cy="338554"/>
          </a:xfrm>
          <a:prstGeom prst="rect">
            <a:avLst/>
          </a:prstGeom>
          <a:noFill/>
        </p:spPr>
        <p:txBody>
          <a:bodyPr wrap="square" rtlCol="0">
            <a:spAutoFit/>
          </a:bodyPr>
          <a:lstStyle/>
          <a:p>
            <a:pPr algn="ctr"/>
            <a:r>
              <a:rPr lang="en-US" b="0" dirty="0" smtClean="0">
                <a:solidFill>
                  <a:schemeClr val="bg1"/>
                </a:solidFill>
              </a:rPr>
              <a:t>(Abstract Syntax Tree)</a:t>
            </a: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Tree>
    <p:extLst>
      <p:ext uri="{BB962C8B-B14F-4D97-AF65-F5344CB8AC3E}">
        <p14:creationId xmlns:p14="http://schemas.microsoft.com/office/powerpoint/2010/main" val="2230007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295400"/>
            <a:ext cx="2514600" cy="5370701"/>
          </a:xfrm>
          <a:prstGeom prst="rect">
            <a:avLst/>
          </a:prstGeom>
          <a:noFill/>
        </p:spPr>
        <p:txBody>
          <a:bodyPr wrap="square" rtlCol="0">
            <a:spAutoFit/>
          </a:bodyPr>
          <a:lstStyle/>
          <a:p>
            <a:r>
              <a:rPr lang="en-US" sz="700" b="0" dirty="0" smtClean="0">
                <a:solidFill>
                  <a:schemeClr val="bg1"/>
                </a:solidFill>
              </a:rPr>
              <a:t>STAGE DEPENDENCIES:</a:t>
            </a:r>
          </a:p>
          <a:p>
            <a:r>
              <a:rPr lang="en-US" sz="700" b="0" dirty="0" smtClean="0">
                <a:solidFill>
                  <a:schemeClr val="bg1"/>
                </a:solidFill>
              </a:rPr>
              <a:t>  Stage-1 is a root stage</a:t>
            </a:r>
          </a:p>
          <a:p>
            <a:r>
              <a:rPr lang="en-US" sz="700" b="0" dirty="0" smtClean="0">
                <a:solidFill>
                  <a:schemeClr val="bg1"/>
                </a:solidFill>
              </a:rPr>
              <a:t>  Stage-2 depends on stages: Stage-1</a:t>
            </a:r>
          </a:p>
          <a:p>
            <a:r>
              <a:rPr lang="en-US" sz="700" b="0" dirty="0" smtClean="0">
                <a:solidFill>
                  <a:schemeClr val="bg1"/>
                </a:solidFill>
              </a:rPr>
              <a:t>  Stage-0 is a root stage</a:t>
            </a:r>
          </a:p>
          <a:p>
            <a:endParaRPr lang="en-US" sz="700" b="0" dirty="0" smtClean="0">
              <a:solidFill>
                <a:schemeClr val="bg1"/>
              </a:solidFill>
            </a:endParaRPr>
          </a:p>
          <a:p>
            <a:r>
              <a:rPr lang="en-US" sz="700" b="0" dirty="0" smtClean="0">
                <a:solidFill>
                  <a:schemeClr val="bg1"/>
                </a:solidFill>
              </a:rPr>
              <a:t>STAGE PLANS:</a:t>
            </a:r>
          </a:p>
          <a:p>
            <a:r>
              <a:rPr lang="en-US" sz="700" b="0" dirty="0" smtClean="0">
                <a:solidFill>
                  <a:schemeClr val="bg1"/>
                </a:solidFill>
              </a:rPr>
              <a:t>  Stage: Stage-1</a:t>
            </a:r>
          </a:p>
          <a:p>
            <a:r>
              <a:rPr lang="en-US" sz="700" b="0" dirty="0" smtClean="0">
                <a:solidFill>
                  <a:schemeClr val="bg1"/>
                </a:solidFill>
              </a:rPr>
              <a:t>    Map Reduce</a:t>
            </a:r>
          </a:p>
          <a:p>
            <a:r>
              <a:rPr lang="en-US" sz="700" b="0" dirty="0" smtClean="0">
                <a:solidFill>
                  <a:schemeClr val="bg1"/>
                </a:solidFill>
              </a:rPr>
              <a:t>      Alias -&gt; Map Operator Tree:</a:t>
            </a:r>
          </a:p>
          <a:p>
            <a:r>
              <a:rPr lang="en-US" sz="700" b="0" dirty="0" smtClean="0">
                <a:solidFill>
                  <a:schemeClr val="bg1"/>
                </a:solidFill>
              </a:rPr>
              <a:t>        s </a:t>
            </a:r>
          </a:p>
          <a:p>
            <a:r>
              <a:rPr lang="en-US" sz="700" b="0" dirty="0" smtClean="0">
                <a:solidFill>
                  <a:schemeClr val="bg1"/>
                </a:solidFill>
              </a:rPr>
              <a:t>          </a:t>
            </a:r>
            <a:r>
              <a:rPr lang="en-US" sz="700" b="0" dirty="0" err="1" smtClean="0">
                <a:solidFill>
                  <a:schemeClr val="bg1"/>
                </a:solidFill>
              </a:rPr>
              <a:t>TableScan</a:t>
            </a:r>
            <a:endParaRPr lang="en-US" sz="700" b="0" dirty="0" smtClean="0">
              <a:solidFill>
                <a:schemeClr val="bg1"/>
              </a:solidFill>
            </a:endParaRPr>
          </a:p>
          <a:p>
            <a:r>
              <a:rPr lang="en-US" sz="700" b="0" dirty="0" smtClean="0">
                <a:solidFill>
                  <a:schemeClr val="bg1"/>
                </a:solidFill>
              </a:rPr>
              <a:t>            alias: s</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sort order: +</a:t>
            </a:r>
          </a:p>
          <a:p>
            <a:r>
              <a:rPr lang="en-US" sz="700" b="0" dirty="0" smtClean="0">
                <a:solidFill>
                  <a:schemeClr val="bg1"/>
                </a:solidFill>
              </a:rPr>
              <a:t>                Map-reduce partition columns: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tag: 0</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k </a:t>
            </a:r>
          </a:p>
          <a:p>
            <a:r>
              <a:rPr lang="en-US" sz="700" b="0" dirty="0" smtClean="0">
                <a:solidFill>
                  <a:schemeClr val="bg1"/>
                </a:solidFill>
              </a:rPr>
              <a:t>          </a:t>
            </a:r>
            <a:r>
              <a:rPr lang="en-US" sz="700" b="0" dirty="0" err="1" smtClean="0">
                <a:solidFill>
                  <a:schemeClr val="bg1"/>
                </a:solidFill>
              </a:rPr>
              <a:t>TableScan</a:t>
            </a:r>
            <a:endParaRPr lang="en-US" sz="700" b="0" dirty="0" smtClean="0">
              <a:solidFill>
                <a:schemeClr val="bg1"/>
              </a:solidFill>
            </a:endParaRPr>
          </a:p>
          <a:p>
            <a:r>
              <a:rPr lang="en-US" sz="700" b="0" dirty="0" smtClean="0">
                <a:solidFill>
                  <a:schemeClr val="bg1"/>
                </a:solidFill>
              </a:rPr>
              <a:t>            alias: k</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sort order: +</a:t>
            </a:r>
          </a:p>
          <a:p>
            <a:r>
              <a:rPr lang="en-US" sz="700" b="0" dirty="0" smtClean="0">
                <a:solidFill>
                  <a:schemeClr val="bg1"/>
                </a:solidFill>
              </a:rPr>
              <a:t>                Map-reduce partition columns: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tag: 1</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p:txBody>
      </p:sp>
      <p:sp>
        <p:nvSpPr>
          <p:cNvPr id="8" name="TextBox 7"/>
          <p:cNvSpPr txBox="1"/>
          <p:nvPr/>
        </p:nvSpPr>
        <p:spPr>
          <a:xfrm>
            <a:off x="2286000" y="3565535"/>
            <a:ext cx="4191000" cy="3216265"/>
          </a:xfrm>
          <a:prstGeom prst="rect">
            <a:avLst/>
          </a:prstGeom>
          <a:noFill/>
        </p:spPr>
        <p:txBody>
          <a:bodyPr wrap="square" rtlCol="0">
            <a:spAutoFit/>
          </a:bodyPr>
          <a:lstStyle/>
          <a:p>
            <a:r>
              <a:rPr lang="en-US" sz="700" b="0" dirty="0" smtClean="0">
                <a:solidFill>
                  <a:schemeClr val="bg1"/>
                </a:solidFill>
              </a:rPr>
              <a:t> Reduce Operator Tree:</a:t>
            </a:r>
          </a:p>
          <a:p>
            <a:r>
              <a:rPr lang="en-US" sz="700" b="0" dirty="0" smtClean="0">
                <a:solidFill>
                  <a:schemeClr val="bg1"/>
                </a:solidFill>
              </a:rPr>
              <a:t>        Join Operator</a:t>
            </a:r>
          </a:p>
          <a:p>
            <a:r>
              <a:rPr lang="en-US" sz="700" b="0" dirty="0" smtClean="0">
                <a:solidFill>
                  <a:schemeClr val="bg1"/>
                </a:solidFill>
              </a:rPr>
              <a:t>          condition map:</a:t>
            </a:r>
          </a:p>
          <a:p>
            <a:r>
              <a:rPr lang="en-US" sz="700" b="0" dirty="0" smtClean="0">
                <a:solidFill>
                  <a:schemeClr val="bg1"/>
                </a:solidFill>
              </a:rPr>
              <a:t>               Inner Join 0 to 1</a:t>
            </a:r>
          </a:p>
          <a:p>
            <a:r>
              <a:rPr lang="en-US" sz="700" b="0" dirty="0" smtClean="0">
                <a:solidFill>
                  <a:schemeClr val="bg1"/>
                </a:solidFill>
              </a:rPr>
              <a:t>          condition expressions:</a:t>
            </a:r>
          </a:p>
          <a:p>
            <a:r>
              <a:rPr lang="en-US" sz="700" b="0" dirty="0" smtClean="0">
                <a:solidFill>
                  <a:schemeClr val="bg1"/>
                </a:solidFill>
              </a:rPr>
              <a:t>            0 {VALUE._col0} {VALUE._col1}</a:t>
            </a:r>
          </a:p>
          <a:p>
            <a:r>
              <a:rPr lang="en-US" sz="700" b="0" dirty="0" smtClean="0">
                <a:solidFill>
                  <a:schemeClr val="bg1"/>
                </a:solidFill>
              </a:rPr>
              <a:t>            1 {VALUE._col0}</a:t>
            </a:r>
          </a:p>
          <a:p>
            <a:r>
              <a:rPr lang="en-US" sz="700" b="0" dirty="0" smtClean="0">
                <a:solidFill>
                  <a:schemeClr val="bg1"/>
                </a:solidFill>
              </a:rPr>
              <a:t>          </a:t>
            </a:r>
            <a:r>
              <a:rPr lang="en-US" sz="700" b="0" dirty="0" err="1" smtClean="0">
                <a:solidFill>
                  <a:schemeClr val="bg1"/>
                </a:solidFill>
              </a:rPr>
              <a:t>outputColumnNames</a:t>
            </a:r>
            <a:r>
              <a:rPr lang="en-US" sz="700" b="0" dirty="0" smtClean="0">
                <a:solidFill>
                  <a:schemeClr val="bg1"/>
                </a:solidFill>
              </a:rPr>
              <a:t>: _col0, _col1, _col2</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 &gt;= 1) and (_col2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Select Operator</a:t>
            </a:r>
          </a:p>
          <a:p>
            <a:r>
              <a:rPr lang="en-US" sz="700" b="0" dirty="0" smtClean="0">
                <a:solidFill>
                  <a:schemeClr val="bg1"/>
                </a:solidFill>
              </a:rPr>
              <a:t>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string</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_col2</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outputColumnNames</a:t>
            </a:r>
            <a:r>
              <a:rPr lang="en-US" sz="700" b="0" dirty="0" smtClean="0">
                <a:solidFill>
                  <a:schemeClr val="bg1"/>
                </a:solidFill>
              </a:rPr>
              <a:t>: _col0, _col1, _col2</a:t>
            </a:r>
          </a:p>
          <a:p>
            <a:r>
              <a:rPr lang="en-US" sz="700" b="0" dirty="0" smtClean="0">
                <a:solidFill>
                  <a:schemeClr val="bg1"/>
                </a:solidFill>
              </a:rPr>
              <a:t>              File Output Operator</a:t>
            </a:r>
          </a:p>
          <a:p>
            <a:r>
              <a:rPr lang="en-US" sz="700" b="0" dirty="0" smtClean="0">
                <a:solidFill>
                  <a:schemeClr val="bg1"/>
                </a:solidFill>
              </a:rPr>
              <a:t>                compressed: false</a:t>
            </a:r>
          </a:p>
          <a:p>
            <a:r>
              <a:rPr lang="en-US" sz="700" b="0" dirty="0" smtClean="0">
                <a:solidFill>
                  <a:schemeClr val="bg1"/>
                </a:solidFill>
              </a:rPr>
              <a:t>                </a:t>
            </a:r>
            <a:r>
              <a:rPr lang="en-US" sz="700" b="0" dirty="0" err="1" smtClean="0">
                <a:solidFill>
                  <a:schemeClr val="bg1"/>
                </a:solidFill>
              </a:rPr>
              <a:t>GlobalTableId</a:t>
            </a:r>
            <a:r>
              <a:rPr lang="en-US" sz="700" b="0" dirty="0" smtClean="0">
                <a:solidFill>
                  <a:schemeClr val="bg1"/>
                </a:solidFill>
              </a:rPr>
              <a:t>: 0</a:t>
            </a:r>
          </a:p>
          <a:p>
            <a:r>
              <a:rPr lang="en-US" sz="700" b="0" dirty="0" smtClean="0">
                <a:solidFill>
                  <a:schemeClr val="bg1"/>
                </a:solidFill>
              </a:rPr>
              <a:t>                table:</a:t>
            </a:r>
          </a:p>
          <a:p>
            <a:r>
              <a:rPr lang="en-US" sz="700" b="0" dirty="0" smtClean="0">
                <a:solidFill>
                  <a:schemeClr val="bg1"/>
                </a:solidFill>
              </a:rPr>
              <a:t>                    input format: </a:t>
            </a:r>
            <a:r>
              <a:rPr lang="en-US" sz="700" b="0" dirty="0" err="1" smtClean="0">
                <a:solidFill>
                  <a:schemeClr val="bg1"/>
                </a:solidFill>
              </a:rPr>
              <a:t>org.apache.hadoop.mapred.SequenceFileInputFormat</a:t>
            </a:r>
            <a:endParaRPr lang="en-US" sz="700" b="0" dirty="0" smtClean="0">
              <a:solidFill>
                <a:schemeClr val="bg1"/>
              </a:solidFill>
            </a:endParaRPr>
          </a:p>
          <a:p>
            <a:r>
              <a:rPr lang="en-US" sz="700" b="0" dirty="0" smtClean="0">
                <a:solidFill>
                  <a:schemeClr val="bg1"/>
                </a:solidFill>
              </a:rPr>
              <a:t>                    output format: </a:t>
            </a:r>
            <a:r>
              <a:rPr lang="en-US" sz="700" b="0" dirty="0" err="1" smtClean="0">
                <a:solidFill>
                  <a:schemeClr val="bg1"/>
                </a:solidFill>
              </a:rPr>
              <a:t>org.apache.hadoop.hive.ql.io.HiveSequenceFileOutputFormat</a:t>
            </a:r>
            <a:endParaRPr lang="en-US" sz="700" b="0" dirty="0" smtClean="0">
              <a:solidFill>
                <a:schemeClr val="bg1"/>
              </a:solidFill>
            </a:endParaRPr>
          </a:p>
          <a:p>
            <a:endParaRPr lang="en-US" sz="700" b="0" dirty="0" smtClean="0">
              <a:solidFill>
                <a:schemeClr val="bg1"/>
              </a:solidFill>
            </a:endParaRPr>
          </a:p>
          <a:p>
            <a:endParaRPr lang="en-US" sz="700" b="0" dirty="0" smtClean="0">
              <a:solidFill>
                <a:schemeClr val="bg1"/>
              </a:solidFill>
            </a:endParaRPr>
          </a:p>
        </p:txBody>
      </p:sp>
      <p:sp>
        <p:nvSpPr>
          <p:cNvPr id="9" name="TextBox 8"/>
          <p:cNvSpPr txBox="1"/>
          <p:nvPr/>
        </p:nvSpPr>
        <p:spPr>
          <a:xfrm>
            <a:off x="5181600" y="1565970"/>
            <a:ext cx="3810000" cy="3539430"/>
          </a:xfrm>
          <a:prstGeom prst="rect">
            <a:avLst/>
          </a:prstGeom>
          <a:noFill/>
        </p:spPr>
        <p:txBody>
          <a:bodyPr wrap="square" rtlCol="0">
            <a:spAutoFit/>
          </a:bodyPr>
          <a:lstStyle/>
          <a:p>
            <a:r>
              <a:rPr lang="en-US" sz="700" b="0" dirty="0" smtClean="0">
                <a:solidFill>
                  <a:schemeClr val="bg1"/>
                </a:solidFill>
              </a:rPr>
              <a:t> Stage: Stage-2</a:t>
            </a:r>
          </a:p>
          <a:p>
            <a:r>
              <a:rPr lang="en-US" sz="700" b="0" dirty="0" smtClean="0">
                <a:solidFill>
                  <a:schemeClr val="bg1"/>
                </a:solidFill>
              </a:rPr>
              <a:t>    Map Reduce</a:t>
            </a:r>
          </a:p>
          <a:p>
            <a:r>
              <a:rPr lang="en-US" sz="700" b="0" dirty="0" smtClean="0">
                <a:solidFill>
                  <a:schemeClr val="bg1"/>
                </a:solidFill>
              </a:rPr>
              <a:t>      Alias -&gt; Map Operator Tree:</a:t>
            </a:r>
          </a:p>
          <a:p>
            <a:r>
              <a:rPr lang="en-US" sz="700" b="0" dirty="0" smtClean="0">
                <a:solidFill>
                  <a:schemeClr val="bg1"/>
                </a:solidFill>
              </a:rPr>
              <a:t>        hdfs://localhost:8022/tmp/hive-training/364214370/10002 </a:t>
            </a: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sort order: -</a:t>
            </a:r>
          </a:p>
          <a:p>
            <a:r>
              <a:rPr lang="en-US" sz="700" b="0" dirty="0" smtClean="0">
                <a:solidFill>
                  <a:schemeClr val="bg1"/>
                </a:solidFill>
              </a:rPr>
              <a:t>              tag: -1</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a:t>
            </a:r>
          </a:p>
          <a:p>
            <a:r>
              <a:rPr lang="en-US" sz="700" b="0" dirty="0" smtClean="0">
                <a:solidFill>
                  <a:schemeClr val="bg1"/>
                </a:solidFill>
              </a:rPr>
              <a:t>                    type: string</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_col2</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Reduce Operator Tree:</a:t>
            </a:r>
          </a:p>
          <a:p>
            <a:r>
              <a:rPr lang="en-US" sz="700" b="0" dirty="0" smtClean="0">
                <a:solidFill>
                  <a:schemeClr val="bg1"/>
                </a:solidFill>
              </a:rPr>
              <a:t>        Extract</a:t>
            </a:r>
          </a:p>
          <a:p>
            <a:r>
              <a:rPr lang="en-US" sz="700" b="0" dirty="0" smtClean="0">
                <a:solidFill>
                  <a:schemeClr val="bg1"/>
                </a:solidFill>
              </a:rPr>
              <a:t>          Limit</a:t>
            </a:r>
          </a:p>
          <a:p>
            <a:r>
              <a:rPr lang="en-US" sz="700" b="0" dirty="0" smtClean="0">
                <a:solidFill>
                  <a:schemeClr val="bg1"/>
                </a:solidFill>
              </a:rPr>
              <a:t>            File Output Operator</a:t>
            </a:r>
          </a:p>
          <a:p>
            <a:r>
              <a:rPr lang="en-US" sz="700" b="0" dirty="0" smtClean="0">
                <a:solidFill>
                  <a:schemeClr val="bg1"/>
                </a:solidFill>
              </a:rPr>
              <a:t>              compressed: false</a:t>
            </a:r>
          </a:p>
          <a:p>
            <a:r>
              <a:rPr lang="en-US" sz="700" b="0" dirty="0" smtClean="0">
                <a:solidFill>
                  <a:schemeClr val="bg1"/>
                </a:solidFill>
              </a:rPr>
              <a:t>              </a:t>
            </a:r>
            <a:r>
              <a:rPr lang="en-US" sz="700" b="0" dirty="0" err="1" smtClean="0">
                <a:solidFill>
                  <a:schemeClr val="bg1"/>
                </a:solidFill>
              </a:rPr>
              <a:t>GlobalTableId</a:t>
            </a:r>
            <a:r>
              <a:rPr lang="en-US" sz="700" b="0" dirty="0" smtClean="0">
                <a:solidFill>
                  <a:schemeClr val="bg1"/>
                </a:solidFill>
              </a:rPr>
              <a:t>: 0</a:t>
            </a:r>
          </a:p>
          <a:p>
            <a:r>
              <a:rPr lang="en-US" sz="700" b="0" dirty="0" smtClean="0">
                <a:solidFill>
                  <a:schemeClr val="bg1"/>
                </a:solidFill>
              </a:rPr>
              <a:t>              table:</a:t>
            </a:r>
          </a:p>
          <a:p>
            <a:r>
              <a:rPr lang="en-US" sz="700" b="0" dirty="0" smtClean="0">
                <a:solidFill>
                  <a:schemeClr val="bg1"/>
                </a:solidFill>
              </a:rPr>
              <a:t>                  input format: </a:t>
            </a:r>
            <a:r>
              <a:rPr lang="en-US" sz="700" b="0" dirty="0" err="1" smtClean="0">
                <a:solidFill>
                  <a:schemeClr val="bg1"/>
                </a:solidFill>
              </a:rPr>
              <a:t>org.apache.hadoop.mapred.TextInputFormat</a:t>
            </a:r>
            <a:endParaRPr lang="en-US" sz="700" b="0" dirty="0" smtClean="0">
              <a:solidFill>
                <a:schemeClr val="bg1"/>
              </a:solidFill>
            </a:endParaRPr>
          </a:p>
          <a:p>
            <a:r>
              <a:rPr lang="en-US" sz="700" b="0" dirty="0" smtClean="0">
                <a:solidFill>
                  <a:schemeClr val="bg1"/>
                </a:solidFill>
              </a:rPr>
              <a:t>                  output format: </a:t>
            </a:r>
            <a:r>
              <a:rPr lang="en-US" sz="700" b="0" dirty="0" err="1" smtClean="0">
                <a:solidFill>
                  <a:schemeClr val="bg1"/>
                </a:solidFill>
              </a:rPr>
              <a:t>org.apache.hadoop.hive.ql.io.HiveIgnoreKeyTextOutputFormat</a:t>
            </a:r>
            <a:endParaRPr lang="en-US" sz="700" b="0" dirty="0" smtClean="0">
              <a:solidFill>
                <a:schemeClr val="bg1"/>
              </a:solidFill>
            </a:endParaRPr>
          </a:p>
          <a:p>
            <a:endParaRPr lang="en-US" sz="700" b="0" dirty="0" smtClean="0">
              <a:solidFill>
                <a:schemeClr val="bg1"/>
              </a:solidFill>
            </a:endParaRPr>
          </a:p>
          <a:p>
            <a:endParaRPr lang="en-US" sz="700" b="0" dirty="0" smtClean="0">
              <a:solidFill>
                <a:schemeClr val="bg1"/>
              </a:solidFill>
            </a:endParaRPr>
          </a:p>
          <a:p>
            <a:r>
              <a:rPr lang="en-US" sz="700" b="0" dirty="0" smtClean="0">
                <a:solidFill>
                  <a:schemeClr val="bg1"/>
                </a:solidFill>
              </a:rPr>
              <a:t> Stage: Stage-0</a:t>
            </a:r>
          </a:p>
          <a:p>
            <a:r>
              <a:rPr lang="en-US" sz="700" b="0" dirty="0" smtClean="0">
                <a:solidFill>
                  <a:schemeClr val="bg1"/>
                </a:solidFill>
              </a:rPr>
              <a:t>    Fetch Operator</a:t>
            </a:r>
          </a:p>
          <a:p>
            <a:r>
              <a:rPr lang="en-US" sz="700" b="0" dirty="0" smtClean="0">
                <a:solidFill>
                  <a:schemeClr val="bg1"/>
                </a:solidFill>
              </a:rPr>
              <a:t>      limit: 10</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Tree>
    <p:extLst>
      <p:ext uri="{BB962C8B-B14F-4D97-AF65-F5344CB8AC3E}">
        <p14:creationId xmlns:p14="http://schemas.microsoft.com/office/powerpoint/2010/main" val="163821868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3-31 at 10.31.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095" y="1295400"/>
            <a:ext cx="4916505" cy="5461079"/>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Architecture</a:t>
            </a:r>
          </a:p>
        </p:txBody>
      </p:sp>
    </p:spTree>
    <p:extLst>
      <p:ext uri="{BB962C8B-B14F-4D97-AF65-F5344CB8AC3E}">
        <p14:creationId xmlns:p14="http://schemas.microsoft.com/office/powerpoint/2010/main" val="37039713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989502">
            <a:off x="5551698" y="4362346"/>
            <a:ext cx="2450786" cy="523220"/>
          </a:xfrm>
          <a:prstGeom prst="rect">
            <a:avLst/>
          </a:prstGeom>
          <a:noFill/>
        </p:spPr>
        <p:txBody>
          <a:bodyPr wrap="none" rtlCol="0">
            <a:spAutoFit/>
          </a:bodyPr>
          <a:lstStyle/>
          <a:p>
            <a:r>
              <a:rPr lang="en-US" sz="2800" b="0" dirty="0" smtClean="0">
                <a:solidFill>
                  <a:srgbClr val="FF0000"/>
                </a:solidFill>
                <a:latin typeface="Gill Sans"/>
                <a:cs typeface="Gill Sans"/>
              </a:rPr>
              <a:t>Feature or bug?</a:t>
            </a:r>
            <a:endParaRPr lang="en-US" sz="2800" b="0" dirty="0">
              <a:solidFill>
                <a:srgbClr val="FF0000"/>
              </a:solidFill>
              <a:latin typeface="Gill Sans"/>
              <a:cs typeface="Gill Sans"/>
            </a:endParaRPr>
          </a:p>
        </p:txBody>
      </p:sp>
      <p:sp>
        <p:nvSpPr>
          <p:cNvPr id="5" name="TextBox 4"/>
          <p:cNvSpPr txBox="1"/>
          <p:nvPr/>
        </p:nvSpPr>
        <p:spPr>
          <a:xfrm rot="20989502">
            <a:off x="5201539" y="4766686"/>
            <a:ext cx="3482744" cy="338554"/>
          </a:xfrm>
          <a:prstGeom prst="rect">
            <a:avLst/>
          </a:prstGeom>
          <a:noFill/>
        </p:spPr>
        <p:txBody>
          <a:bodyPr wrap="none" rtlCol="0">
            <a:spAutoFit/>
          </a:bodyPr>
          <a:lstStyle/>
          <a:p>
            <a:r>
              <a:rPr lang="en-US" b="0" dirty="0" smtClean="0">
                <a:solidFill>
                  <a:srgbClr val="FF0000"/>
                </a:solidFill>
                <a:latin typeface="Gill Sans"/>
                <a:cs typeface="Gill Sans"/>
              </a:rPr>
              <a:t>(this is the essence of SQL-on-Hadoop)</a:t>
            </a:r>
            <a:endParaRPr lang="en-US" b="0" dirty="0">
              <a:solidFill>
                <a:srgbClr val="FF0000"/>
              </a:solidFill>
              <a:latin typeface="Gill Sans"/>
              <a:cs typeface="Gill Sans"/>
            </a:endParaRP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Implementation</a:t>
            </a:r>
          </a:p>
        </p:txBody>
      </p:sp>
      <p:sp>
        <p:nvSpPr>
          <p:cNvPr id="7" name="TextBox 6"/>
          <p:cNvSpPr txBox="1"/>
          <p:nvPr/>
        </p:nvSpPr>
        <p:spPr>
          <a:xfrm>
            <a:off x="0" y="1902023"/>
            <a:ext cx="9144000" cy="461665"/>
          </a:xfrm>
          <a:prstGeom prst="rect">
            <a:avLst/>
          </a:prstGeom>
          <a:noFill/>
        </p:spPr>
        <p:txBody>
          <a:bodyPr wrap="square" rtlCol="0">
            <a:spAutoFit/>
          </a:bodyPr>
          <a:lstStyle/>
          <a:p>
            <a:pPr lvl="0" algn="ctr">
              <a:defRPr/>
            </a:pPr>
            <a:r>
              <a:rPr lang="en-US" sz="2400" b="0" kern="0" dirty="0" err="1">
                <a:solidFill>
                  <a:srgbClr val="000000"/>
                </a:solidFill>
                <a:latin typeface="Gill Sans"/>
                <a:cs typeface="Gill Sans"/>
              </a:rPr>
              <a:t>Metastore</a:t>
            </a:r>
            <a:r>
              <a:rPr lang="en-US" sz="2400" b="0" kern="0" dirty="0">
                <a:solidFill>
                  <a:srgbClr val="000000"/>
                </a:solidFill>
                <a:latin typeface="Gill Sans"/>
                <a:cs typeface="Gill Sans"/>
              </a:rPr>
              <a:t> holds metadata</a:t>
            </a:r>
          </a:p>
        </p:txBody>
      </p:sp>
      <p:sp>
        <p:nvSpPr>
          <p:cNvPr id="8" name="TextBox 7"/>
          <p:cNvSpPr txBox="1"/>
          <p:nvPr/>
        </p:nvSpPr>
        <p:spPr>
          <a:xfrm>
            <a:off x="0" y="2283023"/>
            <a:ext cx="9144000" cy="707886"/>
          </a:xfrm>
          <a:prstGeom prst="rect">
            <a:avLst/>
          </a:prstGeom>
          <a:noFill/>
        </p:spPr>
        <p:txBody>
          <a:bodyPr wrap="square" rtlCol="0">
            <a:spAutoFit/>
          </a:bodyPr>
          <a:lstStyle/>
          <a:p>
            <a:pPr lvl="0" algn="ctr">
              <a:defRPr/>
            </a:pPr>
            <a:r>
              <a:rPr lang="en-US" sz="2000" b="0" kern="0" dirty="0" smtClean="0">
                <a:solidFill>
                  <a:srgbClr val="0070C0"/>
                </a:solidFill>
                <a:latin typeface="Gill Sans"/>
                <a:cs typeface="Gill Sans"/>
              </a:rPr>
              <a:t>Tables schemas </a:t>
            </a:r>
            <a:r>
              <a:rPr lang="en-US" sz="2000" b="0" kern="0" dirty="0">
                <a:solidFill>
                  <a:srgbClr val="0070C0"/>
                </a:solidFill>
                <a:latin typeface="Gill Sans"/>
                <a:cs typeface="Gill Sans"/>
              </a:rPr>
              <a:t>(field names, field types, </a:t>
            </a:r>
            <a:r>
              <a:rPr lang="en-US" sz="2000" b="0" kern="0" dirty="0" smtClean="0">
                <a:solidFill>
                  <a:srgbClr val="0070C0"/>
                </a:solidFill>
                <a:latin typeface="Gill Sans"/>
                <a:cs typeface="Gill Sans"/>
              </a:rPr>
              <a:t>etc</a:t>
            </a:r>
            <a:r>
              <a:rPr lang="en-US" sz="2000" b="0" kern="0" dirty="0">
                <a:solidFill>
                  <a:srgbClr val="0070C0"/>
                </a:solidFill>
                <a:latin typeface="Gill Sans"/>
                <a:cs typeface="Gill Sans"/>
              </a:rPr>
              <a:t>.</a:t>
            </a:r>
            <a:r>
              <a:rPr lang="en-US" sz="2000" b="0" kern="0" dirty="0" smtClean="0">
                <a:solidFill>
                  <a:srgbClr val="0070C0"/>
                </a:solidFill>
                <a:latin typeface="Gill Sans"/>
                <a:cs typeface="Gill Sans"/>
              </a:rPr>
              <a:t>) and encoding</a:t>
            </a:r>
            <a:endParaRPr lang="en-US" sz="2000" b="0" kern="0" dirty="0">
              <a:solidFill>
                <a:srgbClr val="0070C0"/>
              </a:solidFill>
              <a:latin typeface="Gill Sans"/>
              <a:cs typeface="Gill Sans"/>
            </a:endParaRPr>
          </a:p>
          <a:p>
            <a:pPr lvl="0" algn="ctr">
              <a:defRPr/>
            </a:pPr>
            <a:r>
              <a:rPr lang="en-US" sz="2000" b="0" kern="0" dirty="0">
                <a:solidFill>
                  <a:srgbClr val="0070C0"/>
                </a:solidFill>
                <a:latin typeface="Gill Sans"/>
                <a:cs typeface="Gill Sans"/>
              </a:rPr>
              <a:t>Permission information (roles and users)</a:t>
            </a:r>
          </a:p>
        </p:txBody>
      </p:sp>
      <p:sp>
        <p:nvSpPr>
          <p:cNvPr id="10" name="TextBox 9"/>
          <p:cNvSpPr txBox="1"/>
          <p:nvPr/>
        </p:nvSpPr>
        <p:spPr>
          <a:xfrm>
            <a:off x="0" y="30991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Hive data stored in HDFS</a:t>
            </a:r>
          </a:p>
        </p:txBody>
      </p:sp>
      <p:sp>
        <p:nvSpPr>
          <p:cNvPr id="11" name="TextBox 10"/>
          <p:cNvSpPr txBox="1"/>
          <p:nvPr/>
        </p:nvSpPr>
        <p:spPr>
          <a:xfrm>
            <a:off x="0" y="34801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Tables in directories</a:t>
            </a:r>
          </a:p>
          <a:p>
            <a:pPr lvl="0" algn="ctr">
              <a:defRPr/>
            </a:pPr>
            <a:r>
              <a:rPr lang="en-US" sz="2000" b="0" kern="0" dirty="0">
                <a:solidFill>
                  <a:srgbClr val="0070C0"/>
                </a:solidFill>
                <a:latin typeface="Gill Sans"/>
                <a:cs typeface="Gill Sans"/>
              </a:rPr>
              <a:t>Partitions of tables in sub-directories</a:t>
            </a:r>
          </a:p>
          <a:p>
            <a:pPr lvl="0" algn="ctr">
              <a:defRPr/>
            </a:pPr>
            <a:r>
              <a:rPr lang="en-US" sz="2000" b="0" kern="0" dirty="0">
                <a:solidFill>
                  <a:srgbClr val="0070C0"/>
                </a:solidFill>
                <a:latin typeface="Gill Sans"/>
                <a:cs typeface="Gill Sans"/>
              </a:rPr>
              <a:t>Actual data in files (plain text or binary encoded)</a:t>
            </a:r>
          </a:p>
        </p:txBody>
      </p:sp>
    </p:spTree>
    <p:extLst>
      <p:ext uri="{BB962C8B-B14F-4D97-AF65-F5344CB8AC3E}">
        <p14:creationId xmlns:p14="http://schemas.microsoft.com/office/powerpoint/2010/main" val="3143197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65875570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800600" y="1371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Dim_Customer</a:t>
            </a:r>
            <a:endParaRPr kumimoji="0" lang="en-US" sz="2000" b="0" i="0" strike="noStrike" cap="none" normalizeH="0" baseline="0" dirty="0" smtClean="0">
              <a:ln>
                <a:noFill/>
              </a:ln>
              <a:solidFill>
                <a:schemeClr val="bg1"/>
              </a:solidFill>
              <a:effectLst/>
              <a:latin typeface="Gill Sans"/>
              <a:cs typeface="Gill Sans"/>
            </a:endParaRPr>
          </a:p>
        </p:txBody>
      </p:sp>
      <p:sp>
        <p:nvSpPr>
          <p:cNvPr id="7" name="Rectangle 6"/>
          <p:cNvSpPr/>
          <p:nvPr/>
        </p:nvSpPr>
        <p:spPr bwMode="auto">
          <a:xfrm>
            <a:off x="6934200" y="2133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Dim_Date</a:t>
            </a:r>
            <a:endParaRPr kumimoji="0" lang="en-US" sz="2000" b="0" i="0" strike="noStrike" cap="none" normalizeH="0" baseline="0" dirty="0" smtClean="0">
              <a:ln>
                <a:noFill/>
              </a:ln>
              <a:solidFill>
                <a:schemeClr val="bg1"/>
              </a:solidFill>
              <a:effectLst/>
              <a:latin typeface="Gill Sans"/>
              <a:cs typeface="Gill Sans"/>
            </a:endParaRPr>
          </a:p>
        </p:txBody>
      </p:sp>
      <p:sp>
        <p:nvSpPr>
          <p:cNvPr id="8" name="Rectangle 7"/>
          <p:cNvSpPr/>
          <p:nvPr/>
        </p:nvSpPr>
        <p:spPr bwMode="auto">
          <a:xfrm>
            <a:off x="533400" y="2667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Dim_Product</a:t>
            </a:r>
            <a:endParaRPr kumimoji="0" lang="en-US" sz="2000" b="0" i="0" strike="noStrike" cap="none" normalizeH="0" baseline="0" dirty="0" smtClean="0">
              <a:ln>
                <a:noFill/>
              </a:ln>
              <a:solidFill>
                <a:schemeClr val="bg1"/>
              </a:solidFill>
              <a:effectLst/>
              <a:latin typeface="Gill Sans"/>
              <a:cs typeface="Gill Sans"/>
            </a:endParaRPr>
          </a:p>
        </p:txBody>
      </p:sp>
      <p:sp>
        <p:nvSpPr>
          <p:cNvPr id="9" name="Rectangle 8"/>
          <p:cNvSpPr/>
          <p:nvPr/>
        </p:nvSpPr>
        <p:spPr bwMode="auto">
          <a:xfrm>
            <a:off x="3276600" y="2895600"/>
            <a:ext cx="18288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Fact_Sales</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30" name="Elbow Connector 29"/>
          <p:cNvCxnSpPr>
            <a:stCxn id="8" idx="2"/>
            <a:endCxn id="9" idx="1"/>
          </p:cNvCxnSpPr>
          <p:nvPr/>
        </p:nvCxnSpPr>
        <p:spPr bwMode="auto">
          <a:xfrm rot="16200000" flipH="1">
            <a:off x="2133600" y="3124200"/>
            <a:ext cx="457200" cy="18288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5981700" y="2400300"/>
            <a:ext cx="990600" cy="2743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bwMode="auto">
          <a:xfrm>
            <a:off x="5791200" y="5486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Dim_Store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9" name="Elbow Connector 18"/>
          <p:cNvCxnSpPr>
            <a:stCxn id="16" idx="1"/>
            <a:endCxn id="9" idx="2"/>
          </p:cNvCxnSpPr>
          <p:nvPr/>
        </p:nvCxnSpPr>
        <p:spPr bwMode="auto">
          <a:xfrm rot="10800000">
            <a:off x="4191000" y="5638800"/>
            <a:ext cx="1600200" cy="4191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1"/>
            <a:endCxn id="9" idx="0"/>
          </p:cNvCxnSpPr>
          <p:nvPr/>
        </p:nvCxnSpPr>
        <p:spPr bwMode="auto">
          <a:xfrm rot="10800000" flipV="1">
            <a:off x="4191000" y="1943100"/>
            <a:ext cx="609600" cy="952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OLAP Schema</a:t>
            </a:r>
          </a:p>
        </p:txBody>
      </p:sp>
    </p:spTree>
    <p:extLst>
      <p:ext uri="{BB962C8B-B14F-4D97-AF65-F5344CB8AC3E}">
        <p14:creationId xmlns:p14="http://schemas.microsoft.com/office/powerpoint/2010/main" val="41218095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TPC-H Data Warehouse</a:t>
            </a:r>
          </a:p>
        </p:txBody>
      </p:sp>
    </p:spTree>
    <p:extLst>
      <p:ext uri="{BB962C8B-B14F-4D97-AF65-F5344CB8AC3E}">
        <p14:creationId xmlns:p14="http://schemas.microsoft.com/office/powerpoint/2010/main" val="186985599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bwMode="auto">
          <a:xfrm>
            <a:off x="817262" y="1916668"/>
            <a:ext cx="4114800" cy="4114800"/>
          </a:xfrm>
          <a:prstGeom prst="cube">
            <a:avLst>
              <a:gd name="adj" fmla="val 29012"/>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 name="TextBox 4"/>
          <p:cNvSpPr txBox="1"/>
          <p:nvPr/>
        </p:nvSpPr>
        <p:spPr>
          <a:xfrm>
            <a:off x="817262" y="5955268"/>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store</a:t>
            </a:r>
            <a:endParaRPr lang="en-US" sz="1100" b="0" dirty="0">
              <a:solidFill>
                <a:schemeClr val="bg2"/>
              </a:solidFill>
              <a:latin typeface="Gill Sans"/>
              <a:cs typeface="Gill Sans"/>
            </a:endParaRPr>
          </a:p>
        </p:txBody>
      </p:sp>
      <p:sp>
        <p:nvSpPr>
          <p:cNvPr id="6" name="TextBox 5"/>
          <p:cNvSpPr txBox="1"/>
          <p:nvPr/>
        </p:nvSpPr>
        <p:spPr>
          <a:xfrm rot="16200000">
            <a:off x="-826871" y="4399002"/>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product</a:t>
            </a:r>
            <a:endParaRPr lang="en-US" sz="1100" b="0" dirty="0">
              <a:solidFill>
                <a:schemeClr val="bg2"/>
              </a:solidFill>
              <a:latin typeface="Gill Sans"/>
              <a:cs typeface="Gill Sans"/>
            </a:endParaRPr>
          </a:p>
        </p:txBody>
      </p:sp>
      <p:sp>
        <p:nvSpPr>
          <p:cNvPr id="7" name="TextBox 6"/>
          <p:cNvSpPr txBox="1"/>
          <p:nvPr/>
        </p:nvSpPr>
        <p:spPr>
          <a:xfrm rot="18900000">
            <a:off x="-217272" y="2276730"/>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time</a:t>
            </a:r>
            <a:endParaRPr lang="en-US" sz="1100" b="0" dirty="0">
              <a:solidFill>
                <a:schemeClr val="bg2"/>
              </a:solidFill>
              <a:latin typeface="Gill Sans"/>
              <a:cs typeface="Gill Sans"/>
            </a:endParaRPr>
          </a:p>
        </p:txBody>
      </p:sp>
      <p:sp>
        <p:nvSpPr>
          <p:cNvPr id="8" name="TextBox 7"/>
          <p:cNvSpPr txBox="1"/>
          <p:nvPr/>
        </p:nvSpPr>
        <p:spPr>
          <a:xfrm>
            <a:off x="5715000" y="3291245"/>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slice and dice</a:t>
            </a:r>
            <a:endParaRPr lang="en-US" sz="1400" b="0" dirty="0">
              <a:solidFill>
                <a:schemeClr val="bg2"/>
              </a:solidFill>
              <a:latin typeface="Gill Sans"/>
              <a:cs typeface="Gill Sans"/>
            </a:endParaRPr>
          </a:p>
        </p:txBody>
      </p:sp>
      <p:sp>
        <p:nvSpPr>
          <p:cNvPr id="9" name="TextBox 8"/>
          <p:cNvSpPr txBox="1"/>
          <p:nvPr/>
        </p:nvSpPr>
        <p:spPr>
          <a:xfrm>
            <a:off x="5410200" y="2757845"/>
            <a:ext cx="3352800" cy="523220"/>
          </a:xfrm>
          <a:prstGeom prst="rect">
            <a:avLst/>
          </a:prstGeom>
          <a:noFill/>
        </p:spPr>
        <p:txBody>
          <a:bodyPr wrap="square" rtlCol="0">
            <a:spAutoFit/>
          </a:bodyPr>
          <a:lstStyle/>
          <a:p>
            <a:r>
              <a:rPr lang="en-US" sz="2800" b="0" dirty="0" smtClean="0">
                <a:solidFill>
                  <a:schemeClr val="bg2"/>
                </a:solidFill>
                <a:latin typeface="Gill Sans"/>
                <a:cs typeface="Gill Sans"/>
              </a:rPr>
              <a:t>Common operations</a:t>
            </a:r>
            <a:endParaRPr lang="en-US" b="0" dirty="0">
              <a:solidFill>
                <a:schemeClr val="bg2"/>
              </a:solidFill>
              <a:latin typeface="Gill Sans"/>
              <a:cs typeface="Gill Sans"/>
            </a:endParaRPr>
          </a:p>
        </p:txBody>
      </p:sp>
      <p:sp>
        <p:nvSpPr>
          <p:cNvPr id="10" name="TextBox 9"/>
          <p:cNvSpPr txBox="1"/>
          <p:nvPr/>
        </p:nvSpPr>
        <p:spPr>
          <a:xfrm>
            <a:off x="5715000" y="3738890"/>
            <a:ext cx="2590800" cy="461665"/>
          </a:xfrm>
          <a:prstGeom prst="rect">
            <a:avLst/>
          </a:prstGeom>
          <a:noFill/>
        </p:spPr>
        <p:txBody>
          <a:bodyPr wrap="square" rtlCol="0">
            <a:spAutoFit/>
          </a:bodyPr>
          <a:lstStyle/>
          <a:p>
            <a:r>
              <a:rPr lang="en-US" sz="2400" b="0" dirty="0" smtClean="0">
                <a:solidFill>
                  <a:schemeClr val="bg2"/>
                </a:solidFill>
                <a:latin typeface="Gill Sans"/>
                <a:cs typeface="Gill Sans"/>
              </a:rPr>
              <a:t>roll up/drill down</a:t>
            </a:r>
            <a:endParaRPr lang="en-US" sz="1400" b="0" dirty="0">
              <a:solidFill>
                <a:schemeClr val="bg2"/>
              </a:solidFill>
              <a:latin typeface="Gill Sans"/>
              <a:cs typeface="Gill Sans"/>
            </a:endParaRPr>
          </a:p>
        </p:txBody>
      </p:sp>
      <p:sp>
        <p:nvSpPr>
          <p:cNvPr id="11" name="TextBox 10"/>
          <p:cNvSpPr txBox="1"/>
          <p:nvPr/>
        </p:nvSpPr>
        <p:spPr>
          <a:xfrm>
            <a:off x="5715000" y="4186535"/>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pivot</a:t>
            </a:r>
            <a:endParaRPr lang="en-US" sz="1400" b="0" dirty="0">
              <a:solidFill>
                <a:schemeClr val="bg2"/>
              </a:solidFill>
              <a:latin typeface="Gill Sans"/>
              <a:cs typeface="Gill Sans"/>
            </a:endParaRP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a:t>
            </a:r>
          </a:p>
        </p:txBody>
      </p:sp>
    </p:spTree>
    <p:extLst>
      <p:ext uri="{BB962C8B-B14F-4D97-AF65-F5344CB8AC3E}">
        <p14:creationId xmlns:p14="http://schemas.microsoft.com/office/powerpoint/2010/main" val="27667269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inder-block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008" y="0"/>
            <a:ext cx="14244608" cy="6858000"/>
          </a:xfrm>
          <a:prstGeom prst="rect">
            <a:avLst/>
          </a:prstGeom>
        </p:spPr>
      </p:pic>
      <p:sp>
        <p:nvSpPr>
          <p:cNvPr id="4" name="Title 3"/>
          <p:cNvSpPr>
            <a:spLocks noGrp="1"/>
          </p:cNvSpPr>
          <p:nvPr>
            <p:ph type="title" idx="4294967295"/>
          </p:nvPr>
        </p:nvSpPr>
        <p:spPr>
          <a:xfrm>
            <a:off x="762000" y="3314700"/>
            <a:ext cx="8229600" cy="1028700"/>
          </a:xfrm>
          <a:prstGeom prst="rect">
            <a:avLst/>
          </a:prstGeom>
        </p:spPr>
        <p:txBody>
          <a:bodyPr/>
          <a:lstStyle/>
          <a:p>
            <a:r>
              <a:rPr lang="en-US" sz="3200" b="0" dirty="0" smtClean="0">
                <a:solidFill>
                  <a:schemeClr val="tx1"/>
                </a:solidFill>
                <a:latin typeface="Gill Sans"/>
              </a:rPr>
              <a:t>MapReduce algorithms </a:t>
            </a:r>
            <a:br>
              <a:rPr lang="en-US" sz="3200" b="0" dirty="0" smtClean="0">
                <a:solidFill>
                  <a:schemeClr val="tx1"/>
                </a:solidFill>
                <a:latin typeface="Gill Sans"/>
              </a:rPr>
            </a:br>
            <a:r>
              <a:rPr lang="en-US" sz="3200" b="0" dirty="0" smtClean="0">
                <a:solidFill>
                  <a:schemeClr val="tx1"/>
                </a:solidFill>
                <a:latin typeface="Gill Sans"/>
              </a:rPr>
              <a:t>for processing relational data</a:t>
            </a:r>
            <a:endParaRPr lang="en-US" sz="3200" b="0" dirty="0">
              <a:solidFill>
                <a:schemeClr val="tx1"/>
              </a:solidFill>
              <a:latin typeface="Gill Sans"/>
            </a:endParaRPr>
          </a:p>
        </p:txBody>
      </p:sp>
      <p:sp>
        <p:nvSpPr>
          <p:cNvPr id="5" name="TextBox 4"/>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err="1" smtClean="0">
                <a:solidFill>
                  <a:srgbClr val="FFFFFF"/>
                </a:solidFill>
              </a:rPr>
              <a:t>www.flickr.com</a:t>
            </a:r>
            <a:r>
              <a:rPr lang="en-US" sz="1000" b="0" dirty="0">
                <a:solidFill>
                  <a:srgbClr val="FFFFFF"/>
                </a:solidFill>
              </a:rPr>
              <a:t>/photos/</a:t>
            </a:r>
            <a:r>
              <a:rPr lang="en-US" sz="1000" b="0" dirty="0" err="1">
                <a:solidFill>
                  <a:srgbClr val="FFFFFF"/>
                </a:solidFill>
              </a:rPr>
              <a:t>stikatphotography</a:t>
            </a:r>
            <a:r>
              <a:rPr lang="en-US" sz="1000" b="0" dirty="0">
                <a:solidFill>
                  <a:srgbClr val="FFFFFF"/>
                </a:solidFill>
              </a:rPr>
              <a:t>/1590190676/</a:t>
            </a:r>
          </a:p>
        </p:txBody>
      </p:sp>
    </p:spTree>
    <p:extLst>
      <p:ext uri="{BB962C8B-B14F-4D97-AF65-F5344CB8AC3E}">
        <p14:creationId xmlns:p14="http://schemas.microsoft.com/office/powerpoint/2010/main" val="174904582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Relational Algebra</a:t>
            </a:r>
          </a:p>
        </p:txBody>
      </p:sp>
      <p:sp>
        <p:nvSpPr>
          <p:cNvPr id="5" name="TextBox 4"/>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Primitives</a:t>
            </a:r>
          </a:p>
        </p:txBody>
      </p:sp>
      <p:sp>
        <p:nvSpPr>
          <p:cNvPr id="6" name="TextBox 5"/>
          <p:cNvSpPr txBox="1"/>
          <p:nvPr/>
        </p:nvSpPr>
        <p:spPr>
          <a:xfrm>
            <a:off x="0" y="1882914"/>
            <a:ext cx="9144000" cy="2246769"/>
          </a:xfrm>
          <a:prstGeom prst="rect">
            <a:avLst/>
          </a:prstGeom>
          <a:noFill/>
        </p:spPr>
        <p:txBody>
          <a:bodyPr wrap="square" rtlCol="0">
            <a:spAutoFit/>
          </a:bodyPr>
          <a:lstStyle/>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Projection (</a:t>
            </a:r>
            <a:r>
              <a:rPr lang="en-US" sz="2000" b="0" kern="0" dirty="0">
                <a:solidFill>
                  <a:srgbClr val="0070C0"/>
                </a:solidFill>
                <a:latin typeface="Gill Sans"/>
                <a:cs typeface="Gill Sans"/>
                <a:sym typeface="Symbol"/>
              </a:rPr>
              <a:t>)</a:t>
            </a:r>
            <a:endParaRPr lang="en-US" sz="2000" b="0" kern="0" dirty="0">
              <a:solidFill>
                <a:srgbClr val="0070C0"/>
              </a:solidFill>
              <a:latin typeface="Gill Sans"/>
              <a:cs typeface="Gill Sans"/>
            </a:endParaRP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Selection (</a:t>
            </a:r>
            <a:r>
              <a:rPr lang="en-US" sz="2000" b="0" kern="0" dirty="0">
                <a:solidFill>
                  <a:srgbClr val="0070C0"/>
                </a:solidFill>
                <a:latin typeface="Gill Sans"/>
                <a:cs typeface="Gill Sans"/>
                <a:sym typeface="Symbol"/>
              </a:rPr>
              <a:t></a:t>
            </a:r>
            <a:r>
              <a:rPr lang="en-US" sz="2000" b="0" kern="0" dirty="0">
                <a:solidFill>
                  <a:srgbClr val="0070C0"/>
                </a:solidFill>
                <a:latin typeface="Gill Sans"/>
                <a:cs typeface="Gill Sans"/>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Cartesian product (</a:t>
            </a:r>
            <a:r>
              <a:rPr lang="en-US" sz="2000" b="0" kern="0" dirty="0">
                <a:solidFill>
                  <a:srgbClr val="0070C0"/>
                </a:solidFill>
                <a:latin typeface="Gill Sans"/>
                <a:cs typeface="Gill Sans"/>
                <a:sym typeface="Symbol"/>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Set union (</a:t>
            </a:r>
            <a:r>
              <a:rPr lang="en-US" sz="2000" b="0" kern="0" dirty="0">
                <a:solidFill>
                  <a:srgbClr val="0070C0"/>
                </a:solidFill>
                <a:latin typeface="Gill Sans"/>
                <a:cs typeface="Gill Sans"/>
                <a:sym typeface="Symbol"/>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Set difference (</a:t>
            </a:r>
            <a:r>
              <a:rPr lang="en-US" sz="2000" b="0" kern="0" dirty="0">
                <a:solidFill>
                  <a:srgbClr val="0070C0"/>
                </a:solidFill>
                <a:latin typeface="Gill Sans"/>
                <a:cs typeface="Gill Sans"/>
                <a:sym typeface="Symbol"/>
              </a:rPr>
              <a:t></a:t>
            </a:r>
            <a:r>
              <a:rPr lang="en-US" sz="2000" b="0" kern="0" dirty="0">
                <a:solidFill>
                  <a:srgbClr val="0070C0"/>
                </a:solidFill>
                <a:latin typeface="Gill Sans"/>
                <a:cs typeface="Gill Sans"/>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Rename (</a:t>
            </a:r>
            <a:r>
              <a:rPr lang="en-US" sz="2000" b="0" kern="0" dirty="0">
                <a:solidFill>
                  <a:srgbClr val="0070C0"/>
                </a:solidFill>
                <a:latin typeface="Gill Sans"/>
                <a:cs typeface="Gill Sans"/>
                <a:sym typeface="Symbol"/>
              </a:rPr>
              <a:t>)</a:t>
            </a:r>
            <a:endParaRPr lang="en-US" sz="2000" b="0" kern="0" dirty="0">
              <a:solidFill>
                <a:srgbClr val="0070C0"/>
              </a:solidFill>
              <a:latin typeface="Gill Sans"/>
              <a:cs typeface="Gill Sans"/>
            </a:endParaRPr>
          </a:p>
        </p:txBody>
      </p:sp>
      <p:sp>
        <p:nvSpPr>
          <p:cNvPr id="7" name="TextBox 6"/>
          <p:cNvSpPr txBox="1"/>
          <p:nvPr/>
        </p:nvSpPr>
        <p:spPr>
          <a:xfrm>
            <a:off x="0" y="4394537"/>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Other Operations</a:t>
            </a:r>
            <a:endParaRPr lang="en-US" sz="2400" b="0" kern="0" dirty="0">
              <a:solidFill>
                <a:srgbClr val="000000"/>
              </a:solidFill>
              <a:latin typeface="Gill Sans"/>
              <a:cs typeface="Gill Sans"/>
            </a:endParaRPr>
          </a:p>
        </p:txBody>
      </p:sp>
      <p:sp>
        <p:nvSpPr>
          <p:cNvPr id="8" name="TextBox 7"/>
          <p:cNvSpPr txBox="1"/>
          <p:nvPr/>
        </p:nvSpPr>
        <p:spPr>
          <a:xfrm>
            <a:off x="0" y="47755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Join (⋈)</a:t>
            </a:r>
          </a:p>
          <a:p>
            <a:pPr lvl="0" algn="ctr">
              <a:defRPr/>
            </a:pPr>
            <a:r>
              <a:rPr lang="en-US" sz="2000" b="0" kern="0" dirty="0">
                <a:solidFill>
                  <a:srgbClr val="0070C0"/>
                </a:solidFill>
                <a:latin typeface="Gill Sans"/>
                <a:cs typeface="Gill Sans"/>
              </a:rPr>
              <a:t>Group by… aggregation</a:t>
            </a:r>
          </a:p>
          <a:p>
            <a:pPr lvl="0" algn="ctr">
              <a:defRPr/>
            </a:pPr>
            <a:r>
              <a:rPr lang="en-US" sz="2000" b="0" kern="0" dirty="0">
                <a:solidFill>
                  <a:srgbClr val="0070C0"/>
                </a:solidFill>
                <a:latin typeface="Gill Sans"/>
                <a:cs typeface="Gill Sans"/>
              </a:rPr>
              <a:t>…</a:t>
            </a:r>
          </a:p>
        </p:txBody>
      </p:sp>
    </p:spTree>
    <p:extLst>
      <p:ext uri="{BB962C8B-B14F-4D97-AF65-F5344CB8AC3E}">
        <p14:creationId xmlns:p14="http://schemas.microsoft.com/office/powerpoint/2010/main" val="1046246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 Arrow 33"/>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Down Arrow 34"/>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863297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2057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TextBox 5"/>
          <p:cNvSpPr txBox="1"/>
          <p:nvPr/>
        </p:nvSpPr>
        <p:spPr>
          <a:xfrm>
            <a:off x="838200" y="20574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7" name="Rectangle 6"/>
          <p:cNvSpPr/>
          <p:nvPr/>
        </p:nvSpPr>
        <p:spPr>
          <a:xfrm>
            <a:off x="20574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ounded Rectangle 19"/>
          <p:cNvSpPr/>
          <p:nvPr/>
        </p:nvSpPr>
        <p:spPr bwMode="auto">
          <a:xfrm>
            <a:off x="2514600" y="2057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1" name="Oval 20"/>
          <p:cNvSpPr/>
          <p:nvPr/>
        </p:nvSpPr>
        <p:spPr bwMode="auto">
          <a:xfrm>
            <a:off x="30480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nvGrpSpPr>
          <p:cNvPr id="3" name="Group 39"/>
          <p:cNvGrpSpPr/>
          <p:nvPr/>
        </p:nvGrpSpPr>
        <p:grpSpPr>
          <a:xfrm>
            <a:off x="4097338" y="3352800"/>
            <a:ext cx="703262" cy="533400"/>
            <a:chOff x="3862388" y="1524000"/>
            <a:chExt cx="703262" cy="533400"/>
          </a:xfrm>
        </p:grpSpPr>
        <p:sp>
          <p:nvSpPr>
            <p:cNvPr id="24" name="Rectangle 23"/>
            <p:cNvSpPr/>
            <p:nvPr/>
          </p:nvSpPr>
          <p:spPr>
            <a:xfrm>
              <a:off x="4337050" y="1828800"/>
              <a:ext cx="228600" cy="228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aphicFrame>
          <p:nvGraphicFramePr>
            <p:cNvPr id="26" name="Object 25"/>
            <p:cNvGraphicFramePr>
              <a:graphicFrameLocks noChangeAspect="1"/>
            </p:cNvGraphicFramePr>
            <p:nvPr/>
          </p:nvGraphicFramePr>
          <p:xfrm>
            <a:off x="3862388" y="1524000"/>
            <a:ext cx="574675" cy="527050"/>
          </p:xfrm>
          <a:graphic>
            <a:graphicData uri="http://schemas.openxmlformats.org/presentationml/2006/ole">
              <mc:AlternateContent xmlns:mc="http://schemas.openxmlformats.org/markup-compatibility/2006">
                <mc:Choice xmlns:v="urn:schemas-microsoft-com:vml" Requires="v">
                  <p:oleObj spid="_x0000_s3178" name="Equation" r:id="rId3" imgW="152280" imgH="139680" progId="Equation.3">
                    <p:embed/>
                  </p:oleObj>
                </mc:Choice>
                <mc:Fallback>
                  <p:oleObj name="Equation" r:id="rId3" imgW="1522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388" y="1524000"/>
                          <a:ext cx="574675" cy="5270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28" name="Rectangle 27"/>
          <p:cNvSpPr/>
          <p:nvPr/>
        </p:nvSpPr>
        <p:spPr>
          <a:xfrm>
            <a:off x="1295400" y="2590800"/>
            <a:ext cx="685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9" name="TextBox 28"/>
          <p:cNvSpPr txBox="1"/>
          <p:nvPr/>
        </p:nvSpPr>
        <p:spPr>
          <a:xfrm>
            <a:off x="838200" y="25908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2</a:t>
            </a:r>
          </a:p>
        </p:txBody>
      </p:sp>
      <p:sp>
        <p:nvSpPr>
          <p:cNvPr id="30" name="Rectangle 29"/>
          <p:cNvSpPr/>
          <p:nvPr/>
        </p:nvSpPr>
        <p:spPr>
          <a:xfrm>
            <a:off x="20574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ounded Rectangle 30"/>
          <p:cNvSpPr/>
          <p:nvPr/>
        </p:nvSpPr>
        <p:spPr bwMode="auto">
          <a:xfrm>
            <a:off x="2514600" y="2590800"/>
            <a:ext cx="457200" cy="381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2" name="Oval 31"/>
          <p:cNvSpPr/>
          <p:nvPr/>
        </p:nvSpPr>
        <p:spPr bwMode="auto">
          <a:xfrm>
            <a:off x="30480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4" name="Rectangle 33"/>
          <p:cNvSpPr/>
          <p:nvPr/>
        </p:nvSpPr>
        <p:spPr>
          <a:xfrm>
            <a:off x="1295400" y="31242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TextBox 34"/>
          <p:cNvSpPr txBox="1"/>
          <p:nvPr/>
        </p:nvSpPr>
        <p:spPr>
          <a:xfrm>
            <a:off x="838200" y="31242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36" name="Rectangle 35"/>
          <p:cNvSpPr/>
          <p:nvPr/>
        </p:nvSpPr>
        <p:spPr>
          <a:xfrm>
            <a:off x="20574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7" name="Rounded Rectangle 36"/>
          <p:cNvSpPr/>
          <p:nvPr/>
        </p:nvSpPr>
        <p:spPr bwMode="auto">
          <a:xfrm>
            <a:off x="2514600" y="31242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Oval 37"/>
          <p:cNvSpPr/>
          <p:nvPr/>
        </p:nvSpPr>
        <p:spPr bwMode="auto">
          <a:xfrm>
            <a:off x="30480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a:xfrm>
            <a:off x="3733800" y="3276600"/>
            <a:ext cx="1447800" cy="1588"/>
          </a:xfrm>
          <a:prstGeom prst="straightConnector1">
            <a:avLst/>
          </a:prstGeom>
          <a:noFill/>
          <a:ln w="28575" cap="flat" cmpd="sng" algn="ctr">
            <a:solidFill>
              <a:sysClr val="windowText" lastClr="000000"/>
            </a:solidFill>
            <a:prstDash val="solid"/>
            <a:tailEnd type="arrow"/>
          </a:ln>
          <a:effectLst/>
        </p:spPr>
      </p:cxnSp>
      <p:sp>
        <p:nvSpPr>
          <p:cNvPr id="42" name="Rectangle 41"/>
          <p:cNvSpPr/>
          <p:nvPr/>
        </p:nvSpPr>
        <p:spPr>
          <a:xfrm>
            <a:off x="1295400" y="3657600"/>
            <a:ext cx="6858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3" name="TextBox 42"/>
          <p:cNvSpPr txBox="1"/>
          <p:nvPr/>
        </p:nvSpPr>
        <p:spPr>
          <a:xfrm>
            <a:off x="838200" y="36576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4</a:t>
            </a:r>
          </a:p>
        </p:txBody>
      </p:sp>
      <p:sp>
        <p:nvSpPr>
          <p:cNvPr id="44" name="Rectangle 43"/>
          <p:cNvSpPr/>
          <p:nvPr/>
        </p:nvSpPr>
        <p:spPr>
          <a:xfrm>
            <a:off x="20574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5" name="Rounded Rectangle 44"/>
          <p:cNvSpPr/>
          <p:nvPr/>
        </p:nvSpPr>
        <p:spPr bwMode="auto">
          <a:xfrm>
            <a:off x="2514600" y="3657600"/>
            <a:ext cx="457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6" name="Oval 45"/>
          <p:cNvSpPr/>
          <p:nvPr/>
        </p:nvSpPr>
        <p:spPr bwMode="auto">
          <a:xfrm>
            <a:off x="30480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8" name="Rectangle 47"/>
          <p:cNvSpPr/>
          <p:nvPr/>
        </p:nvSpPr>
        <p:spPr>
          <a:xfrm>
            <a:off x="1295400" y="41910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9" name="TextBox 48"/>
          <p:cNvSpPr txBox="1"/>
          <p:nvPr/>
        </p:nvSpPr>
        <p:spPr>
          <a:xfrm>
            <a:off x="838200" y="4191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5</a:t>
            </a:r>
          </a:p>
        </p:txBody>
      </p:sp>
      <p:sp>
        <p:nvSpPr>
          <p:cNvPr id="50" name="Rectangle 49"/>
          <p:cNvSpPr/>
          <p:nvPr/>
        </p:nvSpPr>
        <p:spPr>
          <a:xfrm>
            <a:off x="20574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Rounded Rectangle 50"/>
          <p:cNvSpPr/>
          <p:nvPr/>
        </p:nvSpPr>
        <p:spPr bwMode="auto">
          <a:xfrm>
            <a:off x="2514600" y="41910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2" name="Oval 51"/>
          <p:cNvSpPr/>
          <p:nvPr/>
        </p:nvSpPr>
        <p:spPr bwMode="auto">
          <a:xfrm>
            <a:off x="30480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6" name="Rectangle 55"/>
          <p:cNvSpPr/>
          <p:nvPr/>
        </p:nvSpPr>
        <p:spPr>
          <a:xfrm>
            <a:off x="5867400" y="2819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8" name="TextBox 57"/>
          <p:cNvSpPr txBox="1"/>
          <p:nvPr/>
        </p:nvSpPr>
        <p:spPr>
          <a:xfrm>
            <a:off x="5410200" y="28194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61" name="Rectangle 60"/>
          <p:cNvSpPr/>
          <p:nvPr/>
        </p:nvSpPr>
        <p:spPr>
          <a:xfrm>
            <a:off x="6629400" y="2819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3" name="Rounded Rectangle 62"/>
          <p:cNvSpPr/>
          <p:nvPr/>
        </p:nvSpPr>
        <p:spPr bwMode="auto">
          <a:xfrm>
            <a:off x="7086600" y="2819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66" name="Oval 65"/>
          <p:cNvSpPr/>
          <p:nvPr/>
        </p:nvSpPr>
        <p:spPr bwMode="auto">
          <a:xfrm>
            <a:off x="7620000" y="2819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9" name="Rectangle 78"/>
          <p:cNvSpPr/>
          <p:nvPr/>
        </p:nvSpPr>
        <p:spPr>
          <a:xfrm>
            <a:off x="5867400" y="33528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0" name="TextBox 79"/>
          <p:cNvSpPr txBox="1"/>
          <p:nvPr/>
        </p:nvSpPr>
        <p:spPr>
          <a:xfrm>
            <a:off x="5410200" y="33528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81" name="Rectangle 80"/>
          <p:cNvSpPr/>
          <p:nvPr/>
        </p:nvSpPr>
        <p:spPr>
          <a:xfrm>
            <a:off x="6629400" y="33528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2" name="Rounded Rectangle 81"/>
          <p:cNvSpPr/>
          <p:nvPr/>
        </p:nvSpPr>
        <p:spPr bwMode="auto">
          <a:xfrm>
            <a:off x="7086600" y="33528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3" name="Oval 82"/>
          <p:cNvSpPr/>
          <p:nvPr/>
        </p:nvSpPr>
        <p:spPr bwMode="auto">
          <a:xfrm>
            <a:off x="7620000" y="33528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Selection</a:t>
            </a:r>
          </a:p>
        </p:txBody>
      </p:sp>
    </p:spTree>
    <p:extLst>
      <p:ext uri="{BB962C8B-B14F-4D97-AF65-F5344CB8AC3E}">
        <p14:creationId xmlns:p14="http://schemas.microsoft.com/office/powerpoint/2010/main" val="288238317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Selection in MapReduce</a:t>
            </a:r>
          </a:p>
        </p:txBody>
      </p:sp>
      <p:sp>
        <p:nvSpPr>
          <p:cNvPr id="5" name="TextBox 4"/>
          <p:cNvSpPr txBox="1"/>
          <p:nvPr/>
        </p:nvSpPr>
        <p:spPr>
          <a:xfrm>
            <a:off x="0" y="18067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Easy!</a:t>
            </a:r>
          </a:p>
        </p:txBody>
      </p:sp>
      <p:sp>
        <p:nvSpPr>
          <p:cNvPr id="6" name="TextBox 5"/>
          <p:cNvSpPr txBox="1"/>
          <p:nvPr/>
        </p:nvSpPr>
        <p:spPr>
          <a:xfrm>
            <a:off x="0" y="2187714"/>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 mapper: process each tuple, only emit tuples that meet criteria</a:t>
            </a:r>
          </a:p>
          <a:p>
            <a:pPr lvl="0" algn="ctr">
              <a:defRPr/>
            </a:pPr>
            <a:r>
              <a:rPr lang="en-US" sz="2000" b="0" kern="0" dirty="0">
                <a:solidFill>
                  <a:srgbClr val="0070C0"/>
                </a:solidFill>
                <a:latin typeface="Gill Sans"/>
                <a:cs typeface="Gill Sans"/>
              </a:rPr>
              <a:t>Can be pipelined with projection</a:t>
            </a:r>
          </a:p>
          <a:p>
            <a:pPr lvl="0" algn="ctr">
              <a:defRPr/>
            </a:pPr>
            <a:r>
              <a:rPr lang="en-US" sz="2000" b="0" kern="0" dirty="0">
                <a:solidFill>
                  <a:srgbClr val="0070C0"/>
                </a:solidFill>
                <a:latin typeface="Gill Sans"/>
                <a:cs typeface="Gill Sans"/>
              </a:rPr>
              <a:t>No reducers necessary (unless to do something else)</a:t>
            </a:r>
          </a:p>
        </p:txBody>
      </p:sp>
      <p:sp>
        <p:nvSpPr>
          <p:cNvPr id="7" name="TextBox 6"/>
          <p:cNvSpPr txBox="1"/>
          <p:nvPr/>
        </p:nvSpPr>
        <p:spPr>
          <a:xfrm>
            <a:off x="0" y="34801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Performance mostly limited by HDFS throughput</a:t>
            </a:r>
          </a:p>
        </p:txBody>
      </p:sp>
      <p:sp>
        <p:nvSpPr>
          <p:cNvPr id="8" name="TextBox 7"/>
          <p:cNvSpPr txBox="1"/>
          <p:nvPr/>
        </p:nvSpPr>
        <p:spPr>
          <a:xfrm>
            <a:off x="0" y="38611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Speed of encoding/decoding tuples becomes important</a:t>
            </a:r>
          </a:p>
          <a:p>
            <a:pPr lvl="0" algn="ctr">
              <a:defRPr/>
            </a:pPr>
            <a:r>
              <a:rPr lang="en-US" sz="2000" b="0" kern="0" dirty="0">
                <a:solidFill>
                  <a:srgbClr val="0070C0"/>
                </a:solidFill>
                <a:latin typeface="Gill Sans"/>
                <a:cs typeface="Gill Sans"/>
              </a:rPr>
              <a:t>Take advantage of compression when available</a:t>
            </a:r>
          </a:p>
          <a:p>
            <a:pPr lvl="0" algn="ctr">
              <a:defRPr/>
            </a:pPr>
            <a:r>
              <a:rPr lang="en-US" sz="2000" b="0" kern="0" dirty="0" err="1">
                <a:solidFill>
                  <a:srgbClr val="0070C0"/>
                </a:solidFill>
                <a:latin typeface="Gill Sans"/>
                <a:cs typeface="Gill Sans"/>
              </a:rPr>
              <a:t>Semistructured</a:t>
            </a:r>
            <a:r>
              <a:rPr lang="en-US" sz="2000" b="0" kern="0" dirty="0">
                <a:solidFill>
                  <a:srgbClr val="0070C0"/>
                </a:solidFill>
                <a:latin typeface="Gill Sans"/>
                <a:cs typeface="Gill Sans"/>
              </a:rPr>
              <a:t> data? No problem!</a:t>
            </a:r>
          </a:p>
        </p:txBody>
      </p:sp>
    </p:spTree>
    <p:extLst>
      <p:ext uri="{BB962C8B-B14F-4D97-AF65-F5344CB8AC3E}">
        <p14:creationId xmlns:p14="http://schemas.microsoft.com/office/powerpoint/2010/main" val="3958113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2057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TextBox 5"/>
          <p:cNvSpPr txBox="1"/>
          <p:nvPr/>
        </p:nvSpPr>
        <p:spPr>
          <a:xfrm>
            <a:off x="1143000" y="20574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7" name="Rectangle 6"/>
          <p:cNvSpPr/>
          <p:nvPr/>
        </p:nvSpPr>
        <p:spPr>
          <a:xfrm>
            <a:off x="23622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ounded Rectangle 19"/>
          <p:cNvSpPr/>
          <p:nvPr/>
        </p:nvSpPr>
        <p:spPr bwMode="auto">
          <a:xfrm>
            <a:off x="2819400" y="2057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1" name="Oval 20"/>
          <p:cNvSpPr/>
          <p:nvPr/>
        </p:nvSpPr>
        <p:spPr bwMode="auto">
          <a:xfrm>
            <a:off x="33528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nvGrpSpPr>
          <p:cNvPr id="40" name="Group 39"/>
          <p:cNvGrpSpPr/>
          <p:nvPr/>
        </p:nvGrpSpPr>
        <p:grpSpPr>
          <a:xfrm>
            <a:off x="4343400" y="3352800"/>
            <a:ext cx="984250" cy="533400"/>
            <a:chOff x="3886200" y="1524000"/>
            <a:chExt cx="984250" cy="533400"/>
          </a:xfrm>
        </p:grpSpPr>
        <p:sp>
          <p:nvSpPr>
            <p:cNvPr id="24" name="Rectangle 23"/>
            <p:cNvSpPr/>
            <p:nvPr/>
          </p:nvSpPr>
          <p:spPr>
            <a:xfrm>
              <a:off x="4337050" y="1828800"/>
              <a:ext cx="228600" cy="228600"/>
            </a:xfrm>
            <a:prstGeom prst="rect">
              <a:avLst/>
            </a:prstGeom>
            <a:no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 name="Oval 24"/>
            <p:cNvSpPr/>
            <p:nvPr/>
          </p:nvSpPr>
          <p:spPr bwMode="auto">
            <a:xfrm>
              <a:off x="4641850" y="1828800"/>
              <a:ext cx="228600" cy="228600"/>
            </a:xfrm>
            <a:prstGeom prst="ellipse">
              <a:avLst/>
            </a:prstGeom>
            <a:noFill/>
            <a:ln>
              <a:solidFill>
                <a:schemeClr val="bg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aphicFrame>
          <p:nvGraphicFramePr>
            <p:cNvPr id="26" name="Object 25"/>
            <p:cNvGraphicFramePr>
              <a:graphicFrameLocks noChangeAspect="1"/>
            </p:cNvGraphicFramePr>
            <p:nvPr/>
          </p:nvGraphicFramePr>
          <p:xfrm>
            <a:off x="3886200" y="1524000"/>
            <a:ext cx="527050" cy="527050"/>
          </p:xfrm>
          <a:graphic>
            <a:graphicData uri="http://schemas.openxmlformats.org/presentationml/2006/ole">
              <mc:AlternateContent xmlns:mc="http://schemas.openxmlformats.org/markup-compatibility/2006">
                <mc:Choice xmlns:v="urn:schemas-microsoft-com:vml" Requires="v">
                  <p:oleObj spid="_x0000_s4202" name="Equation" r:id="rId3" imgW="139680" imgH="139680" progId="Equation.3">
                    <p:embed/>
                  </p:oleObj>
                </mc:Choice>
                <mc:Fallback>
                  <p:oleObj name="Equation" r:id="rId3" imgW="1396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524000"/>
                          <a:ext cx="527050" cy="5270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28" name="Rectangle 27"/>
          <p:cNvSpPr/>
          <p:nvPr/>
        </p:nvSpPr>
        <p:spPr>
          <a:xfrm>
            <a:off x="1600200" y="2590800"/>
            <a:ext cx="685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9" name="TextBox 28"/>
          <p:cNvSpPr txBox="1"/>
          <p:nvPr/>
        </p:nvSpPr>
        <p:spPr>
          <a:xfrm>
            <a:off x="1143000" y="25908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2</a:t>
            </a:r>
          </a:p>
        </p:txBody>
      </p:sp>
      <p:sp>
        <p:nvSpPr>
          <p:cNvPr id="30" name="Rectangle 29"/>
          <p:cNvSpPr/>
          <p:nvPr/>
        </p:nvSpPr>
        <p:spPr>
          <a:xfrm>
            <a:off x="23622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ounded Rectangle 30"/>
          <p:cNvSpPr/>
          <p:nvPr/>
        </p:nvSpPr>
        <p:spPr bwMode="auto">
          <a:xfrm>
            <a:off x="2819400" y="2590800"/>
            <a:ext cx="457200" cy="381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2" name="Oval 31"/>
          <p:cNvSpPr/>
          <p:nvPr/>
        </p:nvSpPr>
        <p:spPr bwMode="auto">
          <a:xfrm>
            <a:off x="33528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4" name="Rectangle 33"/>
          <p:cNvSpPr/>
          <p:nvPr/>
        </p:nvSpPr>
        <p:spPr>
          <a:xfrm>
            <a:off x="1600200" y="31242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TextBox 34"/>
          <p:cNvSpPr txBox="1"/>
          <p:nvPr/>
        </p:nvSpPr>
        <p:spPr>
          <a:xfrm>
            <a:off x="1143000" y="31242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36" name="Rectangle 35"/>
          <p:cNvSpPr/>
          <p:nvPr/>
        </p:nvSpPr>
        <p:spPr>
          <a:xfrm>
            <a:off x="23622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7" name="Rounded Rectangle 36"/>
          <p:cNvSpPr/>
          <p:nvPr/>
        </p:nvSpPr>
        <p:spPr bwMode="auto">
          <a:xfrm>
            <a:off x="2819400" y="31242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Oval 37"/>
          <p:cNvSpPr/>
          <p:nvPr/>
        </p:nvSpPr>
        <p:spPr bwMode="auto">
          <a:xfrm>
            <a:off x="33528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a:xfrm>
            <a:off x="4267200" y="3276600"/>
            <a:ext cx="1447800" cy="1588"/>
          </a:xfrm>
          <a:prstGeom prst="straightConnector1">
            <a:avLst/>
          </a:prstGeom>
          <a:noFill/>
          <a:ln w="28575" cap="flat" cmpd="sng" algn="ctr">
            <a:solidFill>
              <a:sysClr val="windowText" lastClr="000000"/>
            </a:solidFill>
            <a:prstDash val="solid"/>
            <a:tailEnd type="arrow"/>
          </a:ln>
          <a:effectLst/>
        </p:spPr>
      </p:cxnSp>
      <p:sp>
        <p:nvSpPr>
          <p:cNvPr id="42" name="Rectangle 41"/>
          <p:cNvSpPr/>
          <p:nvPr/>
        </p:nvSpPr>
        <p:spPr>
          <a:xfrm>
            <a:off x="1600200" y="3657600"/>
            <a:ext cx="6858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3" name="TextBox 42"/>
          <p:cNvSpPr txBox="1"/>
          <p:nvPr/>
        </p:nvSpPr>
        <p:spPr>
          <a:xfrm>
            <a:off x="1143000" y="36576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4</a:t>
            </a:r>
          </a:p>
        </p:txBody>
      </p:sp>
      <p:sp>
        <p:nvSpPr>
          <p:cNvPr id="44" name="Rectangle 43"/>
          <p:cNvSpPr/>
          <p:nvPr/>
        </p:nvSpPr>
        <p:spPr>
          <a:xfrm>
            <a:off x="23622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5" name="Rounded Rectangle 44"/>
          <p:cNvSpPr/>
          <p:nvPr/>
        </p:nvSpPr>
        <p:spPr bwMode="auto">
          <a:xfrm>
            <a:off x="2819400" y="3657600"/>
            <a:ext cx="457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6" name="Oval 45"/>
          <p:cNvSpPr/>
          <p:nvPr/>
        </p:nvSpPr>
        <p:spPr bwMode="auto">
          <a:xfrm>
            <a:off x="33528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8" name="Rectangle 47"/>
          <p:cNvSpPr/>
          <p:nvPr/>
        </p:nvSpPr>
        <p:spPr>
          <a:xfrm>
            <a:off x="1600200" y="41910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9" name="TextBox 48"/>
          <p:cNvSpPr txBox="1"/>
          <p:nvPr/>
        </p:nvSpPr>
        <p:spPr>
          <a:xfrm>
            <a:off x="1143000" y="4191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5</a:t>
            </a:r>
          </a:p>
        </p:txBody>
      </p:sp>
      <p:sp>
        <p:nvSpPr>
          <p:cNvPr id="50" name="Rectangle 49"/>
          <p:cNvSpPr/>
          <p:nvPr/>
        </p:nvSpPr>
        <p:spPr>
          <a:xfrm>
            <a:off x="23622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Rounded Rectangle 50"/>
          <p:cNvSpPr/>
          <p:nvPr/>
        </p:nvSpPr>
        <p:spPr bwMode="auto">
          <a:xfrm>
            <a:off x="2819400" y="41910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2" name="Oval 51"/>
          <p:cNvSpPr/>
          <p:nvPr/>
        </p:nvSpPr>
        <p:spPr bwMode="auto">
          <a:xfrm>
            <a:off x="33528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4" name="TextBox 53"/>
          <p:cNvSpPr txBox="1"/>
          <p:nvPr/>
        </p:nvSpPr>
        <p:spPr>
          <a:xfrm>
            <a:off x="6096000" y="20574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55" name="Rectangle 54"/>
          <p:cNvSpPr/>
          <p:nvPr/>
        </p:nvSpPr>
        <p:spPr>
          <a:xfrm>
            <a:off x="65532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7" name="Oval 56"/>
          <p:cNvSpPr/>
          <p:nvPr/>
        </p:nvSpPr>
        <p:spPr bwMode="auto">
          <a:xfrm>
            <a:off x="70104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9" name="TextBox 58"/>
          <p:cNvSpPr txBox="1"/>
          <p:nvPr/>
        </p:nvSpPr>
        <p:spPr>
          <a:xfrm>
            <a:off x="6096000" y="25908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2</a:t>
            </a:r>
          </a:p>
        </p:txBody>
      </p:sp>
      <p:sp>
        <p:nvSpPr>
          <p:cNvPr id="60" name="Rectangle 59"/>
          <p:cNvSpPr/>
          <p:nvPr/>
        </p:nvSpPr>
        <p:spPr>
          <a:xfrm>
            <a:off x="65532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2" name="Oval 61"/>
          <p:cNvSpPr/>
          <p:nvPr/>
        </p:nvSpPr>
        <p:spPr bwMode="auto">
          <a:xfrm>
            <a:off x="70104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64" name="TextBox 63"/>
          <p:cNvSpPr txBox="1"/>
          <p:nvPr/>
        </p:nvSpPr>
        <p:spPr>
          <a:xfrm>
            <a:off x="6096000" y="31242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65" name="Rectangle 64"/>
          <p:cNvSpPr/>
          <p:nvPr/>
        </p:nvSpPr>
        <p:spPr>
          <a:xfrm>
            <a:off x="65532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7" name="Oval 66"/>
          <p:cNvSpPr/>
          <p:nvPr/>
        </p:nvSpPr>
        <p:spPr bwMode="auto">
          <a:xfrm>
            <a:off x="70104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69" name="TextBox 68"/>
          <p:cNvSpPr txBox="1"/>
          <p:nvPr/>
        </p:nvSpPr>
        <p:spPr>
          <a:xfrm>
            <a:off x="6096000" y="36576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4</a:t>
            </a:r>
          </a:p>
        </p:txBody>
      </p:sp>
      <p:sp>
        <p:nvSpPr>
          <p:cNvPr id="70" name="Rectangle 69"/>
          <p:cNvSpPr/>
          <p:nvPr/>
        </p:nvSpPr>
        <p:spPr>
          <a:xfrm>
            <a:off x="65532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2" name="Oval 71"/>
          <p:cNvSpPr/>
          <p:nvPr/>
        </p:nvSpPr>
        <p:spPr bwMode="auto">
          <a:xfrm>
            <a:off x="70104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4" name="TextBox 73"/>
          <p:cNvSpPr txBox="1"/>
          <p:nvPr/>
        </p:nvSpPr>
        <p:spPr>
          <a:xfrm>
            <a:off x="6096000" y="4191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5</a:t>
            </a:r>
          </a:p>
        </p:txBody>
      </p:sp>
      <p:sp>
        <p:nvSpPr>
          <p:cNvPr id="75" name="Rectangle 74"/>
          <p:cNvSpPr/>
          <p:nvPr/>
        </p:nvSpPr>
        <p:spPr>
          <a:xfrm>
            <a:off x="65532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7" name="Oval 76"/>
          <p:cNvSpPr/>
          <p:nvPr/>
        </p:nvSpPr>
        <p:spPr bwMode="auto">
          <a:xfrm>
            <a:off x="70104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Projection </a:t>
            </a:r>
          </a:p>
        </p:txBody>
      </p:sp>
    </p:spTree>
    <p:extLst>
      <p:ext uri="{BB962C8B-B14F-4D97-AF65-F5344CB8AC3E}">
        <p14:creationId xmlns:p14="http://schemas.microsoft.com/office/powerpoint/2010/main" val="12288108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Projection </a:t>
            </a:r>
            <a:r>
              <a:rPr lang="en-US" sz="3600" b="0" kern="0" dirty="0">
                <a:solidFill>
                  <a:srgbClr val="000000"/>
                </a:solidFill>
                <a:latin typeface="Gill Sans"/>
                <a:cs typeface="Gill Sans"/>
              </a:rPr>
              <a:t>in MapReduce</a:t>
            </a:r>
          </a:p>
        </p:txBody>
      </p:sp>
      <p:sp>
        <p:nvSpPr>
          <p:cNvPr id="5" name="TextBox 4"/>
          <p:cNvSpPr txBox="1"/>
          <p:nvPr/>
        </p:nvSpPr>
        <p:spPr>
          <a:xfrm>
            <a:off x="0" y="155305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Easy!</a:t>
            </a:r>
          </a:p>
        </p:txBody>
      </p:sp>
      <p:sp>
        <p:nvSpPr>
          <p:cNvPr id="6" name="TextBox 5"/>
          <p:cNvSpPr txBox="1"/>
          <p:nvPr/>
        </p:nvSpPr>
        <p:spPr>
          <a:xfrm>
            <a:off x="0" y="1934051"/>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 mapper: process each tuple, re-emit with only projected attributes</a:t>
            </a:r>
          </a:p>
          <a:p>
            <a:pPr lvl="0" algn="ctr">
              <a:defRPr/>
            </a:pPr>
            <a:r>
              <a:rPr lang="en-US" sz="2000" b="0" kern="0" dirty="0">
                <a:solidFill>
                  <a:srgbClr val="0070C0"/>
                </a:solidFill>
                <a:latin typeface="Gill Sans"/>
                <a:cs typeface="Gill Sans"/>
              </a:rPr>
              <a:t>Can be pipelined with selection</a:t>
            </a:r>
          </a:p>
          <a:p>
            <a:pPr lvl="0" algn="ctr">
              <a:defRPr/>
            </a:pPr>
            <a:r>
              <a:rPr lang="en-US" sz="2000" b="0" kern="0" dirty="0">
                <a:solidFill>
                  <a:srgbClr val="0070C0"/>
                </a:solidFill>
                <a:latin typeface="Gill Sans"/>
                <a:cs typeface="Gill Sans"/>
              </a:rPr>
              <a:t>No reducers necessary (unless to do something else)</a:t>
            </a:r>
          </a:p>
        </p:txBody>
      </p:sp>
      <p:sp>
        <p:nvSpPr>
          <p:cNvPr id="7" name="TextBox 6"/>
          <p:cNvSpPr txBox="1"/>
          <p:nvPr/>
        </p:nvSpPr>
        <p:spPr>
          <a:xfrm>
            <a:off x="0" y="322647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Implementation detail: bookkeeping required</a:t>
            </a:r>
          </a:p>
        </p:txBody>
      </p:sp>
      <p:sp>
        <p:nvSpPr>
          <p:cNvPr id="8" name="TextBox 7"/>
          <p:cNvSpPr txBox="1"/>
          <p:nvPr/>
        </p:nvSpPr>
        <p:spPr>
          <a:xfrm>
            <a:off x="0" y="360747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Need to keep track of attribute mappings after projection</a:t>
            </a:r>
            <a:br>
              <a:rPr lang="en-US" sz="2000" b="0" kern="0" dirty="0">
                <a:solidFill>
                  <a:srgbClr val="0070C0"/>
                </a:solidFill>
                <a:latin typeface="Gill Sans"/>
                <a:cs typeface="Gill Sans"/>
              </a:rPr>
            </a:br>
            <a:r>
              <a:rPr lang="en-US" sz="2000" b="0" kern="0" dirty="0">
                <a:solidFill>
                  <a:srgbClr val="0070C0"/>
                </a:solidFill>
                <a:latin typeface="Gill Sans"/>
                <a:cs typeface="Gill Sans"/>
              </a:rPr>
              <a:t>e.g., name was r[4], becomes r[1] after projection</a:t>
            </a:r>
          </a:p>
        </p:txBody>
      </p:sp>
      <p:sp>
        <p:nvSpPr>
          <p:cNvPr id="9" name="TextBox 8"/>
          <p:cNvSpPr txBox="1"/>
          <p:nvPr/>
        </p:nvSpPr>
        <p:spPr>
          <a:xfrm>
            <a:off x="0" y="45469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Performance mostly limited by HDFS throughput</a:t>
            </a:r>
          </a:p>
        </p:txBody>
      </p:sp>
      <p:sp>
        <p:nvSpPr>
          <p:cNvPr id="10" name="TextBox 9"/>
          <p:cNvSpPr txBox="1"/>
          <p:nvPr/>
        </p:nvSpPr>
        <p:spPr>
          <a:xfrm>
            <a:off x="0" y="49279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Speed of encoding/decoding tuples becomes important</a:t>
            </a:r>
          </a:p>
          <a:p>
            <a:pPr lvl="0" algn="ctr">
              <a:defRPr/>
            </a:pPr>
            <a:r>
              <a:rPr lang="en-US" sz="2000" b="0" kern="0" dirty="0">
                <a:solidFill>
                  <a:srgbClr val="0070C0"/>
                </a:solidFill>
                <a:latin typeface="Gill Sans"/>
                <a:cs typeface="Gill Sans"/>
              </a:rPr>
              <a:t>Take advantage of compression when available</a:t>
            </a:r>
          </a:p>
          <a:p>
            <a:pPr lvl="0" algn="ctr">
              <a:defRPr/>
            </a:pPr>
            <a:r>
              <a:rPr lang="en-US" sz="2000" b="0" kern="0" dirty="0" err="1">
                <a:solidFill>
                  <a:srgbClr val="0070C0"/>
                </a:solidFill>
                <a:latin typeface="Gill Sans"/>
                <a:cs typeface="Gill Sans"/>
              </a:rPr>
              <a:t>Semistructured</a:t>
            </a:r>
            <a:r>
              <a:rPr lang="en-US" sz="2000" b="0" kern="0" dirty="0">
                <a:solidFill>
                  <a:srgbClr val="0070C0"/>
                </a:solidFill>
                <a:latin typeface="Gill Sans"/>
                <a:cs typeface="Gill Sans"/>
              </a:rPr>
              <a:t> data? No problem!</a:t>
            </a:r>
          </a:p>
        </p:txBody>
      </p:sp>
    </p:spTree>
    <p:extLst>
      <p:ext uri="{BB962C8B-B14F-4D97-AF65-F5344CB8AC3E}">
        <p14:creationId xmlns:p14="http://schemas.microsoft.com/office/powerpoint/2010/main" val="193189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1258096">
            <a:off x="2616767" y="5795298"/>
            <a:ext cx="5108940" cy="523220"/>
          </a:xfrm>
          <a:prstGeom prst="rect">
            <a:avLst/>
          </a:prstGeom>
          <a:noFill/>
        </p:spPr>
        <p:txBody>
          <a:bodyPr wrap="none" rtlCol="0">
            <a:spAutoFit/>
          </a:bodyPr>
          <a:lstStyle/>
          <a:p>
            <a:r>
              <a:rPr lang="en-US" sz="2800" b="0" dirty="0" smtClean="0">
                <a:solidFill>
                  <a:srgbClr val="FF0000"/>
                </a:solidFill>
                <a:latin typeface="Gill Sans"/>
                <a:cs typeface="Gill Sans"/>
              </a:rPr>
              <a:t>You already know how to do this!</a:t>
            </a:r>
            <a:endParaRPr lang="en-US" sz="2800" b="0" dirty="0">
              <a:solidFill>
                <a:srgbClr val="FF0000"/>
              </a:solidFill>
              <a:latin typeface="Gill Sans"/>
              <a:cs typeface="Gill Sans"/>
            </a:endParaRP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Group by… Aggregation</a:t>
            </a:r>
          </a:p>
        </p:txBody>
      </p:sp>
      <p:sp>
        <p:nvSpPr>
          <p:cNvPr id="6" name="TextBox 5"/>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Aggregation functions:</a:t>
            </a:r>
          </a:p>
        </p:txBody>
      </p:sp>
      <p:sp>
        <p:nvSpPr>
          <p:cNvPr id="7" name="TextBox 6"/>
          <p:cNvSpPr txBox="1"/>
          <p:nvPr/>
        </p:nvSpPr>
        <p:spPr>
          <a:xfrm>
            <a:off x="0" y="2438400"/>
            <a:ext cx="9144000" cy="400110"/>
          </a:xfrm>
          <a:prstGeom prst="rect">
            <a:avLst/>
          </a:prstGeom>
          <a:noFill/>
        </p:spPr>
        <p:txBody>
          <a:bodyPr wrap="square" rtlCol="0">
            <a:spAutoFit/>
          </a:bodyPr>
          <a:lstStyle/>
          <a:p>
            <a:pPr lvl="0" algn="ctr">
              <a:defRPr/>
            </a:pPr>
            <a:r>
              <a:rPr lang="en-US" sz="2000" b="0" kern="0" dirty="0" smtClean="0">
                <a:solidFill>
                  <a:srgbClr val="0070C0"/>
                </a:solidFill>
                <a:latin typeface="Gill Sans"/>
                <a:cs typeface="Gill Sans"/>
              </a:rPr>
              <a:t>AVG, MAX, MIN, SUM, COUNT, …</a:t>
            </a:r>
            <a:endParaRPr lang="en-US" sz="2000" b="0" kern="0" dirty="0">
              <a:solidFill>
                <a:srgbClr val="0070C0"/>
              </a:solidFill>
              <a:latin typeface="Gill Sans"/>
              <a:cs typeface="Gill Sans"/>
            </a:endParaRPr>
          </a:p>
        </p:txBody>
      </p:sp>
      <p:sp>
        <p:nvSpPr>
          <p:cNvPr id="8" name="TextBox 7"/>
          <p:cNvSpPr txBox="1"/>
          <p:nvPr/>
        </p:nvSpPr>
        <p:spPr>
          <a:xfrm>
            <a:off x="0" y="322647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9" name="TextBox 8"/>
          <p:cNvSpPr txBox="1"/>
          <p:nvPr/>
        </p:nvSpPr>
        <p:spPr>
          <a:xfrm>
            <a:off x="0" y="3607474"/>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dataset, emit tuples, keyed by group by attribute</a:t>
            </a:r>
          </a:p>
          <a:p>
            <a:pPr lvl="0" algn="ctr">
              <a:defRPr/>
            </a:pPr>
            <a:r>
              <a:rPr lang="en-US" sz="2000" b="0" kern="0" dirty="0">
                <a:solidFill>
                  <a:srgbClr val="0070C0"/>
                </a:solidFill>
                <a:latin typeface="Gill Sans"/>
                <a:cs typeface="Gill Sans"/>
              </a:rPr>
              <a:t>Framework automatically groups values by group by attribute</a:t>
            </a:r>
          </a:p>
          <a:p>
            <a:pPr lvl="0" algn="ctr">
              <a:defRPr/>
            </a:pPr>
            <a:r>
              <a:rPr lang="en-US" sz="2000" b="0" kern="0" dirty="0">
                <a:solidFill>
                  <a:srgbClr val="0070C0"/>
                </a:solidFill>
                <a:latin typeface="Gill Sans"/>
                <a:cs typeface="Gill Sans"/>
              </a:rPr>
              <a:t>Compute aggregation function in reducer</a:t>
            </a:r>
          </a:p>
          <a:p>
            <a:pPr lvl="0" algn="ctr">
              <a:defRPr/>
            </a:pPr>
            <a:r>
              <a:rPr lang="en-US" sz="2000" b="0" kern="0" dirty="0">
                <a:solidFill>
                  <a:srgbClr val="0070C0"/>
                </a:solidFill>
                <a:latin typeface="Gill Sans"/>
                <a:cs typeface="Gill Sans"/>
              </a:rPr>
              <a:t>Optimize with combiners, in-mapper combining</a:t>
            </a:r>
          </a:p>
        </p:txBody>
      </p:sp>
    </p:spTree>
    <p:extLst>
      <p:ext uri="{BB962C8B-B14F-4D97-AF65-F5344CB8AC3E}">
        <p14:creationId xmlns:p14="http://schemas.microsoft.com/office/powerpoint/2010/main" val="23683224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Combiner Design</a:t>
            </a:r>
          </a:p>
        </p:txBody>
      </p:sp>
      <p:sp>
        <p:nvSpPr>
          <p:cNvPr id="5" name="TextBox 4"/>
          <p:cNvSpPr txBox="1"/>
          <p:nvPr/>
        </p:nvSpPr>
        <p:spPr>
          <a:xfrm>
            <a:off x="0" y="19050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Combiners and reducers share same method signature</a:t>
            </a:r>
          </a:p>
        </p:txBody>
      </p:sp>
      <p:sp>
        <p:nvSpPr>
          <p:cNvPr id="6" name="TextBox 5"/>
          <p:cNvSpPr txBox="1"/>
          <p:nvPr/>
        </p:nvSpPr>
        <p:spPr>
          <a:xfrm>
            <a:off x="0" y="22860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Sometimes, reducers can serve as combiners</a:t>
            </a:r>
          </a:p>
          <a:p>
            <a:pPr lvl="0" algn="ctr">
              <a:defRPr/>
            </a:pPr>
            <a:r>
              <a:rPr lang="en-US" sz="2000" b="0" kern="0" dirty="0">
                <a:solidFill>
                  <a:srgbClr val="0070C0"/>
                </a:solidFill>
                <a:latin typeface="Gill Sans"/>
                <a:cs typeface="Gill Sans"/>
              </a:rPr>
              <a:t>Often, not…</a:t>
            </a:r>
          </a:p>
        </p:txBody>
      </p:sp>
      <p:sp>
        <p:nvSpPr>
          <p:cNvPr id="7" name="TextBox 6"/>
          <p:cNvSpPr txBox="1"/>
          <p:nvPr/>
        </p:nvSpPr>
        <p:spPr>
          <a:xfrm>
            <a:off x="0" y="3219510"/>
            <a:ext cx="9144000" cy="461665"/>
          </a:xfrm>
          <a:prstGeom prst="rect">
            <a:avLst/>
          </a:prstGeom>
          <a:noFill/>
        </p:spPr>
        <p:txBody>
          <a:bodyPr wrap="square" rtlCol="0">
            <a:spAutoFit/>
          </a:bodyPr>
          <a:lstStyle/>
          <a:p>
            <a:pPr algn="ctr">
              <a:defRPr/>
            </a:pPr>
            <a:r>
              <a:rPr lang="en-US" sz="2400" b="0" kern="0" dirty="0">
                <a:solidFill>
                  <a:srgbClr val="000000"/>
                </a:solidFill>
                <a:latin typeface="Gill Sans"/>
                <a:cs typeface="Gill Sans"/>
              </a:rPr>
              <a:t>Remember: combiner are optional optimizations</a:t>
            </a:r>
          </a:p>
        </p:txBody>
      </p:sp>
      <p:sp>
        <p:nvSpPr>
          <p:cNvPr id="8" name="TextBox 7"/>
          <p:cNvSpPr txBox="1"/>
          <p:nvPr/>
        </p:nvSpPr>
        <p:spPr>
          <a:xfrm>
            <a:off x="0" y="360051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Should not affect algorithm correctness</a:t>
            </a:r>
          </a:p>
          <a:p>
            <a:pPr lvl="0" algn="ctr">
              <a:defRPr/>
            </a:pPr>
            <a:r>
              <a:rPr lang="en-US" sz="2000" b="0" kern="0" dirty="0">
                <a:solidFill>
                  <a:srgbClr val="0070C0"/>
                </a:solidFill>
                <a:latin typeface="Gill Sans"/>
                <a:cs typeface="Gill Sans"/>
              </a:rPr>
              <a:t>May be run 0, 1, or multiple times</a:t>
            </a:r>
          </a:p>
        </p:txBody>
      </p:sp>
      <p:sp>
        <p:nvSpPr>
          <p:cNvPr id="9" name="TextBox 8"/>
          <p:cNvSpPr txBox="1"/>
          <p:nvPr/>
        </p:nvSpPr>
        <p:spPr>
          <a:xfrm>
            <a:off x="0" y="5329535"/>
            <a:ext cx="9144000" cy="461665"/>
          </a:xfrm>
          <a:prstGeom prst="rect">
            <a:avLst/>
          </a:prstGeom>
          <a:noFill/>
        </p:spPr>
        <p:txBody>
          <a:bodyPr wrap="square" rtlCol="0">
            <a:spAutoFit/>
          </a:bodyPr>
          <a:lstStyle/>
          <a:p>
            <a:pPr algn="ctr">
              <a:defRPr/>
            </a:pPr>
            <a:r>
              <a:rPr lang="en-US" sz="2400" b="0" kern="0" dirty="0">
                <a:solidFill>
                  <a:srgbClr val="000000"/>
                </a:solidFill>
                <a:latin typeface="Gill Sans"/>
                <a:cs typeface="Gill Sans"/>
              </a:rPr>
              <a:t>Example: find average of integers associated with the same key</a:t>
            </a:r>
          </a:p>
        </p:txBody>
      </p:sp>
      <p:sp>
        <p:nvSpPr>
          <p:cNvPr id="10" name="TextBox 9"/>
          <p:cNvSpPr txBox="1"/>
          <p:nvPr/>
        </p:nvSpPr>
        <p:spPr>
          <a:xfrm>
            <a:off x="1447800" y="5867400"/>
            <a:ext cx="6141112" cy="369332"/>
          </a:xfrm>
          <a:prstGeom prst="rect">
            <a:avLst/>
          </a:prstGeom>
          <a:noFill/>
        </p:spPr>
        <p:txBody>
          <a:bodyPr wrap="none" rtlCol="0">
            <a:spAutoFit/>
          </a:bodyPr>
          <a:lstStyle/>
          <a:p>
            <a:r>
              <a:rPr lang="en-US" sz="1800" b="0" dirty="0" smtClean="0">
                <a:solidFill>
                  <a:schemeClr val="bg1"/>
                </a:solidFill>
                <a:latin typeface="Andale Mono"/>
                <a:cs typeface="Andale Mono"/>
              </a:rPr>
              <a:t>SELECT key, AVG(value) FROM r GROUP BY key;</a:t>
            </a:r>
            <a:endParaRPr lang="en-US" sz="1800" b="0" dirty="0">
              <a:solidFill>
                <a:schemeClr val="bg1"/>
              </a:solidFill>
              <a:latin typeface="Andale Mono"/>
              <a:cs typeface="Andale Mono"/>
            </a:endParaRPr>
          </a:p>
        </p:txBody>
      </p:sp>
      <p:sp>
        <p:nvSpPr>
          <p:cNvPr id="11" name="TextBox 10"/>
          <p:cNvSpPr txBox="1"/>
          <p:nvPr/>
        </p:nvSpPr>
        <p:spPr>
          <a:xfrm rot="20989502">
            <a:off x="97780" y="348799"/>
            <a:ext cx="3132814" cy="523220"/>
          </a:xfrm>
          <a:prstGeom prst="rect">
            <a:avLst/>
          </a:prstGeom>
          <a:noFill/>
        </p:spPr>
        <p:txBody>
          <a:bodyPr wrap="none" rtlCol="0">
            <a:spAutoFit/>
          </a:bodyPr>
          <a:lstStyle/>
          <a:p>
            <a:r>
              <a:rPr lang="en-US" sz="2800" dirty="0" smtClean="0">
                <a:solidFill>
                  <a:srgbClr val="FF0000"/>
                </a:solidFill>
                <a:latin typeface="Gill Sans"/>
                <a:cs typeface="Gill Sans"/>
              </a:rPr>
              <a:t>Remember this?</a:t>
            </a:r>
            <a:endParaRPr lang="en-US" sz="2800" dirty="0">
              <a:solidFill>
                <a:srgbClr val="FF0000"/>
              </a:solidFill>
              <a:latin typeface="Gill Sans"/>
              <a:cs typeface="Gill Sans"/>
            </a:endParaRPr>
          </a:p>
        </p:txBody>
      </p:sp>
      <p:sp>
        <p:nvSpPr>
          <p:cNvPr id="12" name="TextBox 11"/>
          <p:cNvSpPr txBox="1"/>
          <p:nvPr/>
        </p:nvSpPr>
        <p:spPr>
          <a:xfrm rot="20989502">
            <a:off x="1241907" y="687779"/>
            <a:ext cx="915235" cy="338554"/>
          </a:xfrm>
          <a:prstGeom prst="rect">
            <a:avLst/>
          </a:prstGeom>
          <a:noFill/>
        </p:spPr>
        <p:txBody>
          <a:bodyPr wrap="none" rtlCol="0">
            <a:spAutoFit/>
          </a:bodyPr>
          <a:lstStyle/>
          <a:p>
            <a:r>
              <a:rPr lang="en-US" b="0" dirty="0" smtClean="0">
                <a:solidFill>
                  <a:srgbClr val="FF0000"/>
                </a:solidFill>
                <a:latin typeface="Gill Sans"/>
                <a:cs typeface="Gill Sans"/>
              </a:rPr>
              <a:t>(week 2)</a:t>
            </a:r>
            <a:endParaRPr lang="en-US" b="0" dirty="0">
              <a:solidFill>
                <a:srgbClr val="FF0000"/>
              </a:solidFill>
              <a:latin typeface="Gill Sans"/>
              <a:cs typeface="Gill Sans"/>
            </a:endParaRPr>
          </a:p>
        </p:txBody>
      </p:sp>
    </p:spTree>
    <p:extLst>
      <p:ext uri="{BB962C8B-B14F-4D97-AF65-F5344CB8AC3E}">
        <p14:creationId xmlns:p14="http://schemas.microsoft.com/office/powerpoint/2010/main" val="2153904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1</a:t>
            </a:r>
          </a:p>
        </p:txBody>
      </p:sp>
      <p:sp>
        <p:nvSpPr>
          <p:cNvPr id="7" name="Text Box 4"/>
          <p:cNvSpPr txBox="1">
            <a:spLocks noChangeArrowheads="1"/>
          </p:cNvSpPr>
          <p:nvPr/>
        </p:nvSpPr>
        <p:spPr bwMode="auto">
          <a:xfrm>
            <a:off x="304800" y="1741706"/>
            <a:ext cx="8531352" cy="3785652"/>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value</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p>
          <a:p>
            <a:endParaRPr lang="en-US" b="0" dirty="0">
              <a:solidFill>
                <a:srgbClr val="000000"/>
              </a:solidFill>
              <a:latin typeface="Andale Mono"/>
              <a:cs typeface="Andale Mono"/>
            </a:endParaRPr>
          </a:p>
          <a:p>
            <a:r>
              <a:rPr lang="en-US" b="0" dirty="0" smtClean="0">
                <a:solidFill>
                  <a:srgbClr val="000000"/>
                </a:solidFill>
                <a:latin typeface="Andale Mono"/>
                <a:cs typeface="Andale Mono"/>
              </a:rPr>
              <a:t>class </a:t>
            </a:r>
            <a:r>
              <a:rPr lang="en-US" b="0" dirty="0">
                <a:solidFill>
                  <a:srgbClr val="000000"/>
                </a:solidFill>
                <a:latin typeface="Andale Mono"/>
                <a:cs typeface="Andale Mono"/>
              </a:rPr>
              <a:t>Reducer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for (value &lt;- values)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sum += </a:t>
            </a:r>
            <a:r>
              <a:rPr lang="en-US" b="0" dirty="0" smtClean="0">
                <a:solidFill>
                  <a:srgbClr val="000000"/>
                </a:solidFill>
                <a:latin typeface="Andale Mono"/>
                <a:cs typeface="Andale Mono"/>
              </a:rPr>
              <a:t>value</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smtClean="0">
                <a:solidFill>
                  <a:srgbClr val="000000"/>
                </a:solidFill>
                <a:latin typeface="Andale Mono"/>
                <a:cs typeface="Andale Mono"/>
              </a:rPr>
              <a:t>1</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endParaRPr lang="en-US" b="0" dirty="0">
              <a:solidFill>
                <a:srgbClr val="000000"/>
              </a:solidFill>
              <a:latin typeface="Andale Mono"/>
              <a:cs typeface="Andale Mono"/>
            </a:endParaRPr>
          </a:p>
        </p:txBody>
      </p:sp>
    </p:spTree>
    <p:extLst>
      <p:ext uri="{BB962C8B-B14F-4D97-AF65-F5344CB8AC3E}">
        <p14:creationId xmlns:p14="http://schemas.microsoft.com/office/powerpoint/2010/main" val="152480574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304800" y="1272600"/>
            <a:ext cx="8686800" cy="5509200"/>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smtClean="0">
                <a:solidFill>
                  <a:srgbClr val="000000"/>
                </a:solidFill>
                <a:latin typeface="Andale Mono"/>
                <a:cs typeface="Andale Mono"/>
              </a:rPr>
              <a:t>Int</a:t>
            </a:r>
            <a:r>
              <a:rPr lang="en-US" b="0" dirty="0" smtClean="0">
                <a:solidFill>
                  <a:srgbClr val="000000"/>
                </a:solidFill>
                <a:latin typeface="Andale Mono"/>
                <a:cs typeface="Andale Mono"/>
              </a:rPr>
              <a:t>, </a:t>
            </a:r>
            <a:r>
              <a:rPr lang="en-US" b="0" dirty="0">
                <a:solidFill>
                  <a:srgbClr val="000000"/>
                </a:solidFill>
                <a:latin typeface="Andale Mono"/>
                <a:cs typeface="Andale Mono"/>
              </a:rPr>
              <a:t>context: Context) </a:t>
            </a:r>
            <a:r>
              <a:rPr lang="en-US" b="0" dirty="0" smtClean="0">
                <a:solidFill>
                  <a:srgbClr val="000000"/>
                </a:solidFill>
                <a:latin typeface="Andale Mono"/>
                <a:cs typeface="Andale Mono"/>
              </a:rPr>
              <a:t>=</a:t>
            </a:r>
          </a:p>
          <a:p>
            <a:r>
              <a:rPr lang="en-US" b="0" dirty="0">
                <a:solidFill>
                  <a:srgbClr val="000000"/>
                </a:solidFill>
                <a:latin typeface="Andale Mono"/>
                <a:cs typeface="Andale Mono"/>
              </a:rPr>
              <a:t> </a:t>
            </a:r>
            <a:r>
              <a:rPr lang="en-US" b="0" dirty="0" smtClean="0">
                <a:solidFill>
                  <a:srgbClr val="000000"/>
                </a:solidFill>
                <a:latin typeface="Andale Mono"/>
                <a:cs typeface="Andale Mono"/>
              </a:rPr>
              <a:t>   </a:t>
            </a:r>
            <a:r>
              <a:rPr lang="en-US" b="0" dirty="0" err="1" smtClean="0">
                <a:solidFill>
                  <a:srgbClr val="000000"/>
                </a:solidFill>
                <a:latin typeface="Andale Mono"/>
                <a:cs typeface="Andale Mono"/>
              </a:rPr>
              <a:t>context.write</a:t>
            </a:r>
            <a:r>
              <a:rPr lang="en-US" b="0" dirty="0" smtClean="0">
                <a:solidFill>
                  <a:srgbClr val="000000"/>
                </a:solidFill>
                <a:latin typeface="Andale Mono"/>
                <a:cs typeface="Andale Mono"/>
              </a:rPr>
              <a:t>(key</a:t>
            </a:r>
            <a:r>
              <a:rPr lang="en-US" b="0" dirty="0">
                <a:solidFill>
                  <a:srgbClr val="000000"/>
                </a:solidFill>
                <a:latin typeface="Andale Mono"/>
                <a:cs typeface="Andale Mono"/>
              </a:rPr>
              <a:t>, </a:t>
            </a:r>
            <a:r>
              <a:rPr lang="en-US" b="0" dirty="0" smtClean="0">
                <a:solidFill>
                  <a:srgbClr val="000000"/>
                </a:solidFill>
                <a:latin typeface="Andale Mono"/>
                <a:cs typeface="Andale Mono"/>
              </a:rPr>
              <a:t>value)</a:t>
            </a:r>
          </a:p>
          <a:p>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class </a:t>
            </a:r>
            <a:r>
              <a:rPr lang="en-US" b="0" dirty="0">
                <a:solidFill>
                  <a:srgbClr val="000000"/>
                </a:solidFill>
                <a:latin typeface="Andale Mono"/>
                <a:cs typeface="Andale Mono"/>
              </a:rPr>
              <a:t>Combiner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for (value &lt;- values)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sum += </a:t>
            </a:r>
            <a:r>
              <a:rPr lang="en-US" b="0" dirty="0" smtClean="0">
                <a:solidFill>
                  <a:srgbClr val="000000"/>
                </a:solidFill>
                <a:latin typeface="Andale Mono"/>
                <a:cs typeface="Andale Mono"/>
              </a:rPr>
              <a:t>value</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smtClean="0">
                <a:solidFill>
                  <a:srgbClr val="000000"/>
                </a:solidFill>
                <a:latin typeface="Andale Mono"/>
                <a:cs typeface="Andale Mono"/>
              </a:rPr>
              <a:t>1</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 </a:t>
            </a:r>
            <a:r>
              <a:rPr lang="en-US" b="0" dirty="0" err="1">
                <a:solidFill>
                  <a:srgbClr val="000000"/>
                </a:solidFill>
                <a:latin typeface="Andale Mono"/>
                <a:cs typeface="Andale Mono"/>
              </a:rPr>
              <a:t>cnt</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p>
          <a:p>
            <a:r>
              <a:rPr lang="en-US" b="0" dirty="0">
                <a:solidFill>
                  <a:srgbClr val="000000"/>
                </a:solidFill>
                <a:latin typeface="Andale Mono"/>
                <a:cs typeface="Andale Mono"/>
              </a:rPr>
              <a:t>class Reducer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a:t>
            </a:r>
            <a:r>
              <a:rPr lang="en-US" b="0" dirty="0" err="1">
                <a:solidFill>
                  <a:srgbClr val="000000"/>
                </a:solidFill>
                <a:latin typeface="Andale Mono"/>
                <a:cs typeface="Andale Mono"/>
              </a:rPr>
              <a:t>value.left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a:solidFill>
                  <a:srgbClr val="000000"/>
                </a:solidFill>
                <a:latin typeface="Andale Mono"/>
                <a:cs typeface="Andale Mono"/>
              </a:rPr>
              <a:t>value.right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smtClean="0">
                <a:solidFill>
                  <a:srgbClr val="000000"/>
                </a:solidFill>
                <a:latin typeface="Andale Mono"/>
                <a:cs typeface="Andale Mono"/>
              </a:rPr>
              <a:t>}</a:t>
            </a:r>
            <a:endParaRPr lang="en-US" b="0" dirty="0">
              <a:solidFill>
                <a:srgbClr val="000000"/>
              </a:solidFill>
              <a:latin typeface="Andale Mono"/>
              <a:cs typeface="Andale Mono"/>
            </a:endParaRP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a:t>
            </a:r>
            <a:r>
              <a:rPr lang="en-US" sz="3600" b="0" kern="0" dirty="0" smtClean="0">
                <a:solidFill>
                  <a:srgbClr val="000000"/>
                </a:solidFill>
                <a:latin typeface="Gill Sans"/>
                <a:cs typeface="Gill Sans"/>
              </a:rPr>
              <a:t>2</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355344049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304800" y="1272600"/>
            <a:ext cx="8686800" cy="5509200"/>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(value, 1</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a:t>
            </a:r>
          </a:p>
          <a:p>
            <a:r>
              <a:rPr lang="en-US" b="0" dirty="0">
                <a:solidFill>
                  <a:srgbClr val="000000"/>
                </a:solidFill>
                <a:latin typeface="Andale Mono"/>
                <a:cs typeface="Andale Mono"/>
              </a:rPr>
              <a:t>c</a:t>
            </a:r>
            <a:r>
              <a:rPr lang="en-US" b="0" dirty="0" smtClean="0">
                <a:solidFill>
                  <a:srgbClr val="000000"/>
                </a:solidFill>
                <a:latin typeface="Andale Mono"/>
                <a:cs typeface="Andale Mono"/>
              </a:rPr>
              <a:t>lass </a:t>
            </a:r>
            <a:r>
              <a:rPr lang="en-US" b="0" dirty="0">
                <a:solidFill>
                  <a:srgbClr val="000000"/>
                </a:solidFill>
                <a:latin typeface="Andale Mono"/>
                <a:cs typeface="Andale Mono"/>
              </a:rPr>
              <a:t>Combiner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for (value &lt;- values)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sum += </a:t>
            </a:r>
            <a:r>
              <a:rPr lang="en-US" b="0" dirty="0" err="1" smtClean="0">
                <a:solidFill>
                  <a:srgbClr val="000000"/>
                </a:solidFill>
                <a:latin typeface="Andale Mono"/>
                <a:cs typeface="Andale Mono"/>
              </a:rPr>
              <a:t>value.left</a:t>
            </a:r>
            <a:endParaRPr lang="en-US" b="0" dirty="0" smtClean="0">
              <a:solidFill>
                <a:srgbClr val="000000"/>
              </a:solidFill>
              <a:latin typeface="Andale Mono"/>
              <a:cs typeface="Andale Mono"/>
            </a:endParaRP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smtClean="0">
                <a:solidFill>
                  <a:srgbClr val="000000"/>
                </a:solidFill>
                <a:latin typeface="Andale Mono"/>
                <a:cs typeface="Andale Mono"/>
              </a:rPr>
              <a:t>value.right</a:t>
            </a:r>
            <a:endParaRPr lang="en-US" b="0" dirty="0" smtClean="0">
              <a:solidFill>
                <a:srgbClr val="000000"/>
              </a:solidFill>
              <a:latin typeface="Andale Mono"/>
              <a:cs typeface="Andale Mono"/>
            </a:endParaRP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 </a:t>
            </a:r>
            <a:r>
              <a:rPr lang="en-US" b="0" dirty="0" err="1">
                <a:solidFill>
                  <a:srgbClr val="000000"/>
                </a:solidFill>
                <a:latin typeface="Andale Mono"/>
                <a:cs typeface="Andale Mono"/>
              </a:rPr>
              <a:t>cnt</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class </a:t>
            </a:r>
            <a:r>
              <a:rPr lang="en-US" b="0" dirty="0">
                <a:solidFill>
                  <a:srgbClr val="000000"/>
                </a:solidFill>
                <a:latin typeface="Andale Mono"/>
                <a:cs typeface="Andale Mono"/>
              </a:rPr>
              <a:t>Reducer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for (value &lt;- values)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sum += </a:t>
            </a:r>
            <a:r>
              <a:rPr lang="en-US" b="0" dirty="0" err="1" smtClean="0">
                <a:solidFill>
                  <a:srgbClr val="000000"/>
                </a:solidFill>
                <a:latin typeface="Andale Mono"/>
                <a:cs typeface="Andale Mono"/>
              </a:rPr>
              <a:t>value.left</a:t>
            </a:r>
            <a:endParaRPr lang="en-US" b="0" dirty="0" smtClean="0">
              <a:solidFill>
                <a:srgbClr val="000000"/>
              </a:solidFill>
              <a:latin typeface="Andale Mono"/>
              <a:cs typeface="Andale Mono"/>
            </a:endParaRP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smtClean="0">
                <a:solidFill>
                  <a:srgbClr val="000000"/>
                </a:solidFill>
                <a:latin typeface="Andale Mono"/>
                <a:cs typeface="Andale Mono"/>
              </a:rPr>
              <a:t>value.right</a:t>
            </a:r>
            <a:endParaRPr lang="en-US" b="0" dirty="0" smtClean="0">
              <a:solidFill>
                <a:srgbClr val="000000"/>
              </a:solidFill>
              <a:latin typeface="Andale Mono"/>
              <a:cs typeface="Andale Mono"/>
            </a:endParaRP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endParaRPr lang="en-US" b="0" dirty="0">
              <a:solidFill>
                <a:srgbClr val="000000"/>
              </a:solidFill>
              <a:latin typeface="Andale Mono"/>
              <a:cs typeface="Andale Mono"/>
            </a:endParaRP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a:t>
            </a:r>
            <a:r>
              <a:rPr lang="en-US" sz="3600" b="0" kern="0" dirty="0" smtClean="0">
                <a:solidFill>
                  <a:srgbClr val="000000"/>
                </a:solidFill>
                <a:latin typeface="Gill Sans"/>
                <a:cs typeface="Gill Sans"/>
              </a:rPr>
              <a:t>3</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13286107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a:t>
            </a:r>
            <a:r>
              <a:rPr lang="en-US" sz="3600" b="0" kern="0" dirty="0" smtClean="0">
                <a:solidFill>
                  <a:srgbClr val="000000"/>
                </a:solidFill>
                <a:latin typeface="Gill Sans"/>
                <a:cs typeface="Gill Sans"/>
              </a:rPr>
              <a:t>4</a:t>
            </a:r>
            <a:endParaRPr lang="en-US" sz="3600" b="0" kern="0" dirty="0">
              <a:solidFill>
                <a:srgbClr val="000000"/>
              </a:solidFill>
              <a:latin typeface="Gill Sans"/>
              <a:cs typeface="Gill Sans"/>
            </a:endParaRPr>
          </a:p>
        </p:txBody>
      </p:sp>
      <p:sp>
        <p:nvSpPr>
          <p:cNvPr id="8" name="Text Box 4"/>
          <p:cNvSpPr txBox="1">
            <a:spLocks noChangeArrowheads="1"/>
          </p:cNvSpPr>
          <p:nvPr/>
        </p:nvSpPr>
        <p:spPr bwMode="auto">
          <a:xfrm>
            <a:off x="304800" y="1929348"/>
            <a:ext cx="8686800" cy="3785652"/>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val</a:t>
            </a:r>
            <a:r>
              <a:rPr lang="en-US" b="0" dirty="0">
                <a:solidFill>
                  <a:srgbClr val="000000"/>
                </a:solidFill>
                <a:latin typeface="Andale Mono"/>
                <a:cs typeface="Andale Mono"/>
              </a:rPr>
              <a:t> sums = new </a:t>
            </a:r>
            <a:r>
              <a:rPr lang="en-US" b="0" dirty="0" err="1">
                <a:solidFill>
                  <a:srgbClr val="000000"/>
                </a:solidFill>
                <a:latin typeface="Andale Mono"/>
                <a:cs typeface="Andale Mono"/>
              </a:rPr>
              <a:t>HashMap</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val</a:t>
            </a:r>
            <a:r>
              <a:rPr lang="en-US" b="0" dirty="0">
                <a:solidFill>
                  <a:srgbClr val="000000"/>
                </a:solidFill>
                <a:latin typeface="Andale Mono"/>
                <a:cs typeface="Andale Mono"/>
              </a:rPr>
              <a:t> counts = new </a:t>
            </a:r>
            <a:r>
              <a:rPr lang="en-US" b="0" dirty="0" err="1">
                <a:solidFill>
                  <a:srgbClr val="000000"/>
                </a:solidFill>
                <a:latin typeface="Andale Mono"/>
                <a:cs typeface="Andale Mono"/>
              </a:rPr>
              <a:t>HashMap</a:t>
            </a:r>
            <a:r>
              <a:rPr lang="en-US" b="0" dirty="0" smtClean="0">
                <a:solidFill>
                  <a:srgbClr val="000000"/>
                </a:solidFill>
                <a:latin typeface="Andale Mono"/>
                <a:cs typeface="Andale Mono"/>
              </a:rPr>
              <a:t>()</a:t>
            </a:r>
          </a:p>
          <a:p>
            <a:endParaRPr lang="en-US" b="0" dirty="0">
              <a:solidFill>
                <a:srgbClr val="000000"/>
              </a:solidFill>
              <a:latin typeface="Andale Mono"/>
              <a:cs typeface="Andale Mono"/>
            </a:endParaRP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sums(key) += </a:t>
            </a:r>
            <a:r>
              <a:rPr lang="en-US" b="0" dirty="0" smtClean="0">
                <a:solidFill>
                  <a:srgbClr val="000000"/>
                </a:solidFill>
                <a:latin typeface="Andale Mono"/>
                <a:cs typeface="Andale Mono"/>
              </a:rPr>
              <a:t>value</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counts(key) += </a:t>
            </a:r>
            <a:r>
              <a:rPr lang="en-US" b="0" dirty="0" smtClean="0">
                <a:solidFill>
                  <a:srgbClr val="000000"/>
                </a:solidFill>
                <a:latin typeface="Andale Mono"/>
                <a:cs typeface="Andale Mono"/>
              </a:rPr>
              <a:t>1</a:t>
            </a:r>
          </a:p>
          <a:p>
            <a:r>
              <a:rPr lang="en-US" b="0" dirty="0" smtClean="0">
                <a:solidFill>
                  <a:srgbClr val="000000"/>
                </a:solidFill>
                <a:latin typeface="Andale Mono"/>
                <a:cs typeface="Andale Mono"/>
              </a:rPr>
              <a:t>  }</a:t>
            </a:r>
          </a:p>
          <a:p>
            <a:endParaRPr lang="en-US" b="0" dirty="0">
              <a:solidFill>
                <a:srgbClr val="000000"/>
              </a:solidFill>
              <a:latin typeface="Andale Mono"/>
              <a:cs typeface="Andale Mono"/>
            </a:endParaRP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cleanup(context: Context) =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a:solidFill>
                  <a:srgbClr val="000000"/>
                </a:solidFill>
                <a:latin typeface="Andale Mono"/>
                <a:cs typeface="Andale Mono"/>
              </a:rPr>
              <a:t>for (key &lt;- counts) </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(sums(key), counts(key</a:t>
            </a:r>
            <a:r>
              <a:rPr lang="en-US" b="0" dirty="0" smtClean="0">
                <a:solidFill>
                  <a:srgbClr val="000000"/>
                </a:solidFill>
                <a:latin typeface="Andale Mono"/>
                <a:cs typeface="Andale Mono"/>
              </a:rPr>
              <a:t>)))</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  }</a:t>
            </a:r>
          </a:p>
          <a:p>
            <a:r>
              <a:rPr lang="en-US" b="0" dirty="0" smtClean="0">
                <a:solidFill>
                  <a:srgbClr val="000000"/>
                </a:solidFill>
                <a:latin typeface="Andale Mono"/>
                <a:cs typeface="Andale Mono"/>
              </a:rPr>
              <a:t>}</a:t>
            </a:r>
            <a:endParaRPr lang="en-US" b="0" dirty="0">
              <a:solidFill>
                <a:srgbClr val="000000"/>
              </a:solidFill>
              <a:latin typeface="Andale Mono"/>
              <a:cs typeface="Andale Mono"/>
            </a:endParaRPr>
          </a:p>
        </p:txBody>
      </p:sp>
    </p:spTree>
    <p:extLst>
      <p:ext uri="{BB962C8B-B14F-4D97-AF65-F5344CB8AC3E}">
        <p14:creationId xmlns:p14="http://schemas.microsoft.com/office/powerpoint/2010/main" val="21844116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180797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C:\Documents and Settings\Jimmy Lin\Local Settings\Temporary Internet Files\Content.IE5\8DW3C1QH\MPj04228650000[1].jpg"/>
          <p:cNvPicPr>
            <a:picLocks noChangeAspect="1" noChangeArrowheads="1"/>
          </p:cNvPicPr>
          <p:nvPr/>
        </p:nvPicPr>
        <p:blipFill>
          <a:blip r:embed="rId2" cstate="print"/>
          <a:srcRect/>
          <a:stretch>
            <a:fillRect/>
          </a:stretch>
        </p:blipFill>
        <p:spPr bwMode="auto">
          <a:xfrm>
            <a:off x="-228600" y="-13600"/>
            <a:ext cx="10210800" cy="6885200"/>
          </a:xfrm>
          <a:prstGeom prst="rect">
            <a:avLst/>
          </a:prstGeom>
          <a:noFill/>
          <a:ln w="9525">
            <a:noFill/>
            <a:miter lim="800000"/>
            <a:headEnd/>
            <a:tailEnd/>
          </a:ln>
        </p:spPr>
      </p:pic>
      <p:sp>
        <p:nvSpPr>
          <p:cNvPr id="6" name="TextBox 5"/>
          <p:cNvSpPr txBox="1">
            <a:spLocks noChangeArrowheads="1"/>
          </p:cNvSpPr>
          <p:nvPr/>
        </p:nvSpPr>
        <p:spPr bwMode="auto">
          <a:xfrm>
            <a:off x="0" y="1828800"/>
            <a:ext cx="9144000" cy="584776"/>
          </a:xfrm>
          <a:prstGeom prst="rect">
            <a:avLst/>
          </a:prstGeom>
          <a:noFill/>
          <a:ln w="9525">
            <a:noFill/>
            <a:miter lim="800000"/>
            <a:headEnd/>
            <a:tailEnd/>
          </a:ln>
        </p:spPr>
        <p:txBody>
          <a:bodyPr>
            <a:spAutoFit/>
          </a:bodyPr>
          <a:lstStyle/>
          <a:p>
            <a:pPr algn="ctr"/>
            <a:r>
              <a:rPr lang="en-US" sz="3200" b="0" dirty="0">
                <a:solidFill>
                  <a:srgbClr val="FF0000"/>
                </a:solidFill>
                <a:latin typeface="Gill Sans"/>
                <a:cs typeface="Gill Sans"/>
              </a:rPr>
              <a:t>Relational</a:t>
            </a:r>
            <a:r>
              <a:rPr lang="en-US" sz="3200" b="0" dirty="0">
                <a:solidFill>
                  <a:schemeClr val="bg2"/>
                </a:solidFill>
                <a:latin typeface="Gill Sans"/>
                <a:cs typeface="Gill Sans"/>
              </a:rPr>
              <a:t> </a:t>
            </a:r>
            <a:r>
              <a:rPr lang="en-US" sz="3200" b="0" dirty="0" smtClean="0">
                <a:solidFill>
                  <a:schemeClr val="bg2"/>
                </a:solidFill>
                <a:latin typeface="Gill Sans"/>
                <a:cs typeface="Gill Sans"/>
              </a:rPr>
              <a:t>Joins</a:t>
            </a:r>
            <a:endParaRPr lang="en-US" sz="3200" b="0" dirty="0">
              <a:solidFill>
                <a:schemeClr val="bg2"/>
              </a:solidFill>
              <a:latin typeface="Gill Sans"/>
              <a:cs typeface="Gill Sans"/>
            </a:endParaRPr>
          </a:p>
        </p:txBody>
      </p:sp>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smtClean="0">
                <a:solidFill>
                  <a:schemeClr val="bg2"/>
                </a:solidFill>
              </a:rPr>
              <a:t>Source: Microsoft Office Clip Art</a:t>
            </a:r>
          </a:p>
        </p:txBody>
      </p:sp>
    </p:spTree>
    <p:extLst>
      <p:ext uri="{BB962C8B-B14F-4D97-AF65-F5344CB8AC3E}">
        <p14:creationId xmlns:p14="http://schemas.microsoft.com/office/powerpoint/2010/main" val="1034706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Flowchart: Collate 191"/>
          <p:cNvSpPr/>
          <p:nvPr/>
        </p:nvSpPr>
        <p:spPr>
          <a:xfrm rot="5400000">
            <a:off x="4381500" y="3390900"/>
            <a:ext cx="381000" cy="762000"/>
          </a:xfrm>
          <a:prstGeom prst="flowChartCollate">
            <a:avLst/>
          </a:prstGeom>
          <a:noFill/>
          <a:ln w="19050"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cxnSp>
        <p:nvCxnSpPr>
          <p:cNvPr id="208" name="Straight Arrow Connector 207"/>
          <p:cNvCxnSpPr/>
          <p:nvPr/>
        </p:nvCxnSpPr>
        <p:spPr>
          <a:xfrm>
            <a:off x="2514600" y="3733800"/>
            <a:ext cx="1447800" cy="1588"/>
          </a:xfrm>
          <a:prstGeom prst="straightConnector1">
            <a:avLst/>
          </a:prstGeom>
          <a:noFill/>
          <a:ln w="28575" cap="flat" cmpd="sng" algn="ctr">
            <a:solidFill>
              <a:sysClr val="windowText" lastClr="000000"/>
            </a:solidFill>
            <a:prstDash val="solid"/>
            <a:tailEnd type="arrow"/>
          </a:ln>
          <a:effectLst/>
        </p:spPr>
      </p:cxnSp>
      <p:cxnSp>
        <p:nvCxnSpPr>
          <p:cNvPr id="209" name="Straight Arrow Connector 208"/>
          <p:cNvCxnSpPr/>
          <p:nvPr/>
        </p:nvCxnSpPr>
        <p:spPr>
          <a:xfrm rot="5400000" flipH="1" flipV="1">
            <a:off x="2361803" y="3581003"/>
            <a:ext cx="304800" cy="794"/>
          </a:xfrm>
          <a:prstGeom prst="straightConnector1">
            <a:avLst/>
          </a:prstGeom>
          <a:noFill/>
          <a:ln w="28575" cap="flat" cmpd="sng" algn="ctr">
            <a:solidFill>
              <a:sysClr val="windowText" lastClr="000000"/>
            </a:solidFill>
            <a:prstDash val="solid"/>
            <a:tailEnd type="none"/>
          </a:ln>
          <a:effectLst/>
        </p:spPr>
      </p:cxnSp>
      <p:grpSp>
        <p:nvGrpSpPr>
          <p:cNvPr id="210" name="Group 209"/>
          <p:cNvGrpSpPr/>
          <p:nvPr/>
        </p:nvGrpSpPr>
        <p:grpSpPr>
          <a:xfrm flipH="1">
            <a:off x="5105400" y="3429000"/>
            <a:ext cx="1448594" cy="306388"/>
            <a:chOff x="5638006" y="3810000"/>
            <a:chExt cx="1448594" cy="306388"/>
          </a:xfrm>
        </p:grpSpPr>
        <p:cxnSp>
          <p:nvCxnSpPr>
            <p:cNvPr id="211" name="Straight Arrow Connector 210"/>
            <p:cNvCxnSpPr/>
            <p:nvPr/>
          </p:nvCxnSpPr>
          <p:spPr>
            <a:xfrm>
              <a:off x="5638800" y="4114800"/>
              <a:ext cx="1447800" cy="1588"/>
            </a:xfrm>
            <a:prstGeom prst="straightConnector1">
              <a:avLst/>
            </a:prstGeom>
            <a:noFill/>
            <a:ln w="28575" cap="flat" cmpd="sng" algn="ctr">
              <a:solidFill>
                <a:sysClr val="windowText" lastClr="000000"/>
              </a:solidFill>
              <a:prstDash val="solid"/>
              <a:tailEnd type="arrow"/>
            </a:ln>
            <a:effectLst/>
          </p:spPr>
        </p:cxnSp>
        <p:cxnSp>
          <p:nvCxnSpPr>
            <p:cNvPr id="212" name="Straight Arrow Connector 211"/>
            <p:cNvCxnSpPr/>
            <p:nvPr/>
          </p:nvCxnSpPr>
          <p:spPr>
            <a:xfrm rot="5400000" flipH="1" flipV="1">
              <a:off x="5486003" y="3962003"/>
              <a:ext cx="304800" cy="794"/>
            </a:xfrm>
            <a:prstGeom prst="straightConnector1">
              <a:avLst/>
            </a:prstGeom>
            <a:noFill/>
            <a:ln w="28575" cap="flat" cmpd="sng" algn="ctr">
              <a:solidFill>
                <a:sysClr val="windowText" lastClr="000000"/>
              </a:solidFill>
              <a:prstDash val="solid"/>
              <a:tailEnd type="none"/>
            </a:ln>
            <a:effectLst/>
          </p:spPr>
        </p:cxnSp>
      </p:grpSp>
      <p:cxnSp>
        <p:nvCxnSpPr>
          <p:cNvPr id="213" name="Straight Arrow Connector 212"/>
          <p:cNvCxnSpPr/>
          <p:nvPr/>
        </p:nvCxnSpPr>
        <p:spPr>
          <a:xfrm rot="5400000">
            <a:off x="4418806" y="4114006"/>
            <a:ext cx="304800" cy="1588"/>
          </a:xfrm>
          <a:prstGeom prst="straightConnector1">
            <a:avLst/>
          </a:prstGeom>
          <a:noFill/>
          <a:ln w="28575" cap="flat" cmpd="sng" algn="ctr">
            <a:solidFill>
              <a:sysClr val="windowText" lastClr="000000"/>
            </a:solidFill>
            <a:prstDash val="solid"/>
            <a:tailEnd type="arrow"/>
          </a:ln>
          <a:effectLst/>
        </p:spPr>
      </p:cxnSp>
      <p:grpSp>
        <p:nvGrpSpPr>
          <p:cNvPr id="216" name="Group 215"/>
          <p:cNvGrpSpPr/>
          <p:nvPr/>
        </p:nvGrpSpPr>
        <p:grpSpPr>
          <a:xfrm>
            <a:off x="1143000" y="1295400"/>
            <a:ext cx="2286000" cy="381000"/>
            <a:chOff x="1219200" y="1143000"/>
            <a:chExt cx="2286000" cy="381000"/>
          </a:xfrm>
        </p:grpSpPr>
        <p:sp>
          <p:nvSpPr>
            <p:cNvPr id="172" name="Rectangle 17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4" name="TextBox 213"/>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215" name="Rectangle 214"/>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17" name="Group 216"/>
          <p:cNvGrpSpPr/>
          <p:nvPr/>
        </p:nvGrpSpPr>
        <p:grpSpPr>
          <a:xfrm>
            <a:off x="1143000" y="1828800"/>
            <a:ext cx="2286000" cy="381000"/>
            <a:chOff x="1219200" y="1143000"/>
            <a:chExt cx="2286000" cy="381000"/>
          </a:xfrm>
        </p:grpSpPr>
        <p:sp>
          <p:nvSpPr>
            <p:cNvPr id="218" name="Rectangle 217"/>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9" name="TextBox 218"/>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2</a:t>
              </a:r>
            </a:p>
          </p:txBody>
        </p:sp>
        <p:sp>
          <p:nvSpPr>
            <p:cNvPr id="220" name="Rectangle 219"/>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1" name="Group 220"/>
          <p:cNvGrpSpPr/>
          <p:nvPr/>
        </p:nvGrpSpPr>
        <p:grpSpPr>
          <a:xfrm>
            <a:off x="1143000" y="2362200"/>
            <a:ext cx="2286000" cy="381000"/>
            <a:chOff x="1219200" y="1143000"/>
            <a:chExt cx="2286000" cy="381000"/>
          </a:xfrm>
        </p:grpSpPr>
        <p:sp>
          <p:nvSpPr>
            <p:cNvPr id="222" name="Rectangle 22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23" name="TextBox 222"/>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224" name="Rectangle 223"/>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5" name="Group 224"/>
          <p:cNvGrpSpPr/>
          <p:nvPr/>
        </p:nvGrpSpPr>
        <p:grpSpPr>
          <a:xfrm>
            <a:off x="1143000" y="2895600"/>
            <a:ext cx="2286000" cy="381000"/>
            <a:chOff x="1219200" y="1143000"/>
            <a:chExt cx="2286000" cy="381000"/>
          </a:xfrm>
        </p:grpSpPr>
        <p:sp>
          <p:nvSpPr>
            <p:cNvPr id="226" name="Rectangle 22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27" name="TextBox 226"/>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4</a:t>
              </a:r>
            </a:p>
          </p:txBody>
        </p:sp>
        <p:sp>
          <p:nvSpPr>
            <p:cNvPr id="228" name="Rectangle 227"/>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9" name="Group 228"/>
          <p:cNvGrpSpPr/>
          <p:nvPr/>
        </p:nvGrpSpPr>
        <p:grpSpPr>
          <a:xfrm>
            <a:off x="5486400" y="1295400"/>
            <a:ext cx="2286000" cy="381000"/>
            <a:chOff x="3124200" y="1143000"/>
            <a:chExt cx="2286000" cy="381000"/>
          </a:xfrm>
        </p:grpSpPr>
        <p:sp>
          <p:nvSpPr>
            <p:cNvPr id="230" name="Rectangle 229"/>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1" name="TextBox 230"/>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1</a:t>
              </a:r>
            </a:p>
          </p:txBody>
        </p:sp>
        <p:sp>
          <p:nvSpPr>
            <p:cNvPr id="232" name="Rectangle 231"/>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33" name="Group 232"/>
          <p:cNvGrpSpPr/>
          <p:nvPr/>
        </p:nvGrpSpPr>
        <p:grpSpPr>
          <a:xfrm>
            <a:off x="5486400" y="1828800"/>
            <a:ext cx="2286000" cy="381000"/>
            <a:chOff x="3124200" y="1143000"/>
            <a:chExt cx="2286000" cy="381000"/>
          </a:xfrm>
        </p:grpSpPr>
        <p:sp>
          <p:nvSpPr>
            <p:cNvPr id="234" name="Rectangle 23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5" name="TextBox 234"/>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2</a:t>
              </a:r>
            </a:p>
          </p:txBody>
        </p:sp>
        <p:sp>
          <p:nvSpPr>
            <p:cNvPr id="236" name="Rectangle 23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37" name="Group 236"/>
          <p:cNvGrpSpPr/>
          <p:nvPr/>
        </p:nvGrpSpPr>
        <p:grpSpPr>
          <a:xfrm>
            <a:off x="5486400" y="2362200"/>
            <a:ext cx="2286000" cy="381000"/>
            <a:chOff x="3124200" y="1143000"/>
            <a:chExt cx="2286000" cy="381000"/>
          </a:xfrm>
        </p:grpSpPr>
        <p:sp>
          <p:nvSpPr>
            <p:cNvPr id="238" name="Rectangle 23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9" name="TextBox 238"/>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3</a:t>
              </a:r>
            </a:p>
          </p:txBody>
        </p:sp>
        <p:sp>
          <p:nvSpPr>
            <p:cNvPr id="240" name="Rectangle 23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41" name="Group 240"/>
          <p:cNvGrpSpPr/>
          <p:nvPr/>
        </p:nvGrpSpPr>
        <p:grpSpPr>
          <a:xfrm>
            <a:off x="5486400" y="2895600"/>
            <a:ext cx="2286000" cy="381000"/>
            <a:chOff x="3124200" y="1143000"/>
            <a:chExt cx="2286000" cy="381000"/>
          </a:xfrm>
        </p:grpSpPr>
        <p:sp>
          <p:nvSpPr>
            <p:cNvPr id="242" name="Rectangle 24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43" name="TextBox 242"/>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4</a:t>
              </a:r>
            </a:p>
          </p:txBody>
        </p:sp>
        <p:sp>
          <p:nvSpPr>
            <p:cNvPr id="244" name="Rectangle 243"/>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53" name="Group 252"/>
          <p:cNvGrpSpPr/>
          <p:nvPr/>
        </p:nvGrpSpPr>
        <p:grpSpPr>
          <a:xfrm>
            <a:off x="2514600" y="4419600"/>
            <a:ext cx="2286000" cy="381000"/>
            <a:chOff x="1219200" y="1143000"/>
            <a:chExt cx="2286000" cy="381000"/>
          </a:xfrm>
        </p:grpSpPr>
        <p:sp>
          <p:nvSpPr>
            <p:cNvPr id="254" name="Rectangle 253"/>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5" name="TextBox 254"/>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1</a:t>
              </a:r>
            </a:p>
          </p:txBody>
        </p:sp>
        <p:sp>
          <p:nvSpPr>
            <p:cNvPr id="256" name="Rectangle 25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57" name="Group 256"/>
          <p:cNvGrpSpPr/>
          <p:nvPr/>
        </p:nvGrpSpPr>
        <p:grpSpPr>
          <a:xfrm>
            <a:off x="4419600" y="4419600"/>
            <a:ext cx="2286000" cy="381000"/>
            <a:chOff x="3124200" y="1143000"/>
            <a:chExt cx="2286000" cy="381000"/>
          </a:xfrm>
        </p:grpSpPr>
        <p:sp>
          <p:nvSpPr>
            <p:cNvPr id="258" name="Rectangle 25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9" name="TextBox 258"/>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2</a:t>
              </a:r>
            </a:p>
          </p:txBody>
        </p:sp>
        <p:sp>
          <p:nvSpPr>
            <p:cNvPr id="260" name="Rectangle 259"/>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1" name="Group 260"/>
          <p:cNvGrpSpPr/>
          <p:nvPr/>
        </p:nvGrpSpPr>
        <p:grpSpPr>
          <a:xfrm>
            <a:off x="2514600" y="4953000"/>
            <a:ext cx="2286000" cy="381000"/>
            <a:chOff x="1219200" y="1143000"/>
            <a:chExt cx="2286000" cy="381000"/>
          </a:xfrm>
        </p:grpSpPr>
        <p:sp>
          <p:nvSpPr>
            <p:cNvPr id="262" name="Rectangle 26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63" name="TextBox 262"/>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2</a:t>
              </a:r>
            </a:p>
          </p:txBody>
        </p:sp>
        <p:sp>
          <p:nvSpPr>
            <p:cNvPr id="264" name="Rectangle 263"/>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5" name="Group 264"/>
          <p:cNvGrpSpPr/>
          <p:nvPr/>
        </p:nvGrpSpPr>
        <p:grpSpPr>
          <a:xfrm>
            <a:off x="4419600" y="4953000"/>
            <a:ext cx="2286000" cy="381000"/>
            <a:chOff x="3124200" y="1143000"/>
            <a:chExt cx="2286000" cy="381000"/>
          </a:xfrm>
        </p:grpSpPr>
        <p:sp>
          <p:nvSpPr>
            <p:cNvPr id="266" name="Rectangle 265"/>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67" name="TextBox 266"/>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4</a:t>
              </a:r>
            </a:p>
          </p:txBody>
        </p:sp>
        <p:sp>
          <p:nvSpPr>
            <p:cNvPr id="268" name="Rectangle 267"/>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9" name="Group 268"/>
          <p:cNvGrpSpPr/>
          <p:nvPr/>
        </p:nvGrpSpPr>
        <p:grpSpPr>
          <a:xfrm>
            <a:off x="2514600" y="5486400"/>
            <a:ext cx="2286000" cy="381000"/>
            <a:chOff x="1219200" y="1143000"/>
            <a:chExt cx="2286000" cy="381000"/>
          </a:xfrm>
        </p:grpSpPr>
        <p:sp>
          <p:nvSpPr>
            <p:cNvPr id="270" name="Rectangle 269"/>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1" name="TextBox 270"/>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3</a:t>
              </a:r>
            </a:p>
          </p:txBody>
        </p:sp>
        <p:sp>
          <p:nvSpPr>
            <p:cNvPr id="272" name="Rectangle 271"/>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73" name="Group 272"/>
          <p:cNvGrpSpPr/>
          <p:nvPr/>
        </p:nvGrpSpPr>
        <p:grpSpPr>
          <a:xfrm>
            <a:off x="4419600" y="5486400"/>
            <a:ext cx="2286000" cy="381000"/>
            <a:chOff x="3124200" y="1143000"/>
            <a:chExt cx="2286000" cy="381000"/>
          </a:xfrm>
        </p:grpSpPr>
        <p:sp>
          <p:nvSpPr>
            <p:cNvPr id="274" name="Rectangle 27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5" name="TextBox 274"/>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1</a:t>
              </a:r>
            </a:p>
          </p:txBody>
        </p:sp>
        <p:sp>
          <p:nvSpPr>
            <p:cNvPr id="276" name="Rectangle 275"/>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77" name="Group 276"/>
          <p:cNvGrpSpPr/>
          <p:nvPr/>
        </p:nvGrpSpPr>
        <p:grpSpPr>
          <a:xfrm>
            <a:off x="2514600" y="6019800"/>
            <a:ext cx="2286000" cy="381000"/>
            <a:chOff x="1219200" y="1143000"/>
            <a:chExt cx="2286000" cy="381000"/>
          </a:xfrm>
        </p:grpSpPr>
        <p:sp>
          <p:nvSpPr>
            <p:cNvPr id="278" name="Rectangle 277"/>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9" name="TextBox 278"/>
            <p:cNvSpPr txBox="1"/>
            <p:nvPr/>
          </p:nvSpPr>
          <p:spPr>
            <a:xfrm>
              <a:off x="1219200" y="1143000"/>
              <a:ext cx="407484" cy="338554"/>
            </a:xfrm>
            <a:prstGeom prst="rect">
              <a:avLst/>
            </a:prstGeom>
            <a:noFill/>
          </p:spPr>
          <p:txBody>
            <a:bodyPr wrap="none" rtlCol="0">
              <a:spAutoFit/>
            </a:bodyPr>
            <a:lstStyle/>
            <a:p>
              <a:pPr lvl="0"/>
              <a:r>
                <a:rPr lang="en-US" b="0" kern="0" dirty="0" smtClean="0">
                  <a:solidFill>
                    <a:schemeClr val="bg1"/>
                  </a:solidFill>
                  <a:latin typeface="+mn-lt"/>
                </a:rPr>
                <a:t>R</a:t>
              </a:r>
              <a:r>
                <a:rPr lang="en-US" b="0" kern="0" baseline="-25000" dirty="0" smtClean="0">
                  <a:solidFill>
                    <a:schemeClr val="bg1"/>
                  </a:solidFill>
                  <a:latin typeface="+mn-lt"/>
                </a:rPr>
                <a:t>4</a:t>
              </a:r>
            </a:p>
          </p:txBody>
        </p:sp>
        <p:sp>
          <p:nvSpPr>
            <p:cNvPr id="280" name="Rectangle 27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81" name="Group 280"/>
          <p:cNvGrpSpPr/>
          <p:nvPr/>
        </p:nvGrpSpPr>
        <p:grpSpPr>
          <a:xfrm>
            <a:off x="4419600" y="6019800"/>
            <a:ext cx="2286000" cy="381000"/>
            <a:chOff x="3124200" y="1143000"/>
            <a:chExt cx="2286000" cy="381000"/>
          </a:xfrm>
        </p:grpSpPr>
        <p:sp>
          <p:nvSpPr>
            <p:cNvPr id="282" name="Rectangle 28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83" name="TextBox 282"/>
            <p:cNvSpPr txBox="1"/>
            <p:nvPr/>
          </p:nvSpPr>
          <p:spPr>
            <a:xfrm>
              <a:off x="5013938" y="1143000"/>
              <a:ext cx="396262" cy="338554"/>
            </a:xfrm>
            <a:prstGeom prst="rect">
              <a:avLst/>
            </a:prstGeom>
            <a:noFill/>
          </p:spPr>
          <p:txBody>
            <a:bodyPr wrap="none" rtlCol="0">
              <a:spAutoFit/>
            </a:bodyPr>
            <a:lstStyle/>
            <a:p>
              <a:pPr lvl="0"/>
              <a:r>
                <a:rPr lang="en-US" b="0" kern="0" dirty="0" smtClean="0">
                  <a:solidFill>
                    <a:schemeClr val="bg1"/>
                  </a:solidFill>
                  <a:latin typeface="+mn-lt"/>
                </a:rPr>
                <a:t>S</a:t>
              </a:r>
              <a:r>
                <a:rPr lang="en-US" b="0" kern="0" baseline="-25000" dirty="0" smtClean="0">
                  <a:solidFill>
                    <a:schemeClr val="bg1"/>
                  </a:solidFill>
                  <a:latin typeface="+mn-lt"/>
                </a:rPr>
                <a:t>3</a:t>
              </a:r>
            </a:p>
          </p:txBody>
        </p:sp>
        <p:sp>
          <p:nvSpPr>
            <p:cNvPr id="284" name="Rectangle 283"/>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sp>
        <p:nvSpPr>
          <p:cNvPr id="7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Relational Joins</a:t>
            </a:r>
          </a:p>
        </p:txBody>
      </p:sp>
      <p:sp>
        <p:nvSpPr>
          <p:cNvPr id="75" name="TextBox 74"/>
          <p:cNvSpPr txBox="1"/>
          <p:nvPr/>
        </p:nvSpPr>
        <p:spPr>
          <a:xfrm>
            <a:off x="0" y="6457890"/>
            <a:ext cx="9144000" cy="369332"/>
          </a:xfrm>
          <a:prstGeom prst="rect">
            <a:avLst/>
          </a:prstGeom>
          <a:noFill/>
        </p:spPr>
        <p:txBody>
          <a:bodyPr wrap="square" rtlCol="0">
            <a:spAutoFit/>
          </a:bodyPr>
          <a:lstStyle/>
          <a:p>
            <a:pPr algn="ctr"/>
            <a:r>
              <a:rPr lang="en-US" sz="1800" b="0" dirty="0" smtClean="0">
                <a:solidFill>
                  <a:schemeClr val="bg1"/>
                </a:solidFill>
                <a:latin typeface="Gill Sans"/>
                <a:cs typeface="Gill Sans"/>
              </a:rPr>
              <a:t>(More precisely, an inner join)</a:t>
            </a:r>
            <a:endParaRPr lang="en-US" sz="1800" b="0" dirty="0">
              <a:solidFill>
                <a:schemeClr val="bg1"/>
              </a:solidFill>
              <a:latin typeface="Gill Sans"/>
              <a:cs typeface="Gill Sans"/>
            </a:endParaRPr>
          </a:p>
        </p:txBody>
      </p:sp>
    </p:spTree>
    <p:extLst>
      <p:ext uri="{BB962C8B-B14F-4D97-AF65-F5344CB8AC3E}">
        <p14:creationId xmlns:p14="http://schemas.microsoft.com/office/powerpoint/2010/main" val="3979362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6103938" y="4419600"/>
            <a:ext cx="1499961" cy="397545"/>
          </a:xfrm>
          <a:prstGeom prst="rect">
            <a:avLst/>
          </a:prstGeom>
          <a:noFill/>
          <a:ln w="9525">
            <a:noFill/>
            <a:miter lim="800000"/>
            <a:headEnd/>
            <a:tailEnd/>
          </a:ln>
        </p:spPr>
        <p:txBody>
          <a:bodyPr wrap="none" lIns="90488" tIns="44450" rIns="90488" bIns="44450">
            <a:spAutoFit/>
          </a:bodyPr>
          <a:lstStyle/>
          <a:p>
            <a:r>
              <a:rPr lang="en-US" sz="2000" b="0">
                <a:solidFill>
                  <a:schemeClr val="bg1"/>
                </a:solidFill>
                <a:latin typeface="Gill Sans"/>
                <a:cs typeface="Gill Sans"/>
              </a:rPr>
              <a:t>One-to-One</a:t>
            </a:r>
          </a:p>
        </p:txBody>
      </p:sp>
      <p:sp>
        <p:nvSpPr>
          <p:cNvPr id="5" name="Rectangle 22"/>
          <p:cNvSpPr>
            <a:spLocks noChangeArrowheads="1"/>
          </p:cNvSpPr>
          <p:nvPr/>
        </p:nvSpPr>
        <p:spPr bwMode="auto">
          <a:xfrm>
            <a:off x="3810000" y="4419600"/>
            <a:ext cx="1582866" cy="397545"/>
          </a:xfrm>
          <a:prstGeom prst="rect">
            <a:avLst/>
          </a:prstGeom>
          <a:noFill/>
          <a:ln w="9525">
            <a:noFill/>
            <a:miter lim="800000"/>
            <a:headEnd/>
            <a:tailEnd/>
          </a:ln>
        </p:spPr>
        <p:txBody>
          <a:bodyPr wrap="none" lIns="90488" tIns="44450" rIns="90488" bIns="44450">
            <a:spAutoFit/>
          </a:bodyPr>
          <a:lstStyle/>
          <a:p>
            <a:r>
              <a:rPr lang="en-US" sz="2000" b="0">
                <a:solidFill>
                  <a:schemeClr val="bg1"/>
                </a:solidFill>
                <a:latin typeface="Gill Sans"/>
                <a:cs typeface="Gill Sans"/>
              </a:rPr>
              <a:t>One-to-Many</a:t>
            </a:r>
          </a:p>
        </p:txBody>
      </p:sp>
      <p:sp>
        <p:nvSpPr>
          <p:cNvPr id="6" name="Rectangle 42"/>
          <p:cNvSpPr>
            <a:spLocks noChangeArrowheads="1"/>
          </p:cNvSpPr>
          <p:nvPr/>
        </p:nvSpPr>
        <p:spPr bwMode="auto">
          <a:xfrm>
            <a:off x="1524000" y="4432300"/>
            <a:ext cx="1905000" cy="397545"/>
          </a:xfrm>
          <a:prstGeom prst="rect">
            <a:avLst/>
          </a:prstGeom>
          <a:noFill/>
          <a:ln w="9525">
            <a:noFill/>
            <a:miter lim="800000"/>
            <a:headEnd/>
            <a:tailEnd/>
          </a:ln>
        </p:spPr>
        <p:txBody>
          <a:bodyPr lIns="90488" tIns="44450" rIns="90488" bIns="44450">
            <a:spAutoFit/>
          </a:bodyPr>
          <a:lstStyle/>
          <a:p>
            <a:pPr algn="ctr"/>
            <a:r>
              <a:rPr lang="en-US" sz="2000" b="0">
                <a:solidFill>
                  <a:schemeClr val="bg1"/>
                </a:solidFill>
                <a:latin typeface="Gill Sans"/>
                <a:cs typeface="Gill Sans"/>
              </a:rPr>
              <a:t>Many-to-Many</a:t>
            </a:r>
          </a:p>
        </p:txBody>
      </p:sp>
      <p:sp>
        <p:nvSpPr>
          <p:cNvPr id="7" name="Oval 9"/>
          <p:cNvSpPr>
            <a:spLocks noChangeArrowheads="1"/>
          </p:cNvSpPr>
          <p:nvPr/>
        </p:nvSpPr>
        <p:spPr bwMode="auto">
          <a:xfrm>
            <a:off x="19812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8" name="Oval 10"/>
          <p:cNvSpPr>
            <a:spLocks noChangeArrowheads="1"/>
          </p:cNvSpPr>
          <p:nvPr/>
        </p:nvSpPr>
        <p:spPr bwMode="auto">
          <a:xfrm>
            <a:off x="27432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9" name="Oval 11"/>
          <p:cNvSpPr>
            <a:spLocks noChangeArrowheads="1"/>
          </p:cNvSpPr>
          <p:nvPr/>
        </p:nvSpPr>
        <p:spPr bwMode="auto">
          <a:xfrm>
            <a:off x="19812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0" name="Oval 12"/>
          <p:cNvSpPr>
            <a:spLocks noChangeArrowheads="1"/>
          </p:cNvSpPr>
          <p:nvPr/>
        </p:nvSpPr>
        <p:spPr bwMode="auto">
          <a:xfrm>
            <a:off x="27432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1" name="Oval 13"/>
          <p:cNvSpPr>
            <a:spLocks noChangeArrowheads="1"/>
          </p:cNvSpPr>
          <p:nvPr/>
        </p:nvSpPr>
        <p:spPr bwMode="auto">
          <a:xfrm>
            <a:off x="19812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2" name="Oval 14"/>
          <p:cNvSpPr>
            <a:spLocks noChangeArrowheads="1"/>
          </p:cNvSpPr>
          <p:nvPr/>
        </p:nvSpPr>
        <p:spPr bwMode="auto">
          <a:xfrm>
            <a:off x="27432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3" name="Oval 15"/>
          <p:cNvSpPr>
            <a:spLocks noChangeArrowheads="1"/>
          </p:cNvSpPr>
          <p:nvPr/>
        </p:nvSpPr>
        <p:spPr bwMode="auto">
          <a:xfrm>
            <a:off x="19812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4" name="Oval 16"/>
          <p:cNvSpPr>
            <a:spLocks noChangeArrowheads="1"/>
          </p:cNvSpPr>
          <p:nvPr/>
        </p:nvSpPr>
        <p:spPr bwMode="auto">
          <a:xfrm>
            <a:off x="27432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5" name="Oval 17"/>
          <p:cNvSpPr>
            <a:spLocks noChangeArrowheads="1"/>
          </p:cNvSpPr>
          <p:nvPr/>
        </p:nvSpPr>
        <p:spPr bwMode="auto">
          <a:xfrm>
            <a:off x="19812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6" name="Oval 18"/>
          <p:cNvSpPr>
            <a:spLocks noChangeArrowheads="1"/>
          </p:cNvSpPr>
          <p:nvPr/>
        </p:nvSpPr>
        <p:spPr bwMode="auto">
          <a:xfrm>
            <a:off x="27432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7" name="Oval 19"/>
          <p:cNvSpPr>
            <a:spLocks noChangeArrowheads="1"/>
          </p:cNvSpPr>
          <p:nvPr/>
        </p:nvSpPr>
        <p:spPr bwMode="auto">
          <a:xfrm>
            <a:off x="19812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8" name="Oval 20"/>
          <p:cNvSpPr>
            <a:spLocks noChangeArrowheads="1"/>
          </p:cNvSpPr>
          <p:nvPr/>
        </p:nvSpPr>
        <p:spPr bwMode="auto">
          <a:xfrm>
            <a:off x="27432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9" name="Oval 21"/>
          <p:cNvSpPr>
            <a:spLocks noChangeArrowheads="1"/>
          </p:cNvSpPr>
          <p:nvPr/>
        </p:nvSpPr>
        <p:spPr bwMode="auto">
          <a:xfrm>
            <a:off x="41910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0" name="Oval 22"/>
          <p:cNvSpPr>
            <a:spLocks noChangeArrowheads="1"/>
          </p:cNvSpPr>
          <p:nvPr/>
        </p:nvSpPr>
        <p:spPr bwMode="auto">
          <a:xfrm>
            <a:off x="49530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1" name="Oval 24"/>
          <p:cNvSpPr>
            <a:spLocks noChangeArrowheads="1"/>
          </p:cNvSpPr>
          <p:nvPr/>
        </p:nvSpPr>
        <p:spPr bwMode="auto">
          <a:xfrm>
            <a:off x="49530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2" name="Oval 25"/>
          <p:cNvSpPr>
            <a:spLocks noChangeArrowheads="1"/>
          </p:cNvSpPr>
          <p:nvPr/>
        </p:nvSpPr>
        <p:spPr bwMode="auto">
          <a:xfrm>
            <a:off x="41910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3" name="Oval 26"/>
          <p:cNvSpPr>
            <a:spLocks noChangeArrowheads="1"/>
          </p:cNvSpPr>
          <p:nvPr/>
        </p:nvSpPr>
        <p:spPr bwMode="auto">
          <a:xfrm>
            <a:off x="49530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4" name="Oval 28"/>
          <p:cNvSpPr>
            <a:spLocks noChangeArrowheads="1"/>
          </p:cNvSpPr>
          <p:nvPr/>
        </p:nvSpPr>
        <p:spPr bwMode="auto">
          <a:xfrm>
            <a:off x="49530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5" name="Oval 29"/>
          <p:cNvSpPr>
            <a:spLocks noChangeArrowheads="1"/>
          </p:cNvSpPr>
          <p:nvPr/>
        </p:nvSpPr>
        <p:spPr bwMode="auto">
          <a:xfrm>
            <a:off x="41910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6" name="Oval 30"/>
          <p:cNvSpPr>
            <a:spLocks noChangeArrowheads="1"/>
          </p:cNvSpPr>
          <p:nvPr/>
        </p:nvSpPr>
        <p:spPr bwMode="auto">
          <a:xfrm>
            <a:off x="49530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7" name="Oval 32"/>
          <p:cNvSpPr>
            <a:spLocks noChangeArrowheads="1"/>
          </p:cNvSpPr>
          <p:nvPr/>
        </p:nvSpPr>
        <p:spPr bwMode="auto">
          <a:xfrm>
            <a:off x="49530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8" name="Oval 33"/>
          <p:cNvSpPr>
            <a:spLocks noChangeArrowheads="1"/>
          </p:cNvSpPr>
          <p:nvPr/>
        </p:nvSpPr>
        <p:spPr bwMode="auto">
          <a:xfrm>
            <a:off x="6408738"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9" name="Oval 34"/>
          <p:cNvSpPr>
            <a:spLocks noChangeArrowheads="1"/>
          </p:cNvSpPr>
          <p:nvPr/>
        </p:nvSpPr>
        <p:spPr bwMode="auto">
          <a:xfrm>
            <a:off x="7170738"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0" name="Oval 35"/>
          <p:cNvSpPr>
            <a:spLocks noChangeArrowheads="1"/>
          </p:cNvSpPr>
          <p:nvPr/>
        </p:nvSpPr>
        <p:spPr bwMode="auto">
          <a:xfrm>
            <a:off x="6408738"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1" name="Oval 36"/>
          <p:cNvSpPr>
            <a:spLocks noChangeArrowheads="1"/>
          </p:cNvSpPr>
          <p:nvPr/>
        </p:nvSpPr>
        <p:spPr bwMode="auto">
          <a:xfrm>
            <a:off x="7170738"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2" name="Oval 37"/>
          <p:cNvSpPr>
            <a:spLocks noChangeArrowheads="1"/>
          </p:cNvSpPr>
          <p:nvPr/>
        </p:nvSpPr>
        <p:spPr bwMode="auto">
          <a:xfrm>
            <a:off x="6408738"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3" name="Oval 38"/>
          <p:cNvSpPr>
            <a:spLocks noChangeArrowheads="1"/>
          </p:cNvSpPr>
          <p:nvPr/>
        </p:nvSpPr>
        <p:spPr bwMode="auto">
          <a:xfrm>
            <a:off x="7170738"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4" name="Oval 39"/>
          <p:cNvSpPr>
            <a:spLocks noChangeArrowheads="1"/>
          </p:cNvSpPr>
          <p:nvPr/>
        </p:nvSpPr>
        <p:spPr bwMode="auto">
          <a:xfrm>
            <a:off x="6408738"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5" name="Oval 40"/>
          <p:cNvSpPr>
            <a:spLocks noChangeArrowheads="1"/>
          </p:cNvSpPr>
          <p:nvPr/>
        </p:nvSpPr>
        <p:spPr bwMode="auto">
          <a:xfrm>
            <a:off x="7170738"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6" name="Oval 41"/>
          <p:cNvSpPr>
            <a:spLocks noChangeArrowheads="1"/>
          </p:cNvSpPr>
          <p:nvPr/>
        </p:nvSpPr>
        <p:spPr bwMode="auto">
          <a:xfrm>
            <a:off x="6408738"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7" name="Oval 42"/>
          <p:cNvSpPr>
            <a:spLocks noChangeArrowheads="1"/>
          </p:cNvSpPr>
          <p:nvPr/>
        </p:nvSpPr>
        <p:spPr bwMode="auto">
          <a:xfrm>
            <a:off x="7170738"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8" name="Oval 43"/>
          <p:cNvSpPr>
            <a:spLocks noChangeArrowheads="1"/>
          </p:cNvSpPr>
          <p:nvPr/>
        </p:nvSpPr>
        <p:spPr bwMode="auto">
          <a:xfrm>
            <a:off x="6408738"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9" name="Oval 44"/>
          <p:cNvSpPr>
            <a:spLocks noChangeArrowheads="1"/>
          </p:cNvSpPr>
          <p:nvPr/>
        </p:nvSpPr>
        <p:spPr bwMode="auto">
          <a:xfrm>
            <a:off x="7170738" y="4038600"/>
            <a:ext cx="152400" cy="152400"/>
          </a:xfrm>
          <a:prstGeom prst="ellipse">
            <a:avLst/>
          </a:prstGeom>
          <a:solidFill>
            <a:schemeClr val="bg1"/>
          </a:solidFill>
          <a:ln w="9525" algn="ctr">
            <a:solidFill>
              <a:schemeClr val="bg1"/>
            </a:solidFill>
            <a:round/>
            <a:headEnd/>
            <a:tailEnd/>
          </a:ln>
        </p:spPr>
        <p:txBody>
          <a:bodyPr/>
          <a:lstStyle/>
          <a:p>
            <a:endParaRPr lang="en-US"/>
          </a:p>
        </p:txBody>
      </p:sp>
      <p:cxnSp>
        <p:nvCxnSpPr>
          <p:cNvPr id="40" name="Straight Connector 49"/>
          <p:cNvCxnSpPr>
            <a:cxnSpLocks noChangeShapeType="1"/>
            <a:stCxn id="7" idx="5"/>
            <a:endCxn id="12" idx="1"/>
          </p:cNvCxnSpPr>
          <p:nvPr/>
        </p:nvCxnSpPr>
        <p:spPr bwMode="auto">
          <a:xfrm rot="16200000" flipH="1">
            <a:off x="2111375" y="2263775"/>
            <a:ext cx="654050" cy="654050"/>
          </a:xfrm>
          <a:prstGeom prst="line">
            <a:avLst/>
          </a:prstGeom>
          <a:noFill/>
          <a:ln w="25400" algn="ctr">
            <a:solidFill>
              <a:schemeClr val="bg1"/>
            </a:solidFill>
            <a:round/>
            <a:headEnd/>
            <a:tailEnd/>
          </a:ln>
        </p:spPr>
      </p:cxnSp>
      <p:cxnSp>
        <p:nvCxnSpPr>
          <p:cNvPr id="41" name="Straight Connector 51"/>
          <p:cNvCxnSpPr>
            <a:cxnSpLocks noChangeShapeType="1"/>
            <a:stCxn id="7" idx="5"/>
            <a:endCxn id="10" idx="2"/>
          </p:cNvCxnSpPr>
          <p:nvPr/>
        </p:nvCxnSpPr>
        <p:spPr bwMode="auto">
          <a:xfrm rot="16200000" flipH="1">
            <a:off x="2263775" y="2111375"/>
            <a:ext cx="327025" cy="631825"/>
          </a:xfrm>
          <a:prstGeom prst="line">
            <a:avLst/>
          </a:prstGeom>
          <a:noFill/>
          <a:ln w="25400" algn="ctr">
            <a:solidFill>
              <a:schemeClr val="bg1"/>
            </a:solidFill>
            <a:round/>
            <a:headEnd/>
            <a:tailEnd/>
          </a:ln>
        </p:spPr>
      </p:cxnSp>
      <p:cxnSp>
        <p:nvCxnSpPr>
          <p:cNvPr id="42" name="Straight Connector 54"/>
          <p:cNvCxnSpPr>
            <a:cxnSpLocks noChangeShapeType="1"/>
            <a:stCxn id="7" idx="5"/>
            <a:endCxn id="14" idx="1"/>
          </p:cNvCxnSpPr>
          <p:nvPr/>
        </p:nvCxnSpPr>
        <p:spPr bwMode="auto">
          <a:xfrm rot="16200000" flipH="1">
            <a:off x="1920875" y="2454275"/>
            <a:ext cx="1035050" cy="654050"/>
          </a:xfrm>
          <a:prstGeom prst="line">
            <a:avLst/>
          </a:prstGeom>
          <a:noFill/>
          <a:ln w="25400" algn="ctr">
            <a:solidFill>
              <a:schemeClr val="bg1"/>
            </a:solidFill>
            <a:round/>
            <a:headEnd/>
            <a:tailEnd/>
          </a:ln>
        </p:spPr>
      </p:cxnSp>
      <p:cxnSp>
        <p:nvCxnSpPr>
          <p:cNvPr id="43" name="Straight Connector 57"/>
          <p:cNvCxnSpPr>
            <a:cxnSpLocks noChangeShapeType="1"/>
            <a:stCxn id="13" idx="6"/>
            <a:endCxn id="12" idx="2"/>
          </p:cNvCxnSpPr>
          <p:nvPr/>
        </p:nvCxnSpPr>
        <p:spPr bwMode="auto">
          <a:xfrm flipV="1">
            <a:off x="2133600" y="2971800"/>
            <a:ext cx="609600" cy="381000"/>
          </a:xfrm>
          <a:prstGeom prst="line">
            <a:avLst/>
          </a:prstGeom>
          <a:noFill/>
          <a:ln w="25400" algn="ctr">
            <a:solidFill>
              <a:schemeClr val="bg1"/>
            </a:solidFill>
            <a:round/>
            <a:headEnd/>
            <a:tailEnd/>
          </a:ln>
        </p:spPr>
      </p:cxnSp>
      <p:cxnSp>
        <p:nvCxnSpPr>
          <p:cNvPr id="44" name="Straight Connector 60"/>
          <p:cNvCxnSpPr>
            <a:cxnSpLocks noChangeShapeType="1"/>
            <a:stCxn id="17" idx="7"/>
            <a:endCxn id="12" idx="3"/>
          </p:cNvCxnSpPr>
          <p:nvPr/>
        </p:nvCxnSpPr>
        <p:spPr bwMode="auto">
          <a:xfrm rot="5400000" flipH="1" flipV="1">
            <a:off x="1920875" y="3216275"/>
            <a:ext cx="1035050" cy="654050"/>
          </a:xfrm>
          <a:prstGeom prst="line">
            <a:avLst/>
          </a:prstGeom>
          <a:noFill/>
          <a:ln w="25400" algn="ctr">
            <a:solidFill>
              <a:schemeClr val="bg1"/>
            </a:solidFill>
            <a:round/>
            <a:headEnd/>
            <a:tailEnd/>
          </a:ln>
        </p:spPr>
      </p:cxnSp>
      <p:cxnSp>
        <p:nvCxnSpPr>
          <p:cNvPr id="45" name="Straight Connector 64"/>
          <p:cNvCxnSpPr>
            <a:cxnSpLocks noChangeShapeType="1"/>
            <a:stCxn id="8" idx="3"/>
            <a:endCxn id="11" idx="6"/>
          </p:cNvCxnSpPr>
          <p:nvPr/>
        </p:nvCxnSpPr>
        <p:spPr bwMode="auto">
          <a:xfrm rot="5400000">
            <a:off x="2095500" y="2301875"/>
            <a:ext cx="708025" cy="631825"/>
          </a:xfrm>
          <a:prstGeom prst="line">
            <a:avLst/>
          </a:prstGeom>
          <a:noFill/>
          <a:ln w="25400" algn="ctr">
            <a:solidFill>
              <a:schemeClr val="bg1"/>
            </a:solidFill>
            <a:round/>
            <a:headEnd/>
            <a:tailEnd/>
          </a:ln>
        </p:spPr>
      </p:cxnSp>
      <p:cxnSp>
        <p:nvCxnSpPr>
          <p:cNvPr id="46" name="Straight Connector 67"/>
          <p:cNvCxnSpPr>
            <a:cxnSpLocks noChangeShapeType="1"/>
            <a:stCxn id="16" idx="1"/>
            <a:endCxn id="11" idx="6"/>
          </p:cNvCxnSpPr>
          <p:nvPr/>
        </p:nvCxnSpPr>
        <p:spPr bwMode="auto">
          <a:xfrm rot="16200000" flipV="1">
            <a:off x="2095500" y="3009900"/>
            <a:ext cx="708025" cy="631825"/>
          </a:xfrm>
          <a:prstGeom prst="line">
            <a:avLst/>
          </a:prstGeom>
          <a:noFill/>
          <a:ln w="25400" algn="ctr">
            <a:solidFill>
              <a:schemeClr val="bg1"/>
            </a:solidFill>
            <a:round/>
            <a:headEnd/>
            <a:tailEnd/>
          </a:ln>
        </p:spPr>
      </p:cxnSp>
      <p:cxnSp>
        <p:nvCxnSpPr>
          <p:cNvPr id="47" name="Straight Connector 70"/>
          <p:cNvCxnSpPr>
            <a:cxnSpLocks noChangeShapeType="1"/>
            <a:stCxn id="18" idx="1"/>
            <a:endCxn id="15" idx="6"/>
          </p:cNvCxnSpPr>
          <p:nvPr/>
        </p:nvCxnSpPr>
        <p:spPr bwMode="auto">
          <a:xfrm rot="16200000" flipV="1">
            <a:off x="2286000" y="3581400"/>
            <a:ext cx="327025" cy="631825"/>
          </a:xfrm>
          <a:prstGeom prst="line">
            <a:avLst/>
          </a:prstGeom>
          <a:noFill/>
          <a:ln w="25400" algn="ctr">
            <a:solidFill>
              <a:schemeClr val="bg1"/>
            </a:solidFill>
            <a:round/>
            <a:headEnd/>
            <a:tailEnd/>
          </a:ln>
        </p:spPr>
      </p:cxnSp>
      <p:cxnSp>
        <p:nvCxnSpPr>
          <p:cNvPr id="48" name="Straight Connector 74"/>
          <p:cNvCxnSpPr>
            <a:cxnSpLocks noChangeShapeType="1"/>
            <a:stCxn id="18" idx="1"/>
            <a:endCxn id="13" idx="6"/>
          </p:cNvCxnSpPr>
          <p:nvPr/>
        </p:nvCxnSpPr>
        <p:spPr bwMode="auto">
          <a:xfrm rot="16200000" flipV="1">
            <a:off x="2095500" y="3390900"/>
            <a:ext cx="708025" cy="631825"/>
          </a:xfrm>
          <a:prstGeom prst="line">
            <a:avLst/>
          </a:prstGeom>
          <a:noFill/>
          <a:ln w="25400" algn="ctr">
            <a:solidFill>
              <a:schemeClr val="bg1"/>
            </a:solidFill>
            <a:round/>
            <a:headEnd/>
            <a:tailEnd/>
          </a:ln>
        </p:spPr>
      </p:cxnSp>
      <p:cxnSp>
        <p:nvCxnSpPr>
          <p:cNvPr id="49" name="Straight Connector 77"/>
          <p:cNvCxnSpPr>
            <a:cxnSpLocks noChangeShapeType="1"/>
            <a:stCxn id="20" idx="2"/>
            <a:endCxn id="19" idx="6"/>
          </p:cNvCxnSpPr>
          <p:nvPr/>
        </p:nvCxnSpPr>
        <p:spPr bwMode="auto">
          <a:xfrm rot="10800000">
            <a:off x="4343400" y="2209800"/>
            <a:ext cx="609600" cy="1588"/>
          </a:xfrm>
          <a:prstGeom prst="line">
            <a:avLst/>
          </a:prstGeom>
          <a:noFill/>
          <a:ln w="25400" algn="ctr">
            <a:solidFill>
              <a:schemeClr val="bg1"/>
            </a:solidFill>
            <a:round/>
            <a:headEnd/>
            <a:tailEnd/>
          </a:ln>
        </p:spPr>
      </p:cxnSp>
      <p:cxnSp>
        <p:nvCxnSpPr>
          <p:cNvPr id="50" name="Straight Connector 80"/>
          <p:cNvCxnSpPr>
            <a:cxnSpLocks noChangeShapeType="1"/>
            <a:stCxn id="21" idx="1"/>
            <a:endCxn id="19" idx="6"/>
          </p:cNvCxnSpPr>
          <p:nvPr/>
        </p:nvCxnSpPr>
        <p:spPr bwMode="auto">
          <a:xfrm rot="16200000" flipV="1">
            <a:off x="4495800" y="2057400"/>
            <a:ext cx="327025" cy="631825"/>
          </a:xfrm>
          <a:prstGeom prst="line">
            <a:avLst/>
          </a:prstGeom>
          <a:noFill/>
          <a:ln w="25400" algn="ctr">
            <a:solidFill>
              <a:schemeClr val="bg1"/>
            </a:solidFill>
            <a:round/>
            <a:headEnd/>
            <a:tailEnd/>
          </a:ln>
        </p:spPr>
      </p:cxnSp>
      <p:cxnSp>
        <p:nvCxnSpPr>
          <p:cNvPr id="51" name="Straight Connector 89"/>
          <p:cNvCxnSpPr>
            <a:cxnSpLocks noChangeShapeType="1"/>
            <a:stCxn id="23" idx="2"/>
            <a:endCxn id="22" idx="6"/>
          </p:cNvCxnSpPr>
          <p:nvPr/>
        </p:nvCxnSpPr>
        <p:spPr bwMode="auto">
          <a:xfrm rot="10800000">
            <a:off x="4343400" y="2971800"/>
            <a:ext cx="609600" cy="1588"/>
          </a:xfrm>
          <a:prstGeom prst="line">
            <a:avLst/>
          </a:prstGeom>
          <a:noFill/>
          <a:ln w="25400" algn="ctr">
            <a:solidFill>
              <a:schemeClr val="bg1"/>
            </a:solidFill>
            <a:round/>
            <a:headEnd/>
            <a:tailEnd/>
          </a:ln>
        </p:spPr>
      </p:cxnSp>
      <p:cxnSp>
        <p:nvCxnSpPr>
          <p:cNvPr id="52" name="Straight Connector 94"/>
          <p:cNvCxnSpPr>
            <a:cxnSpLocks noChangeShapeType="1"/>
            <a:stCxn id="24" idx="1"/>
            <a:endCxn id="22" idx="5"/>
          </p:cNvCxnSpPr>
          <p:nvPr/>
        </p:nvCxnSpPr>
        <p:spPr bwMode="auto">
          <a:xfrm rot="16200000" flipV="1">
            <a:off x="4511675" y="2835275"/>
            <a:ext cx="273050" cy="654050"/>
          </a:xfrm>
          <a:prstGeom prst="line">
            <a:avLst/>
          </a:prstGeom>
          <a:noFill/>
          <a:ln w="25400" algn="ctr">
            <a:solidFill>
              <a:schemeClr val="bg1"/>
            </a:solidFill>
            <a:round/>
            <a:headEnd/>
            <a:tailEnd/>
          </a:ln>
        </p:spPr>
      </p:cxnSp>
      <p:cxnSp>
        <p:nvCxnSpPr>
          <p:cNvPr id="53" name="Straight Connector 97"/>
          <p:cNvCxnSpPr>
            <a:cxnSpLocks noChangeShapeType="1"/>
            <a:stCxn id="26" idx="1"/>
            <a:endCxn id="22" idx="5"/>
          </p:cNvCxnSpPr>
          <p:nvPr/>
        </p:nvCxnSpPr>
        <p:spPr bwMode="auto">
          <a:xfrm rot="16200000" flipV="1">
            <a:off x="4321175" y="3025775"/>
            <a:ext cx="654050" cy="654050"/>
          </a:xfrm>
          <a:prstGeom prst="line">
            <a:avLst/>
          </a:prstGeom>
          <a:noFill/>
          <a:ln w="25400" algn="ctr">
            <a:solidFill>
              <a:schemeClr val="bg1"/>
            </a:solidFill>
            <a:round/>
            <a:headEnd/>
            <a:tailEnd/>
          </a:ln>
        </p:spPr>
      </p:cxnSp>
      <p:cxnSp>
        <p:nvCxnSpPr>
          <p:cNvPr id="54" name="Straight Connector 104"/>
          <p:cNvCxnSpPr>
            <a:cxnSpLocks noChangeShapeType="1"/>
            <a:stCxn id="27" idx="1"/>
            <a:endCxn id="25" idx="5"/>
          </p:cNvCxnSpPr>
          <p:nvPr/>
        </p:nvCxnSpPr>
        <p:spPr bwMode="auto">
          <a:xfrm rot="16200000" flipV="1">
            <a:off x="4511675" y="3597275"/>
            <a:ext cx="273050" cy="654050"/>
          </a:xfrm>
          <a:prstGeom prst="line">
            <a:avLst/>
          </a:prstGeom>
          <a:noFill/>
          <a:ln w="25400" algn="ctr">
            <a:solidFill>
              <a:schemeClr val="bg1"/>
            </a:solidFill>
            <a:round/>
            <a:headEnd/>
            <a:tailEnd/>
          </a:ln>
        </p:spPr>
      </p:cxnSp>
      <p:cxnSp>
        <p:nvCxnSpPr>
          <p:cNvPr id="55" name="Straight Connector 108"/>
          <p:cNvCxnSpPr>
            <a:cxnSpLocks noChangeShapeType="1"/>
            <a:stCxn id="8" idx="3"/>
            <a:endCxn id="9" idx="7"/>
          </p:cNvCxnSpPr>
          <p:nvPr/>
        </p:nvCxnSpPr>
        <p:spPr bwMode="auto">
          <a:xfrm rot="5400000">
            <a:off x="2301875" y="2073275"/>
            <a:ext cx="273050" cy="654050"/>
          </a:xfrm>
          <a:prstGeom prst="line">
            <a:avLst/>
          </a:prstGeom>
          <a:noFill/>
          <a:ln w="25400" algn="ctr">
            <a:solidFill>
              <a:schemeClr val="bg1"/>
            </a:solidFill>
            <a:round/>
            <a:headEnd/>
            <a:tailEnd/>
          </a:ln>
        </p:spPr>
      </p:cxnSp>
      <p:cxnSp>
        <p:nvCxnSpPr>
          <p:cNvPr id="56" name="Straight Connector 113"/>
          <p:cNvCxnSpPr>
            <a:cxnSpLocks noChangeShapeType="1"/>
            <a:stCxn id="31" idx="1"/>
            <a:endCxn id="28" idx="6"/>
          </p:cNvCxnSpPr>
          <p:nvPr/>
        </p:nvCxnSpPr>
        <p:spPr bwMode="auto">
          <a:xfrm rot="16200000" flipV="1">
            <a:off x="6713538" y="2057400"/>
            <a:ext cx="327025" cy="631825"/>
          </a:xfrm>
          <a:prstGeom prst="line">
            <a:avLst/>
          </a:prstGeom>
          <a:noFill/>
          <a:ln w="25400" algn="ctr">
            <a:solidFill>
              <a:schemeClr val="bg1"/>
            </a:solidFill>
            <a:round/>
            <a:headEnd/>
            <a:tailEnd/>
          </a:ln>
        </p:spPr>
      </p:cxnSp>
      <p:cxnSp>
        <p:nvCxnSpPr>
          <p:cNvPr id="57" name="Straight Connector 116"/>
          <p:cNvCxnSpPr>
            <a:cxnSpLocks noChangeShapeType="1"/>
            <a:stCxn id="29" idx="3"/>
            <a:endCxn id="30" idx="7"/>
          </p:cNvCxnSpPr>
          <p:nvPr/>
        </p:nvCxnSpPr>
        <p:spPr bwMode="auto">
          <a:xfrm rot="5400000">
            <a:off x="6729413" y="2073275"/>
            <a:ext cx="273050" cy="654050"/>
          </a:xfrm>
          <a:prstGeom prst="line">
            <a:avLst/>
          </a:prstGeom>
          <a:noFill/>
          <a:ln w="25400" algn="ctr">
            <a:solidFill>
              <a:schemeClr val="bg1"/>
            </a:solidFill>
            <a:round/>
            <a:headEnd/>
            <a:tailEnd/>
          </a:ln>
        </p:spPr>
      </p:cxnSp>
      <p:cxnSp>
        <p:nvCxnSpPr>
          <p:cNvPr id="58" name="Straight Connector 120"/>
          <p:cNvCxnSpPr>
            <a:cxnSpLocks noChangeShapeType="1"/>
            <a:stCxn id="39" idx="1"/>
            <a:endCxn id="36" idx="6"/>
          </p:cNvCxnSpPr>
          <p:nvPr/>
        </p:nvCxnSpPr>
        <p:spPr bwMode="auto">
          <a:xfrm rot="16200000" flipV="1">
            <a:off x="6713538" y="3581400"/>
            <a:ext cx="327025" cy="631825"/>
          </a:xfrm>
          <a:prstGeom prst="line">
            <a:avLst/>
          </a:prstGeom>
          <a:noFill/>
          <a:ln w="25400" algn="ctr">
            <a:solidFill>
              <a:schemeClr val="bg1"/>
            </a:solidFill>
            <a:round/>
            <a:headEnd/>
            <a:tailEnd/>
          </a:ln>
        </p:spPr>
      </p:cxnSp>
      <p:cxnSp>
        <p:nvCxnSpPr>
          <p:cNvPr id="59" name="Straight Connector 123"/>
          <p:cNvCxnSpPr>
            <a:cxnSpLocks noChangeShapeType="1"/>
            <a:stCxn id="35" idx="2"/>
            <a:endCxn id="34" idx="6"/>
          </p:cNvCxnSpPr>
          <p:nvPr/>
        </p:nvCxnSpPr>
        <p:spPr bwMode="auto">
          <a:xfrm rot="10800000">
            <a:off x="6561138" y="3352800"/>
            <a:ext cx="609600" cy="1588"/>
          </a:xfrm>
          <a:prstGeom prst="line">
            <a:avLst/>
          </a:prstGeom>
          <a:noFill/>
          <a:ln w="25400" algn="ctr">
            <a:solidFill>
              <a:schemeClr val="bg1"/>
            </a:solidFill>
            <a:round/>
            <a:headEnd/>
            <a:tailEnd/>
          </a:ln>
        </p:spPr>
      </p:cxnSp>
      <p:cxnSp>
        <p:nvCxnSpPr>
          <p:cNvPr id="60" name="Straight Connector 127"/>
          <p:cNvCxnSpPr>
            <a:cxnSpLocks noChangeShapeType="1"/>
            <a:stCxn id="37" idx="1"/>
            <a:endCxn id="32" idx="5"/>
          </p:cNvCxnSpPr>
          <p:nvPr/>
        </p:nvCxnSpPr>
        <p:spPr bwMode="auto">
          <a:xfrm rot="16200000" flipV="1">
            <a:off x="6538913" y="3025775"/>
            <a:ext cx="654050" cy="654050"/>
          </a:xfrm>
          <a:prstGeom prst="line">
            <a:avLst/>
          </a:prstGeom>
          <a:noFill/>
          <a:ln w="25400" algn="ctr">
            <a:solidFill>
              <a:schemeClr val="bg1"/>
            </a:solidFill>
            <a:round/>
            <a:headEnd/>
            <a:tailEnd/>
          </a:ln>
        </p:spPr>
      </p:cxnSp>
      <p:cxnSp>
        <p:nvCxnSpPr>
          <p:cNvPr id="61" name="Straight Connector 130"/>
          <p:cNvCxnSpPr>
            <a:cxnSpLocks noChangeShapeType="1"/>
            <a:stCxn id="33" idx="3"/>
            <a:endCxn id="38" idx="7"/>
          </p:cNvCxnSpPr>
          <p:nvPr/>
        </p:nvCxnSpPr>
        <p:spPr bwMode="auto">
          <a:xfrm rot="5400000">
            <a:off x="6348413" y="3216275"/>
            <a:ext cx="1035050" cy="654050"/>
          </a:xfrm>
          <a:prstGeom prst="line">
            <a:avLst/>
          </a:prstGeom>
          <a:noFill/>
          <a:ln w="25400" algn="ctr">
            <a:solidFill>
              <a:schemeClr val="bg1"/>
            </a:solidFill>
            <a:round/>
            <a:headEnd/>
            <a:tailEnd/>
          </a:ln>
        </p:spPr>
      </p:cxnSp>
      <p:sp>
        <p:nvSpPr>
          <p:cNvPr id="6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Types of Relationships</a:t>
            </a:r>
          </a:p>
        </p:txBody>
      </p:sp>
    </p:spTree>
    <p:extLst>
      <p:ext uri="{BB962C8B-B14F-4D97-AF65-F5344CB8AC3E}">
        <p14:creationId xmlns:p14="http://schemas.microsoft.com/office/powerpoint/2010/main" val="35498348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Join Algorithms in MapReduce</a:t>
            </a:r>
          </a:p>
        </p:txBody>
      </p:sp>
      <p:sp>
        <p:nvSpPr>
          <p:cNvPr id="5" name="TextBox 4"/>
          <p:cNvSpPr txBox="1"/>
          <p:nvPr/>
        </p:nvSpPr>
        <p:spPr>
          <a:xfrm>
            <a:off x="0" y="1902023"/>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Reduce-side join</a:t>
            </a:r>
          </a:p>
        </p:txBody>
      </p:sp>
      <p:sp>
        <p:nvSpPr>
          <p:cNvPr id="6" name="TextBox 5"/>
          <p:cNvSpPr txBox="1"/>
          <p:nvPr/>
        </p:nvSpPr>
        <p:spPr>
          <a:xfrm>
            <a:off x="0" y="2283023"/>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repartition join</a:t>
            </a:r>
          </a:p>
          <a:p>
            <a:pPr lvl="0" algn="ctr">
              <a:defRPr/>
            </a:pPr>
            <a:r>
              <a:rPr lang="en-US" sz="2000" b="0" kern="0" dirty="0">
                <a:solidFill>
                  <a:srgbClr val="0070C0"/>
                </a:solidFill>
                <a:latin typeface="Gill Sans"/>
                <a:cs typeface="Gill Sans"/>
              </a:rPr>
              <a:t>aka shuffle join</a:t>
            </a:r>
          </a:p>
        </p:txBody>
      </p:sp>
      <p:sp>
        <p:nvSpPr>
          <p:cNvPr id="7" name="TextBox 6"/>
          <p:cNvSpPr txBox="1"/>
          <p:nvPr/>
        </p:nvSpPr>
        <p:spPr>
          <a:xfrm>
            <a:off x="0" y="31021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Map-side join</a:t>
            </a:r>
          </a:p>
        </p:txBody>
      </p:sp>
      <p:sp>
        <p:nvSpPr>
          <p:cNvPr id="8" name="TextBox 7"/>
          <p:cNvSpPr txBox="1"/>
          <p:nvPr/>
        </p:nvSpPr>
        <p:spPr>
          <a:xfrm>
            <a:off x="0" y="34831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sort-merge join</a:t>
            </a:r>
          </a:p>
        </p:txBody>
      </p:sp>
      <p:sp>
        <p:nvSpPr>
          <p:cNvPr id="9" name="TextBox 8"/>
          <p:cNvSpPr txBox="1"/>
          <p:nvPr/>
        </p:nvSpPr>
        <p:spPr>
          <a:xfrm>
            <a:off x="0" y="4016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Hash join</a:t>
            </a:r>
          </a:p>
        </p:txBody>
      </p:sp>
      <p:sp>
        <p:nvSpPr>
          <p:cNvPr id="10" name="TextBox 9"/>
          <p:cNvSpPr txBox="1"/>
          <p:nvPr/>
        </p:nvSpPr>
        <p:spPr>
          <a:xfrm>
            <a:off x="0" y="43975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broadcast join</a:t>
            </a:r>
          </a:p>
          <a:p>
            <a:pPr lvl="0" algn="ctr">
              <a:defRPr/>
            </a:pPr>
            <a:r>
              <a:rPr lang="en-US" sz="2000" b="0" kern="0" dirty="0">
                <a:solidFill>
                  <a:srgbClr val="0070C0"/>
                </a:solidFill>
                <a:latin typeface="Gill Sans"/>
                <a:cs typeface="Gill Sans"/>
              </a:rPr>
              <a:t>aka replicated join</a:t>
            </a:r>
          </a:p>
        </p:txBody>
      </p:sp>
    </p:spTree>
    <p:extLst>
      <p:ext uri="{BB962C8B-B14F-4D97-AF65-F5344CB8AC3E}">
        <p14:creationId xmlns:p14="http://schemas.microsoft.com/office/powerpoint/2010/main" val="776248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a:t>
            </a:r>
          </a:p>
        </p:txBody>
      </p:sp>
      <p:sp>
        <p:nvSpPr>
          <p:cNvPr id="5" name="TextBox 4"/>
          <p:cNvSpPr txBox="1"/>
          <p:nvPr/>
        </p:nvSpPr>
        <p:spPr>
          <a:xfrm>
            <a:off x="0" y="1902023"/>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Basic idea: group by join key</a:t>
            </a:r>
          </a:p>
        </p:txBody>
      </p:sp>
      <p:sp>
        <p:nvSpPr>
          <p:cNvPr id="6" name="TextBox 5"/>
          <p:cNvSpPr txBox="1"/>
          <p:nvPr/>
        </p:nvSpPr>
        <p:spPr>
          <a:xfrm>
            <a:off x="0" y="2283023"/>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both datasets</a:t>
            </a:r>
          </a:p>
          <a:p>
            <a:pPr lvl="0" algn="ctr">
              <a:defRPr/>
            </a:pPr>
            <a:r>
              <a:rPr lang="en-US" sz="2000" b="0" kern="0" dirty="0">
                <a:solidFill>
                  <a:srgbClr val="0070C0"/>
                </a:solidFill>
                <a:latin typeface="Gill Sans"/>
                <a:cs typeface="Gill Sans"/>
              </a:rPr>
              <a:t>Emit tuple as value with join key as the intermediate key</a:t>
            </a:r>
          </a:p>
          <a:p>
            <a:pPr lvl="0" algn="ctr">
              <a:defRPr/>
            </a:pPr>
            <a:r>
              <a:rPr lang="en-US" sz="2000" b="0" kern="0" dirty="0">
                <a:solidFill>
                  <a:srgbClr val="0070C0"/>
                </a:solidFill>
                <a:latin typeface="Gill Sans"/>
                <a:cs typeface="Gill Sans"/>
              </a:rPr>
              <a:t>Execution framework brings together tuples sharing the same key</a:t>
            </a:r>
          </a:p>
          <a:p>
            <a:pPr lvl="0" algn="ctr">
              <a:defRPr/>
            </a:pPr>
            <a:r>
              <a:rPr lang="en-US" sz="2000" b="0" kern="0" dirty="0">
                <a:solidFill>
                  <a:srgbClr val="0070C0"/>
                </a:solidFill>
                <a:latin typeface="Gill Sans"/>
                <a:cs typeface="Gill Sans"/>
              </a:rPr>
              <a:t>Perform join in reducer</a:t>
            </a:r>
          </a:p>
        </p:txBody>
      </p:sp>
      <p:sp>
        <p:nvSpPr>
          <p:cNvPr id="9" name="TextBox 8"/>
          <p:cNvSpPr txBox="1"/>
          <p:nvPr/>
        </p:nvSpPr>
        <p:spPr>
          <a:xfrm>
            <a:off x="0" y="38862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Two variants</a:t>
            </a:r>
          </a:p>
        </p:txBody>
      </p:sp>
      <p:sp>
        <p:nvSpPr>
          <p:cNvPr id="10" name="TextBox 9"/>
          <p:cNvSpPr txBox="1"/>
          <p:nvPr/>
        </p:nvSpPr>
        <p:spPr>
          <a:xfrm>
            <a:off x="0" y="42672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1-to-1 joins</a:t>
            </a:r>
          </a:p>
          <a:p>
            <a:pPr lvl="0" algn="ctr">
              <a:defRPr/>
            </a:pPr>
            <a:r>
              <a:rPr lang="en-US" sz="2000" b="0" kern="0" dirty="0">
                <a:solidFill>
                  <a:srgbClr val="0070C0"/>
                </a:solidFill>
                <a:latin typeface="Gill Sans"/>
                <a:cs typeface="Gill Sans"/>
              </a:rPr>
              <a:t>1-to-many and many-to-many joins</a:t>
            </a:r>
          </a:p>
        </p:txBody>
      </p:sp>
      <p:sp>
        <p:nvSpPr>
          <p:cNvPr id="11" name="TextBox 10"/>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repartition join, shuffle join</a:t>
            </a:r>
          </a:p>
        </p:txBody>
      </p:sp>
      <p:sp>
        <p:nvSpPr>
          <p:cNvPr id="12" name="TextBox 11"/>
          <p:cNvSpPr txBox="1"/>
          <p:nvPr/>
        </p:nvSpPr>
        <p:spPr>
          <a:xfrm rot="20989502">
            <a:off x="5749836" y="2196922"/>
            <a:ext cx="999042" cy="461665"/>
          </a:xfrm>
          <a:prstGeom prst="rect">
            <a:avLst/>
          </a:prstGeom>
          <a:noFill/>
        </p:spPr>
        <p:txBody>
          <a:bodyPr wrap="none" rtlCol="0">
            <a:spAutoFit/>
          </a:bodyPr>
          <a:lstStyle/>
          <a:p>
            <a:r>
              <a:rPr lang="en-US" sz="2400" b="0" dirty="0" smtClean="0">
                <a:solidFill>
                  <a:srgbClr val="FF0000"/>
                </a:solidFill>
                <a:latin typeface="Gill Sans"/>
                <a:cs typeface="Gill Sans"/>
              </a:rPr>
              <a:t>&lt;Huh</a:t>
            </a:r>
            <a:r>
              <a:rPr lang="en-US" sz="2400" b="0" dirty="0">
                <a:solidFill>
                  <a:srgbClr val="FF0000"/>
                </a:solidFill>
                <a:latin typeface="Gill Sans"/>
                <a:cs typeface="Gill Sans"/>
              </a:rPr>
              <a:t>?</a:t>
            </a:r>
          </a:p>
        </p:txBody>
      </p:sp>
    </p:spTree>
    <p:extLst>
      <p:ext uri="{BB962C8B-B14F-4D97-AF65-F5344CB8AC3E}">
        <p14:creationId xmlns:p14="http://schemas.microsoft.com/office/powerpoint/2010/main" val="398810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143000" y="1981200"/>
            <a:ext cx="2286000" cy="381000"/>
            <a:chOff x="1219200" y="1143000"/>
            <a:chExt cx="2286000" cy="381000"/>
          </a:xfrm>
        </p:grpSpPr>
        <p:sp>
          <p:nvSpPr>
            <p:cNvPr id="6" name="Rectangle 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 name="TextBox 6"/>
            <p:cNvSpPr txBox="1"/>
            <p:nvPr/>
          </p:nvSpPr>
          <p:spPr>
            <a:xfrm>
              <a:off x="1219200" y="1143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8" name="Rectangle 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9" name="Group 8"/>
          <p:cNvGrpSpPr/>
          <p:nvPr/>
        </p:nvGrpSpPr>
        <p:grpSpPr>
          <a:xfrm>
            <a:off x="1143000" y="2438400"/>
            <a:ext cx="2286000" cy="381000"/>
            <a:chOff x="1219200" y="1143000"/>
            <a:chExt cx="2286000" cy="381000"/>
          </a:xfrm>
        </p:grpSpPr>
        <p:sp>
          <p:nvSpPr>
            <p:cNvPr id="10" name="Rectangle 9"/>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1" name="TextBox 10"/>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12" name="Rectangle 11"/>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3" name="Group 12"/>
          <p:cNvGrpSpPr/>
          <p:nvPr/>
        </p:nvGrpSpPr>
        <p:grpSpPr>
          <a:xfrm>
            <a:off x="1143000" y="2895600"/>
            <a:ext cx="2286000" cy="381000"/>
            <a:chOff x="2667000" y="1143000"/>
            <a:chExt cx="2286000" cy="381000"/>
          </a:xfrm>
        </p:grpSpPr>
        <p:sp>
          <p:nvSpPr>
            <p:cNvPr id="14" name="Rectangle 1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5" name="TextBox 14"/>
            <p:cNvSpPr txBox="1"/>
            <p:nvPr/>
          </p:nvSpPr>
          <p:spPr>
            <a:xfrm>
              <a:off x="2667000"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16" name="Rectangle 1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7" name="Group 16"/>
          <p:cNvGrpSpPr/>
          <p:nvPr/>
        </p:nvGrpSpPr>
        <p:grpSpPr>
          <a:xfrm>
            <a:off x="1143000" y="3352800"/>
            <a:ext cx="2286000" cy="381000"/>
            <a:chOff x="2667000" y="1143000"/>
            <a:chExt cx="2286000" cy="381000"/>
          </a:xfrm>
        </p:grpSpPr>
        <p:sp>
          <p:nvSpPr>
            <p:cNvPr id="18" name="Rectangle 1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9" name="TextBox 18"/>
            <p:cNvSpPr txBox="1"/>
            <p:nvPr/>
          </p:nvSpPr>
          <p:spPr>
            <a:xfrm>
              <a:off x="2667000"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20" name="Rectangle 1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21" name="Right Arrow 20"/>
          <p:cNvSpPr/>
          <p:nvPr/>
        </p:nvSpPr>
        <p:spPr bwMode="auto">
          <a:xfrm>
            <a:off x="3723736" y="2590800"/>
            <a:ext cx="1076864" cy="5334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Gill Sans"/>
              <a:cs typeface="Gill Sans"/>
            </a:endParaRPr>
          </a:p>
        </p:txBody>
      </p:sp>
      <p:sp>
        <p:nvSpPr>
          <p:cNvPr id="23" name="Rectangle 22"/>
          <p:cNvSpPr/>
          <p:nvPr/>
        </p:nvSpPr>
        <p:spPr>
          <a:xfrm>
            <a:off x="6248400" y="19812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TextBox 23"/>
          <p:cNvSpPr txBox="1"/>
          <p:nvPr/>
        </p:nvSpPr>
        <p:spPr>
          <a:xfrm>
            <a:off x="5791200" y="19812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25" name="Rectangle 24"/>
          <p:cNvSpPr/>
          <p:nvPr/>
        </p:nvSpPr>
        <p:spPr>
          <a:xfrm>
            <a:off x="5105400" y="1981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7" name="Rectangle 26"/>
          <p:cNvSpPr/>
          <p:nvPr/>
        </p:nvSpPr>
        <p:spPr>
          <a:xfrm>
            <a:off x="6248400" y="2438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5791200" y="24384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29" name="Rectangle 28"/>
          <p:cNvSpPr/>
          <p:nvPr/>
        </p:nvSpPr>
        <p:spPr>
          <a:xfrm>
            <a:off x="5105400" y="2438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1" name="Rectangle 30"/>
          <p:cNvSpPr/>
          <p:nvPr/>
        </p:nvSpPr>
        <p:spPr>
          <a:xfrm>
            <a:off x="6248400" y="2895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2" name="TextBox 31"/>
          <p:cNvSpPr txBox="1"/>
          <p:nvPr/>
        </p:nvSpPr>
        <p:spPr>
          <a:xfrm>
            <a:off x="5791200" y="28956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33" name="Rectangle 32"/>
          <p:cNvSpPr/>
          <p:nvPr/>
        </p:nvSpPr>
        <p:spPr>
          <a:xfrm>
            <a:off x="5105400" y="2895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5" name="Rectangle 34"/>
          <p:cNvSpPr/>
          <p:nvPr/>
        </p:nvSpPr>
        <p:spPr>
          <a:xfrm>
            <a:off x="62484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5791200" y="33528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37" name="Rectangle 36"/>
          <p:cNvSpPr/>
          <p:nvPr/>
        </p:nvSpPr>
        <p:spPr>
          <a:xfrm>
            <a:off x="5105400" y="33528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8" name="TextBox 37"/>
          <p:cNvSpPr txBox="1"/>
          <p:nvPr/>
        </p:nvSpPr>
        <p:spPr>
          <a:xfrm>
            <a:off x="4953000" y="16002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39" name="TextBox 38"/>
          <p:cNvSpPr txBox="1"/>
          <p:nvPr/>
        </p:nvSpPr>
        <p:spPr>
          <a:xfrm>
            <a:off x="6187739" y="16002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40" name="TextBox 39"/>
          <p:cNvSpPr txBox="1"/>
          <p:nvPr/>
        </p:nvSpPr>
        <p:spPr>
          <a:xfrm>
            <a:off x="533400" y="1219200"/>
            <a:ext cx="710200"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Map</a:t>
            </a:r>
            <a:endParaRPr lang="en-US" sz="2400" b="0" kern="0" baseline="-25000" dirty="0" smtClean="0">
              <a:solidFill>
                <a:schemeClr val="bg1"/>
              </a:solidFill>
              <a:latin typeface="Gill Sans"/>
              <a:cs typeface="Gill Sans"/>
            </a:endParaRPr>
          </a:p>
        </p:txBody>
      </p:sp>
      <p:sp>
        <p:nvSpPr>
          <p:cNvPr id="41" name="Rectangle 40"/>
          <p:cNvSpPr/>
          <p:nvPr/>
        </p:nvSpPr>
        <p:spPr>
          <a:xfrm>
            <a:off x="2438400" y="5105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2" name="TextBox 41"/>
          <p:cNvSpPr txBox="1"/>
          <p:nvPr/>
        </p:nvSpPr>
        <p:spPr>
          <a:xfrm>
            <a:off x="1981200" y="51054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43" name="Rectangle 42"/>
          <p:cNvSpPr/>
          <p:nvPr/>
        </p:nvSpPr>
        <p:spPr>
          <a:xfrm>
            <a:off x="1295400" y="5105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4" name="Rectangle 43"/>
          <p:cNvSpPr/>
          <p:nvPr/>
        </p:nvSpPr>
        <p:spPr>
          <a:xfrm>
            <a:off x="4419600" y="55626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5" name="TextBox 44"/>
          <p:cNvSpPr txBox="1"/>
          <p:nvPr/>
        </p:nvSpPr>
        <p:spPr>
          <a:xfrm>
            <a:off x="3962400" y="55626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46" name="Rectangle 45"/>
          <p:cNvSpPr/>
          <p:nvPr/>
        </p:nvSpPr>
        <p:spPr>
          <a:xfrm>
            <a:off x="1295400" y="55626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7" name="Rectangle 46"/>
          <p:cNvSpPr/>
          <p:nvPr/>
        </p:nvSpPr>
        <p:spPr>
          <a:xfrm>
            <a:off x="44196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3962400" y="51054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50" name="Rectangle 49"/>
          <p:cNvSpPr/>
          <p:nvPr/>
        </p:nvSpPr>
        <p:spPr>
          <a:xfrm>
            <a:off x="2438400" y="5562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1" name="TextBox 50"/>
          <p:cNvSpPr txBox="1"/>
          <p:nvPr/>
        </p:nvSpPr>
        <p:spPr>
          <a:xfrm>
            <a:off x="1981200" y="55626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53" name="TextBox 52"/>
          <p:cNvSpPr txBox="1"/>
          <p:nvPr/>
        </p:nvSpPr>
        <p:spPr>
          <a:xfrm>
            <a:off x="1143000" y="47244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54" name="TextBox 53"/>
          <p:cNvSpPr txBox="1"/>
          <p:nvPr/>
        </p:nvSpPr>
        <p:spPr>
          <a:xfrm>
            <a:off x="2377739" y="47244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55" name="TextBox 54"/>
          <p:cNvSpPr txBox="1"/>
          <p:nvPr/>
        </p:nvSpPr>
        <p:spPr>
          <a:xfrm>
            <a:off x="533400" y="4038600"/>
            <a:ext cx="1111001"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Reduce</a:t>
            </a:r>
            <a:endParaRPr lang="en-US" sz="2400" b="0" kern="0" baseline="-25000" dirty="0" smtClean="0">
              <a:solidFill>
                <a:schemeClr val="bg1"/>
              </a:solidFill>
              <a:latin typeface="Gill Sans"/>
              <a:cs typeface="Gill Sans"/>
            </a:endParaRPr>
          </a:p>
        </p:txBody>
      </p:sp>
      <p:sp>
        <p:nvSpPr>
          <p:cNvPr id="56" name="TextBox 55"/>
          <p:cNvSpPr txBox="1"/>
          <p:nvPr/>
        </p:nvSpPr>
        <p:spPr>
          <a:xfrm>
            <a:off x="2430644" y="5986046"/>
            <a:ext cx="5384782" cy="400110"/>
          </a:xfrm>
          <a:prstGeom prst="rect">
            <a:avLst/>
          </a:prstGeom>
          <a:noFill/>
        </p:spPr>
        <p:txBody>
          <a:bodyPr wrap="none" rtlCol="0">
            <a:spAutoFit/>
          </a:bodyPr>
          <a:lstStyle/>
          <a:p>
            <a:r>
              <a:rPr lang="en-US" sz="2000" b="0" dirty="0" smtClean="0">
                <a:solidFill>
                  <a:srgbClr val="FF0000"/>
                </a:solidFill>
                <a:latin typeface="Gill Sans"/>
                <a:cs typeface="Gill Sans"/>
              </a:rPr>
              <a:t>Note: no guarantee if R is going to come first or S</a:t>
            </a:r>
            <a:endParaRPr lang="en-US" sz="2000" b="0" dirty="0">
              <a:solidFill>
                <a:srgbClr val="FF0000"/>
              </a:solidFill>
              <a:latin typeface="Gill Sans"/>
              <a:cs typeface="Gill Sans"/>
            </a:endParaRPr>
          </a:p>
        </p:txBody>
      </p:sp>
      <p:sp>
        <p:nvSpPr>
          <p:cNvPr id="49" name="TextBox 48"/>
          <p:cNvSpPr txBox="1"/>
          <p:nvPr/>
        </p:nvSpPr>
        <p:spPr>
          <a:xfrm rot="21295767">
            <a:off x="5131458" y="3712298"/>
            <a:ext cx="3200441" cy="707886"/>
          </a:xfrm>
          <a:prstGeom prst="rect">
            <a:avLst/>
          </a:prstGeom>
          <a:noFill/>
        </p:spPr>
        <p:txBody>
          <a:bodyPr wrap="none" rtlCol="0">
            <a:spAutoFit/>
          </a:bodyPr>
          <a:lstStyle/>
          <a:p>
            <a:pPr algn="ctr"/>
            <a:r>
              <a:rPr lang="en-US" sz="2000" b="0" dirty="0" smtClean="0">
                <a:solidFill>
                  <a:srgbClr val="FF0000"/>
                </a:solidFill>
                <a:latin typeface="Gill Sans"/>
                <a:cs typeface="Gill Sans"/>
              </a:rPr>
              <a:t>Remember to “tag” the tuple</a:t>
            </a:r>
            <a:br>
              <a:rPr lang="en-US" sz="2000" b="0" dirty="0" smtClean="0">
                <a:solidFill>
                  <a:srgbClr val="FF0000"/>
                </a:solidFill>
                <a:latin typeface="Gill Sans"/>
                <a:cs typeface="Gill Sans"/>
              </a:rPr>
            </a:br>
            <a:r>
              <a:rPr lang="en-US" sz="2000" b="0" dirty="0" smtClean="0">
                <a:solidFill>
                  <a:srgbClr val="FF0000"/>
                </a:solidFill>
                <a:latin typeface="Gill Sans"/>
                <a:cs typeface="Gill Sans"/>
              </a:rPr>
              <a:t> as being from R or S…</a:t>
            </a:r>
            <a:endParaRPr lang="en-US" sz="2000" b="0" dirty="0">
              <a:solidFill>
                <a:srgbClr val="FF0000"/>
              </a:solidFill>
              <a:latin typeface="Gill Sans"/>
              <a:cs typeface="Gill Sans"/>
            </a:endParaRPr>
          </a:p>
        </p:txBody>
      </p:sp>
      <p:sp>
        <p:nvSpPr>
          <p:cNvPr id="5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1-to-1</a:t>
            </a:r>
          </a:p>
        </p:txBody>
      </p:sp>
      <p:sp>
        <p:nvSpPr>
          <p:cNvPr id="57" name="TextBox 56"/>
          <p:cNvSpPr txBox="1"/>
          <p:nvPr/>
        </p:nvSpPr>
        <p:spPr>
          <a:xfrm>
            <a:off x="0" y="6400800"/>
            <a:ext cx="9144000" cy="369332"/>
          </a:xfrm>
          <a:prstGeom prst="rect">
            <a:avLst/>
          </a:prstGeom>
          <a:noFill/>
        </p:spPr>
        <p:txBody>
          <a:bodyPr wrap="square" rtlCol="0">
            <a:spAutoFit/>
          </a:bodyPr>
          <a:lstStyle/>
          <a:p>
            <a:pPr algn="ctr"/>
            <a:r>
              <a:rPr lang="en-US" sz="1800" b="0" dirty="0" smtClean="0">
                <a:solidFill>
                  <a:schemeClr val="bg1"/>
                </a:solidFill>
                <a:latin typeface="Gill Sans"/>
                <a:cs typeface="Gill Sans"/>
              </a:rPr>
              <a:t>More precisely, an inner join: What about outer joins?</a:t>
            </a:r>
            <a:endParaRPr lang="en-US" sz="1800" b="0" dirty="0">
              <a:solidFill>
                <a:schemeClr val="bg1"/>
              </a:solidFill>
              <a:latin typeface="Gill Sans"/>
              <a:cs typeface="Gill Sans"/>
            </a:endParaRPr>
          </a:p>
        </p:txBody>
      </p:sp>
    </p:spTree>
    <p:extLst>
      <p:ext uri="{BB962C8B-B14F-4D97-AF65-F5344CB8AC3E}">
        <p14:creationId xmlns:p14="http://schemas.microsoft.com/office/powerpoint/2010/main" val="2230296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P spid="25" grpId="0" animBg="1"/>
      <p:bldP spid="27" grpId="0" animBg="1"/>
      <p:bldP spid="28" grpId="0"/>
      <p:bldP spid="29" grpId="0" animBg="1"/>
      <p:bldP spid="31" grpId="0" animBg="1"/>
      <p:bldP spid="32" grpId="0"/>
      <p:bldP spid="33" grpId="0" animBg="1"/>
      <p:bldP spid="35" grpId="0" animBg="1"/>
      <p:bldP spid="36" grpId="0"/>
      <p:bldP spid="37" grpId="0" animBg="1"/>
      <p:bldP spid="38" grpId="0"/>
      <p:bldP spid="39" grpId="0"/>
      <p:bldP spid="40" grpId="0"/>
      <p:bldP spid="41" grpId="0" animBg="1"/>
      <p:bldP spid="42" grpId="0"/>
      <p:bldP spid="43" grpId="0" animBg="1"/>
      <p:bldP spid="44" grpId="0" animBg="1"/>
      <p:bldP spid="45" grpId="0"/>
      <p:bldP spid="46" grpId="0" animBg="1"/>
      <p:bldP spid="47" grpId="0" animBg="1"/>
      <p:bldP spid="48" grpId="0"/>
      <p:bldP spid="50" grpId="0" animBg="1"/>
      <p:bldP spid="51" grpId="0"/>
      <p:bldP spid="53" grpId="0"/>
      <p:bldP spid="54" grpId="0"/>
      <p:bldP spid="55" grpId="0"/>
      <p:bldP spid="56" grpId="0"/>
      <p:bldP spid="49" grpId="0"/>
      <p:bldP spid="5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1143000" y="1981200"/>
            <a:ext cx="2286000" cy="381000"/>
            <a:chOff x="1219200" y="1143000"/>
            <a:chExt cx="2286000" cy="381000"/>
          </a:xfrm>
        </p:grpSpPr>
        <p:sp>
          <p:nvSpPr>
            <p:cNvPr id="6" name="Rectangle 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 name="TextBox 6"/>
            <p:cNvSpPr txBox="1"/>
            <p:nvPr/>
          </p:nvSpPr>
          <p:spPr>
            <a:xfrm>
              <a:off x="1219200" y="1143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8" name="Rectangle 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 name="Group 12"/>
          <p:cNvGrpSpPr/>
          <p:nvPr/>
        </p:nvGrpSpPr>
        <p:grpSpPr>
          <a:xfrm>
            <a:off x="1143000" y="2438400"/>
            <a:ext cx="2286000" cy="381000"/>
            <a:chOff x="2667000" y="1143000"/>
            <a:chExt cx="2286000" cy="381000"/>
          </a:xfrm>
        </p:grpSpPr>
        <p:sp>
          <p:nvSpPr>
            <p:cNvPr id="14" name="Rectangle 1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5" name="TextBox 14"/>
            <p:cNvSpPr txBox="1"/>
            <p:nvPr/>
          </p:nvSpPr>
          <p:spPr>
            <a:xfrm>
              <a:off x="2667000"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16" name="Rectangle 1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9" name="Group 16"/>
          <p:cNvGrpSpPr/>
          <p:nvPr/>
        </p:nvGrpSpPr>
        <p:grpSpPr>
          <a:xfrm>
            <a:off x="1143000" y="2895600"/>
            <a:ext cx="2286000" cy="381000"/>
            <a:chOff x="2667000" y="1143000"/>
            <a:chExt cx="2286000" cy="381000"/>
          </a:xfrm>
        </p:grpSpPr>
        <p:sp>
          <p:nvSpPr>
            <p:cNvPr id="18" name="Rectangle 1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9" name="TextBox 18"/>
            <p:cNvSpPr txBox="1"/>
            <p:nvPr/>
          </p:nvSpPr>
          <p:spPr>
            <a:xfrm>
              <a:off x="2667000"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20" name="Rectangle 19"/>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21" name="Right Arrow 20"/>
          <p:cNvSpPr/>
          <p:nvPr/>
        </p:nvSpPr>
        <p:spPr bwMode="auto">
          <a:xfrm>
            <a:off x="3723736" y="2590800"/>
            <a:ext cx="1076864" cy="5334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Gill Sans"/>
              <a:cs typeface="Gill Sans"/>
            </a:endParaRPr>
          </a:p>
        </p:txBody>
      </p:sp>
      <p:sp>
        <p:nvSpPr>
          <p:cNvPr id="23" name="Rectangle 22"/>
          <p:cNvSpPr/>
          <p:nvPr/>
        </p:nvSpPr>
        <p:spPr>
          <a:xfrm>
            <a:off x="6248400" y="19812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TextBox 23"/>
          <p:cNvSpPr txBox="1"/>
          <p:nvPr/>
        </p:nvSpPr>
        <p:spPr>
          <a:xfrm>
            <a:off x="5791200" y="19812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25" name="Rectangle 24"/>
          <p:cNvSpPr/>
          <p:nvPr/>
        </p:nvSpPr>
        <p:spPr>
          <a:xfrm>
            <a:off x="5105400" y="1981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7" name="Rectangle 26"/>
          <p:cNvSpPr/>
          <p:nvPr/>
        </p:nvSpPr>
        <p:spPr>
          <a:xfrm>
            <a:off x="6248400" y="2438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5791200" y="24384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29" name="Rectangle 28"/>
          <p:cNvSpPr/>
          <p:nvPr/>
        </p:nvSpPr>
        <p:spPr>
          <a:xfrm>
            <a:off x="5105400" y="2438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1" name="Rectangle 30"/>
          <p:cNvSpPr/>
          <p:nvPr/>
        </p:nvSpPr>
        <p:spPr>
          <a:xfrm>
            <a:off x="6248400" y="2895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2" name="TextBox 31"/>
          <p:cNvSpPr txBox="1"/>
          <p:nvPr/>
        </p:nvSpPr>
        <p:spPr>
          <a:xfrm>
            <a:off x="5791200" y="28956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33" name="Rectangle 32"/>
          <p:cNvSpPr/>
          <p:nvPr/>
        </p:nvSpPr>
        <p:spPr>
          <a:xfrm>
            <a:off x="5105400" y="2895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5" name="Rectangle 34"/>
          <p:cNvSpPr/>
          <p:nvPr/>
        </p:nvSpPr>
        <p:spPr>
          <a:xfrm>
            <a:off x="62484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5791200" y="33528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9</a:t>
            </a:r>
          </a:p>
        </p:txBody>
      </p:sp>
      <p:sp>
        <p:nvSpPr>
          <p:cNvPr id="37" name="Rectangle 36"/>
          <p:cNvSpPr/>
          <p:nvPr/>
        </p:nvSpPr>
        <p:spPr>
          <a:xfrm>
            <a:off x="510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8" name="TextBox 37"/>
          <p:cNvSpPr txBox="1"/>
          <p:nvPr/>
        </p:nvSpPr>
        <p:spPr>
          <a:xfrm>
            <a:off x="4953000" y="16002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39" name="TextBox 38"/>
          <p:cNvSpPr txBox="1"/>
          <p:nvPr/>
        </p:nvSpPr>
        <p:spPr>
          <a:xfrm>
            <a:off x="6187739" y="16002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40" name="TextBox 39"/>
          <p:cNvSpPr txBox="1"/>
          <p:nvPr/>
        </p:nvSpPr>
        <p:spPr>
          <a:xfrm>
            <a:off x="533400" y="1219200"/>
            <a:ext cx="710200"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Map</a:t>
            </a:r>
            <a:endParaRPr lang="en-US" sz="2400" b="0" kern="0" baseline="-25000" dirty="0" smtClean="0">
              <a:solidFill>
                <a:schemeClr val="bg1"/>
              </a:solidFill>
              <a:latin typeface="Gill Sans"/>
              <a:cs typeface="Gill Sans"/>
            </a:endParaRPr>
          </a:p>
        </p:txBody>
      </p:sp>
      <p:sp>
        <p:nvSpPr>
          <p:cNvPr id="41" name="Rectangle 40"/>
          <p:cNvSpPr/>
          <p:nvPr/>
        </p:nvSpPr>
        <p:spPr>
          <a:xfrm>
            <a:off x="2438400" y="5105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2" name="TextBox 41"/>
          <p:cNvSpPr txBox="1"/>
          <p:nvPr/>
        </p:nvSpPr>
        <p:spPr>
          <a:xfrm>
            <a:off x="1981200" y="51054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43" name="Rectangle 42"/>
          <p:cNvSpPr/>
          <p:nvPr/>
        </p:nvSpPr>
        <p:spPr>
          <a:xfrm>
            <a:off x="1295400" y="5105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7" name="Rectangle 46"/>
          <p:cNvSpPr/>
          <p:nvPr/>
        </p:nvSpPr>
        <p:spPr>
          <a:xfrm>
            <a:off x="44196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3962400" y="51054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53" name="TextBox 52"/>
          <p:cNvSpPr txBox="1"/>
          <p:nvPr/>
        </p:nvSpPr>
        <p:spPr>
          <a:xfrm>
            <a:off x="1143000" y="47244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54" name="TextBox 53"/>
          <p:cNvSpPr txBox="1"/>
          <p:nvPr/>
        </p:nvSpPr>
        <p:spPr>
          <a:xfrm>
            <a:off x="2377739" y="47244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55" name="TextBox 54"/>
          <p:cNvSpPr txBox="1"/>
          <p:nvPr/>
        </p:nvSpPr>
        <p:spPr>
          <a:xfrm>
            <a:off x="533400" y="4038600"/>
            <a:ext cx="1111001"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Reduce</a:t>
            </a:r>
            <a:endParaRPr lang="en-US" sz="2400" b="0" kern="0" baseline="-25000" dirty="0" smtClean="0">
              <a:solidFill>
                <a:schemeClr val="bg1"/>
              </a:solidFill>
              <a:latin typeface="Gill Sans"/>
              <a:cs typeface="Gill Sans"/>
            </a:endParaRPr>
          </a:p>
        </p:txBody>
      </p:sp>
      <p:grpSp>
        <p:nvGrpSpPr>
          <p:cNvPr id="49" name="Group 16"/>
          <p:cNvGrpSpPr/>
          <p:nvPr/>
        </p:nvGrpSpPr>
        <p:grpSpPr>
          <a:xfrm>
            <a:off x="1143000" y="3352800"/>
            <a:ext cx="2286000" cy="381000"/>
            <a:chOff x="2667000" y="1143000"/>
            <a:chExt cx="2286000" cy="381000"/>
          </a:xfrm>
        </p:grpSpPr>
        <p:sp>
          <p:nvSpPr>
            <p:cNvPr id="52" name="Rectangle 5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7" name="TextBox 56"/>
            <p:cNvSpPr txBox="1"/>
            <p:nvPr/>
          </p:nvSpPr>
          <p:spPr>
            <a:xfrm>
              <a:off x="2667000"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9</a:t>
              </a:r>
            </a:p>
          </p:txBody>
        </p:sp>
        <p:sp>
          <p:nvSpPr>
            <p:cNvPr id="58" name="Rectangle 5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59" name="Rectangle 58"/>
          <p:cNvSpPr/>
          <p:nvPr/>
        </p:nvSpPr>
        <p:spPr>
          <a:xfrm>
            <a:off x="64770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0" name="TextBox 59"/>
          <p:cNvSpPr txBox="1"/>
          <p:nvPr/>
        </p:nvSpPr>
        <p:spPr>
          <a:xfrm>
            <a:off x="6019800" y="51054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61" name="TextBox 60"/>
          <p:cNvSpPr txBox="1"/>
          <p:nvPr/>
        </p:nvSpPr>
        <p:spPr>
          <a:xfrm>
            <a:off x="8061938" y="5105400"/>
            <a:ext cx="3898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a:t>
            </a:r>
            <a:endParaRPr lang="en-US" b="0" kern="0" baseline="-25000" dirty="0" smtClean="0">
              <a:solidFill>
                <a:schemeClr val="bg1"/>
              </a:solidFill>
              <a:latin typeface="Gill Sans"/>
              <a:cs typeface="Gill Sans"/>
            </a:endParaRPr>
          </a:p>
        </p:txBody>
      </p:sp>
      <p:sp>
        <p:nvSpPr>
          <p:cNvPr id="56" name="TextBox 55"/>
          <p:cNvSpPr txBox="1"/>
          <p:nvPr/>
        </p:nvSpPr>
        <p:spPr>
          <a:xfrm rot="20989502">
            <a:off x="3984197" y="5644275"/>
            <a:ext cx="2343836" cy="400110"/>
          </a:xfrm>
          <a:prstGeom prst="rect">
            <a:avLst/>
          </a:prstGeom>
          <a:noFill/>
        </p:spPr>
        <p:txBody>
          <a:bodyPr wrap="none" rtlCol="0">
            <a:spAutoFit/>
          </a:bodyPr>
          <a:lstStyle/>
          <a:p>
            <a:r>
              <a:rPr lang="en-US" sz="2000" b="0" dirty="0" smtClean="0">
                <a:solidFill>
                  <a:srgbClr val="FF0000"/>
                </a:solidFill>
                <a:latin typeface="Gill Sans"/>
                <a:cs typeface="Gill Sans"/>
              </a:rPr>
              <a:t>What’s the problem?</a:t>
            </a:r>
            <a:endParaRPr lang="en-US" sz="2000" b="0" dirty="0">
              <a:solidFill>
                <a:srgbClr val="FF0000"/>
              </a:solidFill>
              <a:latin typeface="Gill Sans"/>
              <a:cs typeface="Gill Sans"/>
            </a:endParaRPr>
          </a:p>
        </p:txBody>
      </p:sp>
      <p:sp>
        <p:nvSpPr>
          <p:cNvPr id="5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1-to-many</a:t>
            </a:r>
          </a:p>
        </p:txBody>
      </p:sp>
    </p:spTree>
    <p:extLst>
      <p:ext uri="{BB962C8B-B14F-4D97-AF65-F5344CB8AC3E}">
        <p14:creationId xmlns:p14="http://schemas.microsoft.com/office/powerpoint/2010/main" val="1014323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5"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p:cTn id="73" dur="1000" fill="hold"/>
                                        <p:tgtEl>
                                          <p:spTgt spid="56"/>
                                        </p:tgtEl>
                                        <p:attrNameLst>
                                          <p:attrName>ppt_w</p:attrName>
                                        </p:attrNameLst>
                                      </p:cBhvr>
                                      <p:tavLst>
                                        <p:tav tm="0">
                                          <p:val>
                                            <p:fltVal val="0"/>
                                          </p:val>
                                        </p:tav>
                                        <p:tav tm="100000">
                                          <p:val>
                                            <p:strVal val="#ppt_w"/>
                                          </p:val>
                                        </p:tav>
                                      </p:tavLst>
                                    </p:anim>
                                    <p:anim calcmode="lin" valueType="num">
                                      <p:cBhvr>
                                        <p:cTn id="74" dur="1000" fill="hold"/>
                                        <p:tgtEl>
                                          <p:spTgt spid="56"/>
                                        </p:tgtEl>
                                        <p:attrNameLst>
                                          <p:attrName>ppt_h</p:attrName>
                                        </p:attrNameLst>
                                      </p:cBhvr>
                                      <p:tavLst>
                                        <p:tav tm="0">
                                          <p:val>
                                            <p:fltVal val="0"/>
                                          </p:val>
                                        </p:tav>
                                        <p:tav tm="100000">
                                          <p:val>
                                            <p:strVal val="#ppt_h"/>
                                          </p:val>
                                        </p:tav>
                                      </p:tavLst>
                                    </p:anim>
                                    <p:anim calcmode="lin" valueType="num">
                                      <p:cBhvr>
                                        <p:cTn id="75" dur="1000" fill="hold"/>
                                        <p:tgtEl>
                                          <p:spTgt spid="56"/>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P spid="25" grpId="0" animBg="1"/>
      <p:bldP spid="27" grpId="0" animBg="1"/>
      <p:bldP spid="28" grpId="0"/>
      <p:bldP spid="29" grpId="0" animBg="1"/>
      <p:bldP spid="31" grpId="0" animBg="1"/>
      <p:bldP spid="32" grpId="0"/>
      <p:bldP spid="33" grpId="0" animBg="1"/>
      <p:bldP spid="35" grpId="0" animBg="1"/>
      <p:bldP spid="36" grpId="0"/>
      <p:bldP spid="37" grpId="0" animBg="1"/>
      <p:bldP spid="38" grpId="0"/>
      <p:bldP spid="39" grpId="0"/>
      <p:bldP spid="40" grpId="0"/>
      <p:bldP spid="41" grpId="0" animBg="1"/>
      <p:bldP spid="42" grpId="0"/>
      <p:bldP spid="43" grpId="0" animBg="1"/>
      <p:bldP spid="47" grpId="0" animBg="1"/>
      <p:bldP spid="48" grpId="0"/>
      <p:bldP spid="53" grpId="0"/>
      <p:bldP spid="54" grpId="0"/>
      <p:bldP spid="55" grpId="0"/>
      <p:bldP spid="59" grpId="0" animBg="1"/>
      <p:bldP spid="60" grpId="0"/>
      <p:bldP spid="61" grpId="0"/>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Secondary Sorting</a:t>
            </a:r>
          </a:p>
        </p:txBody>
      </p:sp>
      <p:sp>
        <p:nvSpPr>
          <p:cNvPr id="5" name="TextBox 4"/>
          <p:cNvSpPr txBox="1"/>
          <p:nvPr/>
        </p:nvSpPr>
        <p:spPr>
          <a:xfrm>
            <a:off x="0" y="357842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What if </a:t>
            </a:r>
            <a:r>
              <a:rPr lang="en-US" sz="2400" b="0" kern="0" dirty="0" smtClean="0">
                <a:solidFill>
                  <a:srgbClr val="000000"/>
                </a:solidFill>
                <a:latin typeface="Gill Sans"/>
                <a:cs typeface="Gill Sans"/>
              </a:rPr>
              <a:t>we want </a:t>
            </a:r>
            <a:r>
              <a:rPr lang="en-US" sz="2400" b="0" kern="0" dirty="0">
                <a:solidFill>
                  <a:srgbClr val="000000"/>
                </a:solidFill>
                <a:latin typeface="Gill Sans"/>
                <a:cs typeface="Gill Sans"/>
              </a:rPr>
              <a:t>to sort value also?</a:t>
            </a:r>
          </a:p>
        </p:txBody>
      </p:sp>
      <p:sp>
        <p:nvSpPr>
          <p:cNvPr id="6" name="TextBox 5"/>
          <p:cNvSpPr txBox="1"/>
          <p:nvPr/>
        </p:nvSpPr>
        <p:spPr>
          <a:xfrm>
            <a:off x="0" y="3959424"/>
            <a:ext cx="9144000" cy="400110"/>
          </a:xfrm>
          <a:prstGeom prst="rect">
            <a:avLst/>
          </a:prstGeom>
          <a:noFill/>
        </p:spPr>
        <p:txBody>
          <a:bodyPr wrap="square" rtlCol="0">
            <a:spAutoFit/>
          </a:bodyPr>
          <a:lstStyle/>
          <a:p>
            <a:pPr lvl="0" algn="ctr">
              <a:defRPr/>
            </a:pPr>
            <a:r>
              <a:rPr lang="mr-IN" sz="2000" b="0" kern="0" dirty="0" err="1">
                <a:solidFill>
                  <a:srgbClr val="0070C0"/>
                </a:solidFill>
                <a:latin typeface="Gill Sans"/>
                <a:cs typeface="Gill Sans"/>
              </a:rPr>
              <a:t>E.g</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k</a:t>
            </a:r>
            <a:r>
              <a:rPr lang="mr-IN" sz="2000" b="0" kern="0" dirty="0">
                <a:solidFill>
                  <a:srgbClr val="0070C0"/>
                </a:solidFill>
                <a:latin typeface="Gill Sans"/>
                <a:cs typeface="Gill Sans"/>
              </a:rPr>
              <a:t> → (v</a:t>
            </a:r>
            <a:r>
              <a:rPr lang="mr-IN" sz="2000" b="0" kern="0" baseline="-25000" dirty="0">
                <a:solidFill>
                  <a:srgbClr val="0070C0"/>
                </a:solidFill>
                <a:latin typeface="Gill Sans"/>
                <a:cs typeface="Gill Sans"/>
              </a:rPr>
              <a:t>1</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3</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4</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8</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a:t>
            </a:r>
            <a:endParaRPr lang="en-US" sz="2000" b="0" kern="0" dirty="0">
              <a:solidFill>
                <a:srgbClr val="0070C0"/>
              </a:solidFill>
              <a:latin typeface="Gill Sans"/>
              <a:cs typeface="Gill Sans"/>
            </a:endParaRPr>
          </a:p>
        </p:txBody>
      </p:sp>
      <p:sp>
        <p:nvSpPr>
          <p:cNvPr id="7" name="TextBox 6"/>
          <p:cNvSpPr txBox="1"/>
          <p:nvPr/>
        </p:nvSpPr>
        <p:spPr>
          <a:xfrm>
            <a:off x="0" y="23622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sorts input to reducers by key</a:t>
            </a:r>
          </a:p>
        </p:txBody>
      </p:sp>
      <p:sp>
        <p:nvSpPr>
          <p:cNvPr id="8" name="TextBox 7"/>
          <p:cNvSpPr txBox="1"/>
          <p:nvPr/>
        </p:nvSpPr>
        <p:spPr>
          <a:xfrm>
            <a:off x="0" y="27432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Values may be arbitrarily ordered</a:t>
            </a:r>
          </a:p>
        </p:txBody>
      </p:sp>
    </p:spTree>
    <p:extLst>
      <p:ext uri="{BB962C8B-B14F-4D97-AF65-F5344CB8AC3E}">
        <p14:creationId xmlns:p14="http://schemas.microsoft.com/office/powerpoint/2010/main" val="3217750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Secondary Sorting: Solutions</a:t>
            </a:r>
          </a:p>
        </p:txBody>
      </p:sp>
      <p:sp>
        <p:nvSpPr>
          <p:cNvPr id="4" name="TextBox 3"/>
          <p:cNvSpPr txBox="1"/>
          <p:nvPr/>
        </p:nvSpPr>
        <p:spPr>
          <a:xfrm>
            <a:off x="0" y="3553361"/>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Solution 2</a:t>
            </a:r>
            <a:endParaRPr lang="en-US" sz="2400" b="0" kern="0" dirty="0">
              <a:solidFill>
                <a:srgbClr val="000000"/>
              </a:solidFill>
              <a:latin typeface="Gill Sans"/>
              <a:cs typeface="Gill Sans"/>
            </a:endParaRPr>
          </a:p>
        </p:txBody>
      </p:sp>
      <p:sp>
        <p:nvSpPr>
          <p:cNvPr id="6" name="TextBox 5"/>
          <p:cNvSpPr txBox="1"/>
          <p:nvPr/>
        </p:nvSpPr>
        <p:spPr>
          <a:xfrm>
            <a:off x="0" y="393436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“Value-to-key conversion</a:t>
            </a:r>
            <a:r>
              <a:rPr lang="en-US" sz="2000" b="0" kern="0" dirty="0" smtClean="0">
                <a:solidFill>
                  <a:srgbClr val="0070C0"/>
                </a:solidFill>
                <a:latin typeface="Gill Sans"/>
                <a:cs typeface="Gill Sans"/>
              </a:rPr>
              <a:t>” : </a:t>
            </a:r>
            <a:r>
              <a:rPr lang="en-US" sz="2000" b="0" kern="0" dirty="0">
                <a:solidFill>
                  <a:srgbClr val="0070C0"/>
                </a:solidFill>
                <a:latin typeface="Gill Sans"/>
                <a:cs typeface="Gill Sans"/>
              </a:rPr>
              <a:t>form composite intermediate key, (k, v</a:t>
            </a:r>
            <a:r>
              <a:rPr lang="en-US" sz="2000" b="0" kern="0" baseline="-25000" dirty="0">
                <a:solidFill>
                  <a:srgbClr val="0070C0"/>
                </a:solidFill>
                <a:latin typeface="Gill Sans"/>
                <a:cs typeface="Gill Sans"/>
              </a:rPr>
              <a:t>1</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Let </a:t>
            </a:r>
            <a:r>
              <a:rPr lang="en-US" sz="2000" b="0" kern="0" dirty="0" smtClean="0">
                <a:solidFill>
                  <a:srgbClr val="0070C0"/>
                </a:solidFill>
                <a:latin typeface="Gill Sans"/>
                <a:cs typeface="Gill Sans"/>
              </a:rPr>
              <a:t>the execution </a:t>
            </a:r>
            <a:r>
              <a:rPr lang="en-US" sz="2000" b="0" kern="0" dirty="0">
                <a:solidFill>
                  <a:srgbClr val="0070C0"/>
                </a:solidFill>
                <a:latin typeface="Gill Sans"/>
                <a:cs typeface="Gill Sans"/>
              </a:rPr>
              <a:t>framework do the sorting</a:t>
            </a:r>
          </a:p>
          <a:p>
            <a:pPr lvl="0" algn="ctr">
              <a:defRPr/>
            </a:pPr>
            <a:r>
              <a:rPr lang="en-US" sz="2000" b="0" kern="0" dirty="0">
                <a:solidFill>
                  <a:srgbClr val="0070C0"/>
                </a:solidFill>
                <a:latin typeface="Gill Sans"/>
                <a:cs typeface="Gill Sans"/>
              </a:rPr>
              <a:t>Preserve state across multiple key-value pairs to handle processing</a:t>
            </a:r>
          </a:p>
          <a:p>
            <a:pPr lvl="0" algn="ctr">
              <a:defRPr/>
            </a:pPr>
            <a:r>
              <a:rPr lang="en-US" sz="2000" b="0" kern="0" dirty="0">
                <a:solidFill>
                  <a:srgbClr val="0070C0"/>
                </a:solidFill>
                <a:latin typeface="Gill Sans"/>
                <a:cs typeface="Gill Sans"/>
              </a:rPr>
              <a:t>Anything else we need to do?</a:t>
            </a:r>
          </a:p>
        </p:txBody>
      </p:sp>
      <p:sp>
        <p:nvSpPr>
          <p:cNvPr id="7" name="TextBox 6"/>
          <p:cNvSpPr txBox="1"/>
          <p:nvPr/>
        </p:nvSpPr>
        <p:spPr>
          <a:xfrm>
            <a:off x="0" y="2057400"/>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Solution 1</a:t>
            </a:r>
            <a:endParaRPr lang="en-US" sz="2400" b="0" kern="0" dirty="0">
              <a:solidFill>
                <a:srgbClr val="000000"/>
              </a:solidFill>
              <a:latin typeface="Gill Sans"/>
              <a:cs typeface="Gill Sans"/>
            </a:endParaRPr>
          </a:p>
        </p:txBody>
      </p:sp>
      <p:sp>
        <p:nvSpPr>
          <p:cNvPr id="8" name="TextBox 7"/>
          <p:cNvSpPr txBox="1"/>
          <p:nvPr/>
        </p:nvSpPr>
        <p:spPr>
          <a:xfrm>
            <a:off x="0" y="24384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Buffer values in memory, then sort</a:t>
            </a:r>
          </a:p>
          <a:p>
            <a:pPr lvl="0" algn="ctr">
              <a:defRPr/>
            </a:pPr>
            <a:r>
              <a:rPr lang="en-US" sz="2000" b="0" kern="0" dirty="0">
                <a:solidFill>
                  <a:srgbClr val="0070C0"/>
                </a:solidFill>
                <a:latin typeface="Gill Sans"/>
                <a:cs typeface="Gill Sans"/>
              </a:rPr>
              <a:t>Why is this a bad idea?</a:t>
            </a:r>
          </a:p>
        </p:txBody>
      </p:sp>
    </p:spTree>
    <p:extLst>
      <p:ext uri="{BB962C8B-B14F-4D97-AF65-F5344CB8AC3E}">
        <p14:creationId xmlns:p14="http://schemas.microsoft.com/office/powerpoint/2010/main" val="933777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133600"/>
            <a:ext cx="4058213" cy="400110"/>
          </a:xfrm>
          <a:prstGeom prst="rect">
            <a:avLst/>
          </a:prstGeom>
          <a:noFill/>
        </p:spPr>
        <p:txBody>
          <a:bodyPr wrap="none" rtlCol="0">
            <a:spAutoFit/>
          </a:bodyPr>
          <a:lstStyle/>
          <a:p>
            <a:pPr marL="0" lvl="1">
              <a:spcBef>
                <a:spcPct val="10000"/>
              </a:spcBef>
              <a:spcAft>
                <a:spcPct val="10000"/>
              </a:spcAft>
              <a:buClr>
                <a:srgbClr val="5675A9"/>
              </a:buClr>
              <a:buSzPct val="75000"/>
            </a:pPr>
            <a:r>
              <a:rPr lang="en-US" sz="2000" b="0" kern="0" dirty="0">
                <a:solidFill>
                  <a:srgbClr val="000000"/>
                </a:solidFill>
                <a:latin typeface="Gill Sans"/>
                <a:cs typeface="Gill Sans"/>
              </a:rPr>
              <a:t>k → (v</a:t>
            </a:r>
            <a:r>
              <a:rPr lang="en-US" sz="2000" b="0" kern="0" baseline="-25000" dirty="0">
                <a:solidFill>
                  <a:srgbClr val="000000"/>
                </a:solidFill>
                <a:latin typeface="Gill Sans"/>
                <a:cs typeface="Gill Sans"/>
              </a:rPr>
              <a:t>8</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4</a:t>
            </a:r>
            <a:r>
              <a:rPr lang="en-US" sz="2000" b="0" kern="0" dirty="0" smtClean="0">
                <a:solidFill>
                  <a:srgbClr val="000000"/>
                </a:solidFill>
                <a:latin typeface="Gill Sans"/>
                <a:cs typeface="Gill Sans"/>
              </a:rPr>
              <a:t>), (</a:t>
            </a:r>
            <a:r>
              <a:rPr lang="en-US" sz="2000" b="0" kern="0" dirty="0">
                <a:solidFill>
                  <a:srgbClr val="000000"/>
                </a:solidFill>
                <a:latin typeface="Gill Sans"/>
                <a:cs typeface="Gill Sans"/>
              </a:rPr>
              <a:t>v</a:t>
            </a:r>
            <a:r>
              <a:rPr lang="en-US" sz="2000" b="0" kern="0" baseline="-25000" dirty="0">
                <a:solidFill>
                  <a:srgbClr val="000000"/>
                </a:solidFill>
                <a:latin typeface="Gill Sans"/>
                <a:cs typeface="Gill Sans"/>
              </a:rPr>
              <a:t>1</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1</a:t>
            </a:r>
            <a:r>
              <a:rPr lang="en-US" sz="2000" b="0" kern="0" dirty="0">
                <a:solidFill>
                  <a:srgbClr val="000000"/>
                </a:solidFill>
                <a:latin typeface="Gill Sans"/>
                <a:cs typeface="Gill Sans"/>
              </a:rPr>
              <a:t>)</a:t>
            </a:r>
            <a:r>
              <a:rPr lang="en-US" sz="2000" b="0" kern="0" dirty="0" smtClean="0">
                <a:solidFill>
                  <a:srgbClr val="000000"/>
                </a:solidFill>
                <a:latin typeface="Gill Sans"/>
                <a:cs typeface="Gill Sans"/>
              </a:rPr>
              <a:t>, </a:t>
            </a:r>
            <a:r>
              <a:rPr lang="en-US" sz="2000" b="0" kern="0" dirty="0">
                <a:solidFill>
                  <a:srgbClr val="000000"/>
                </a:solidFill>
                <a:latin typeface="Gill Sans"/>
                <a:cs typeface="Gill Sans"/>
              </a:rPr>
              <a:t>(v</a:t>
            </a:r>
            <a:r>
              <a:rPr lang="en-US" sz="2000" b="0" kern="0" baseline="-25000" dirty="0">
                <a:solidFill>
                  <a:srgbClr val="000000"/>
                </a:solidFill>
                <a:latin typeface="Gill Sans"/>
                <a:cs typeface="Gill Sans"/>
              </a:rPr>
              <a:t>4</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3</a:t>
            </a:r>
            <a:r>
              <a:rPr lang="en-US" sz="2000" b="0" kern="0" dirty="0">
                <a:solidFill>
                  <a:srgbClr val="000000"/>
                </a:solidFill>
                <a:latin typeface="Gill Sans"/>
                <a:cs typeface="Gill Sans"/>
              </a:rPr>
              <a:t>)</a:t>
            </a:r>
            <a:r>
              <a:rPr lang="en-US" sz="2000" b="0" kern="0" dirty="0" smtClean="0">
                <a:solidFill>
                  <a:srgbClr val="000000"/>
                </a:solidFill>
                <a:latin typeface="Gill Sans"/>
                <a:cs typeface="Gill Sans"/>
              </a:rPr>
              <a:t>, (</a:t>
            </a:r>
            <a:r>
              <a:rPr lang="en-US" sz="2000" b="0" kern="0" dirty="0">
                <a:solidFill>
                  <a:srgbClr val="000000"/>
                </a:solidFill>
                <a:latin typeface="Gill Sans"/>
                <a:cs typeface="Gill Sans"/>
              </a:rPr>
              <a:t>v</a:t>
            </a:r>
            <a:r>
              <a:rPr lang="en-US" sz="2000" b="0" kern="0" baseline="-25000" dirty="0">
                <a:solidFill>
                  <a:srgbClr val="000000"/>
                </a:solidFill>
                <a:latin typeface="Gill Sans"/>
                <a:cs typeface="Gill Sans"/>
              </a:rPr>
              <a:t>3</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2</a:t>
            </a:r>
            <a:r>
              <a:rPr lang="en-US" sz="2000" b="0" kern="0" dirty="0">
                <a:solidFill>
                  <a:srgbClr val="000000"/>
                </a:solidFill>
                <a:latin typeface="Gill Sans"/>
                <a:cs typeface="Gill Sans"/>
              </a:rPr>
              <a:t>)</a:t>
            </a:r>
            <a:r>
              <a:rPr lang="en-US" sz="2000" b="0" kern="0" dirty="0" smtClean="0">
                <a:solidFill>
                  <a:srgbClr val="000000"/>
                </a:solidFill>
                <a:latin typeface="Gill Sans"/>
                <a:cs typeface="Gill Sans"/>
              </a:rPr>
              <a:t>…</a:t>
            </a:r>
            <a:endParaRPr lang="en-US" sz="2000" b="0" kern="0" dirty="0">
              <a:solidFill>
                <a:srgbClr val="000000"/>
              </a:solidFill>
              <a:latin typeface="Gill Sans"/>
              <a:cs typeface="Gill Sans"/>
            </a:endParaRPr>
          </a:p>
        </p:txBody>
      </p:sp>
      <p:sp>
        <p:nvSpPr>
          <p:cNvPr id="5" name="TextBox 4"/>
          <p:cNvSpPr txBox="1"/>
          <p:nvPr/>
        </p:nvSpPr>
        <p:spPr>
          <a:xfrm>
            <a:off x="1328234" y="3596045"/>
            <a:ext cx="1359032" cy="400110"/>
          </a:xfrm>
          <a:prstGeom prst="rect">
            <a:avLst/>
          </a:prstGeom>
          <a:noFill/>
        </p:spPr>
        <p:txBody>
          <a:bodyPr wrap="none" rtlCol="0">
            <a:spAutoFit/>
          </a:bodyPr>
          <a:lstStyle/>
          <a:p>
            <a:r>
              <a:rPr lang="en-US" sz="2000" b="0" dirty="0" smtClean="0">
                <a:solidFill>
                  <a:schemeClr val="bg1"/>
                </a:solidFill>
                <a:latin typeface="Gill Sans"/>
                <a:cs typeface="Gill Sans"/>
              </a:rPr>
              <a:t>(k, v</a:t>
            </a:r>
            <a:r>
              <a:rPr lang="en-US" sz="2000" b="0" baseline="-25000" dirty="0" smtClean="0">
                <a:solidFill>
                  <a:schemeClr val="bg1"/>
                </a:solidFill>
                <a:latin typeface="Gill Sans"/>
                <a:cs typeface="Gill Sans"/>
              </a:rPr>
              <a:t>1</a:t>
            </a:r>
            <a:r>
              <a:rPr lang="en-US" sz="2000" b="0" dirty="0" smtClean="0">
                <a:solidFill>
                  <a:schemeClr val="bg1"/>
                </a:solidFill>
                <a:latin typeface="Gill Sans"/>
                <a:cs typeface="Gill Sans"/>
              </a:rPr>
              <a:t>) → r</a:t>
            </a:r>
            <a:r>
              <a:rPr lang="en-US" sz="2000" b="0" baseline="-25000" dirty="0">
                <a:solidFill>
                  <a:schemeClr val="bg1"/>
                </a:solidFill>
                <a:latin typeface="Gill Sans"/>
                <a:cs typeface="Gill Sans"/>
              </a:rPr>
              <a:t>1</a:t>
            </a:r>
            <a:endParaRPr lang="en-US" sz="2000" b="0" dirty="0">
              <a:solidFill>
                <a:schemeClr val="bg1"/>
              </a:solidFill>
              <a:latin typeface="Gill Sans"/>
              <a:cs typeface="Gill Sans"/>
            </a:endParaRPr>
          </a:p>
        </p:txBody>
      </p:sp>
      <p:sp>
        <p:nvSpPr>
          <p:cNvPr id="6" name="TextBox 5"/>
          <p:cNvSpPr txBox="1"/>
          <p:nvPr/>
        </p:nvSpPr>
        <p:spPr>
          <a:xfrm>
            <a:off x="914400" y="1752600"/>
            <a:ext cx="1012266" cy="461665"/>
          </a:xfrm>
          <a:prstGeom prst="rect">
            <a:avLst/>
          </a:prstGeom>
          <a:noFill/>
        </p:spPr>
        <p:txBody>
          <a:bodyPr wrap="none" rtlCol="0">
            <a:spAutoFit/>
          </a:bodyPr>
          <a:lstStyle/>
          <a:p>
            <a:r>
              <a:rPr lang="en-US" sz="2400" b="0" dirty="0" smtClean="0">
                <a:solidFill>
                  <a:schemeClr val="bg1"/>
                </a:solidFill>
                <a:latin typeface="Gill Sans"/>
                <a:cs typeface="Gill Sans"/>
              </a:rPr>
              <a:t>Before</a:t>
            </a:r>
            <a:endParaRPr lang="en-US" sz="2400" b="0" dirty="0">
              <a:solidFill>
                <a:schemeClr val="bg1"/>
              </a:solidFill>
              <a:latin typeface="Gill Sans"/>
              <a:cs typeface="Gill Sans"/>
            </a:endParaRPr>
          </a:p>
        </p:txBody>
      </p:sp>
      <p:sp>
        <p:nvSpPr>
          <p:cNvPr id="7" name="TextBox 6"/>
          <p:cNvSpPr txBox="1"/>
          <p:nvPr/>
        </p:nvSpPr>
        <p:spPr>
          <a:xfrm>
            <a:off x="914400" y="3188732"/>
            <a:ext cx="838691" cy="461665"/>
          </a:xfrm>
          <a:prstGeom prst="rect">
            <a:avLst/>
          </a:prstGeom>
          <a:noFill/>
        </p:spPr>
        <p:txBody>
          <a:bodyPr wrap="none" rtlCol="0">
            <a:spAutoFit/>
          </a:bodyPr>
          <a:lstStyle/>
          <a:p>
            <a:r>
              <a:rPr lang="en-US" sz="2400" b="0" dirty="0" smtClean="0">
                <a:solidFill>
                  <a:schemeClr val="bg1"/>
                </a:solidFill>
                <a:latin typeface="Gill Sans"/>
                <a:cs typeface="Gill Sans"/>
              </a:rPr>
              <a:t>After</a:t>
            </a:r>
            <a:endParaRPr lang="en-US" sz="2400" b="0" dirty="0">
              <a:solidFill>
                <a:schemeClr val="bg1"/>
              </a:solidFill>
              <a:latin typeface="Gill Sans"/>
              <a:cs typeface="Gill Sans"/>
            </a:endParaRPr>
          </a:p>
        </p:txBody>
      </p:sp>
      <p:sp>
        <p:nvSpPr>
          <p:cNvPr id="12" name="TextBox 11"/>
          <p:cNvSpPr txBox="1"/>
          <p:nvPr/>
        </p:nvSpPr>
        <p:spPr>
          <a:xfrm>
            <a:off x="1328234" y="3946763"/>
            <a:ext cx="1359032" cy="400110"/>
          </a:xfrm>
          <a:prstGeom prst="rect">
            <a:avLst/>
          </a:prstGeom>
          <a:noFill/>
        </p:spPr>
        <p:txBody>
          <a:bodyPr wrap="none" rtlCol="0">
            <a:spAutoFit/>
          </a:bodyPr>
          <a:lstStyle/>
          <a:p>
            <a:r>
              <a:rPr lang="en-US" sz="2000" b="0" dirty="0" smtClean="0">
                <a:solidFill>
                  <a:schemeClr val="bg1"/>
                </a:solidFill>
                <a:latin typeface="Gill Sans"/>
                <a:cs typeface="Gill Sans"/>
              </a:rPr>
              <a:t>(k, v</a:t>
            </a:r>
            <a:r>
              <a:rPr lang="en-US" sz="2000" b="0" baseline="-25000" dirty="0" smtClean="0">
                <a:solidFill>
                  <a:schemeClr val="bg1"/>
                </a:solidFill>
                <a:latin typeface="Gill Sans"/>
                <a:cs typeface="Gill Sans"/>
              </a:rPr>
              <a:t>3</a:t>
            </a:r>
            <a:r>
              <a:rPr lang="en-US" sz="2000" b="0" dirty="0" smtClean="0">
                <a:solidFill>
                  <a:schemeClr val="bg1"/>
                </a:solidFill>
                <a:latin typeface="Gill Sans"/>
                <a:cs typeface="Gill Sans"/>
              </a:rPr>
              <a:t>) → r</a:t>
            </a:r>
            <a:r>
              <a:rPr lang="en-US" sz="2000" b="0" baseline="-25000" dirty="0" smtClean="0">
                <a:solidFill>
                  <a:schemeClr val="bg1"/>
                </a:solidFill>
                <a:latin typeface="Gill Sans"/>
                <a:cs typeface="Gill Sans"/>
              </a:rPr>
              <a:t>2</a:t>
            </a:r>
            <a:endParaRPr lang="en-US" sz="2000" b="0" dirty="0">
              <a:solidFill>
                <a:schemeClr val="bg1"/>
              </a:solidFill>
              <a:latin typeface="Gill Sans"/>
              <a:cs typeface="Gill Sans"/>
            </a:endParaRPr>
          </a:p>
        </p:txBody>
      </p:sp>
      <p:sp>
        <p:nvSpPr>
          <p:cNvPr id="13" name="TextBox 12"/>
          <p:cNvSpPr txBox="1"/>
          <p:nvPr/>
        </p:nvSpPr>
        <p:spPr>
          <a:xfrm>
            <a:off x="1328234" y="4297481"/>
            <a:ext cx="1359032" cy="400110"/>
          </a:xfrm>
          <a:prstGeom prst="rect">
            <a:avLst/>
          </a:prstGeom>
          <a:noFill/>
        </p:spPr>
        <p:txBody>
          <a:bodyPr wrap="none" rtlCol="0">
            <a:spAutoFit/>
          </a:bodyPr>
          <a:lstStyle/>
          <a:p>
            <a:r>
              <a:rPr lang="en-US" sz="2000" b="0" dirty="0" smtClean="0">
                <a:solidFill>
                  <a:schemeClr val="bg1"/>
                </a:solidFill>
                <a:latin typeface="Gill Sans"/>
                <a:cs typeface="Gill Sans"/>
              </a:rPr>
              <a:t>(k, v</a:t>
            </a:r>
            <a:r>
              <a:rPr lang="en-US" sz="2000" b="0" baseline="-25000" dirty="0" smtClean="0">
                <a:solidFill>
                  <a:schemeClr val="bg1"/>
                </a:solidFill>
                <a:latin typeface="Gill Sans"/>
                <a:cs typeface="Gill Sans"/>
              </a:rPr>
              <a:t>4</a:t>
            </a:r>
            <a:r>
              <a:rPr lang="en-US" sz="2000" b="0" dirty="0" smtClean="0">
                <a:solidFill>
                  <a:schemeClr val="bg1"/>
                </a:solidFill>
                <a:latin typeface="Gill Sans"/>
                <a:cs typeface="Gill Sans"/>
              </a:rPr>
              <a:t>) → r</a:t>
            </a:r>
            <a:r>
              <a:rPr lang="en-US" sz="2000" b="0" baseline="-25000" dirty="0" smtClean="0">
                <a:solidFill>
                  <a:schemeClr val="bg1"/>
                </a:solidFill>
                <a:latin typeface="Gill Sans"/>
                <a:cs typeface="Gill Sans"/>
              </a:rPr>
              <a:t>3</a:t>
            </a:r>
            <a:endParaRPr lang="en-US" sz="2000" b="0" dirty="0">
              <a:solidFill>
                <a:schemeClr val="bg1"/>
              </a:solidFill>
              <a:latin typeface="Gill Sans"/>
              <a:cs typeface="Gill Sans"/>
            </a:endParaRPr>
          </a:p>
        </p:txBody>
      </p:sp>
      <p:sp>
        <p:nvSpPr>
          <p:cNvPr id="14" name="TextBox 13"/>
          <p:cNvSpPr txBox="1"/>
          <p:nvPr/>
        </p:nvSpPr>
        <p:spPr>
          <a:xfrm>
            <a:off x="1328234" y="4648200"/>
            <a:ext cx="1359032" cy="400110"/>
          </a:xfrm>
          <a:prstGeom prst="rect">
            <a:avLst/>
          </a:prstGeom>
          <a:noFill/>
        </p:spPr>
        <p:txBody>
          <a:bodyPr wrap="none" rtlCol="0">
            <a:spAutoFit/>
          </a:bodyPr>
          <a:lstStyle/>
          <a:p>
            <a:r>
              <a:rPr lang="en-US" sz="2000" b="0" dirty="0" smtClean="0">
                <a:solidFill>
                  <a:schemeClr val="bg1"/>
                </a:solidFill>
                <a:latin typeface="Gill Sans"/>
                <a:cs typeface="Gill Sans"/>
              </a:rPr>
              <a:t>(k, v</a:t>
            </a:r>
            <a:r>
              <a:rPr lang="en-US" sz="2000" b="0" baseline="-25000" dirty="0" smtClean="0">
                <a:solidFill>
                  <a:schemeClr val="bg1"/>
                </a:solidFill>
                <a:latin typeface="Gill Sans"/>
                <a:cs typeface="Gill Sans"/>
              </a:rPr>
              <a:t>8</a:t>
            </a:r>
            <a:r>
              <a:rPr lang="en-US" sz="2000" b="0" dirty="0" smtClean="0">
                <a:solidFill>
                  <a:schemeClr val="bg1"/>
                </a:solidFill>
                <a:latin typeface="Gill Sans"/>
                <a:cs typeface="Gill Sans"/>
              </a:rPr>
              <a:t>) → r</a:t>
            </a:r>
            <a:r>
              <a:rPr lang="en-US" sz="2000" b="0" baseline="-25000" dirty="0" smtClean="0">
                <a:solidFill>
                  <a:schemeClr val="bg1"/>
                </a:solidFill>
                <a:latin typeface="Gill Sans"/>
                <a:cs typeface="Gill Sans"/>
              </a:rPr>
              <a:t>4</a:t>
            </a:r>
            <a:endParaRPr lang="en-US" sz="2000" b="0" dirty="0">
              <a:solidFill>
                <a:schemeClr val="bg1"/>
              </a:solidFill>
              <a:latin typeface="Gill Sans"/>
              <a:cs typeface="Gill Sans"/>
            </a:endParaRPr>
          </a:p>
        </p:txBody>
      </p:sp>
      <p:sp>
        <p:nvSpPr>
          <p:cNvPr id="16" name="TextBox 15"/>
          <p:cNvSpPr txBox="1"/>
          <p:nvPr/>
        </p:nvSpPr>
        <p:spPr>
          <a:xfrm>
            <a:off x="2209800" y="2480846"/>
            <a:ext cx="3321304" cy="369332"/>
          </a:xfrm>
          <a:prstGeom prst="rect">
            <a:avLst/>
          </a:prstGeom>
          <a:noFill/>
        </p:spPr>
        <p:txBody>
          <a:bodyPr wrap="none" rtlCol="0">
            <a:spAutoFit/>
          </a:bodyPr>
          <a:lstStyle/>
          <a:p>
            <a:r>
              <a:rPr lang="en-US" sz="1800" b="0" dirty="0" smtClean="0">
                <a:solidFill>
                  <a:srgbClr val="FF0000"/>
                </a:solidFill>
                <a:latin typeface="Gill Sans"/>
                <a:cs typeface="Gill Sans"/>
              </a:rPr>
              <a:t>Values arrive in arbitrary order…</a:t>
            </a:r>
            <a:endParaRPr lang="en-US" sz="1800" b="0" dirty="0">
              <a:solidFill>
                <a:srgbClr val="FF0000"/>
              </a:solidFill>
              <a:latin typeface="Gill Sans"/>
              <a:cs typeface="Gill Sans"/>
            </a:endParaRPr>
          </a:p>
        </p:txBody>
      </p:sp>
      <p:sp>
        <p:nvSpPr>
          <p:cNvPr id="17" name="TextBox 16"/>
          <p:cNvSpPr txBox="1"/>
          <p:nvPr/>
        </p:nvSpPr>
        <p:spPr>
          <a:xfrm>
            <a:off x="1828800" y="5010090"/>
            <a:ext cx="441146" cy="400110"/>
          </a:xfrm>
          <a:prstGeom prst="rect">
            <a:avLst/>
          </a:prstGeom>
          <a:noFill/>
        </p:spPr>
        <p:txBody>
          <a:bodyPr wrap="none" rtlCol="0">
            <a:spAutoFit/>
          </a:bodyPr>
          <a:lstStyle/>
          <a:p>
            <a:r>
              <a:rPr lang="en-US" sz="2000" b="0" dirty="0" smtClean="0">
                <a:solidFill>
                  <a:schemeClr val="bg1"/>
                </a:solidFill>
                <a:latin typeface="Gill Sans"/>
                <a:cs typeface="Gill Sans"/>
              </a:rPr>
              <a:t>…</a:t>
            </a:r>
            <a:endParaRPr lang="en-US" sz="2000" b="0" dirty="0">
              <a:solidFill>
                <a:schemeClr val="bg1"/>
              </a:solidFill>
              <a:latin typeface="Gill Sans"/>
              <a:cs typeface="Gill Sans"/>
            </a:endParaRPr>
          </a:p>
        </p:txBody>
      </p:sp>
      <p:sp>
        <p:nvSpPr>
          <p:cNvPr id="19" name="TextBox 18"/>
          <p:cNvSpPr txBox="1"/>
          <p:nvPr/>
        </p:nvSpPr>
        <p:spPr>
          <a:xfrm>
            <a:off x="3429000" y="3581400"/>
            <a:ext cx="3442269" cy="400110"/>
          </a:xfrm>
          <a:prstGeom prst="rect">
            <a:avLst/>
          </a:prstGeom>
          <a:noFill/>
        </p:spPr>
        <p:txBody>
          <a:bodyPr wrap="none" rtlCol="0">
            <a:spAutoFit/>
          </a:bodyPr>
          <a:lstStyle/>
          <a:p>
            <a:r>
              <a:rPr lang="en-US" sz="2000" b="0" dirty="0" smtClean="0">
                <a:solidFill>
                  <a:srgbClr val="FF0000"/>
                </a:solidFill>
                <a:latin typeface="Gill Sans"/>
                <a:cs typeface="Gill Sans"/>
              </a:rPr>
              <a:t>Values arrive in sorted order…</a:t>
            </a:r>
            <a:endParaRPr lang="en-US" sz="2000" b="0" dirty="0">
              <a:solidFill>
                <a:srgbClr val="FF0000"/>
              </a:solidFill>
              <a:latin typeface="Gill Sans"/>
              <a:cs typeface="Gill Sans"/>
            </a:endParaRPr>
          </a:p>
        </p:txBody>
      </p:sp>
      <p:sp>
        <p:nvSpPr>
          <p:cNvPr id="20" name="TextBox 19"/>
          <p:cNvSpPr txBox="1"/>
          <p:nvPr/>
        </p:nvSpPr>
        <p:spPr>
          <a:xfrm>
            <a:off x="3429000" y="3928646"/>
            <a:ext cx="5166373" cy="400110"/>
          </a:xfrm>
          <a:prstGeom prst="rect">
            <a:avLst/>
          </a:prstGeom>
          <a:noFill/>
        </p:spPr>
        <p:txBody>
          <a:bodyPr wrap="none" rtlCol="0">
            <a:spAutoFit/>
          </a:bodyPr>
          <a:lstStyle/>
          <a:p>
            <a:r>
              <a:rPr lang="en-US" sz="2000" b="0" dirty="0" smtClean="0">
                <a:solidFill>
                  <a:srgbClr val="FF0000"/>
                </a:solidFill>
                <a:latin typeface="Gill Sans"/>
                <a:cs typeface="Gill Sans"/>
              </a:rPr>
              <a:t>Process by preserving state across multiple keys</a:t>
            </a:r>
            <a:endParaRPr lang="en-US" sz="2000" b="0" dirty="0">
              <a:solidFill>
                <a:srgbClr val="FF0000"/>
              </a:solidFill>
              <a:latin typeface="Gill Sans"/>
              <a:cs typeface="Gill Sans"/>
            </a:endParaRPr>
          </a:p>
        </p:txBody>
      </p:sp>
      <p:sp>
        <p:nvSpPr>
          <p:cNvPr id="21" name="TextBox 20"/>
          <p:cNvSpPr txBox="1"/>
          <p:nvPr/>
        </p:nvSpPr>
        <p:spPr>
          <a:xfrm>
            <a:off x="3429000" y="4267200"/>
            <a:ext cx="3677083" cy="400110"/>
          </a:xfrm>
          <a:prstGeom prst="rect">
            <a:avLst/>
          </a:prstGeom>
          <a:noFill/>
        </p:spPr>
        <p:txBody>
          <a:bodyPr wrap="none" rtlCol="0">
            <a:spAutoFit/>
          </a:bodyPr>
          <a:lstStyle/>
          <a:p>
            <a:r>
              <a:rPr lang="en-US" sz="2000" b="0" dirty="0" smtClean="0">
                <a:solidFill>
                  <a:srgbClr val="FF0000"/>
                </a:solidFill>
                <a:latin typeface="Gill Sans"/>
                <a:cs typeface="Gill Sans"/>
              </a:rPr>
              <a:t>Remember to partition correctly!</a:t>
            </a:r>
            <a:endParaRPr lang="en-US" sz="2000" b="0" dirty="0">
              <a:solidFill>
                <a:srgbClr val="FF0000"/>
              </a:solidFill>
              <a:latin typeface="Gill Sans"/>
              <a:cs typeface="Gill Sans"/>
            </a:endParaRPr>
          </a:p>
        </p:txBody>
      </p:sp>
      <p:sp>
        <p:nvSpPr>
          <p:cNvPr id="1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Value-to-Key Conversion</a:t>
            </a:r>
          </a:p>
        </p:txBody>
      </p:sp>
    </p:spTree>
    <p:extLst>
      <p:ext uri="{BB962C8B-B14F-4D97-AF65-F5344CB8AC3E}">
        <p14:creationId xmlns:p14="http://schemas.microsoft.com/office/powerpoint/2010/main" val="702054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P spid="13" grpId="0"/>
      <p:bldP spid="14" grpId="0"/>
      <p:bldP spid="16" grpId="0"/>
      <p:bldP spid="17"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7" name="Rectangle 16"/>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Gill Sans"/>
                <a:cs typeface="Gill Sans"/>
              </a:rPr>
              <a:t>Hadoop</a:t>
            </a:r>
          </a:p>
        </p:txBody>
      </p:sp>
      <p:pic>
        <p:nvPicPr>
          <p:cNvPr id="24" name="Picture 23" descr="hive-logo.png"/>
          <p:cNvPicPr>
            <a:picLocks noChangeAspect="1"/>
          </p:cNvPicPr>
          <p:nvPr/>
        </p:nvPicPr>
        <p:blipFill>
          <a:blip r:embed="rId2" cstate="print"/>
          <a:stretch>
            <a:fillRect/>
          </a:stretch>
        </p:blipFill>
        <p:spPr>
          <a:xfrm>
            <a:off x="5900901" y="4261080"/>
            <a:ext cx="1795299" cy="1606320"/>
          </a:xfrm>
          <a:prstGeom prst="rect">
            <a:avLst/>
          </a:prstGeom>
        </p:spPr>
      </p:pic>
      <p:grpSp>
        <p:nvGrpSpPr>
          <p:cNvPr id="25" name="Group 24"/>
          <p:cNvGrpSpPr/>
          <p:nvPr/>
        </p:nvGrpSpPr>
        <p:grpSpPr>
          <a:xfrm>
            <a:off x="3124200" y="4762351"/>
            <a:ext cx="2880888" cy="1049856"/>
            <a:chOff x="827244" y="4744293"/>
            <a:chExt cx="2880888" cy="1049856"/>
          </a:xfrm>
        </p:grpSpPr>
        <p:grpSp>
          <p:nvGrpSpPr>
            <p:cNvPr id="26" name="Group 25"/>
            <p:cNvGrpSpPr/>
            <p:nvPr/>
          </p:nvGrpSpPr>
          <p:grpSpPr>
            <a:xfrm rot="20700000">
              <a:off x="827244" y="4744293"/>
              <a:ext cx="1422400" cy="691426"/>
              <a:chOff x="1752600" y="4724400"/>
              <a:chExt cx="1422400" cy="691426"/>
            </a:xfrm>
          </p:grpSpPr>
          <p:cxnSp>
            <p:nvCxnSpPr>
              <p:cNvPr id="82" name="Straight Arrow Connector 81"/>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87" name="Rectangle 86"/>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88" name="Rectangle 87"/>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89" name="Rectangle 88"/>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90" name="Straight Arrow Connector 89"/>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94" name="Rectangle 93"/>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5" name="Rectangle 94"/>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6" name="Rectangle 95"/>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7" name="TextBox 96"/>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98" name="TextBox 97"/>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7" name="Group 26"/>
            <p:cNvGrpSpPr/>
            <p:nvPr/>
          </p:nvGrpSpPr>
          <p:grpSpPr>
            <a:xfrm rot="454975">
              <a:off x="1086646" y="4923008"/>
              <a:ext cx="1422400" cy="691426"/>
              <a:chOff x="1752600" y="4724400"/>
              <a:chExt cx="1422400" cy="691426"/>
            </a:xfrm>
          </p:grpSpPr>
          <p:cxnSp>
            <p:nvCxnSpPr>
              <p:cNvPr id="65" name="Straight Arrow Connector 64"/>
              <p:cNvCxnSpPr>
                <a:stCxn id="91" idx="2"/>
                <a:endCxn id="84"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91" idx="2"/>
                <a:endCxn id="82"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90" idx="2"/>
                <a:endCxn id="84"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90" idx="2"/>
                <a:endCxn id="82"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89" idx="2"/>
                <a:endCxn id="83"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0" name="Rectangle 69"/>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1" name="Rectangle 70"/>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2" name="Rectangle 71"/>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73" name="Straight Arrow Connector 72"/>
              <p:cNvCxnSpPr>
                <a:stCxn id="91" idx="2"/>
                <a:endCxn id="83"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90" idx="2"/>
                <a:endCxn id="83"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89" idx="2"/>
                <a:endCxn id="84"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9" idx="2"/>
                <a:endCxn id="82"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7" name="Rectangle 76"/>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8" name="Rectangle 77"/>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9" name="Rectangle 78"/>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0" name="TextBox 79"/>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81" name="TextBox 80"/>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8" name="Group 27"/>
            <p:cNvGrpSpPr/>
            <p:nvPr/>
          </p:nvGrpSpPr>
          <p:grpSpPr>
            <a:xfrm rot="153381">
              <a:off x="2046444" y="4758921"/>
              <a:ext cx="1422400" cy="691426"/>
              <a:chOff x="1752600" y="4724400"/>
              <a:chExt cx="1422400" cy="691426"/>
            </a:xfrm>
          </p:grpSpPr>
          <p:cxnSp>
            <p:nvCxnSpPr>
              <p:cNvPr id="48" name="Straight Arrow Connector 47"/>
              <p:cNvCxnSpPr>
                <a:stCxn id="74" idx="2"/>
                <a:endCxn id="67"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74" idx="2"/>
                <a:endCxn id="65"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73" idx="2"/>
                <a:endCxn id="67"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73" idx="2"/>
                <a:endCxn id="65"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72" idx="2"/>
                <a:endCxn id="66"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53" name="Rectangle 52"/>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54" name="Rectangle 53"/>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55" name="Rectangle 54"/>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56" name="Straight Arrow Connector 55"/>
              <p:cNvCxnSpPr>
                <a:stCxn id="74" idx="2"/>
                <a:endCxn id="66"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3" idx="2"/>
                <a:endCxn id="66"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2" idx="2"/>
                <a:endCxn id="67"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2" idx="2"/>
                <a:endCxn id="65"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0" name="Rectangle 59"/>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1" name="Rectangle 60"/>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2" name="Rectangle 61"/>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3" name="TextBox 62"/>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64" name="TextBox 63"/>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9" name="Group 28"/>
            <p:cNvGrpSpPr/>
            <p:nvPr/>
          </p:nvGrpSpPr>
          <p:grpSpPr>
            <a:xfrm rot="20829346">
              <a:off x="2285732" y="5102723"/>
              <a:ext cx="1422400" cy="691426"/>
              <a:chOff x="1752600" y="4724400"/>
              <a:chExt cx="1422400" cy="691426"/>
            </a:xfrm>
          </p:grpSpPr>
          <p:cxnSp>
            <p:nvCxnSpPr>
              <p:cNvPr id="31" name="Straight Arrow Connector 30"/>
              <p:cNvCxnSpPr>
                <a:stCxn id="57" idx="2"/>
                <a:endCxn id="50"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57" idx="2"/>
                <a:endCxn id="48"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56" idx="2"/>
                <a:endCxn id="50"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6" idx="2"/>
                <a:endCxn id="48"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55" idx="2"/>
                <a:endCxn id="49"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36" name="Rectangle 35"/>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37" name="Rectangle 36"/>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38" name="Rectangle 37"/>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39" name="Straight Arrow Connector 38"/>
              <p:cNvCxnSpPr>
                <a:stCxn id="57" idx="2"/>
                <a:endCxn id="49"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6" idx="2"/>
                <a:endCxn id="49"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5" idx="2"/>
                <a:endCxn id="50"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55" idx="2"/>
                <a:endCxn id="48"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43" name="Rectangle 42"/>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4" name="Rectangle 43"/>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5" name="Rectangle 44"/>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6" name="TextBox 45"/>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47" name="TextBox 46"/>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sp>
        <p:nvSpPr>
          <p:cNvPr id="100" name="TextBox 99"/>
          <p:cNvSpPr txBox="1"/>
          <p:nvPr/>
        </p:nvSpPr>
        <p:spPr>
          <a:xfrm>
            <a:off x="5715000" y="2971800"/>
            <a:ext cx="33528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Wait, so why not use a database to begin with?</a:t>
            </a:r>
            <a:endParaRPr lang="en-US" sz="2400" b="0" dirty="0">
              <a:solidFill>
                <a:srgbClr val="FF0000"/>
              </a:solidFill>
              <a:latin typeface="Gill Sans"/>
              <a:cs typeface="Gill Sans"/>
            </a:endParaRPr>
          </a:p>
        </p:txBody>
      </p:sp>
      <p:sp>
        <p:nvSpPr>
          <p:cNvPr id="99" name="Title 1"/>
          <p:cNvSpPr txBox="1">
            <a:spLocks/>
          </p:cNvSpPr>
          <p:nvPr/>
        </p:nvSpPr>
        <p:spPr>
          <a:xfrm>
            <a:off x="228600" y="3962400"/>
            <a:ext cx="9144000" cy="685800"/>
          </a:xfrm>
          <a:prstGeom prst="rect">
            <a:avLst/>
          </a:prstGeom>
        </p:spPr>
        <p:txBody>
          <a:bodyPr/>
          <a:lstStyle/>
          <a:p>
            <a:r>
              <a:rPr lang="en-US" sz="3600" b="0" dirty="0">
                <a:solidFill>
                  <a:schemeClr val="bg2"/>
                </a:solidFill>
                <a:latin typeface="Gill Sans"/>
                <a:cs typeface="Gill Sans"/>
              </a:rPr>
              <a:t>SQL-on-Hadoop</a:t>
            </a:r>
          </a:p>
        </p:txBody>
      </p:sp>
      <p:grpSp>
        <p:nvGrpSpPr>
          <p:cNvPr id="105" name="Group 104"/>
          <p:cNvGrpSpPr/>
          <p:nvPr/>
        </p:nvGrpSpPr>
        <p:grpSpPr>
          <a:xfrm>
            <a:off x="3543300" y="1838126"/>
            <a:ext cx="2057400" cy="1133674"/>
            <a:chOff x="3543300" y="1838126"/>
            <a:chExt cx="2057400" cy="1133674"/>
          </a:xfrm>
        </p:grpSpPr>
        <p:sp>
          <p:nvSpPr>
            <p:cNvPr id="106" name="Can 105"/>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7" name="TextBox 106"/>
            <p:cNvSpPr txBox="1"/>
            <p:nvPr/>
          </p:nvSpPr>
          <p:spPr>
            <a:xfrm>
              <a:off x="3543300" y="2286000"/>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08" name="TextBox 107"/>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
        <p:nvSpPr>
          <p:cNvPr id="101" name="TextBox 100"/>
          <p:cNvSpPr txBox="1"/>
          <p:nvPr/>
        </p:nvSpPr>
        <p:spPr>
          <a:xfrm>
            <a:off x="5791200" y="3729335"/>
            <a:ext cx="32004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Cost + Scalability</a:t>
            </a:r>
          </a:p>
        </p:txBody>
      </p:sp>
    </p:spTree>
    <p:extLst>
      <p:ext uri="{BB962C8B-B14F-4D97-AF65-F5344CB8AC3E}">
        <p14:creationId xmlns:p14="http://schemas.microsoft.com/office/powerpoint/2010/main" val="1456834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99" grpId="0"/>
      <p:bldP spid="10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3412" y="2286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 name="TextBox 3"/>
          <p:cNvSpPr txBox="1"/>
          <p:nvPr/>
        </p:nvSpPr>
        <p:spPr>
          <a:xfrm>
            <a:off x="1726116" y="2286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5" name="Rectangle 4"/>
          <p:cNvSpPr/>
          <p:nvPr/>
        </p:nvSpPr>
        <p:spPr>
          <a:xfrm>
            <a:off x="1295400" y="2286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 name="Rectangle 5"/>
          <p:cNvSpPr/>
          <p:nvPr/>
        </p:nvSpPr>
        <p:spPr>
          <a:xfrm>
            <a:off x="2667000" y="2819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8" name="TextBox 7"/>
          <p:cNvSpPr txBox="1"/>
          <p:nvPr/>
        </p:nvSpPr>
        <p:spPr>
          <a:xfrm>
            <a:off x="1143000" y="19050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9" name="TextBox 8"/>
          <p:cNvSpPr txBox="1"/>
          <p:nvPr/>
        </p:nvSpPr>
        <p:spPr>
          <a:xfrm>
            <a:off x="2612751" y="19050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10" name="TextBox 9"/>
          <p:cNvSpPr txBox="1"/>
          <p:nvPr/>
        </p:nvSpPr>
        <p:spPr>
          <a:xfrm>
            <a:off x="533400" y="1295400"/>
            <a:ext cx="1792979"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In reducer…</a:t>
            </a:r>
            <a:endParaRPr lang="en-US" sz="2400" b="0" kern="0" baseline="-25000" dirty="0" smtClean="0">
              <a:solidFill>
                <a:schemeClr val="bg1"/>
              </a:solidFill>
              <a:latin typeface="Gill Sans"/>
              <a:cs typeface="Gill Sans"/>
            </a:endParaRPr>
          </a:p>
        </p:txBody>
      </p:sp>
      <p:sp>
        <p:nvSpPr>
          <p:cNvPr id="11" name="Rectangle 10"/>
          <p:cNvSpPr/>
          <p:nvPr/>
        </p:nvSpPr>
        <p:spPr>
          <a:xfrm>
            <a:off x="26670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4" name="TextBox 13"/>
          <p:cNvSpPr txBox="1"/>
          <p:nvPr/>
        </p:nvSpPr>
        <p:spPr>
          <a:xfrm>
            <a:off x="1726116" y="28194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15" name="Rectangle 14"/>
          <p:cNvSpPr/>
          <p:nvPr/>
        </p:nvSpPr>
        <p:spPr>
          <a:xfrm>
            <a:off x="1295400" y="2819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6" name="TextBox 15"/>
          <p:cNvSpPr txBox="1"/>
          <p:nvPr/>
        </p:nvSpPr>
        <p:spPr>
          <a:xfrm>
            <a:off x="1726116" y="33528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17" name="Rectangle 16"/>
          <p:cNvSpPr/>
          <p:nvPr/>
        </p:nvSpPr>
        <p:spPr>
          <a:xfrm>
            <a:off x="129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8" name="TextBox 17"/>
          <p:cNvSpPr txBox="1"/>
          <p:nvPr/>
        </p:nvSpPr>
        <p:spPr>
          <a:xfrm>
            <a:off x="1726116" y="38862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9</a:t>
            </a:r>
          </a:p>
        </p:txBody>
      </p:sp>
      <p:sp>
        <p:nvSpPr>
          <p:cNvPr id="19" name="Rectangle 18"/>
          <p:cNvSpPr/>
          <p:nvPr/>
        </p:nvSpPr>
        <p:spPr>
          <a:xfrm>
            <a:off x="1295400" y="3886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0" name="Rectangle 19"/>
          <p:cNvSpPr/>
          <p:nvPr/>
        </p:nvSpPr>
        <p:spPr>
          <a:xfrm>
            <a:off x="2667000" y="3886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Rectangle 20"/>
          <p:cNvSpPr/>
          <p:nvPr/>
        </p:nvSpPr>
        <p:spPr>
          <a:xfrm>
            <a:off x="2673412" y="44196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2" name="TextBox 21"/>
          <p:cNvSpPr txBox="1"/>
          <p:nvPr/>
        </p:nvSpPr>
        <p:spPr>
          <a:xfrm>
            <a:off x="1726116" y="44196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23" name="Rectangle 22"/>
          <p:cNvSpPr/>
          <p:nvPr/>
        </p:nvSpPr>
        <p:spPr>
          <a:xfrm>
            <a:off x="1295400" y="44196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Rectangle 23"/>
          <p:cNvSpPr/>
          <p:nvPr/>
        </p:nvSpPr>
        <p:spPr>
          <a:xfrm>
            <a:off x="2667000" y="495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Rectangle 24"/>
          <p:cNvSpPr/>
          <p:nvPr/>
        </p:nvSpPr>
        <p:spPr>
          <a:xfrm>
            <a:off x="2667000" y="5486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6" name="TextBox 25"/>
          <p:cNvSpPr txBox="1"/>
          <p:nvPr/>
        </p:nvSpPr>
        <p:spPr>
          <a:xfrm>
            <a:off x="1726116" y="495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27" name="Rectangle 26"/>
          <p:cNvSpPr/>
          <p:nvPr/>
        </p:nvSpPr>
        <p:spPr>
          <a:xfrm>
            <a:off x="1295400" y="495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1726116" y="5486400"/>
            <a:ext cx="351378"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7</a:t>
            </a:r>
          </a:p>
        </p:txBody>
      </p:sp>
      <p:sp>
        <p:nvSpPr>
          <p:cNvPr id="29" name="Rectangle 28"/>
          <p:cNvSpPr/>
          <p:nvPr/>
        </p:nvSpPr>
        <p:spPr>
          <a:xfrm>
            <a:off x="1295400" y="5486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cxnSp>
        <p:nvCxnSpPr>
          <p:cNvPr id="34" name="Straight Arrow Connector 33"/>
          <p:cNvCxnSpPr/>
          <p:nvPr/>
        </p:nvCxnSpPr>
        <p:spPr bwMode="auto">
          <a:xfrm rot="10800000">
            <a:off x="4121212" y="2476500"/>
            <a:ext cx="52698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4724400" y="2328446"/>
            <a:ext cx="3856119" cy="369332"/>
          </a:xfrm>
          <a:prstGeom prst="rect">
            <a:avLst/>
          </a:prstGeom>
          <a:noFill/>
        </p:spPr>
        <p:txBody>
          <a:bodyPr wrap="none" rtlCol="0">
            <a:spAutoFit/>
          </a:bodyPr>
          <a:lstStyle/>
          <a:p>
            <a:r>
              <a:rPr lang="en-US" sz="1800" b="0" dirty="0" smtClean="0">
                <a:solidFill>
                  <a:schemeClr val="bg1"/>
                </a:solidFill>
                <a:latin typeface="Gill Sans"/>
                <a:cs typeface="Gill Sans"/>
              </a:rPr>
              <a:t>New key encountered: hold in memory</a:t>
            </a:r>
            <a:endParaRPr lang="en-US" sz="1800" b="0" dirty="0">
              <a:solidFill>
                <a:schemeClr val="bg1"/>
              </a:solidFill>
              <a:latin typeface="Gill Sans"/>
              <a:cs typeface="Gill Sans"/>
            </a:endParaRPr>
          </a:p>
        </p:txBody>
      </p:sp>
      <p:cxnSp>
        <p:nvCxnSpPr>
          <p:cNvPr id="42" name="Straight Arrow Connector 41"/>
          <p:cNvCxnSpPr/>
          <p:nvPr/>
        </p:nvCxnSpPr>
        <p:spPr bwMode="auto">
          <a:xfrm rot="16200000" flipH="1">
            <a:off x="3921888" y="3540888"/>
            <a:ext cx="1446212" cy="64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4724400" y="2709446"/>
            <a:ext cx="3826701" cy="369332"/>
          </a:xfrm>
          <a:prstGeom prst="rect">
            <a:avLst/>
          </a:prstGeom>
          <a:noFill/>
        </p:spPr>
        <p:txBody>
          <a:bodyPr wrap="none" rtlCol="0">
            <a:spAutoFit/>
          </a:bodyPr>
          <a:lstStyle/>
          <a:p>
            <a:r>
              <a:rPr lang="en-US" sz="1800" b="0" dirty="0" smtClean="0">
                <a:solidFill>
                  <a:schemeClr val="bg1"/>
                </a:solidFill>
                <a:latin typeface="Gill Sans"/>
                <a:cs typeface="Gill Sans"/>
              </a:rPr>
              <a:t>Cross with records from other dataset</a:t>
            </a:r>
            <a:endParaRPr lang="en-US" sz="1800" b="0" dirty="0">
              <a:solidFill>
                <a:schemeClr val="bg1"/>
              </a:solidFill>
              <a:latin typeface="Gill Sans"/>
              <a:cs typeface="Gill Sans"/>
            </a:endParaRPr>
          </a:p>
        </p:txBody>
      </p:sp>
      <p:cxnSp>
        <p:nvCxnSpPr>
          <p:cNvPr id="45" name="Straight Arrow Connector 44"/>
          <p:cNvCxnSpPr/>
          <p:nvPr/>
        </p:nvCxnSpPr>
        <p:spPr bwMode="auto">
          <a:xfrm rot="10800000">
            <a:off x="4114800" y="4610100"/>
            <a:ext cx="52698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4717988" y="4462046"/>
            <a:ext cx="3856119" cy="369332"/>
          </a:xfrm>
          <a:prstGeom prst="rect">
            <a:avLst/>
          </a:prstGeom>
          <a:noFill/>
        </p:spPr>
        <p:txBody>
          <a:bodyPr wrap="none" rtlCol="0">
            <a:spAutoFit/>
          </a:bodyPr>
          <a:lstStyle/>
          <a:p>
            <a:r>
              <a:rPr lang="en-US" sz="1800" b="0" dirty="0" smtClean="0">
                <a:solidFill>
                  <a:schemeClr val="bg1"/>
                </a:solidFill>
                <a:latin typeface="Gill Sans"/>
                <a:cs typeface="Gill Sans"/>
              </a:rPr>
              <a:t>New key encountered: hold in memory</a:t>
            </a:r>
            <a:endParaRPr lang="en-US" sz="1800" b="0" dirty="0">
              <a:solidFill>
                <a:schemeClr val="bg1"/>
              </a:solidFill>
              <a:latin typeface="Gill Sans"/>
              <a:cs typeface="Gill Sans"/>
            </a:endParaRPr>
          </a:p>
        </p:txBody>
      </p:sp>
      <p:cxnSp>
        <p:nvCxnSpPr>
          <p:cNvPr id="47" name="Straight Arrow Connector 46"/>
          <p:cNvCxnSpPr/>
          <p:nvPr/>
        </p:nvCxnSpPr>
        <p:spPr bwMode="auto">
          <a:xfrm rot="5400000">
            <a:off x="4178970" y="5410994"/>
            <a:ext cx="912812"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717988" y="4843046"/>
            <a:ext cx="3826701" cy="369332"/>
          </a:xfrm>
          <a:prstGeom prst="rect">
            <a:avLst/>
          </a:prstGeom>
          <a:noFill/>
        </p:spPr>
        <p:txBody>
          <a:bodyPr wrap="none" rtlCol="0">
            <a:spAutoFit/>
          </a:bodyPr>
          <a:lstStyle/>
          <a:p>
            <a:r>
              <a:rPr lang="en-US" sz="1800" b="0" dirty="0" smtClean="0">
                <a:solidFill>
                  <a:schemeClr val="bg1"/>
                </a:solidFill>
                <a:latin typeface="Gill Sans"/>
                <a:cs typeface="Gill Sans"/>
              </a:rPr>
              <a:t>Cross with records from other dataset</a:t>
            </a:r>
            <a:endParaRPr lang="en-US" sz="1800" b="0" dirty="0">
              <a:solidFill>
                <a:schemeClr val="bg1"/>
              </a:solidFill>
              <a:latin typeface="Gill Sans"/>
              <a:cs typeface="Gill Sans"/>
            </a:endParaRPr>
          </a:p>
        </p:txBody>
      </p:sp>
      <p:sp>
        <p:nvSpPr>
          <p:cNvPr id="3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V-to-K Conversion</a:t>
            </a:r>
          </a:p>
        </p:txBody>
      </p:sp>
    </p:spTree>
    <p:extLst>
      <p:ext uri="{BB962C8B-B14F-4D97-AF65-F5344CB8AC3E}">
        <p14:creationId xmlns:p14="http://schemas.microsoft.com/office/powerpoint/2010/main" val="3118772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P spid="10" grpId="0"/>
      <p:bldP spid="11" grpId="0" animBg="1"/>
      <p:bldP spid="14" grpId="0"/>
      <p:bldP spid="15" grpId="0" animBg="1"/>
      <p:bldP spid="16" grpId="0"/>
      <p:bldP spid="17" grpId="0" animBg="1"/>
      <p:bldP spid="18" grpId="0"/>
      <p:bldP spid="19" grpId="0" animBg="1"/>
      <p:bldP spid="20" grpId="0" animBg="1"/>
      <p:bldP spid="21" grpId="0" animBg="1"/>
      <p:bldP spid="22" grpId="0"/>
      <p:bldP spid="23" grpId="0" animBg="1"/>
      <p:bldP spid="24" grpId="0" animBg="1"/>
      <p:bldP spid="25" grpId="0" animBg="1"/>
      <p:bldP spid="26" grpId="0"/>
      <p:bldP spid="27" grpId="0" animBg="1"/>
      <p:bldP spid="28" grpId="0"/>
      <p:bldP spid="29" grpId="0" animBg="1"/>
      <p:bldP spid="40" grpId="0"/>
      <p:bldP spid="44" grpId="0"/>
      <p:bldP spid="46" grpId="0"/>
      <p:bldP spid="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3412" y="2286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 name="TextBox 3"/>
          <p:cNvSpPr txBox="1"/>
          <p:nvPr/>
        </p:nvSpPr>
        <p:spPr>
          <a:xfrm>
            <a:off x="1726116" y="2286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5" name="Rectangle 4"/>
          <p:cNvSpPr/>
          <p:nvPr/>
        </p:nvSpPr>
        <p:spPr>
          <a:xfrm>
            <a:off x="1295400" y="2286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 name="Rectangle 5"/>
          <p:cNvSpPr/>
          <p:nvPr/>
        </p:nvSpPr>
        <p:spPr>
          <a:xfrm>
            <a:off x="2667000" y="3886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8" name="TextBox 7"/>
          <p:cNvSpPr txBox="1"/>
          <p:nvPr/>
        </p:nvSpPr>
        <p:spPr>
          <a:xfrm>
            <a:off x="1143000" y="1905000"/>
            <a:ext cx="550050" cy="338554"/>
          </a:xfrm>
          <a:prstGeom prst="rect">
            <a:avLst/>
          </a:prstGeom>
          <a:noFill/>
        </p:spPr>
        <p:txBody>
          <a:bodyPr wrap="none" rtlCol="0">
            <a:spAutoFit/>
          </a:bodyPr>
          <a:lstStyle/>
          <a:p>
            <a:pPr lvl="0"/>
            <a:r>
              <a:rPr lang="en-US" b="0" kern="0" dirty="0" smtClean="0">
                <a:solidFill>
                  <a:schemeClr val="bg1"/>
                </a:solidFill>
                <a:latin typeface="Gill Sans"/>
                <a:cs typeface="Gill Sans"/>
              </a:rPr>
              <a:t>keys</a:t>
            </a:r>
            <a:endParaRPr lang="en-US" b="0" kern="0" baseline="-25000" dirty="0" smtClean="0">
              <a:solidFill>
                <a:schemeClr val="bg1"/>
              </a:solidFill>
              <a:latin typeface="Gill Sans"/>
              <a:cs typeface="Gill Sans"/>
            </a:endParaRPr>
          </a:p>
        </p:txBody>
      </p:sp>
      <p:sp>
        <p:nvSpPr>
          <p:cNvPr id="9" name="TextBox 8"/>
          <p:cNvSpPr txBox="1"/>
          <p:nvPr/>
        </p:nvSpPr>
        <p:spPr>
          <a:xfrm>
            <a:off x="2612751" y="1905000"/>
            <a:ext cx="686907" cy="338554"/>
          </a:xfrm>
          <a:prstGeom prst="rect">
            <a:avLst/>
          </a:prstGeom>
          <a:noFill/>
        </p:spPr>
        <p:txBody>
          <a:bodyPr wrap="none" rtlCol="0">
            <a:spAutoFit/>
          </a:bodyPr>
          <a:lstStyle/>
          <a:p>
            <a:pPr lvl="0"/>
            <a:r>
              <a:rPr lang="en-US" b="0" kern="0" dirty="0" smtClean="0">
                <a:solidFill>
                  <a:schemeClr val="bg1"/>
                </a:solidFill>
                <a:latin typeface="Gill Sans"/>
                <a:cs typeface="Gill Sans"/>
              </a:rPr>
              <a:t>values</a:t>
            </a:r>
            <a:endParaRPr lang="en-US" b="0" kern="0" baseline="-25000" dirty="0" smtClean="0">
              <a:solidFill>
                <a:schemeClr val="bg1"/>
              </a:solidFill>
              <a:latin typeface="Gill Sans"/>
              <a:cs typeface="Gill Sans"/>
            </a:endParaRPr>
          </a:p>
        </p:txBody>
      </p:sp>
      <p:sp>
        <p:nvSpPr>
          <p:cNvPr id="11" name="Rectangle 10"/>
          <p:cNvSpPr/>
          <p:nvPr/>
        </p:nvSpPr>
        <p:spPr>
          <a:xfrm>
            <a:off x="2667000" y="4419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4" name="TextBox 13"/>
          <p:cNvSpPr txBox="1"/>
          <p:nvPr/>
        </p:nvSpPr>
        <p:spPr>
          <a:xfrm>
            <a:off x="1726116" y="38862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15" name="Rectangle 14"/>
          <p:cNvSpPr/>
          <p:nvPr/>
        </p:nvSpPr>
        <p:spPr>
          <a:xfrm>
            <a:off x="1295400" y="3886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6" name="TextBox 15"/>
          <p:cNvSpPr txBox="1"/>
          <p:nvPr/>
        </p:nvSpPr>
        <p:spPr>
          <a:xfrm>
            <a:off x="1726116" y="44196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17" name="Rectangle 16"/>
          <p:cNvSpPr/>
          <p:nvPr/>
        </p:nvSpPr>
        <p:spPr>
          <a:xfrm>
            <a:off x="1295400" y="4419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8" name="TextBox 17"/>
          <p:cNvSpPr txBox="1"/>
          <p:nvPr/>
        </p:nvSpPr>
        <p:spPr>
          <a:xfrm>
            <a:off x="1726116" y="495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9</a:t>
            </a:r>
          </a:p>
        </p:txBody>
      </p:sp>
      <p:sp>
        <p:nvSpPr>
          <p:cNvPr id="19" name="Rectangle 18"/>
          <p:cNvSpPr/>
          <p:nvPr/>
        </p:nvSpPr>
        <p:spPr>
          <a:xfrm>
            <a:off x="1295400" y="495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0" name="Rectangle 19"/>
          <p:cNvSpPr/>
          <p:nvPr/>
        </p:nvSpPr>
        <p:spPr>
          <a:xfrm>
            <a:off x="2667000" y="495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0" name="TextBox 39"/>
          <p:cNvSpPr txBox="1"/>
          <p:nvPr/>
        </p:nvSpPr>
        <p:spPr>
          <a:xfrm>
            <a:off x="4724400" y="2861846"/>
            <a:ext cx="1736373" cy="369332"/>
          </a:xfrm>
          <a:prstGeom prst="rect">
            <a:avLst/>
          </a:prstGeom>
          <a:noFill/>
        </p:spPr>
        <p:txBody>
          <a:bodyPr wrap="none" rtlCol="0">
            <a:spAutoFit/>
          </a:bodyPr>
          <a:lstStyle/>
          <a:p>
            <a:r>
              <a:rPr lang="en-US" sz="1800" b="0" dirty="0" smtClean="0">
                <a:solidFill>
                  <a:schemeClr val="bg1"/>
                </a:solidFill>
                <a:latin typeface="Gill Sans"/>
                <a:cs typeface="Gill Sans"/>
              </a:rPr>
              <a:t>Hold in memory</a:t>
            </a:r>
            <a:endParaRPr lang="en-US" sz="1800" b="0" dirty="0">
              <a:solidFill>
                <a:schemeClr val="bg1"/>
              </a:solidFill>
              <a:latin typeface="Gill Sans"/>
              <a:cs typeface="Gill Sans"/>
            </a:endParaRPr>
          </a:p>
        </p:txBody>
      </p:sp>
      <p:cxnSp>
        <p:nvCxnSpPr>
          <p:cNvPr id="42" name="Straight Arrow Connector 41"/>
          <p:cNvCxnSpPr/>
          <p:nvPr/>
        </p:nvCxnSpPr>
        <p:spPr bwMode="auto">
          <a:xfrm rot="16200000" flipH="1">
            <a:off x="3775900" y="4683888"/>
            <a:ext cx="1446212" cy="64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4724400" y="3852446"/>
            <a:ext cx="3826701" cy="369332"/>
          </a:xfrm>
          <a:prstGeom prst="rect">
            <a:avLst/>
          </a:prstGeom>
          <a:noFill/>
        </p:spPr>
        <p:txBody>
          <a:bodyPr wrap="none" rtlCol="0">
            <a:spAutoFit/>
          </a:bodyPr>
          <a:lstStyle/>
          <a:p>
            <a:r>
              <a:rPr lang="en-US" sz="1800" b="0" dirty="0" smtClean="0">
                <a:solidFill>
                  <a:schemeClr val="bg1"/>
                </a:solidFill>
                <a:latin typeface="Gill Sans"/>
                <a:cs typeface="Gill Sans"/>
              </a:rPr>
              <a:t>Cross with records from other dataset</a:t>
            </a:r>
            <a:endParaRPr lang="en-US" sz="1800" b="0" dirty="0">
              <a:solidFill>
                <a:schemeClr val="bg1"/>
              </a:solidFill>
              <a:latin typeface="Gill Sans"/>
              <a:cs typeface="Gill Sans"/>
            </a:endParaRPr>
          </a:p>
        </p:txBody>
      </p:sp>
      <p:sp>
        <p:nvSpPr>
          <p:cNvPr id="35" name="Rectangle 34"/>
          <p:cNvSpPr/>
          <p:nvPr/>
        </p:nvSpPr>
        <p:spPr>
          <a:xfrm>
            <a:off x="2673412" y="2819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1726116" y="28194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5</a:t>
            </a:r>
          </a:p>
        </p:txBody>
      </p:sp>
      <p:sp>
        <p:nvSpPr>
          <p:cNvPr id="37" name="Rectangle 36"/>
          <p:cNvSpPr/>
          <p:nvPr/>
        </p:nvSpPr>
        <p:spPr>
          <a:xfrm>
            <a:off x="1295400" y="2819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3" name="Rectangle 42"/>
          <p:cNvSpPr/>
          <p:nvPr/>
        </p:nvSpPr>
        <p:spPr>
          <a:xfrm>
            <a:off x="2673412" y="33528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9" name="TextBox 48"/>
          <p:cNvSpPr txBox="1"/>
          <p:nvPr/>
        </p:nvSpPr>
        <p:spPr>
          <a:xfrm>
            <a:off x="1726116" y="33528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8</a:t>
            </a:r>
          </a:p>
        </p:txBody>
      </p:sp>
      <p:sp>
        <p:nvSpPr>
          <p:cNvPr id="50" name="Rectangle 49"/>
          <p:cNvSpPr/>
          <p:nvPr/>
        </p:nvSpPr>
        <p:spPr>
          <a:xfrm>
            <a:off x="129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1" name="Right Brace 50"/>
          <p:cNvSpPr/>
          <p:nvPr/>
        </p:nvSpPr>
        <p:spPr bwMode="auto">
          <a:xfrm>
            <a:off x="4267200" y="2286000"/>
            <a:ext cx="381000" cy="1447800"/>
          </a:xfrm>
          <a:prstGeom prst="rightBrace">
            <a:avLst>
              <a:gd name="adj1" fmla="val 67715"/>
              <a:gd name="adj2"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Gill Sans"/>
              <a:cs typeface="Gill Sans"/>
            </a:endParaRPr>
          </a:p>
        </p:txBody>
      </p:sp>
      <p:sp>
        <p:nvSpPr>
          <p:cNvPr id="52" name="TextBox 51"/>
          <p:cNvSpPr txBox="1"/>
          <p:nvPr/>
        </p:nvSpPr>
        <p:spPr>
          <a:xfrm rot="20989502">
            <a:off x="3768280" y="5613498"/>
            <a:ext cx="2775670" cy="461665"/>
          </a:xfrm>
          <a:prstGeom prst="rect">
            <a:avLst/>
          </a:prstGeom>
          <a:noFill/>
        </p:spPr>
        <p:txBody>
          <a:bodyPr wrap="none" rtlCol="0">
            <a:spAutoFit/>
          </a:bodyPr>
          <a:lstStyle/>
          <a:p>
            <a:r>
              <a:rPr lang="en-US" sz="2400" b="0" dirty="0" smtClean="0">
                <a:solidFill>
                  <a:srgbClr val="FF0000"/>
                </a:solidFill>
                <a:latin typeface="Gill Sans"/>
                <a:cs typeface="Gill Sans"/>
              </a:rPr>
              <a:t>What’s the problem?</a:t>
            </a:r>
            <a:endParaRPr lang="en-US" sz="2400" b="0" dirty="0">
              <a:solidFill>
                <a:srgbClr val="FF0000"/>
              </a:solidFill>
              <a:latin typeface="Gill Sans"/>
              <a:cs typeface="Gill Sans"/>
            </a:endParaRPr>
          </a:p>
        </p:txBody>
      </p:sp>
      <p:sp>
        <p:nvSpPr>
          <p:cNvPr id="2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many-to-many</a:t>
            </a:r>
          </a:p>
        </p:txBody>
      </p:sp>
      <p:sp>
        <p:nvSpPr>
          <p:cNvPr id="30" name="TextBox 29"/>
          <p:cNvSpPr txBox="1"/>
          <p:nvPr/>
        </p:nvSpPr>
        <p:spPr>
          <a:xfrm>
            <a:off x="533400" y="1295400"/>
            <a:ext cx="1792979" cy="461665"/>
          </a:xfrm>
          <a:prstGeom prst="rect">
            <a:avLst/>
          </a:prstGeom>
          <a:noFill/>
        </p:spPr>
        <p:txBody>
          <a:bodyPr wrap="none" rtlCol="0">
            <a:spAutoFit/>
          </a:bodyPr>
          <a:lstStyle/>
          <a:p>
            <a:pPr lvl="0"/>
            <a:r>
              <a:rPr lang="en-US" sz="2400" b="0" kern="0" dirty="0" smtClean="0">
                <a:solidFill>
                  <a:schemeClr val="bg1"/>
                </a:solidFill>
                <a:latin typeface="Gill Sans"/>
                <a:cs typeface="Gill Sans"/>
              </a:rPr>
              <a:t>In reducer…</a:t>
            </a:r>
            <a:endParaRPr lang="en-US" sz="2400" b="0" kern="0" baseline="-25000" dirty="0" smtClean="0">
              <a:solidFill>
                <a:schemeClr val="bg1"/>
              </a:solidFill>
              <a:latin typeface="Gill Sans"/>
              <a:cs typeface="Gill Sans"/>
            </a:endParaRPr>
          </a:p>
        </p:txBody>
      </p:sp>
    </p:spTree>
    <p:extLst>
      <p:ext uri="{BB962C8B-B14F-4D97-AF65-F5344CB8AC3E}">
        <p14:creationId xmlns:p14="http://schemas.microsoft.com/office/powerpoint/2010/main" val="30353799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1000" fill="hold"/>
                                        <p:tgtEl>
                                          <p:spTgt spid="52"/>
                                        </p:tgtEl>
                                        <p:attrNameLst>
                                          <p:attrName>ppt_w</p:attrName>
                                        </p:attrNameLst>
                                      </p:cBhvr>
                                      <p:tavLst>
                                        <p:tav tm="0">
                                          <p:val>
                                            <p:fltVal val="0"/>
                                          </p:val>
                                        </p:tav>
                                        <p:tav tm="100000">
                                          <p:val>
                                            <p:strVal val="#ppt_w"/>
                                          </p:val>
                                        </p:tav>
                                      </p:tavLst>
                                    </p:anim>
                                    <p:anim calcmode="lin" valueType="num">
                                      <p:cBhvr>
                                        <p:cTn id="64" dur="1000" fill="hold"/>
                                        <p:tgtEl>
                                          <p:spTgt spid="52"/>
                                        </p:tgtEl>
                                        <p:attrNameLst>
                                          <p:attrName>ppt_h</p:attrName>
                                        </p:attrNameLst>
                                      </p:cBhvr>
                                      <p:tavLst>
                                        <p:tav tm="0">
                                          <p:val>
                                            <p:fltVal val="0"/>
                                          </p:val>
                                        </p:tav>
                                        <p:tav tm="100000">
                                          <p:val>
                                            <p:strVal val="#ppt_h"/>
                                          </p:val>
                                        </p:tav>
                                      </p:tavLst>
                                    </p:anim>
                                    <p:anim calcmode="lin" valueType="num">
                                      <p:cBhvr>
                                        <p:cTn id="65"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5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P spid="11" grpId="0" animBg="1"/>
      <p:bldP spid="14" grpId="0"/>
      <p:bldP spid="15" grpId="0" animBg="1"/>
      <p:bldP spid="16" grpId="0"/>
      <p:bldP spid="17" grpId="0" animBg="1"/>
      <p:bldP spid="18" grpId="0"/>
      <p:bldP spid="19" grpId="0" animBg="1"/>
      <p:bldP spid="20" grpId="0" animBg="1"/>
      <p:bldP spid="40" grpId="0"/>
      <p:bldP spid="44" grpId="0"/>
      <p:bldP spid="35" grpId="0" animBg="1"/>
      <p:bldP spid="36" grpId="0"/>
      <p:bldP spid="37" grpId="0" animBg="1"/>
      <p:bldP spid="43" grpId="0" animBg="1"/>
      <p:bldP spid="49" grpId="0"/>
      <p:bldP spid="50" grpId="0" animBg="1"/>
      <p:bldP spid="51" grpId="0" animBg="1"/>
      <p:bldP spid="52" grpId="0"/>
      <p:bldP spid="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1000" y="2495490"/>
            <a:ext cx="1905000" cy="381000"/>
            <a:chOff x="1219200" y="1143000"/>
            <a:chExt cx="1905000" cy="381000"/>
          </a:xfrm>
        </p:grpSpPr>
        <p:sp>
          <p:nvSpPr>
            <p:cNvPr id="4" name="Rectangle 3"/>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 name="TextBox 4"/>
            <p:cNvSpPr txBox="1"/>
            <p:nvPr/>
          </p:nvSpPr>
          <p:spPr>
            <a:xfrm>
              <a:off x="1219200" y="1143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6" name="Rectangle 5"/>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 name="Group 6"/>
          <p:cNvGrpSpPr/>
          <p:nvPr/>
        </p:nvGrpSpPr>
        <p:grpSpPr>
          <a:xfrm>
            <a:off x="381000" y="3028890"/>
            <a:ext cx="1905000" cy="381000"/>
            <a:chOff x="1219200" y="1143000"/>
            <a:chExt cx="1905000" cy="381000"/>
          </a:xfrm>
        </p:grpSpPr>
        <p:sp>
          <p:nvSpPr>
            <p:cNvPr id="8" name="Rectangle 7"/>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9" name="TextBox 8"/>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2</a:t>
              </a:r>
            </a:p>
          </p:txBody>
        </p:sp>
        <p:sp>
          <p:nvSpPr>
            <p:cNvPr id="10" name="Rectangle 9"/>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1" name="Group 10"/>
          <p:cNvGrpSpPr/>
          <p:nvPr/>
        </p:nvGrpSpPr>
        <p:grpSpPr>
          <a:xfrm>
            <a:off x="381000" y="4095690"/>
            <a:ext cx="1905000" cy="381000"/>
            <a:chOff x="1219200" y="1143000"/>
            <a:chExt cx="1905000" cy="381000"/>
          </a:xfrm>
        </p:grpSpPr>
        <p:sp>
          <p:nvSpPr>
            <p:cNvPr id="12" name="Rectangle 11"/>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3" name="TextBox 12"/>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3</a:t>
              </a:r>
            </a:p>
          </p:txBody>
        </p:sp>
        <p:sp>
          <p:nvSpPr>
            <p:cNvPr id="14" name="Rectangle 13"/>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5" name="Group 14"/>
          <p:cNvGrpSpPr/>
          <p:nvPr/>
        </p:nvGrpSpPr>
        <p:grpSpPr>
          <a:xfrm>
            <a:off x="381000" y="3562290"/>
            <a:ext cx="1905000" cy="381000"/>
            <a:chOff x="1219200" y="1143000"/>
            <a:chExt cx="1905000" cy="381000"/>
          </a:xfrm>
        </p:grpSpPr>
        <p:sp>
          <p:nvSpPr>
            <p:cNvPr id="16" name="Rectangle 15"/>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7" name="TextBox 16"/>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18" name="Rectangle 17"/>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9" name="Group 18"/>
          <p:cNvGrpSpPr/>
          <p:nvPr/>
        </p:nvGrpSpPr>
        <p:grpSpPr>
          <a:xfrm>
            <a:off x="2590800" y="4095690"/>
            <a:ext cx="1855775" cy="381000"/>
            <a:chOff x="3505200" y="1143000"/>
            <a:chExt cx="1855775" cy="381000"/>
          </a:xfrm>
        </p:grpSpPr>
        <p:sp>
          <p:nvSpPr>
            <p:cNvPr id="20" name="Rectangle 19"/>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TextBox 20"/>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1</a:t>
              </a:r>
            </a:p>
          </p:txBody>
        </p:sp>
        <p:sp>
          <p:nvSpPr>
            <p:cNvPr id="22" name="Rectangle 21"/>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3" name="Group 22"/>
          <p:cNvGrpSpPr/>
          <p:nvPr/>
        </p:nvGrpSpPr>
        <p:grpSpPr>
          <a:xfrm>
            <a:off x="2590800" y="2495490"/>
            <a:ext cx="1855775" cy="381000"/>
            <a:chOff x="3505200" y="1143000"/>
            <a:chExt cx="1855775" cy="381000"/>
          </a:xfrm>
        </p:grpSpPr>
        <p:sp>
          <p:nvSpPr>
            <p:cNvPr id="24" name="Rectangle 23"/>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TextBox 24"/>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26" name="Rectangle 25"/>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7" name="Group 26"/>
          <p:cNvGrpSpPr/>
          <p:nvPr/>
        </p:nvGrpSpPr>
        <p:grpSpPr>
          <a:xfrm>
            <a:off x="2590800" y="3562290"/>
            <a:ext cx="1855775" cy="381000"/>
            <a:chOff x="3505200" y="1143000"/>
            <a:chExt cx="1855775" cy="381000"/>
          </a:xfrm>
        </p:grpSpPr>
        <p:sp>
          <p:nvSpPr>
            <p:cNvPr id="28" name="Rectangle 27"/>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9" name="TextBox 28"/>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30" name="Rectangle 29"/>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31" name="Group 30"/>
          <p:cNvGrpSpPr/>
          <p:nvPr/>
        </p:nvGrpSpPr>
        <p:grpSpPr>
          <a:xfrm>
            <a:off x="2590800" y="3028890"/>
            <a:ext cx="1855775" cy="381000"/>
            <a:chOff x="3505200" y="1143000"/>
            <a:chExt cx="1855775" cy="381000"/>
          </a:xfrm>
        </p:grpSpPr>
        <p:sp>
          <p:nvSpPr>
            <p:cNvPr id="32" name="Rectangle 31"/>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3" name="TextBox 32"/>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4</a:t>
              </a:r>
            </a:p>
          </p:txBody>
        </p:sp>
        <p:sp>
          <p:nvSpPr>
            <p:cNvPr id="34" name="Rectangle 33"/>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37" name="Straight Arrow Connector 36"/>
          <p:cNvCxnSpPr/>
          <p:nvPr/>
        </p:nvCxnSpPr>
        <p:spPr bwMode="auto">
          <a:xfrm rot="5400000">
            <a:off x="10294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295400" y="5391090"/>
            <a:ext cx="2286000" cy="400110"/>
          </a:xfrm>
          <a:prstGeom prst="rect">
            <a:avLst/>
          </a:prstGeom>
          <a:noFill/>
        </p:spPr>
        <p:txBody>
          <a:bodyPr wrap="square" rtlCol="0">
            <a:spAutoFit/>
          </a:bodyPr>
          <a:lstStyle/>
          <a:p>
            <a:pPr algn="ctr"/>
            <a:r>
              <a:rPr lang="en-US" sz="2000" b="0" dirty="0" smtClean="0">
                <a:solidFill>
                  <a:schemeClr val="bg1"/>
                </a:solidFill>
                <a:latin typeface="Gill Sans"/>
                <a:cs typeface="Gill Sans"/>
              </a:rPr>
              <a:t>merge to join</a:t>
            </a:r>
            <a:endParaRPr lang="en-US" sz="2000" b="0" dirty="0">
              <a:solidFill>
                <a:schemeClr val="bg1"/>
              </a:solidFill>
              <a:latin typeface="Gill Sans"/>
              <a:cs typeface="Gill Sans"/>
            </a:endParaRPr>
          </a:p>
        </p:txBody>
      </p:sp>
      <p:sp>
        <p:nvSpPr>
          <p:cNvPr id="76" name="TextBox 75"/>
          <p:cNvSpPr txBox="1"/>
          <p:nvPr/>
        </p:nvSpPr>
        <p:spPr>
          <a:xfrm>
            <a:off x="381000" y="1824335"/>
            <a:ext cx="6400800" cy="461665"/>
          </a:xfrm>
          <a:prstGeom prst="rect">
            <a:avLst/>
          </a:prstGeom>
          <a:noFill/>
        </p:spPr>
        <p:txBody>
          <a:bodyPr wrap="square" rtlCol="0">
            <a:spAutoFit/>
          </a:bodyPr>
          <a:lstStyle/>
          <a:p>
            <a:r>
              <a:rPr lang="en-US" sz="2400" b="0" dirty="0">
                <a:solidFill>
                  <a:schemeClr val="bg2"/>
                </a:solidFill>
                <a:latin typeface="Gill Sans"/>
                <a:cs typeface="Gill Sans"/>
              </a:rPr>
              <a:t>Assume two datasets are sorted by the join key:</a:t>
            </a:r>
          </a:p>
        </p:txBody>
      </p:sp>
      <p:sp>
        <p:nvSpPr>
          <p:cNvPr id="4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44" name="TextBox 43"/>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Tree>
    <p:extLst>
      <p:ext uri="{BB962C8B-B14F-4D97-AF65-F5344CB8AC3E}">
        <p14:creationId xmlns:p14="http://schemas.microsoft.com/office/powerpoint/2010/main" val="2012709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1000" y="2495490"/>
            <a:ext cx="1905000" cy="381000"/>
            <a:chOff x="1219200" y="1143000"/>
            <a:chExt cx="1905000" cy="381000"/>
          </a:xfrm>
        </p:grpSpPr>
        <p:sp>
          <p:nvSpPr>
            <p:cNvPr id="4" name="Rectangle 3"/>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 name="TextBox 4"/>
            <p:cNvSpPr txBox="1"/>
            <p:nvPr/>
          </p:nvSpPr>
          <p:spPr>
            <a:xfrm>
              <a:off x="1219200" y="1143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6" name="Rectangle 5"/>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 name="Group 6"/>
          <p:cNvGrpSpPr/>
          <p:nvPr/>
        </p:nvGrpSpPr>
        <p:grpSpPr>
          <a:xfrm>
            <a:off x="381000" y="3028890"/>
            <a:ext cx="1905000" cy="381000"/>
            <a:chOff x="1219200" y="1143000"/>
            <a:chExt cx="1905000" cy="381000"/>
          </a:xfrm>
        </p:grpSpPr>
        <p:sp>
          <p:nvSpPr>
            <p:cNvPr id="8" name="Rectangle 7"/>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9" name="TextBox 8"/>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2</a:t>
              </a:r>
            </a:p>
          </p:txBody>
        </p:sp>
        <p:sp>
          <p:nvSpPr>
            <p:cNvPr id="10" name="Rectangle 9"/>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1" name="Group 10"/>
          <p:cNvGrpSpPr/>
          <p:nvPr/>
        </p:nvGrpSpPr>
        <p:grpSpPr>
          <a:xfrm>
            <a:off x="381000" y="4095690"/>
            <a:ext cx="1905000" cy="381000"/>
            <a:chOff x="1219200" y="1143000"/>
            <a:chExt cx="1905000" cy="381000"/>
          </a:xfrm>
        </p:grpSpPr>
        <p:sp>
          <p:nvSpPr>
            <p:cNvPr id="12" name="Rectangle 11"/>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3" name="TextBox 12"/>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3</a:t>
              </a:r>
            </a:p>
          </p:txBody>
        </p:sp>
        <p:sp>
          <p:nvSpPr>
            <p:cNvPr id="14" name="Rectangle 13"/>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5" name="Group 14"/>
          <p:cNvGrpSpPr/>
          <p:nvPr/>
        </p:nvGrpSpPr>
        <p:grpSpPr>
          <a:xfrm>
            <a:off x="381000" y="3562290"/>
            <a:ext cx="1905000" cy="381000"/>
            <a:chOff x="1219200" y="1143000"/>
            <a:chExt cx="1905000" cy="381000"/>
          </a:xfrm>
        </p:grpSpPr>
        <p:sp>
          <p:nvSpPr>
            <p:cNvPr id="16" name="Rectangle 15"/>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7" name="TextBox 16"/>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18" name="Rectangle 17"/>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9" name="Group 18"/>
          <p:cNvGrpSpPr/>
          <p:nvPr/>
        </p:nvGrpSpPr>
        <p:grpSpPr>
          <a:xfrm>
            <a:off x="2590800" y="4095690"/>
            <a:ext cx="1855775" cy="381000"/>
            <a:chOff x="3505200" y="1143000"/>
            <a:chExt cx="1855775" cy="381000"/>
          </a:xfrm>
        </p:grpSpPr>
        <p:sp>
          <p:nvSpPr>
            <p:cNvPr id="20" name="Rectangle 19"/>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TextBox 20"/>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1</a:t>
              </a:r>
            </a:p>
          </p:txBody>
        </p:sp>
        <p:sp>
          <p:nvSpPr>
            <p:cNvPr id="22" name="Rectangle 21"/>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3" name="Group 22"/>
          <p:cNvGrpSpPr/>
          <p:nvPr/>
        </p:nvGrpSpPr>
        <p:grpSpPr>
          <a:xfrm>
            <a:off x="2590800" y="2495490"/>
            <a:ext cx="1855775" cy="381000"/>
            <a:chOff x="3505200" y="1143000"/>
            <a:chExt cx="1855775" cy="381000"/>
          </a:xfrm>
        </p:grpSpPr>
        <p:sp>
          <p:nvSpPr>
            <p:cNvPr id="24" name="Rectangle 23"/>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TextBox 24"/>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26" name="Rectangle 25"/>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7" name="Group 26"/>
          <p:cNvGrpSpPr/>
          <p:nvPr/>
        </p:nvGrpSpPr>
        <p:grpSpPr>
          <a:xfrm>
            <a:off x="2590800" y="3562290"/>
            <a:ext cx="1855775" cy="381000"/>
            <a:chOff x="3505200" y="1143000"/>
            <a:chExt cx="1855775" cy="381000"/>
          </a:xfrm>
        </p:grpSpPr>
        <p:sp>
          <p:nvSpPr>
            <p:cNvPr id="28" name="Rectangle 27"/>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9" name="TextBox 28"/>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30" name="Rectangle 29"/>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31" name="Group 30"/>
          <p:cNvGrpSpPr/>
          <p:nvPr/>
        </p:nvGrpSpPr>
        <p:grpSpPr>
          <a:xfrm>
            <a:off x="2590800" y="3028890"/>
            <a:ext cx="1855775" cy="381000"/>
            <a:chOff x="3505200" y="1143000"/>
            <a:chExt cx="1855775" cy="381000"/>
          </a:xfrm>
        </p:grpSpPr>
        <p:sp>
          <p:nvSpPr>
            <p:cNvPr id="32" name="Rectangle 31"/>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3" name="TextBox 32"/>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4</a:t>
              </a:r>
            </a:p>
          </p:txBody>
        </p:sp>
        <p:sp>
          <p:nvSpPr>
            <p:cNvPr id="34" name="Rectangle 33"/>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37" name="Straight Arrow Connector 36"/>
          <p:cNvCxnSpPr/>
          <p:nvPr/>
        </p:nvCxnSpPr>
        <p:spPr bwMode="auto">
          <a:xfrm rot="5400000">
            <a:off x="10294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42" name="Group 41"/>
          <p:cNvGrpSpPr/>
          <p:nvPr/>
        </p:nvGrpSpPr>
        <p:grpSpPr>
          <a:xfrm>
            <a:off x="4800600" y="2495490"/>
            <a:ext cx="1905000" cy="381000"/>
            <a:chOff x="1219200" y="1143000"/>
            <a:chExt cx="1905000" cy="381000"/>
          </a:xfrm>
        </p:grpSpPr>
        <p:sp>
          <p:nvSpPr>
            <p:cNvPr id="43" name="Rectangle 42"/>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4" name="TextBox 43"/>
            <p:cNvSpPr txBox="1"/>
            <p:nvPr/>
          </p:nvSpPr>
          <p:spPr>
            <a:xfrm>
              <a:off x="1219200" y="1143000"/>
              <a:ext cx="376993"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1</a:t>
              </a:r>
            </a:p>
          </p:txBody>
        </p:sp>
        <p:sp>
          <p:nvSpPr>
            <p:cNvPr id="45" name="Rectangle 44"/>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46" name="Group 45"/>
          <p:cNvGrpSpPr/>
          <p:nvPr/>
        </p:nvGrpSpPr>
        <p:grpSpPr>
          <a:xfrm>
            <a:off x="4800600" y="3028890"/>
            <a:ext cx="1905000" cy="381000"/>
            <a:chOff x="1219200" y="1143000"/>
            <a:chExt cx="1905000" cy="381000"/>
          </a:xfrm>
        </p:grpSpPr>
        <p:sp>
          <p:nvSpPr>
            <p:cNvPr id="47" name="Rectangle 46"/>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2</a:t>
              </a:r>
            </a:p>
          </p:txBody>
        </p:sp>
        <p:sp>
          <p:nvSpPr>
            <p:cNvPr id="49" name="Rectangle 48"/>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0" name="Group 49"/>
          <p:cNvGrpSpPr/>
          <p:nvPr/>
        </p:nvGrpSpPr>
        <p:grpSpPr>
          <a:xfrm>
            <a:off x="4800600" y="4095690"/>
            <a:ext cx="1905000" cy="381000"/>
            <a:chOff x="1219200" y="1143000"/>
            <a:chExt cx="1905000" cy="381000"/>
          </a:xfrm>
        </p:grpSpPr>
        <p:sp>
          <p:nvSpPr>
            <p:cNvPr id="51" name="Rectangle 50"/>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2" name="TextBox 51"/>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3</a:t>
              </a:r>
            </a:p>
          </p:txBody>
        </p:sp>
        <p:sp>
          <p:nvSpPr>
            <p:cNvPr id="53" name="Rectangle 52"/>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4" name="Group 53"/>
          <p:cNvGrpSpPr/>
          <p:nvPr/>
        </p:nvGrpSpPr>
        <p:grpSpPr>
          <a:xfrm>
            <a:off x="4800600" y="3562290"/>
            <a:ext cx="1905000" cy="381000"/>
            <a:chOff x="1219200" y="1143000"/>
            <a:chExt cx="1905000" cy="381000"/>
          </a:xfrm>
        </p:grpSpPr>
        <p:sp>
          <p:nvSpPr>
            <p:cNvPr id="55" name="Rectangle 54"/>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6" name="TextBox 55"/>
            <p:cNvSpPr txBox="1"/>
            <p:nvPr/>
          </p:nvSpPr>
          <p:spPr>
            <a:xfrm>
              <a:off x="1219200" y="1143000"/>
              <a:ext cx="377026" cy="338554"/>
            </a:xfrm>
            <a:prstGeom prst="rect">
              <a:avLst/>
            </a:prstGeom>
            <a:noFill/>
          </p:spPr>
          <p:txBody>
            <a:bodyPr wrap="none" rtlCol="0">
              <a:spAutoFit/>
            </a:bodyPr>
            <a:lstStyle/>
            <a:p>
              <a:pPr lvl="0"/>
              <a:r>
                <a:rPr lang="en-US" b="0" kern="0" dirty="0" smtClean="0">
                  <a:solidFill>
                    <a:schemeClr val="bg1"/>
                  </a:solidFill>
                  <a:latin typeface="Gill Sans"/>
                  <a:cs typeface="Gill Sans"/>
                </a:rPr>
                <a:t>R</a:t>
              </a:r>
              <a:r>
                <a:rPr lang="en-US" b="0" kern="0" baseline="-25000" dirty="0" smtClean="0">
                  <a:solidFill>
                    <a:schemeClr val="bg1"/>
                  </a:solidFill>
                  <a:latin typeface="Gill Sans"/>
                  <a:cs typeface="Gill Sans"/>
                </a:rPr>
                <a:t>4</a:t>
              </a:r>
            </a:p>
          </p:txBody>
        </p:sp>
        <p:sp>
          <p:nvSpPr>
            <p:cNvPr id="57" name="Rectangle 56"/>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8" name="Group 57"/>
          <p:cNvGrpSpPr/>
          <p:nvPr/>
        </p:nvGrpSpPr>
        <p:grpSpPr>
          <a:xfrm>
            <a:off x="7010400" y="4095690"/>
            <a:ext cx="1855775" cy="381000"/>
            <a:chOff x="3505200" y="1143000"/>
            <a:chExt cx="1855775" cy="381000"/>
          </a:xfrm>
        </p:grpSpPr>
        <p:sp>
          <p:nvSpPr>
            <p:cNvPr id="59" name="Rectangle 58"/>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0" name="TextBox 59"/>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1</a:t>
              </a:r>
            </a:p>
          </p:txBody>
        </p:sp>
        <p:sp>
          <p:nvSpPr>
            <p:cNvPr id="61" name="Rectangle 60"/>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62" name="Group 61"/>
          <p:cNvGrpSpPr/>
          <p:nvPr/>
        </p:nvGrpSpPr>
        <p:grpSpPr>
          <a:xfrm>
            <a:off x="7010400" y="2495490"/>
            <a:ext cx="1855775" cy="381000"/>
            <a:chOff x="3505200" y="1143000"/>
            <a:chExt cx="1855775" cy="381000"/>
          </a:xfrm>
        </p:grpSpPr>
        <p:sp>
          <p:nvSpPr>
            <p:cNvPr id="63" name="Rectangle 62"/>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4" name="TextBox 63"/>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2</a:t>
              </a:r>
            </a:p>
          </p:txBody>
        </p:sp>
        <p:sp>
          <p:nvSpPr>
            <p:cNvPr id="65" name="Rectangle 64"/>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66" name="Group 65"/>
          <p:cNvGrpSpPr/>
          <p:nvPr/>
        </p:nvGrpSpPr>
        <p:grpSpPr>
          <a:xfrm>
            <a:off x="7010400" y="3562290"/>
            <a:ext cx="1855775" cy="381000"/>
            <a:chOff x="3505200" y="1143000"/>
            <a:chExt cx="1855775" cy="381000"/>
          </a:xfrm>
        </p:grpSpPr>
        <p:sp>
          <p:nvSpPr>
            <p:cNvPr id="67" name="Rectangle 66"/>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8" name="TextBox 67"/>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3</a:t>
              </a:r>
            </a:p>
          </p:txBody>
        </p:sp>
        <p:sp>
          <p:nvSpPr>
            <p:cNvPr id="69" name="Rectangle 68"/>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0" name="Group 69"/>
          <p:cNvGrpSpPr/>
          <p:nvPr/>
        </p:nvGrpSpPr>
        <p:grpSpPr>
          <a:xfrm>
            <a:off x="7010400" y="3028890"/>
            <a:ext cx="1855775" cy="381000"/>
            <a:chOff x="3505200" y="1143000"/>
            <a:chExt cx="1855775" cy="381000"/>
          </a:xfrm>
        </p:grpSpPr>
        <p:sp>
          <p:nvSpPr>
            <p:cNvPr id="71" name="Rectangle 70"/>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2" name="TextBox 71"/>
            <p:cNvSpPr txBox="1"/>
            <p:nvPr/>
          </p:nvSpPr>
          <p:spPr>
            <a:xfrm>
              <a:off x="5013938" y="1143000"/>
              <a:ext cx="347037" cy="338554"/>
            </a:xfrm>
            <a:prstGeom prst="rect">
              <a:avLst/>
            </a:prstGeom>
            <a:noFill/>
          </p:spPr>
          <p:txBody>
            <a:bodyPr wrap="none" rtlCol="0">
              <a:spAutoFit/>
            </a:bodyPr>
            <a:lstStyle/>
            <a:p>
              <a:pPr lvl="0"/>
              <a:r>
                <a:rPr lang="en-US" b="0" kern="0" dirty="0" smtClean="0">
                  <a:solidFill>
                    <a:schemeClr val="bg1"/>
                  </a:solidFill>
                  <a:latin typeface="Gill Sans"/>
                  <a:cs typeface="Gill Sans"/>
                </a:rPr>
                <a:t>S</a:t>
              </a:r>
              <a:r>
                <a:rPr lang="en-US" b="0" kern="0" baseline="-25000" dirty="0" smtClean="0">
                  <a:solidFill>
                    <a:schemeClr val="bg1"/>
                  </a:solidFill>
                  <a:latin typeface="Gill Sans"/>
                  <a:cs typeface="Gill Sans"/>
                </a:rPr>
                <a:t>4</a:t>
              </a:r>
            </a:p>
          </p:txBody>
        </p:sp>
        <p:sp>
          <p:nvSpPr>
            <p:cNvPr id="73" name="Rectangle 72"/>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74" name="Straight Arrow Connector 73"/>
          <p:cNvCxnSpPr/>
          <p:nvPr/>
        </p:nvCxnSpPr>
        <p:spPr bwMode="auto">
          <a:xfrm rot="5400000">
            <a:off x="54490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381000" y="1824335"/>
            <a:ext cx="6400800" cy="461665"/>
          </a:xfrm>
          <a:prstGeom prst="rect">
            <a:avLst/>
          </a:prstGeom>
          <a:noFill/>
        </p:spPr>
        <p:txBody>
          <a:bodyPr wrap="square" rtlCol="0">
            <a:spAutoFit/>
          </a:bodyPr>
          <a:lstStyle/>
          <a:p>
            <a:r>
              <a:rPr lang="en-US" sz="2400" b="0" dirty="0">
                <a:solidFill>
                  <a:schemeClr val="bg2"/>
                </a:solidFill>
                <a:latin typeface="Gill Sans"/>
                <a:cs typeface="Gill Sans"/>
              </a:rPr>
              <a:t>Assume two datasets are sorted by the join key:</a:t>
            </a:r>
          </a:p>
        </p:txBody>
      </p:sp>
      <p:sp>
        <p:nvSpPr>
          <p:cNvPr id="77" name="TextBox 76"/>
          <p:cNvSpPr txBox="1"/>
          <p:nvPr/>
        </p:nvSpPr>
        <p:spPr>
          <a:xfrm>
            <a:off x="1295400" y="5391090"/>
            <a:ext cx="2286000" cy="400110"/>
          </a:xfrm>
          <a:prstGeom prst="rect">
            <a:avLst/>
          </a:prstGeom>
          <a:noFill/>
        </p:spPr>
        <p:txBody>
          <a:bodyPr wrap="square" rtlCol="0">
            <a:spAutoFit/>
          </a:bodyPr>
          <a:lstStyle/>
          <a:p>
            <a:pPr algn="ctr"/>
            <a:r>
              <a:rPr lang="en-US" sz="2000" b="0" dirty="0" smtClean="0">
                <a:solidFill>
                  <a:schemeClr val="bg1"/>
                </a:solidFill>
                <a:latin typeface="Gill Sans"/>
                <a:cs typeface="Gill Sans"/>
              </a:rPr>
              <a:t>merge to join</a:t>
            </a:r>
            <a:endParaRPr lang="en-US" sz="2000" b="0" dirty="0">
              <a:solidFill>
                <a:schemeClr val="bg1"/>
              </a:solidFill>
              <a:latin typeface="Gill Sans"/>
              <a:cs typeface="Gill Sans"/>
            </a:endParaRPr>
          </a:p>
        </p:txBody>
      </p:sp>
      <p:sp>
        <p:nvSpPr>
          <p:cNvPr id="78" name="TextBox 77"/>
          <p:cNvSpPr txBox="1"/>
          <p:nvPr/>
        </p:nvSpPr>
        <p:spPr>
          <a:xfrm>
            <a:off x="5715000" y="5391090"/>
            <a:ext cx="2286000" cy="400110"/>
          </a:xfrm>
          <a:prstGeom prst="rect">
            <a:avLst/>
          </a:prstGeom>
          <a:noFill/>
        </p:spPr>
        <p:txBody>
          <a:bodyPr wrap="square" rtlCol="0">
            <a:spAutoFit/>
          </a:bodyPr>
          <a:lstStyle/>
          <a:p>
            <a:pPr algn="ctr"/>
            <a:r>
              <a:rPr lang="en-US" sz="2000" b="0" dirty="0" smtClean="0">
                <a:solidFill>
                  <a:schemeClr val="bg1"/>
                </a:solidFill>
                <a:latin typeface="Gill Sans"/>
                <a:cs typeface="Gill Sans"/>
              </a:rPr>
              <a:t>merge to join</a:t>
            </a:r>
            <a:endParaRPr lang="en-US" sz="2000" b="0" dirty="0">
              <a:solidFill>
                <a:schemeClr val="bg1"/>
              </a:solidFill>
              <a:latin typeface="Gill Sans"/>
              <a:cs typeface="Gill Sans"/>
            </a:endParaRPr>
          </a:p>
        </p:txBody>
      </p:sp>
      <p:sp>
        <p:nvSpPr>
          <p:cNvPr id="80" name="TextBox 79"/>
          <p:cNvSpPr txBox="1"/>
          <p:nvPr/>
        </p:nvSpPr>
        <p:spPr>
          <a:xfrm>
            <a:off x="1600200" y="5943600"/>
            <a:ext cx="3698248" cy="461665"/>
          </a:xfrm>
          <a:prstGeom prst="rect">
            <a:avLst/>
          </a:prstGeom>
          <a:noFill/>
        </p:spPr>
        <p:txBody>
          <a:bodyPr wrap="none" rtlCol="0">
            <a:spAutoFit/>
          </a:bodyPr>
          <a:lstStyle/>
          <a:p>
            <a:r>
              <a:rPr lang="en-US" sz="2400" b="0" dirty="0" smtClean="0">
                <a:solidFill>
                  <a:srgbClr val="FF0000"/>
                </a:solidFill>
                <a:latin typeface="Gill Sans"/>
                <a:cs typeface="Gill Sans"/>
              </a:rPr>
              <a:t>How can we parallelize this?</a:t>
            </a:r>
            <a:endParaRPr lang="en-US" sz="2400" b="0" dirty="0">
              <a:solidFill>
                <a:srgbClr val="FF0000"/>
              </a:solidFill>
              <a:latin typeface="Gill Sans"/>
              <a:cs typeface="Gill Sans"/>
            </a:endParaRPr>
          </a:p>
        </p:txBody>
      </p:sp>
      <p:sp>
        <p:nvSpPr>
          <p:cNvPr id="81" name="TextBox 80"/>
          <p:cNvSpPr txBox="1"/>
          <p:nvPr/>
        </p:nvSpPr>
        <p:spPr>
          <a:xfrm>
            <a:off x="5334000" y="5943600"/>
            <a:ext cx="2101507" cy="461665"/>
          </a:xfrm>
          <a:prstGeom prst="rect">
            <a:avLst/>
          </a:prstGeom>
          <a:noFill/>
        </p:spPr>
        <p:txBody>
          <a:bodyPr wrap="none" rtlCol="0">
            <a:spAutoFit/>
          </a:bodyPr>
          <a:lstStyle/>
          <a:p>
            <a:r>
              <a:rPr lang="en-US" sz="2400" b="0" dirty="0" smtClean="0">
                <a:solidFill>
                  <a:srgbClr val="FF0000"/>
                </a:solidFill>
                <a:latin typeface="Gill Sans"/>
                <a:cs typeface="Gill Sans"/>
              </a:rPr>
              <a:t>Co-partitioning</a:t>
            </a:r>
            <a:endParaRPr lang="en-US" sz="2400" b="0" dirty="0">
              <a:solidFill>
                <a:srgbClr val="FF0000"/>
              </a:solidFill>
              <a:latin typeface="Gill Sans"/>
              <a:cs typeface="Gill Sans"/>
            </a:endParaRPr>
          </a:p>
        </p:txBody>
      </p:sp>
      <p:sp>
        <p:nvSpPr>
          <p:cNvPr id="7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82" name="TextBox 81"/>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Tree>
    <p:extLst>
      <p:ext uri="{BB962C8B-B14F-4D97-AF65-F5344CB8AC3E}">
        <p14:creationId xmlns:p14="http://schemas.microsoft.com/office/powerpoint/2010/main" val="5673760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6" name="TextBox 5"/>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
        <p:nvSpPr>
          <p:cNvPr id="7" name="TextBox 6"/>
          <p:cNvSpPr txBox="1"/>
          <p:nvPr/>
        </p:nvSpPr>
        <p:spPr>
          <a:xfrm>
            <a:off x="0" y="19620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Works if…</a:t>
            </a:r>
          </a:p>
        </p:txBody>
      </p:sp>
      <p:sp>
        <p:nvSpPr>
          <p:cNvPr id="8" name="TextBox 7"/>
          <p:cNvSpPr txBox="1"/>
          <p:nvPr/>
        </p:nvSpPr>
        <p:spPr>
          <a:xfrm>
            <a:off x="0" y="2343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Two datasets are co-partitioned</a:t>
            </a:r>
          </a:p>
          <a:p>
            <a:pPr lvl="0" algn="ctr">
              <a:defRPr/>
            </a:pPr>
            <a:r>
              <a:rPr lang="en-US" sz="2000" b="0" kern="0" dirty="0">
                <a:solidFill>
                  <a:srgbClr val="0070C0"/>
                </a:solidFill>
                <a:latin typeface="Gill Sans"/>
                <a:cs typeface="Gill Sans"/>
              </a:rPr>
              <a:t>Sorted by join key</a:t>
            </a:r>
          </a:p>
        </p:txBody>
      </p:sp>
      <p:sp>
        <p:nvSpPr>
          <p:cNvPr id="9" name="TextBox 8"/>
          <p:cNvSpPr txBox="1"/>
          <p:nvPr/>
        </p:nvSpPr>
        <p:spPr>
          <a:xfrm>
            <a:off x="0" y="3254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10" name="TextBox 9"/>
          <p:cNvSpPr txBox="1"/>
          <p:nvPr/>
        </p:nvSpPr>
        <p:spPr>
          <a:xfrm>
            <a:off x="0" y="36355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one dataset, read from other corresponding partition</a:t>
            </a:r>
          </a:p>
          <a:p>
            <a:pPr lvl="0" algn="ctr">
              <a:defRPr/>
            </a:pPr>
            <a:r>
              <a:rPr lang="en-US" sz="2000" b="0" kern="0" dirty="0">
                <a:solidFill>
                  <a:srgbClr val="0070C0"/>
                </a:solidFill>
                <a:latin typeface="Gill Sans"/>
                <a:cs typeface="Gill Sans"/>
              </a:rPr>
              <a:t>No reducers necessary (unless to do something else)</a:t>
            </a:r>
          </a:p>
        </p:txBody>
      </p:sp>
      <p:sp>
        <p:nvSpPr>
          <p:cNvPr id="11" name="TextBox 10"/>
          <p:cNvSpPr txBox="1"/>
          <p:nvPr/>
        </p:nvSpPr>
        <p:spPr>
          <a:xfrm>
            <a:off x="0" y="5486400"/>
            <a:ext cx="9144000" cy="461665"/>
          </a:xfrm>
          <a:prstGeom prst="rect">
            <a:avLst/>
          </a:prstGeom>
          <a:noFill/>
        </p:spPr>
        <p:txBody>
          <a:bodyPr wrap="square" rtlCol="0">
            <a:spAutoFit/>
          </a:bodyPr>
          <a:lstStyle/>
          <a:p>
            <a:pPr lvl="0" algn="ctr">
              <a:defRPr/>
            </a:pPr>
            <a:r>
              <a:rPr lang="en-US" sz="2400" b="0" kern="0" dirty="0">
                <a:solidFill>
                  <a:srgbClr val="FF0000"/>
                </a:solidFill>
                <a:latin typeface="Gill Sans"/>
                <a:cs typeface="Gill Sans"/>
              </a:rPr>
              <a:t>Co-partitioned, sorted datasets: realistic to expect?</a:t>
            </a:r>
          </a:p>
        </p:txBody>
      </p:sp>
    </p:spTree>
    <p:extLst>
      <p:ext uri="{BB962C8B-B14F-4D97-AF65-F5344CB8AC3E}">
        <p14:creationId xmlns:p14="http://schemas.microsoft.com/office/powerpoint/2010/main" val="320942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Hash Join</a:t>
            </a:r>
            <a:endParaRPr lang="en-US" sz="3600" b="0" kern="0" dirty="0">
              <a:solidFill>
                <a:srgbClr val="000000"/>
              </a:solidFill>
              <a:latin typeface="Gill Sans"/>
              <a:cs typeface="Gill Sans"/>
            </a:endParaRPr>
          </a:p>
        </p:txBody>
      </p:sp>
      <p:sp>
        <p:nvSpPr>
          <p:cNvPr id="6" name="TextBox 5"/>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broadcast join, replicated join</a:t>
            </a:r>
          </a:p>
        </p:txBody>
      </p:sp>
      <p:sp>
        <p:nvSpPr>
          <p:cNvPr id="7" name="TextBox 6"/>
          <p:cNvSpPr txBox="1"/>
          <p:nvPr/>
        </p:nvSpPr>
        <p:spPr>
          <a:xfrm>
            <a:off x="0" y="19620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Basic idea:</a:t>
            </a:r>
          </a:p>
        </p:txBody>
      </p:sp>
      <p:sp>
        <p:nvSpPr>
          <p:cNvPr id="8" name="TextBox 7"/>
          <p:cNvSpPr txBox="1"/>
          <p:nvPr/>
        </p:nvSpPr>
        <p:spPr>
          <a:xfrm>
            <a:off x="0" y="2343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Load one dataset into memory in a </a:t>
            </a:r>
            <a:r>
              <a:rPr lang="en-US" sz="2000" b="0" kern="0" dirty="0" err="1">
                <a:solidFill>
                  <a:srgbClr val="0070C0"/>
                </a:solidFill>
                <a:latin typeface="Gill Sans"/>
                <a:cs typeface="Gill Sans"/>
              </a:rPr>
              <a:t>hashmap</a:t>
            </a:r>
            <a:r>
              <a:rPr lang="en-US" sz="2000" b="0" kern="0" dirty="0">
                <a:solidFill>
                  <a:srgbClr val="0070C0"/>
                </a:solidFill>
                <a:latin typeface="Gill Sans"/>
                <a:cs typeface="Gill Sans"/>
              </a:rPr>
              <a:t>, keyed by join key</a:t>
            </a:r>
          </a:p>
          <a:p>
            <a:pPr lvl="0" algn="ctr">
              <a:defRPr/>
            </a:pPr>
            <a:r>
              <a:rPr lang="en-US" sz="2000" b="0" kern="0" dirty="0">
                <a:solidFill>
                  <a:srgbClr val="0070C0"/>
                </a:solidFill>
                <a:latin typeface="Gill Sans"/>
                <a:cs typeface="Gill Sans"/>
              </a:rPr>
              <a:t>Read other dataset, probe for join key</a:t>
            </a:r>
          </a:p>
        </p:txBody>
      </p:sp>
      <p:sp>
        <p:nvSpPr>
          <p:cNvPr id="9" name="TextBox 8"/>
          <p:cNvSpPr txBox="1"/>
          <p:nvPr/>
        </p:nvSpPr>
        <p:spPr>
          <a:xfrm>
            <a:off x="0" y="3254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Works if…</a:t>
            </a:r>
          </a:p>
        </p:txBody>
      </p:sp>
      <p:sp>
        <p:nvSpPr>
          <p:cNvPr id="10" name="TextBox 9"/>
          <p:cNvSpPr txBox="1"/>
          <p:nvPr/>
        </p:nvSpPr>
        <p:spPr>
          <a:xfrm>
            <a:off x="0" y="36355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 &lt;&lt; S and R fits into memory</a:t>
            </a:r>
          </a:p>
        </p:txBody>
      </p:sp>
      <p:sp>
        <p:nvSpPr>
          <p:cNvPr id="12" name="TextBox 11"/>
          <p:cNvSpPr txBox="1"/>
          <p:nvPr/>
        </p:nvSpPr>
        <p:spPr>
          <a:xfrm rot="20989502">
            <a:off x="6117597" y="3546992"/>
            <a:ext cx="1242798" cy="461665"/>
          </a:xfrm>
          <a:prstGeom prst="rect">
            <a:avLst/>
          </a:prstGeom>
          <a:noFill/>
        </p:spPr>
        <p:txBody>
          <a:bodyPr wrap="none" rtlCol="0">
            <a:spAutoFit/>
          </a:bodyPr>
          <a:lstStyle/>
          <a:p>
            <a:r>
              <a:rPr lang="en-US" sz="2400" b="0" dirty="0" smtClean="0">
                <a:solidFill>
                  <a:srgbClr val="FF0000"/>
                </a:solidFill>
                <a:latin typeface="Gill Sans"/>
                <a:cs typeface="Gill Sans"/>
              </a:rPr>
              <a:t>&lt;When?</a:t>
            </a:r>
            <a:endParaRPr lang="en-US" sz="2400" b="0" dirty="0">
              <a:solidFill>
                <a:srgbClr val="FF0000"/>
              </a:solidFill>
              <a:latin typeface="Gill Sans"/>
              <a:cs typeface="Gill Sans"/>
            </a:endParaRPr>
          </a:p>
        </p:txBody>
      </p:sp>
      <p:sp>
        <p:nvSpPr>
          <p:cNvPr id="13" name="TextBox 12"/>
          <p:cNvSpPr txBox="1"/>
          <p:nvPr/>
        </p:nvSpPr>
        <p:spPr>
          <a:xfrm>
            <a:off x="0" y="43213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14" name="TextBox 13"/>
          <p:cNvSpPr txBox="1"/>
          <p:nvPr/>
        </p:nvSpPr>
        <p:spPr>
          <a:xfrm>
            <a:off x="0" y="4702314"/>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Distribute R to all nodes (e.g., </a:t>
            </a:r>
            <a:r>
              <a:rPr lang="en-US" sz="2000" b="0" kern="0" dirty="0" err="1">
                <a:solidFill>
                  <a:srgbClr val="0070C0"/>
                </a:solidFill>
                <a:latin typeface="Gill Sans"/>
                <a:cs typeface="Gill Sans"/>
              </a:rPr>
              <a:t>DistributedCache</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Map over S, each mapper loads R in memory and builds the </a:t>
            </a:r>
            <a:r>
              <a:rPr lang="en-US" sz="2000" b="0" kern="0" dirty="0" err="1">
                <a:solidFill>
                  <a:srgbClr val="0070C0"/>
                </a:solidFill>
                <a:latin typeface="Gill Sans"/>
                <a:cs typeface="Gill Sans"/>
              </a:rPr>
              <a:t>hashmap</a:t>
            </a:r>
            <a:endParaRPr lang="en-US" sz="2000" b="0" kern="0" dirty="0">
              <a:solidFill>
                <a:srgbClr val="0070C0"/>
              </a:solidFill>
              <a:latin typeface="Gill Sans"/>
              <a:cs typeface="Gill Sans"/>
            </a:endParaRPr>
          </a:p>
          <a:p>
            <a:pPr lvl="0" algn="ctr">
              <a:defRPr/>
            </a:pPr>
            <a:r>
              <a:rPr lang="en-US" sz="2000" b="0" kern="0" dirty="0">
                <a:solidFill>
                  <a:srgbClr val="0070C0"/>
                </a:solidFill>
                <a:latin typeface="Gill Sans"/>
                <a:cs typeface="Gill Sans"/>
              </a:rPr>
              <a:t>For every tuple in S, probe join key in R</a:t>
            </a:r>
          </a:p>
          <a:p>
            <a:pPr lvl="0" algn="ctr">
              <a:defRPr/>
            </a:pPr>
            <a:r>
              <a:rPr lang="en-US" sz="2000" b="0" kern="0" dirty="0">
                <a:solidFill>
                  <a:srgbClr val="0070C0"/>
                </a:solidFill>
                <a:latin typeface="Gill Sans"/>
                <a:cs typeface="Gill Sans"/>
              </a:rPr>
              <a:t>No reducers necessary (unless to do something else)</a:t>
            </a:r>
          </a:p>
        </p:txBody>
      </p:sp>
    </p:spTree>
    <p:extLst>
      <p:ext uri="{BB962C8B-B14F-4D97-AF65-F5344CB8AC3E}">
        <p14:creationId xmlns:p14="http://schemas.microsoft.com/office/powerpoint/2010/main" val="144630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Hash Join Variants</a:t>
            </a:r>
            <a:endParaRPr lang="en-US" sz="3600" b="0" kern="0" dirty="0">
              <a:solidFill>
                <a:srgbClr val="000000"/>
              </a:solidFill>
              <a:latin typeface="Gill Sans"/>
              <a:cs typeface="Gill Sans"/>
            </a:endParaRP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Co-partitioned variant:</a:t>
            </a:r>
          </a:p>
        </p:txBody>
      </p:sp>
      <p:sp>
        <p:nvSpPr>
          <p:cNvPr id="8" name="TextBox 7"/>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 and S co-partitioned (but not sorted)?</a:t>
            </a:r>
          </a:p>
          <a:p>
            <a:pPr lvl="0" algn="ctr">
              <a:defRPr/>
            </a:pPr>
            <a:r>
              <a:rPr lang="en-US" sz="2000" b="0" kern="0" dirty="0">
                <a:solidFill>
                  <a:srgbClr val="0070C0"/>
                </a:solidFill>
                <a:latin typeface="Gill Sans"/>
                <a:cs typeface="Gill Sans"/>
              </a:rPr>
              <a:t>Only need to build </a:t>
            </a:r>
            <a:r>
              <a:rPr lang="en-US" sz="2000" b="0" kern="0" dirty="0" err="1">
                <a:solidFill>
                  <a:srgbClr val="0070C0"/>
                </a:solidFill>
                <a:latin typeface="Gill Sans"/>
                <a:cs typeface="Gill Sans"/>
              </a:rPr>
              <a:t>hashmap</a:t>
            </a:r>
            <a:r>
              <a:rPr lang="en-US" sz="2000" b="0" kern="0" dirty="0">
                <a:solidFill>
                  <a:srgbClr val="0070C0"/>
                </a:solidFill>
                <a:latin typeface="Gill Sans"/>
                <a:cs typeface="Gill Sans"/>
              </a:rPr>
              <a:t> on the corresponding partition</a:t>
            </a:r>
          </a:p>
        </p:txBody>
      </p:sp>
      <p:sp>
        <p:nvSpPr>
          <p:cNvPr id="9" name="TextBox 8"/>
          <p:cNvSpPr txBox="1"/>
          <p:nvPr/>
        </p:nvSpPr>
        <p:spPr>
          <a:xfrm>
            <a:off x="0" y="2794338"/>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Striped variant:</a:t>
            </a:r>
          </a:p>
        </p:txBody>
      </p:sp>
      <p:sp>
        <p:nvSpPr>
          <p:cNvPr id="10" name="TextBox 9"/>
          <p:cNvSpPr txBox="1"/>
          <p:nvPr/>
        </p:nvSpPr>
        <p:spPr>
          <a:xfrm>
            <a:off x="0" y="3175338"/>
            <a:ext cx="9144000" cy="1323439"/>
          </a:xfrm>
          <a:prstGeom prst="rect">
            <a:avLst/>
          </a:prstGeom>
          <a:noFill/>
        </p:spPr>
        <p:txBody>
          <a:bodyPr wrap="square" rtlCol="0">
            <a:spAutoFit/>
          </a:bodyPr>
          <a:lstStyle/>
          <a:p>
            <a:pPr lvl="0" algn="ctr">
              <a:defRPr/>
            </a:pPr>
            <a:r>
              <a:rPr lang="en-US" sz="2000" b="0" kern="0" dirty="0" smtClean="0">
                <a:solidFill>
                  <a:srgbClr val="0070C0"/>
                </a:solidFill>
                <a:latin typeface="Gill Sans"/>
                <a:cs typeface="Gill Sans"/>
              </a:rPr>
              <a:t>R too big to fit into memory? </a:t>
            </a:r>
          </a:p>
          <a:p>
            <a:pPr lvl="0" algn="ctr">
              <a:defRPr/>
            </a:pPr>
            <a:r>
              <a:rPr lang="en-US" sz="2000" b="0" kern="0" dirty="0" smtClean="0">
                <a:solidFill>
                  <a:srgbClr val="0070C0"/>
                </a:solidFill>
                <a:latin typeface="Gill Sans"/>
                <a:cs typeface="Gill Sans"/>
              </a:rPr>
              <a:t>Divide R into R</a:t>
            </a:r>
            <a:r>
              <a:rPr lang="en-US" sz="2000" b="0" kern="0" baseline="-25000" dirty="0" smtClean="0">
                <a:solidFill>
                  <a:srgbClr val="0070C0"/>
                </a:solidFill>
                <a:latin typeface="Gill Sans"/>
                <a:cs typeface="Gill Sans"/>
              </a:rPr>
              <a:t>1</a:t>
            </a:r>
            <a:r>
              <a:rPr lang="en-US" sz="2000" b="0" kern="0" dirty="0" smtClean="0">
                <a:solidFill>
                  <a:srgbClr val="0070C0"/>
                </a:solidFill>
                <a:latin typeface="Gill Sans"/>
                <a:cs typeface="Gill Sans"/>
              </a:rPr>
              <a:t>, R</a:t>
            </a:r>
            <a:r>
              <a:rPr lang="en-US" sz="2000" b="0" kern="0" baseline="-25000" dirty="0" smtClean="0">
                <a:solidFill>
                  <a:srgbClr val="0070C0"/>
                </a:solidFill>
                <a:latin typeface="Gill Sans"/>
                <a:cs typeface="Gill Sans"/>
              </a:rPr>
              <a:t>2</a:t>
            </a:r>
            <a:r>
              <a:rPr lang="en-US" sz="2000" b="0" kern="0" dirty="0" smtClean="0">
                <a:solidFill>
                  <a:srgbClr val="0070C0"/>
                </a:solidFill>
                <a:latin typeface="Gill Sans"/>
                <a:cs typeface="Gill Sans"/>
              </a:rPr>
              <a:t>, R</a:t>
            </a:r>
            <a:r>
              <a:rPr lang="en-US" sz="2000" b="0" kern="0" baseline="-25000" dirty="0" smtClean="0">
                <a:solidFill>
                  <a:srgbClr val="0070C0"/>
                </a:solidFill>
                <a:latin typeface="Gill Sans"/>
                <a:cs typeface="Gill Sans"/>
              </a:rPr>
              <a:t>3</a:t>
            </a:r>
            <a:r>
              <a:rPr lang="en-US" sz="2000" b="0" kern="0" dirty="0" smtClean="0">
                <a:solidFill>
                  <a:srgbClr val="0070C0"/>
                </a:solidFill>
                <a:latin typeface="Gill Sans"/>
                <a:cs typeface="Gill Sans"/>
              </a:rPr>
              <a:t>, … </a:t>
            </a:r>
            <a:r>
              <a:rPr lang="en-US" sz="2000" b="0" kern="0" dirty="0" err="1" smtClean="0">
                <a:solidFill>
                  <a:srgbClr val="0070C0"/>
                </a:solidFill>
                <a:latin typeface="Gill Sans"/>
                <a:cs typeface="Gill Sans"/>
              </a:rPr>
              <a:t>s.t.</a:t>
            </a:r>
            <a:r>
              <a:rPr lang="en-US" sz="2000" b="0" kern="0" dirty="0" smtClean="0">
                <a:solidFill>
                  <a:srgbClr val="0070C0"/>
                </a:solidFill>
                <a:latin typeface="Gill Sans"/>
                <a:cs typeface="Gill Sans"/>
              </a:rPr>
              <a:t> each R</a:t>
            </a:r>
            <a:r>
              <a:rPr lang="en-US" sz="2000" b="0" i="1" kern="0" baseline="-25000" dirty="0" smtClean="0">
                <a:solidFill>
                  <a:srgbClr val="0070C0"/>
                </a:solidFill>
                <a:latin typeface="Gill Sans"/>
                <a:cs typeface="Gill Sans"/>
              </a:rPr>
              <a:t>n</a:t>
            </a:r>
            <a:r>
              <a:rPr lang="en-US" sz="2000" b="0" kern="0" dirty="0" smtClean="0">
                <a:solidFill>
                  <a:srgbClr val="0070C0"/>
                </a:solidFill>
                <a:latin typeface="Gill Sans"/>
                <a:cs typeface="Gill Sans"/>
              </a:rPr>
              <a:t> fits into memory</a:t>
            </a:r>
          </a:p>
          <a:p>
            <a:pPr algn="ctr">
              <a:defRPr/>
            </a:pPr>
            <a:r>
              <a:rPr lang="en-US" sz="2000" b="0" kern="0" dirty="0" smtClean="0">
                <a:solidFill>
                  <a:srgbClr val="0070C0"/>
                </a:solidFill>
                <a:latin typeface="Gill Sans"/>
                <a:cs typeface="Gill Sans"/>
              </a:rPr>
              <a:t>Perform hash join: </a:t>
            </a:r>
            <a:r>
              <a:rPr lang="en-US" sz="2000" b="0" kern="0" dirty="0">
                <a:solidFill>
                  <a:srgbClr val="0070C0"/>
                </a:solidFill>
                <a:latin typeface="Gill Sans"/>
                <a:cs typeface="Gill Sans"/>
                <a:sym typeface="Symbol"/>
              </a:rPr>
              <a:t></a:t>
            </a:r>
            <a:r>
              <a:rPr lang="en-US" sz="2000" b="0" i="1" kern="0" dirty="0">
                <a:solidFill>
                  <a:srgbClr val="0070C0"/>
                </a:solidFill>
                <a:latin typeface="Gill Sans"/>
                <a:cs typeface="Gill Sans"/>
                <a:sym typeface="Symbol"/>
              </a:rPr>
              <a:t>n</a:t>
            </a:r>
            <a:r>
              <a:rPr lang="en-US" sz="2000" b="0" kern="0" dirty="0" smtClean="0">
                <a:solidFill>
                  <a:srgbClr val="0070C0"/>
                </a:solidFill>
                <a:latin typeface="Gill Sans"/>
                <a:cs typeface="Gill Sans"/>
              </a:rPr>
              <a:t>, R</a:t>
            </a:r>
            <a:r>
              <a:rPr lang="en-US" sz="2000" b="0" i="1" kern="0" baseline="-25000" dirty="0" smtClean="0">
                <a:solidFill>
                  <a:srgbClr val="0070C0"/>
                </a:solidFill>
                <a:latin typeface="Gill Sans"/>
                <a:cs typeface="Gill Sans"/>
              </a:rPr>
              <a:t>n</a:t>
            </a:r>
            <a:r>
              <a:rPr lang="en-US" sz="2000" b="0" kern="0" dirty="0" smtClean="0">
                <a:solidFill>
                  <a:srgbClr val="0070C0"/>
                </a:solidFill>
                <a:latin typeface="Gill Sans"/>
                <a:cs typeface="Gill Sans"/>
              </a:rPr>
              <a:t> ⋈ S</a:t>
            </a:r>
          </a:p>
          <a:p>
            <a:pPr lvl="0" algn="ctr">
              <a:defRPr/>
            </a:pPr>
            <a:r>
              <a:rPr lang="en-US" sz="2000" b="0" kern="0" dirty="0" smtClean="0">
                <a:solidFill>
                  <a:srgbClr val="0070C0"/>
                </a:solidFill>
                <a:latin typeface="Gill Sans"/>
                <a:cs typeface="Gill Sans"/>
              </a:rPr>
              <a:t>Take the union of all join results</a:t>
            </a:r>
            <a:endParaRPr lang="en-US" sz="2000" b="0" kern="0" dirty="0">
              <a:solidFill>
                <a:srgbClr val="0070C0"/>
              </a:solidFill>
              <a:latin typeface="Gill Sans"/>
              <a:cs typeface="Gill Sans"/>
            </a:endParaRPr>
          </a:p>
        </p:txBody>
      </p:sp>
      <p:sp>
        <p:nvSpPr>
          <p:cNvPr id="13" name="TextBox 12"/>
          <p:cNvSpPr txBox="1"/>
          <p:nvPr/>
        </p:nvSpPr>
        <p:spPr>
          <a:xfrm>
            <a:off x="0" y="47023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 a global key-value store:</a:t>
            </a:r>
          </a:p>
        </p:txBody>
      </p:sp>
      <p:sp>
        <p:nvSpPr>
          <p:cNvPr id="14" name="TextBox 13"/>
          <p:cNvSpPr txBox="1"/>
          <p:nvPr/>
        </p:nvSpPr>
        <p:spPr>
          <a:xfrm>
            <a:off x="0" y="50833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Load R into </a:t>
            </a:r>
            <a:r>
              <a:rPr lang="en-US" sz="2000" b="0" kern="0" dirty="0" err="1">
                <a:solidFill>
                  <a:srgbClr val="0070C0"/>
                </a:solidFill>
                <a:latin typeface="Gill Sans"/>
                <a:cs typeface="Gill Sans"/>
              </a:rPr>
              <a:t>memcached</a:t>
            </a:r>
            <a:r>
              <a:rPr lang="en-US" sz="2000" b="0" kern="0" dirty="0">
                <a:solidFill>
                  <a:srgbClr val="0070C0"/>
                </a:solidFill>
                <a:latin typeface="Gill Sans"/>
                <a:cs typeface="Gill Sans"/>
              </a:rPr>
              <a:t> (or </a:t>
            </a:r>
            <a:r>
              <a:rPr lang="en-US" sz="2000" b="0" kern="0" dirty="0" err="1">
                <a:solidFill>
                  <a:srgbClr val="0070C0"/>
                </a:solidFill>
                <a:latin typeface="Gill Sans"/>
                <a:cs typeface="Gill Sans"/>
              </a:rPr>
              <a:t>Redis</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Probe global key-value store for join key</a:t>
            </a:r>
          </a:p>
        </p:txBody>
      </p:sp>
    </p:spTree>
    <p:extLst>
      <p:ext uri="{BB962C8B-B14F-4D97-AF65-F5344CB8AC3E}">
        <p14:creationId xmlns:p14="http://schemas.microsoft.com/office/powerpoint/2010/main" val="1650152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Which join to use?</a:t>
            </a:r>
          </a:p>
        </p:txBody>
      </p:sp>
      <p:sp>
        <p:nvSpPr>
          <p:cNvPr id="7" name="TextBox 6"/>
          <p:cNvSpPr txBox="1"/>
          <p:nvPr/>
        </p:nvSpPr>
        <p:spPr>
          <a:xfrm>
            <a:off x="0" y="1900535"/>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Hash join </a:t>
            </a:r>
            <a:r>
              <a:rPr lang="en-US" sz="2400" b="0" kern="0" dirty="0">
                <a:solidFill>
                  <a:srgbClr val="000000"/>
                </a:solidFill>
                <a:latin typeface="Gill Sans"/>
                <a:cs typeface="Gill Sans"/>
              </a:rPr>
              <a:t>&gt; map-side join &gt; reduce-side join</a:t>
            </a:r>
          </a:p>
        </p:txBody>
      </p:sp>
      <p:sp>
        <p:nvSpPr>
          <p:cNvPr id="9" name="TextBox 8"/>
          <p:cNvSpPr txBox="1"/>
          <p:nvPr/>
        </p:nvSpPr>
        <p:spPr>
          <a:xfrm>
            <a:off x="0" y="2794338"/>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Limitations of each?</a:t>
            </a:r>
          </a:p>
        </p:txBody>
      </p:sp>
      <p:sp>
        <p:nvSpPr>
          <p:cNvPr id="10" name="TextBox 9"/>
          <p:cNvSpPr txBox="1"/>
          <p:nvPr/>
        </p:nvSpPr>
        <p:spPr>
          <a:xfrm>
            <a:off x="0" y="3175338"/>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In-memory join: memory</a:t>
            </a:r>
          </a:p>
          <a:p>
            <a:pPr lvl="0" algn="ctr">
              <a:defRPr/>
            </a:pPr>
            <a:r>
              <a:rPr lang="en-US" sz="2000" b="0" kern="0" dirty="0">
                <a:solidFill>
                  <a:srgbClr val="0070C0"/>
                </a:solidFill>
                <a:latin typeface="Gill Sans"/>
                <a:cs typeface="Gill Sans"/>
              </a:rPr>
              <a:t>Map-side join: sort order and partitioning</a:t>
            </a:r>
          </a:p>
          <a:p>
            <a:pPr lvl="0" algn="ctr">
              <a:defRPr/>
            </a:pPr>
            <a:r>
              <a:rPr lang="en-US" sz="2000" b="0" kern="0" dirty="0">
                <a:solidFill>
                  <a:srgbClr val="0070C0"/>
                </a:solidFill>
                <a:latin typeface="Gill Sans"/>
                <a:cs typeface="Gill Sans"/>
              </a:rPr>
              <a:t>Reduce-side join: general purpose</a:t>
            </a:r>
          </a:p>
        </p:txBody>
      </p:sp>
    </p:spTree>
    <p:extLst>
      <p:ext uri="{BB962C8B-B14F-4D97-AF65-F5344CB8AC3E}">
        <p14:creationId xmlns:p14="http://schemas.microsoft.com/office/powerpoint/2010/main" val="2810722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2667000" y="5334000"/>
            <a:ext cx="1192306" cy="1066800"/>
          </a:xfrm>
          <a:prstGeom prst="rect">
            <a:avLst/>
          </a:prstGeom>
        </p:spPr>
      </p:pic>
      <p:sp>
        <p:nvSpPr>
          <p:cNvPr id="9" name="Rectangle 8"/>
          <p:cNvSpPr/>
          <p:nvPr/>
        </p:nvSpPr>
        <p:spPr bwMode="auto">
          <a:xfrm>
            <a:off x="1981200" y="3048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Execution Layer</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10" name="Rectangle 9"/>
          <p:cNvSpPr/>
          <p:nvPr/>
        </p:nvSpPr>
        <p:spPr bwMode="auto">
          <a:xfrm>
            <a:off x="1981200" y="2133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SQL query interface</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11" name="TextBox 10"/>
          <p:cNvSpPr txBox="1"/>
          <p:nvPr/>
        </p:nvSpPr>
        <p:spPr>
          <a:xfrm>
            <a:off x="1981200" y="1091624"/>
            <a:ext cx="5029200" cy="584776"/>
          </a:xfrm>
          <a:prstGeom prst="rect">
            <a:avLst/>
          </a:prstGeom>
          <a:noFill/>
        </p:spPr>
        <p:txBody>
          <a:bodyPr wrap="square" rtlCol="0">
            <a:spAutoFit/>
          </a:bodyPr>
          <a:lstStyle/>
          <a:p>
            <a:pPr algn="ctr"/>
            <a:r>
              <a:rPr lang="en-US" sz="3200" b="0" dirty="0" smtClean="0">
                <a:solidFill>
                  <a:schemeClr val="bg2"/>
                </a:solidFill>
                <a:latin typeface="Gill Sans"/>
                <a:cs typeface="Gill Sans"/>
              </a:rPr>
              <a:t>SQL-on-Hadoop</a:t>
            </a:r>
            <a:endParaRPr lang="en-US" sz="3200" b="0" dirty="0">
              <a:solidFill>
                <a:schemeClr val="bg2"/>
              </a:solidFill>
              <a:latin typeface="Gill Sans"/>
              <a:cs typeface="Gill Sans"/>
            </a:endParaRP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5410200"/>
            <a:ext cx="2362200" cy="835505"/>
          </a:xfrm>
          <a:prstGeom prst="rect">
            <a:avLst/>
          </a:prstGeom>
        </p:spPr>
      </p:pic>
      <p:sp>
        <p:nvSpPr>
          <p:cNvPr id="8" name="Rectangle 7"/>
          <p:cNvSpPr/>
          <p:nvPr/>
        </p:nvSpPr>
        <p:spPr bwMode="auto">
          <a:xfrm>
            <a:off x="1981200" y="3962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12" name="Rectangle 11"/>
          <p:cNvSpPr/>
          <p:nvPr/>
        </p:nvSpPr>
        <p:spPr bwMode="auto">
          <a:xfrm>
            <a:off x="5867400" y="3962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2"/>
                </a:solidFill>
                <a:effectLst/>
                <a:latin typeface="Gill Sans"/>
                <a:cs typeface="Gill Sans"/>
              </a:rPr>
              <a:t>Other Data Sources</a:t>
            </a:r>
          </a:p>
        </p:txBody>
      </p:sp>
    </p:spTree>
    <p:extLst>
      <p:ext uri="{BB962C8B-B14F-4D97-AF65-F5344CB8AC3E}">
        <p14:creationId xmlns:p14="http://schemas.microsoft.com/office/powerpoint/2010/main" val="24531940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38" name="TextBox 37"/>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39" name="TextBox 38"/>
          <p:cNvSpPr txBox="1"/>
          <p:nvPr/>
        </p:nvSpPr>
        <p:spPr>
          <a:xfrm>
            <a:off x="457200" y="57105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Select physical plan</a:t>
            </a:r>
            <a:endParaRPr lang="en-US" sz="2400" b="0" dirty="0">
              <a:solidFill>
                <a:schemeClr val="bg2"/>
              </a:solidFill>
              <a:latin typeface="Gill Sans"/>
              <a:cs typeface="Gill Sans"/>
            </a:endParaRPr>
          </a:p>
        </p:txBody>
      </p:sp>
      <p:sp>
        <p:nvSpPr>
          <p:cNvPr id="7" name="TextBox 6"/>
          <p:cNvSpPr txBox="1"/>
          <p:nvPr/>
        </p:nvSpPr>
        <p:spPr>
          <a:xfrm>
            <a:off x="0" y="6581001"/>
            <a:ext cx="6172200" cy="276999"/>
          </a:xfrm>
          <a:prstGeom prst="rect">
            <a:avLst/>
          </a:prstGeom>
          <a:noFill/>
        </p:spPr>
        <p:txBody>
          <a:bodyPr wrap="square" rtlCol="0">
            <a:spAutoFit/>
          </a:bodyPr>
          <a:lstStyle/>
          <a:p>
            <a:r>
              <a:rPr lang="en-US" sz="1200" b="0" dirty="0" smtClean="0">
                <a:solidFill>
                  <a:schemeClr val="bg2"/>
                </a:solidFill>
                <a:latin typeface="Gill Sans"/>
                <a:cs typeface="Gill Sans"/>
              </a:rPr>
              <a:t>Note: generic SQL-on-Hadoop implementation; not exactly what Hive does, but pretty close.</a:t>
            </a:r>
            <a:endParaRPr lang="en-US" sz="1200" b="0" dirty="0">
              <a:solidFill>
                <a:schemeClr val="bg2"/>
              </a:solidFill>
              <a:latin typeface="Gill Sans"/>
              <a:cs typeface="Gill Sans"/>
            </a:endParaRPr>
          </a:p>
        </p:txBody>
      </p:sp>
      <p:sp>
        <p:nvSpPr>
          <p:cNvPr id="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9" name="TextBox 8"/>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270765788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Tree>
    <p:extLst>
      <p:ext uri="{BB962C8B-B14F-4D97-AF65-F5344CB8AC3E}">
        <p14:creationId xmlns:p14="http://schemas.microsoft.com/office/powerpoint/2010/main" val="9745125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48768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9" name="Rounded Rectangle 8"/>
          <p:cNvSpPr/>
          <p:nvPr/>
        </p:nvSpPr>
        <p:spPr bwMode="auto">
          <a:xfrm>
            <a:off x="6248400" y="3886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3" name="Rounded Rectangle 12"/>
          <p:cNvSpPr/>
          <p:nvPr/>
        </p:nvSpPr>
        <p:spPr bwMode="auto">
          <a:xfrm>
            <a:off x="6248400" y="3124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select</a:t>
            </a:r>
          </a:p>
        </p:txBody>
      </p:sp>
      <p:sp>
        <p:nvSpPr>
          <p:cNvPr id="14" name="Rounded Rectangle 13"/>
          <p:cNvSpPr/>
          <p:nvPr/>
        </p:nvSpPr>
        <p:spPr bwMode="auto">
          <a:xfrm>
            <a:off x="6248400" y="2362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cxnSp>
        <p:nvCxnSpPr>
          <p:cNvPr id="16" name="Straight Arrow Connector 15"/>
          <p:cNvCxnSpPr>
            <a:stCxn id="5" idx="0"/>
            <a:endCxn id="8" idx="2"/>
          </p:cNvCxnSpPr>
          <p:nvPr/>
        </p:nvCxnSpPr>
        <p:spPr bwMode="auto">
          <a:xfrm flipV="1">
            <a:off x="5143500" y="54102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8" idx="2"/>
          </p:cNvCxnSpPr>
          <p:nvPr/>
        </p:nvCxnSpPr>
        <p:spPr bwMode="auto">
          <a:xfrm flipH="1" flipV="1">
            <a:off x="5753100" y="54102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4419600"/>
            <a:ext cx="990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4419600"/>
            <a:ext cx="1219200" cy="1447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9" idx="0"/>
            <a:endCxn id="13" idx="2"/>
          </p:cNvCxnSpPr>
          <p:nvPr/>
        </p:nvCxnSpPr>
        <p:spPr bwMode="auto">
          <a:xfrm flipV="1">
            <a:off x="6743700" y="36576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3" idx="0"/>
            <a:endCxn id="14" idx="2"/>
          </p:cNvCxnSpPr>
          <p:nvPr/>
        </p:nvCxnSpPr>
        <p:spPr bwMode="auto">
          <a:xfrm flipV="1">
            <a:off x="6743700" y="28956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57200" y="4800600"/>
            <a:ext cx="2971800" cy="461665"/>
          </a:xfrm>
          <a:prstGeom prst="rect">
            <a:avLst/>
          </a:prstGeom>
          <a:noFill/>
        </p:spPr>
        <p:txBody>
          <a:bodyPr wrap="square" rtlCol="0">
            <a:spAutoFit/>
          </a:bodyPr>
          <a:lstStyle/>
          <a:p>
            <a:r>
              <a:rPr lang="en-US" sz="2400" b="0" dirty="0" smtClean="0">
                <a:solidFill>
                  <a:srgbClr val="FF0000"/>
                </a:solidFill>
                <a:latin typeface="Gill Sans"/>
                <a:cs typeface="Gill Sans"/>
              </a:rPr>
              <a:t>Build logical plan</a:t>
            </a:r>
            <a:endParaRPr lang="en-US" sz="2400" b="0" dirty="0">
              <a:solidFill>
                <a:srgbClr val="FF0000"/>
              </a:solidFill>
              <a:latin typeface="Gill Sans"/>
              <a:cs typeface="Gill Sans"/>
            </a:endParaRPr>
          </a:p>
        </p:txBody>
      </p:sp>
      <p:sp>
        <p:nvSpPr>
          <p:cNvPr id="38" name="TextBox 37"/>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39" name="TextBox 38"/>
          <p:cNvSpPr txBox="1"/>
          <p:nvPr/>
        </p:nvSpPr>
        <p:spPr>
          <a:xfrm>
            <a:off x="457200" y="57105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Select physical plan</a:t>
            </a:r>
            <a:endParaRPr lang="en-US" sz="2400" b="0" dirty="0">
              <a:solidFill>
                <a:schemeClr val="bg2"/>
              </a:solidFill>
              <a:latin typeface="Gill Sans"/>
              <a:cs typeface="Gill Sans"/>
            </a:endParaRPr>
          </a:p>
        </p:txBody>
      </p:sp>
      <p:sp>
        <p:nvSpPr>
          <p:cNvPr id="2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2" name="TextBox 21"/>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174485613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7" name="Rounded Rectangle 16"/>
          <p:cNvSpPr/>
          <p:nvPr/>
        </p:nvSpPr>
        <p:spPr bwMode="auto">
          <a:xfrm>
            <a:off x="46482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select</a:t>
            </a:r>
          </a:p>
        </p:txBody>
      </p: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sp>
        <p:nvSpPr>
          <p:cNvPr id="20" name="Rounded Rectangle 19"/>
          <p:cNvSpPr/>
          <p:nvPr/>
        </p:nvSpPr>
        <p:spPr bwMode="auto">
          <a:xfrm>
            <a:off x="58674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select</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cxnSp>
        <p:nvCxnSpPr>
          <p:cNvPr id="23" name="Straight Arrow Connector 22"/>
          <p:cNvCxnSpPr>
            <a:stCxn id="19" idx="0"/>
            <a:endCxn id="17" idx="2"/>
          </p:cNvCxnSpPr>
          <p:nvPr/>
        </p:nvCxnSpPr>
        <p:spPr bwMode="auto">
          <a:xfrm flipV="1">
            <a:off x="51435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22" idx="0"/>
            <a:endCxn id="20" idx="2"/>
          </p:cNvCxnSpPr>
          <p:nvPr/>
        </p:nvCxnSpPr>
        <p:spPr bwMode="auto">
          <a:xfrm flipV="1">
            <a:off x="63627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7" idx="0"/>
            <a:endCxn id="8" idx="2"/>
          </p:cNvCxnSpPr>
          <p:nvPr/>
        </p:nvCxnSpPr>
        <p:spPr bwMode="auto">
          <a:xfrm flipV="1">
            <a:off x="51435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0" idx="0"/>
            <a:endCxn id="8" idx="2"/>
          </p:cNvCxnSpPr>
          <p:nvPr/>
        </p:nvCxnSpPr>
        <p:spPr bwMode="auto">
          <a:xfrm flipH="1" flipV="1">
            <a:off x="57531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40" name="TextBox 39"/>
          <p:cNvSpPr txBox="1"/>
          <p:nvPr/>
        </p:nvSpPr>
        <p:spPr>
          <a:xfrm>
            <a:off x="457200" y="5253335"/>
            <a:ext cx="3733800" cy="461665"/>
          </a:xfrm>
          <a:prstGeom prst="rect">
            <a:avLst/>
          </a:prstGeom>
          <a:noFill/>
        </p:spPr>
        <p:txBody>
          <a:bodyPr wrap="square" rtlCol="0">
            <a:spAutoFit/>
          </a:bodyPr>
          <a:lstStyle/>
          <a:p>
            <a:r>
              <a:rPr lang="en-US" sz="2400" b="0" dirty="0" smtClean="0">
                <a:solidFill>
                  <a:srgbClr val="FF0000"/>
                </a:solidFill>
                <a:latin typeface="Gill Sans"/>
                <a:cs typeface="Gill Sans"/>
              </a:rPr>
              <a:t>Optimize logical plan</a:t>
            </a:r>
            <a:endParaRPr lang="en-US" sz="2400" b="0" dirty="0">
              <a:solidFill>
                <a:srgbClr val="FF0000"/>
              </a:solidFill>
              <a:latin typeface="Gill Sans"/>
              <a:cs typeface="Gill Sans"/>
            </a:endParaRPr>
          </a:p>
        </p:txBody>
      </p:sp>
      <p:sp>
        <p:nvSpPr>
          <p:cNvPr id="41" name="TextBox 40"/>
          <p:cNvSpPr txBox="1"/>
          <p:nvPr/>
        </p:nvSpPr>
        <p:spPr>
          <a:xfrm>
            <a:off x="457200" y="57105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Select physical plan</a:t>
            </a:r>
            <a:endParaRPr lang="en-US" sz="2400" b="0" dirty="0">
              <a:solidFill>
                <a:schemeClr val="bg2"/>
              </a:solidFill>
              <a:latin typeface="Gill Sans"/>
              <a:cs typeface="Gill Sans"/>
            </a:endParaRPr>
          </a:p>
        </p:txBody>
      </p:sp>
      <p:sp>
        <p:nvSpPr>
          <p:cNvPr id="2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7" name="TextBox 26"/>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102051794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7" name="Rounded Rectangle 16"/>
          <p:cNvSpPr/>
          <p:nvPr/>
        </p:nvSpPr>
        <p:spPr bwMode="auto">
          <a:xfrm>
            <a:off x="46482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select</a:t>
            </a:r>
          </a:p>
        </p:txBody>
      </p: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sp>
        <p:nvSpPr>
          <p:cNvPr id="20" name="Rounded Rectangle 19"/>
          <p:cNvSpPr/>
          <p:nvPr/>
        </p:nvSpPr>
        <p:spPr bwMode="auto">
          <a:xfrm>
            <a:off x="58674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select</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project</a:t>
            </a:r>
          </a:p>
        </p:txBody>
      </p:sp>
      <p:cxnSp>
        <p:nvCxnSpPr>
          <p:cNvPr id="23" name="Straight Arrow Connector 22"/>
          <p:cNvCxnSpPr>
            <a:stCxn id="19" idx="0"/>
            <a:endCxn id="17" idx="2"/>
          </p:cNvCxnSpPr>
          <p:nvPr/>
        </p:nvCxnSpPr>
        <p:spPr bwMode="auto">
          <a:xfrm flipV="1">
            <a:off x="51435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22" idx="0"/>
            <a:endCxn id="20" idx="2"/>
          </p:cNvCxnSpPr>
          <p:nvPr/>
        </p:nvCxnSpPr>
        <p:spPr bwMode="auto">
          <a:xfrm flipV="1">
            <a:off x="63627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7" idx="0"/>
            <a:endCxn id="8" idx="2"/>
          </p:cNvCxnSpPr>
          <p:nvPr/>
        </p:nvCxnSpPr>
        <p:spPr bwMode="auto">
          <a:xfrm flipV="1">
            <a:off x="51435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0" idx="0"/>
            <a:endCxn id="8" idx="2"/>
          </p:cNvCxnSpPr>
          <p:nvPr/>
        </p:nvCxnSpPr>
        <p:spPr bwMode="auto">
          <a:xfrm flipH="1" flipV="1">
            <a:off x="57531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505200" y="3200400"/>
            <a:ext cx="1752600" cy="923330"/>
          </a:xfrm>
          <a:prstGeom prst="rect">
            <a:avLst/>
          </a:prstGeom>
          <a:noFill/>
        </p:spPr>
        <p:txBody>
          <a:bodyPr wrap="square" rtlCol="0">
            <a:spAutoFit/>
          </a:bodyPr>
          <a:lstStyle/>
          <a:p>
            <a:r>
              <a:rPr lang="en-US" sz="1800" b="0" dirty="0" smtClean="0">
                <a:solidFill>
                  <a:schemeClr val="bg2"/>
                </a:solidFill>
                <a:latin typeface="Gill Sans"/>
                <a:cs typeface="Gill Sans"/>
              </a:rPr>
              <a:t>Shuffle join?</a:t>
            </a:r>
          </a:p>
          <a:p>
            <a:r>
              <a:rPr lang="en-US" sz="1800" b="0" dirty="0" smtClean="0">
                <a:solidFill>
                  <a:schemeClr val="bg2"/>
                </a:solidFill>
                <a:latin typeface="Gill Sans"/>
                <a:cs typeface="Gill Sans"/>
              </a:rPr>
              <a:t>Sort-merge join?</a:t>
            </a:r>
          </a:p>
          <a:p>
            <a:r>
              <a:rPr lang="en-US" sz="1800" b="0" dirty="0" smtClean="0">
                <a:solidFill>
                  <a:schemeClr val="bg2"/>
                </a:solidFill>
                <a:latin typeface="Gill Sans"/>
                <a:cs typeface="Gill Sans"/>
              </a:rPr>
              <a:t>Hash join?</a:t>
            </a:r>
            <a:endParaRPr lang="en-US" sz="1800" b="0" dirty="0">
              <a:solidFill>
                <a:schemeClr val="bg2"/>
              </a:solidFill>
              <a:latin typeface="Gill Sans"/>
              <a:cs typeface="Gill Sans"/>
            </a:endParaRPr>
          </a:p>
        </p:txBody>
      </p:sp>
      <p:sp>
        <p:nvSpPr>
          <p:cNvPr id="27" name="TextBox 26"/>
          <p:cNvSpPr txBox="1"/>
          <p:nvPr/>
        </p:nvSpPr>
        <p:spPr>
          <a:xfrm>
            <a:off x="4495800" y="2286000"/>
            <a:ext cx="1752600" cy="923330"/>
          </a:xfrm>
          <a:prstGeom prst="rect">
            <a:avLst/>
          </a:prstGeom>
          <a:noFill/>
        </p:spPr>
        <p:txBody>
          <a:bodyPr wrap="square" rtlCol="0">
            <a:spAutoFit/>
          </a:bodyPr>
          <a:lstStyle/>
          <a:p>
            <a:r>
              <a:rPr lang="en-US" sz="1800" b="0" dirty="0" smtClean="0">
                <a:solidFill>
                  <a:schemeClr val="bg2"/>
                </a:solidFill>
                <a:latin typeface="Gill Sans"/>
                <a:cs typeface="Gill Sans"/>
              </a:rPr>
              <a:t>Shuffle join?</a:t>
            </a:r>
          </a:p>
          <a:p>
            <a:r>
              <a:rPr lang="en-US" sz="1800" b="0" dirty="0" smtClean="0">
                <a:solidFill>
                  <a:schemeClr val="bg2"/>
                </a:solidFill>
                <a:latin typeface="Gill Sans"/>
                <a:cs typeface="Gill Sans"/>
              </a:rPr>
              <a:t>Sort-merge join?</a:t>
            </a:r>
          </a:p>
          <a:p>
            <a:r>
              <a:rPr lang="en-US" sz="1800" b="0" dirty="0" smtClean="0">
                <a:solidFill>
                  <a:schemeClr val="bg2"/>
                </a:solidFill>
                <a:latin typeface="Gill Sans"/>
                <a:cs typeface="Gill Sans"/>
              </a:rPr>
              <a:t>Hash join?</a:t>
            </a:r>
            <a:endParaRPr lang="en-US" sz="1800" b="0" dirty="0">
              <a:solidFill>
                <a:schemeClr val="bg2"/>
              </a:solidFill>
              <a:latin typeface="Gill Sans"/>
              <a:cs typeface="Gill Sans"/>
            </a:endParaRPr>
          </a:p>
        </p:txBody>
      </p:sp>
      <p:sp>
        <p:nvSpPr>
          <p:cNvPr id="34" name="TextBox 33"/>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35" name="TextBox 34"/>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36" name="TextBox 35"/>
          <p:cNvSpPr txBox="1"/>
          <p:nvPr/>
        </p:nvSpPr>
        <p:spPr>
          <a:xfrm>
            <a:off x="457200" y="5710535"/>
            <a:ext cx="3276600" cy="461665"/>
          </a:xfrm>
          <a:prstGeom prst="rect">
            <a:avLst/>
          </a:prstGeom>
          <a:noFill/>
        </p:spPr>
        <p:txBody>
          <a:bodyPr wrap="square" rtlCol="0">
            <a:spAutoFit/>
          </a:bodyPr>
          <a:lstStyle/>
          <a:p>
            <a:r>
              <a:rPr lang="en-US" sz="2400" b="0" dirty="0" smtClean="0">
                <a:solidFill>
                  <a:srgbClr val="FF0000"/>
                </a:solidFill>
                <a:latin typeface="Gill Sans"/>
                <a:cs typeface="Gill Sans"/>
              </a:rPr>
              <a:t>Select physical plan</a:t>
            </a:r>
            <a:endParaRPr lang="en-US" sz="2400" b="0" dirty="0">
              <a:solidFill>
                <a:srgbClr val="FF0000"/>
              </a:solidFill>
              <a:latin typeface="Gill Sans"/>
              <a:cs typeface="Gill Sans"/>
            </a:endParaRPr>
          </a:p>
        </p:txBody>
      </p:sp>
      <p:sp>
        <p:nvSpPr>
          <p:cNvPr id="2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31" name="TextBox 30"/>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326648378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Gill Sans"/>
                <a:cs typeface="Gill Sans"/>
              </a:rPr>
              <a:t>shuffleJ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smtClean="0">
                <a:solidFill>
                  <a:schemeClr val="bg1"/>
                </a:solidFill>
                <a:latin typeface="Gill Sans"/>
                <a:cs typeface="Gill Sans"/>
              </a:rPr>
              <a:t>hashJ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a:cs typeface="Gill Sans"/>
              </a:rPr>
              <a:t>sink</a:t>
            </a:r>
            <a:endParaRPr kumimoji="0" lang="en-US" sz="2000" b="0" i="0" u="none" strike="noStrike" cap="none" normalizeH="0" baseline="0" dirty="0" smtClean="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31" name="TextBox 30"/>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33" name="TextBox 32"/>
          <p:cNvSpPr txBox="1"/>
          <p:nvPr/>
        </p:nvSpPr>
        <p:spPr>
          <a:xfrm>
            <a:off x="457200" y="5710535"/>
            <a:ext cx="3276600" cy="461665"/>
          </a:xfrm>
          <a:prstGeom prst="rect">
            <a:avLst/>
          </a:prstGeom>
          <a:noFill/>
        </p:spPr>
        <p:txBody>
          <a:bodyPr wrap="square" rtlCol="0">
            <a:spAutoFit/>
          </a:bodyPr>
          <a:lstStyle/>
          <a:p>
            <a:r>
              <a:rPr lang="en-US" sz="2400" b="0" dirty="0" smtClean="0">
                <a:solidFill>
                  <a:srgbClr val="FF0000"/>
                </a:solidFill>
                <a:latin typeface="Gill Sans"/>
                <a:cs typeface="Gill Sans"/>
              </a:rPr>
              <a:t>Select physical plan</a:t>
            </a:r>
            <a:endParaRPr lang="en-US" sz="2400" b="0" dirty="0">
              <a:solidFill>
                <a:srgbClr val="FF0000"/>
              </a:solidFill>
              <a:latin typeface="Gill Sans"/>
              <a:cs typeface="Gill Sans"/>
            </a:endParaRPr>
          </a:p>
        </p:txBody>
      </p:sp>
      <p:sp>
        <p:nvSpPr>
          <p:cNvPr id="2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5" name="TextBox 24"/>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156330277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495800" y="3733800"/>
            <a:ext cx="2514600" cy="2362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Gill Sans"/>
              <a:cs typeface="Gill Sans"/>
            </a:endParaRPr>
          </a:p>
        </p:txBody>
      </p:sp>
      <p:sp>
        <p:nvSpPr>
          <p:cNvPr id="23" name="Rectangle 22"/>
          <p:cNvSpPr/>
          <p:nvPr/>
        </p:nvSpPr>
        <p:spPr bwMode="auto">
          <a:xfrm>
            <a:off x="4495800" y="3276600"/>
            <a:ext cx="2514600" cy="3810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Rectangle 24"/>
          <p:cNvSpPr/>
          <p:nvPr/>
        </p:nvSpPr>
        <p:spPr bwMode="auto">
          <a:xfrm>
            <a:off x="5486400" y="1600200"/>
            <a:ext cx="2514600" cy="1600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Gill Sans"/>
              <a:cs typeface="Gill Sans"/>
            </a:endParaRPr>
          </a:p>
        </p:txBody>
      </p:sp>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Gill Sans"/>
                <a:cs typeface="Gill Sans"/>
              </a:rPr>
              <a:t>shuffleJ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smtClean="0">
                <a:solidFill>
                  <a:schemeClr val="bg1"/>
                </a:solidFill>
                <a:latin typeface="Gill Sans"/>
                <a:cs typeface="Gill Sans"/>
              </a:rPr>
              <a:t>hashJ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a:cs typeface="Gill Sans"/>
              </a:rPr>
              <a:t>sink</a:t>
            </a:r>
            <a:endParaRPr kumimoji="0" lang="en-US" sz="2000" b="0" i="0" u="none" strike="noStrike" cap="none" normalizeH="0" baseline="0" dirty="0" smtClean="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27" name="TextBox 26"/>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28" name="TextBox 27"/>
          <p:cNvSpPr txBox="1"/>
          <p:nvPr/>
        </p:nvSpPr>
        <p:spPr>
          <a:xfrm>
            <a:off x="457200" y="5710535"/>
            <a:ext cx="3276600" cy="461665"/>
          </a:xfrm>
          <a:prstGeom prst="rect">
            <a:avLst/>
          </a:prstGeom>
          <a:noFill/>
        </p:spPr>
        <p:txBody>
          <a:bodyPr wrap="square" rtlCol="0">
            <a:spAutoFit/>
          </a:bodyPr>
          <a:lstStyle/>
          <a:p>
            <a:r>
              <a:rPr lang="en-US" sz="2400" b="0" dirty="0" smtClean="0">
                <a:solidFill>
                  <a:srgbClr val="FF0000"/>
                </a:solidFill>
                <a:latin typeface="Gill Sans"/>
                <a:cs typeface="Gill Sans"/>
              </a:rPr>
              <a:t>Select physical plan</a:t>
            </a:r>
            <a:endParaRPr lang="en-US" sz="2400" b="0" dirty="0">
              <a:solidFill>
                <a:srgbClr val="FF0000"/>
              </a:solidFill>
              <a:latin typeface="Gill Sans"/>
              <a:cs typeface="Gill Sans"/>
            </a:endParaRPr>
          </a:p>
        </p:txBody>
      </p:sp>
      <p:sp>
        <p:nvSpPr>
          <p:cNvPr id="31" name="TextBox 30"/>
          <p:cNvSpPr txBox="1"/>
          <p:nvPr/>
        </p:nvSpPr>
        <p:spPr>
          <a:xfrm>
            <a:off x="3657600" y="3657600"/>
            <a:ext cx="762000" cy="461665"/>
          </a:xfrm>
          <a:prstGeom prst="rect">
            <a:avLst/>
          </a:prstGeom>
          <a:noFill/>
        </p:spPr>
        <p:txBody>
          <a:bodyPr wrap="square" rtlCol="0">
            <a:spAutoFit/>
          </a:bodyPr>
          <a:lstStyle/>
          <a:p>
            <a:pPr algn="r"/>
            <a:r>
              <a:rPr lang="en-US" sz="2400" b="0" dirty="0" smtClean="0">
                <a:solidFill>
                  <a:schemeClr val="bg2"/>
                </a:solidFill>
                <a:latin typeface="Gill Sans"/>
                <a:cs typeface="Gill Sans"/>
              </a:rPr>
              <a:t>Map</a:t>
            </a:r>
            <a:endParaRPr lang="en-US" sz="2400" b="0" dirty="0">
              <a:solidFill>
                <a:schemeClr val="bg2"/>
              </a:solidFill>
              <a:latin typeface="Gill Sans"/>
              <a:cs typeface="Gill Sans"/>
            </a:endParaRPr>
          </a:p>
        </p:txBody>
      </p:sp>
      <p:sp>
        <p:nvSpPr>
          <p:cNvPr id="33" name="TextBox 32"/>
          <p:cNvSpPr txBox="1"/>
          <p:nvPr/>
        </p:nvSpPr>
        <p:spPr>
          <a:xfrm>
            <a:off x="3352800" y="3200400"/>
            <a:ext cx="1143000" cy="461665"/>
          </a:xfrm>
          <a:prstGeom prst="rect">
            <a:avLst/>
          </a:prstGeom>
          <a:noFill/>
        </p:spPr>
        <p:txBody>
          <a:bodyPr wrap="square" rtlCol="0">
            <a:spAutoFit/>
          </a:bodyPr>
          <a:lstStyle/>
          <a:p>
            <a:pPr algn="r"/>
            <a:r>
              <a:rPr lang="en-US" sz="2400" b="0" dirty="0" smtClean="0">
                <a:solidFill>
                  <a:schemeClr val="bg2"/>
                </a:solidFill>
                <a:latin typeface="Gill Sans"/>
                <a:cs typeface="Gill Sans"/>
              </a:rPr>
              <a:t>Reduce</a:t>
            </a:r>
            <a:endParaRPr lang="en-US" sz="2400" b="0" dirty="0">
              <a:solidFill>
                <a:schemeClr val="bg2"/>
              </a:solidFill>
              <a:latin typeface="Gill Sans"/>
              <a:cs typeface="Gill Sans"/>
            </a:endParaRPr>
          </a:p>
        </p:txBody>
      </p:sp>
      <p:sp>
        <p:nvSpPr>
          <p:cNvPr id="35" name="TextBox 34"/>
          <p:cNvSpPr txBox="1"/>
          <p:nvPr/>
        </p:nvSpPr>
        <p:spPr>
          <a:xfrm>
            <a:off x="4724400" y="2057400"/>
            <a:ext cx="762000" cy="461665"/>
          </a:xfrm>
          <a:prstGeom prst="rect">
            <a:avLst/>
          </a:prstGeom>
          <a:noFill/>
        </p:spPr>
        <p:txBody>
          <a:bodyPr wrap="square" rtlCol="0">
            <a:spAutoFit/>
          </a:bodyPr>
          <a:lstStyle/>
          <a:p>
            <a:pPr algn="r"/>
            <a:r>
              <a:rPr lang="en-US" sz="2400" b="0" dirty="0" smtClean="0">
                <a:solidFill>
                  <a:schemeClr val="bg2"/>
                </a:solidFill>
                <a:latin typeface="Gill Sans"/>
                <a:cs typeface="Gill Sans"/>
              </a:rPr>
              <a:t>Map</a:t>
            </a:r>
            <a:endParaRPr lang="en-US" sz="2400" b="0" dirty="0">
              <a:solidFill>
                <a:schemeClr val="bg2"/>
              </a:solidFill>
              <a:latin typeface="Gill Sans"/>
              <a:cs typeface="Gill Sans"/>
            </a:endParaRPr>
          </a:p>
        </p:txBody>
      </p:sp>
      <p:sp>
        <p:nvSpPr>
          <p:cNvPr id="3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36" name="TextBox 35"/>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Tree>
    <p:extLst>
      <p:ext uri="{BB962C8B-B14F-4D97-AF65-F5344CB8AC3E}">
        <p14:creationId xmlns:p14="http://schemas.microsoft.com/office/powerpoint/2010/main" val="381479985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495800" y="3733800"/>
            <a:ext cx="2514600" cy="2362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Gill Sans"/>
              <a:cs typeface="Gill Sans"/>
            </a:endParaRPr>
          </a:p>
        </p:txBody>
      </p:sp>
      <p:sp>
        <p:nvSpPr>
          <p:cNvPr id="23" name="Rectangle 22"/>
          <p:cNvSpPr/>
          <p:nvPr/>
        </p:nvSpPr>
        <p:spPr bwMode="auto">
          <a:xfrm>
            <a:off x="4495800" y="1600200"/>
            <a:ext cx="4114800" cy="20574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Gill Sans"/>
              <a:cs typeface="Gill Sans"/>
            </a:endParaRPr>
          </a:p>
        </p:txBody>
      </p:sp>
      <p:sp>
        <p:nvSpPr>
          <p:cNvPr id="4" name="TextBox 3"/>
          <p:cNvSpPr txBox="1"/>
          <p:nvPr/>
        </p:nvSpPr>
        <p:spPr>
          <a:xfrm>
            <a:off x="495597" y="1447800"/>
            <a:ext cx="3847803" cy="1600438"/>
          </a:xfrm>
          <a:prstGeom prst="rect">
            <a:avLst/>
          </a:prstGeom>
          <a:noFill/>
        </p:spPr>
        <p:txBody>
          <a:bodyPr wrap="none" rtlCol="0">
            <a:spAutoFit/>
          </a:bodyPr>
          <a:lstStyle/>
          <a:p>
            <a:r>
              <a:rPr lang="en-US" sz="1400" b="0" dirty="0" smtClean="0">
                <a:solidFill>
                  <a:schemeClr val="bg1"/>
                </a:solidFill>
                <a:latin typeface="Andale Mono"/>
                <a:cs typeface="Andale Mono"/>
              </a:rPr>
              <a:t>SELECT big1.fx, big2.fy, </a:t>
            </a:r>
            <a:r>
              <a:rPr lang="en-US" sz="1400" b="0" dirty="0" err="1" smtClean="0">
                <a:solidFill>
                  <a:schemeClr val="bg1"/>
                </a:solidFill>
                <a:latin typeface="Andale Mono"/>
                <a:cs typeface="Andale Mono"/>
              </a:rPr>
              <a:t>small.fz</a:t>
            </a:r>
            <a:endParaRPr lang="en-US" sz="1400" b="0" dirty="0" smtClean="0">
              <a:solidFill>
                <a:schemeClr val="bg1"/>
              </a:solidFill>
              <a:latin typeface="Andale Mono"/>
              <a:cs typeface="Andale Mono"/>
            </a:endParaRPr>
          </a:p>
          <a:p>
            <a:r>
              <a:rPr lang="en-US" sz="1400" b="0" dirty="0" smtClean="0">
                <a:solidFill>
                  <a:schemeClr val="bg1"/>
                </a:solidFill>
                <a:latin typeface="Andale Mono"/>
                <a:cs typeface="Andale Mono"/>
              </a:rPr>
              <a:t>FROM big1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big2 ON big1.id1 </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big2.id1</a:t>
            </a:r>
            <a:endParaRPr lang="en-US" sz="1400" b="0" dirty="0">
              <a:solidFill>
                <a:schemeClr val="bg1"/>
              </a:solidFill>
              <a:latin typeface="Andale Mono"/>
              <a:cs typeface="Andale Mono"/>
            </a:endParaRPr>
          </a:p>
          <a:p>
            <a:r>
              <a:rPr lang="en-US" sz="1400" b="0" dirty="0" smtClean="0">
                <a:solidFill>
                  <a:schemeClr val="bg1"/>
                </a:solidFill>
                <a:latin typeface="Andale Mono"/>
                <a:cs typeface="Andale Mono"/>
              </a:rPr>
              <a:t>JOIN small ON big1.id2 = small.id2</a:t>
            </a:r>
          </a:p>
          <a:p>
            <a:r>
              <a:rPr lang="en-US" sz="1400" b="0" dirty="0" smtClean="0">
                <a:solidFill>
                  <a:schemeClr val="bg1"/>
                </a:solidFill>
                <a:latin typeface="Andale Mono"/>
                <a:cs typeface="Andale Mono"/>
              </a:rPr>
              <a:t>WHERE big1.fx = 2015</a:t>
            </a:r>
            <a:r>
              <a:rPr lang="en-US" sz="1400" b="0" dirty="0">
                <a:solidFill>
                  <a:schemeClr val="bg1"/>
                </a:solidFill>
                <a:latin typeface="Andale Mono"/>
                <a:cs typeface="Andale Mono"/>
              </a:rPr>
              <a:t> </a:t>
            </a:r>
            <a:r>
              <a:rPr lang="en-US" sz="1400" b="0" dirty="0" smtClean="0">
                <a:solidFill>
                  <a:schemeClr val="bg1"/>
                </a:solidFill>
                <a:latin typeface="Andale Mono"/>
                <a:cs typeface="Andale Mono"/>
              </a:rPr>
              <a:t>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big2.f1 &lt; 40 AND</a:t>
            </a:r>
            <a:br>
              <a:rPr lang="en-US" sz="1400" b="0" dirty="0" smtClean="0">
                <a:solidFill>
                  <a:schemeClr val="bg1"/>
                </a:solidFill>
                <a:latin typeface="Andale Mono"/>
                <a:cs typeface="Andale Mono"/>
              </a:rPr>
            </a:br>
            <a:r>
              <a:rPr lang="en-US" sz="1400" b="0" dirty="0" smtClean="0">
                <a:solidFill>
                  <a:schemeClr val="bg1"/>
                </a:solidFill>
                <a:latin typeface="Andale Mono"/>
                <a:cs typeface="Andale Mono"/>
              </a:rPr>
              <a:t>      big2.f2 &gt; 2;</a:t>
            </a:r>
            <a:endParaRPr lang="en-US" sz="1400" b="0" dirty="0">
              <a:solidFill>
                <a:schemeClr val="bg1"/>
              </a:solidFill>
              <a:latin typeface="Andale Mono"/>
              <a:cs typeface="Andale Mono"/>
            </a:endParaRPr>
          </a:p>
        </p:txBody>
      </p:sp>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big1</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Gill Sans"/>
                <a:cs typeface="Gill Sans"/>
              </a:rPr>
              <a:t>shuffleJ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smtClean="0">
                <a:solidFill>
                  <a:schemeClr val="bg1"/>
                </a:solidFill>
                <a:latin typeface="Gill Sans"/>
                <a:cs typeface="Gill Sans"/>
              </a:rPr>
              <a:t>hashJ</a:t>
            </a:r>
            <a:endParaRPr kumimoji="0" lang="en-US" sz="2000" b="0" i="0" u="none" strike="noStrike" cap="none" normalizeH="0" baseline="0" dirty="0" smtClean="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big2</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small</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a:cs typeface="Gill Sans"/>
              </a:rPr>
              <a:t>sink</a:t>
            </a:r>
            <a:endParaRPr kumimoji="0" lang="en-US" sz="2000" b="0" i="0" u="none" strike="noStrike" cap="none" normalizeH="0" baseline="0" dirty="0" smtClean="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457200" y="4800600"/>
            <a:ext cx="2971800" cy="461665"/>
          </a:xfrm>
          <a:prstGeom prst="rect">
            <a:avLst/>
          </a:prstGeom>
          <a:noFill/>
        </p:spPr>
        <p:txBody>
          <a:bodyPr wrap="square" rtlCol="0">
            <a:spAutoFit/>
          </a:bodyPr>
          <a:lstStyle/>
          <a:p>
            <a:r>
              <a:rPr lang="en-US" sz="2400" b="0" dirty="0" smtClean="0">
                <a:solidFill>
                  <a:schemeClr val="bg2"/>
                </a:solidFill>
                <a:latin typeface="Gill Sans"/>
                <a:cs typeface="Gill Sans"/>
              </a:rPr>
              <a:t>Build logical plan</a:t>
            </a:r>
            <a:endParaRPr lang="en-US" sz="2400" b="0" dirty="0">
              <a:solidFill>
                <a:schemeClr val="bg2"/>
              </a:solidFill>
              <a:latin typeface="Gill Sans"/>
              <a:cs typeface="Gill Sans"/>
            </a:endParaRPr>
          </a:p>
        </p:txBody>
      </p:sp>
      <p:sp>
        <p:nvSpPr>
          <p:cNvPr id="27" name="TextBox 26"/>
          <p:cNvSpPr txBox="1"/>
          <p:nvPr/>
        </p:nvSpPr>
        <p:spPr>
          <a:xfrm>
            <a:off x="457200" y="5253335"/>
            <a:ext cx="3276600" cy="461665"/>
          </a:xfrm>
          <a:prstGeom prst="rect">
            <a:avLst/>
          </a:prstGeom>
          <a:noFill/>
        </p:spPr>
        <p:txBody>
          <a:bodyPr wrap="square" rtlCol="0">
            <a:spAutoFit/>
          </a:bodyPr>
          <a:lstStyle/>
          <a:p>
            <a:r>
              <a:rPr lang="en-US" sz="2400" b="0" dirty="0" smtClean="0">
                <a:solidFill>
                  <a:schemeClr val="bg2"/>
                </a:solidFill>
                <a:latin typeface="Gill Sans"/>
                <a:cs typeface="Gill Sans"/>
              </a:rPr>
              <a:t>Optimize logical plan</a:t>
            </a:r>
            <a:endParaRPr lang="en-US" sz="2400" b="0" dirty="0">
              <a:solidFill>
                <a:schemeClr val="bg2"/>
              </a:solidFill>
              <a:latin typeface="Gill Sans"/>
              <a:cs typeface="Gill Sans"/>
            </a:endParaRPr>
          </a:p>
        </p:txBody>
      </p:sp>
      <p:sp>
        <p:nvSpPr>
          <p:cNvPr id="28" name="TextBox 27"/>
          <p:cNvSpPr txBox="1"/>
          <p:nvPr/>
        </p:nvSpPr>
        <p:spPr>
          <a:xfrm>
            <a:off x="457200" y="5710535"/>
            <a:ext cx="3276600" cy="461665"/>
          </a:xfrm>
          <a:prstGeom prst="rect">
            <a:avLst/>
          </a:prstGeom>
          <a:noFill/>
        </p:spPr>
        <p:txBody>
          <a:bodyPr wrap="square" rtlCol="0">
            <a:spAutoFit/>
          </a:bodyPr>
          <a:lstStyle/>
          <a:p>
            <a:r>
              <a:rPr lang="en-US" sz="2400" b="0" dirty="0" smtClean="0">
                <a:solidFill>
                  <a:srgbClr val="FF0000"/>
                </a:solidFill>
                <a:latin typeface="Gill Sans"/>
                <a:cs typeface="Gill Sans"/>
              </a:rPr>
              <a:t>Select physical plan</a:t>
            </a:r>
            <a:endParaRPr lang="en-US" sz="2400" b="0" dirty="0">
              <a:solidFill>
                <a:srgbClr val="FF0000"/>
              </a:solidFill>
              <a:latin typeface="Gill Sans"/>
              <a:cs typeface="Gill Sans"/>
            </a:endParaRPr>
          </a:p>
        </p:txBody>
      </p:sp>
      <p:sp>
        <p:nvSpPr>
          <p:cNvPr id="31" name="TextBox 30"/>
          <p:cNvSpPr txBox="1"/>
          <p:nvPr/>
        </p:nvSpPr>
        <p:spPr>
          <a:xfrm>
            <a:off x="3657600" y="3657600"/>
            <a:ext cx="762000" cy="461665"/>
          </a:xfrm>
          <a:prstGeom prst="rect">
            <a:avLst/>
          </a:prstGeom>
          <a:noFill/>
        </p:spPr>
        <p:txBody>
          <a:bodyPr wrap="square" rtlCol="0">
            <a:spAutoFit/>
          </a:bodyPr>
          <a:lstStyle/>
          <a:p>
            <a:pPr algn="r"/>
            <a:r>
              <a:rPr lang="en-US" sz="2400" b="0" dirty="0" smtClean="0">
                <a:solidFill>
                  <a:schemeClr val="bg2"/>
                </a:solidFill>
                <a:latin typeface="Gill Sans"/>
                <a:cs typeface="Gill Sans"/>
              </a:rPr>
              <a:t>Map</a:t>
            </a:r>
            <a:endParaRPr lang="en-US" sz="2400" b="0" dirty="0">
              <a:solidFill>
                <a:schemeClr val="bg2"/>
              </a:solidFill>
              <a:latin typeface="Gill Sans"/>
              <a:cs typeface="Gill Sans"/>
            </a:endParaRPr>
          </a:p>
        </p:txBody>
      </p:sp>
      <p:sp>
        <p:nvSpPr>
          <p:cNvPr id="33" name="TextBox 32"/>
          <p:cNvSpPr txBox="1"/>
          <p:nvPr/>
        </p:nvSpPr>
        <p:spPr>
          <a:xfrm>
            <a:off x="3352800" y="3200400"/>
            <a:ext cx="1143000" cy="461665"/>
          </a:xfrm>
          <a:prstGeom prst="rect">
            <a:avLst/>
          </a:prstGeom>
          <a:noFill/>
        </p:spPr>
        <p:txBody>
          <a:bodyPr wrap="square" rtlCol="0">
            <a:spAutoFit/>
          </a:bodyPr>
          <a:lstStyle/>
          <a:p>
            <a:pPr algn="r"/>
            <a:r>
              <a:rPr lang="en-US" sz="2400" b="0" dirty="0" smtClean="0">
                <a:solidFill>
                  <a:schemeClr val="bg2"/>
                </a:solidFill>
                <a:latin typeface="Gill Sans"/>
                <a:cs typeface="Gill Sans"/>
              </a:rPr>
              <a:t>Reduce</a:t>
            </a:r>
            <a:endParaRPr lang="en-US" sz="2400" b="0" dirty="0">
              <a:solidFill>
                <a:schemeClr val="bg2"/>
              </a:solidFill>
              <a:latin typeface="Gill Sans"/>
              <a:cs typeface="Gill Sans"/>
            </a:endParaRPr>
          </a:p>
        </p:txBody>
      </p:sp>
      <p:sp>
        <p:nvSpPr>
          <p:cNvPr id="3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Tree>
    <p:extLst>
      <p:ext uri="{BB962C8B-B14F-4D97-AF65-F5344CB8AC3E}">
        <p14:creationId xmlns:p14="http://schemas.microsoft.com/office/powerpoint/2010/main" val="390434738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524000"/>
            <a:ext cx="7010400" cy="830997"/>
          </a:xfrm>
          <a:prstGeom prst="rect">
            <a:avLst/>
          </a:prstGeom>
          <a:noFill/>
        </p:spPr>
        <p:txBody>
          <a:bodyPr wrap="square" rtlCol="0">
            <a:spAutoFit/>
          </a:bodyPr>
          <a:lstStyle/>
          <a:p>
            <a:r>
              <a:rPr lang="en-US" b="0" dirty="0" smtClean="0">
                <a:solidFill>
                  <a:schemeClr val="bg1"/>
                </a:solidFill>
              </a:rPr>
              <a:t>SELECT </a:t>
            </a:r>
            <a:r>
              <a:rPr lang="en-US" b="0" dirty="0" err="1" smtClean="0">
                <a:solidFill>
                  <a:schemeClr val="bg1"/>
                </a:solidFill>
              </a:rPr>
              <a:t>s.word</a:t>
            </a:r>
            <a:r>
              <a:rPr lang="en-US" b="0" dirty="0" smtClean="0">
                <a:solidFill>
                  <a:schemeClr val="bg1"/>
                </a:solidFill>
              </a:rPr>
              <a:t>, </a:t>
            </a:r>
            <a:r>
              <a:rPr lang="en-US" b="0" dirty="0" err="1" smtClean="0">
                <a:solidFill>
                  <a:schemeClr val="bg1"/>
                </a:solidFill>
              </a:rPr>
              <a:t>s.freq</a:t>
            </a:r>
            <a:r>
              <a:rPr lang="en-US" b="0" dirty="0" smtClean="0">
                <a:solidFill>
                  <a:schemeClr val="bg1"/>
                </a:solidFill>
              </a:rPr>
              <a:t>, </a:t>
            </a:r>
            <a:r>
              <a:rPr lang="en-US" b="0" dirty="0" err="1" smtClean="0">
                <a:solidFill>
                  <a:schemeClr val="bg1"/>
                </a:solidFill>
              </a:rPr>
              <a:t>k.freq</a:t>
            </a:r>
            <a:r>
              <a:rPr lang="en-US" b="0" dirty="0" smtClean="0">
                <a:solidFill>
                  <a:schemeClr val="bg1"/>
                </a:solidFill>
              </a:rPr>
              <a:t> FROM </a:t>
            </a:r>
            <a:r>
              <a:rPr lang="en-US" b="0" dirty="0" err="1" smtClean="0">
                <a:solidFill>
                  <a:schemeClr val="bg1"/>
                </a:solidFill>
              </a:rPr>
              <a:t>shakespeare</a:t>
            </a:r>
            <a:r>
              <a:rPr lang="en-US" b="0" dirty="0" smtClean="0">
                <a:solidFill>
                  <a:schemeClr val="bg1"/>
                </a:solidFill>
              </a:rPr>
              <a:t> s </a:t>
            </a:r>
          </a:p>
          <a:p>
            <a:r>
              <a:rPr lang="en-US" b="0" dirty="0" smtClean="0">
                <a:solidFill>
                  <a:schemeClr val="bg1"/>
                </a:solidFill>
              </a:rPr>
              <a:t>  JOIN bible k ON (</a:t>
            </a:r>
            <a:r>
              <a:rPr lang="en-US" b="0" dirty="0" err="1" smtClean="0">
                <a:solidFill>
                  <a:schemeClr val="bg1"/>
                </a:solidFill>
              </a:rPr>
              <a:t>s.word</a:t>
            </a:r>
            <a:r>
              <a:rPr lang="en-US" b="0" dirty="0" smtClean="0">
                <a:solidFill>
                  <a:schemeClr val="bg1"/>
                </a:solidFill>
              </a:rPr>
              <a:t> = </a:t>
            </a:r>
            <a:r>
              <a:rPr lang="en-US" b="0" dirty="0" err="1" smtClean="0">
                <a:solidFill>
                  <a:schemeClr val="bg1"/>
                </a:solidFill>
              </a:rPr>
              <a:t>k.word</a:t>
            </a:r>
            <a:r>
              <a:rPr lang="en-US" b="0" dirty="0" smtClean="0">
                <a:solidFill>
                  <a:schemeClr val="bg1"/>
                </a:solidFill>
              </a:rPr>
              <a:t>) WHERE </a:t>
            </a:r>
            <a:r>
              <a:rPr lang="en-US" b="0" dirty="0" err="1" smtClean="0">
                <a:solidFill>
                  <a:schemeClr val="bg1"/>
                </a:solidFill>
              </a:rPr>
              <a:t>s.freq</a:t>
            </a:r>
            <a:r>
              <a:rPr lang="en-US" b="0" dirty="0" smtClean="0">
                <a:solidFill>
                  <a:schemeClr val="bg1"/>
                </a:solidFill>
              </a:rPr>
              <a:t> &gt;= 1 AND </a:t>
            </a:r>
            <a:r>
              <a:rPr lang="en-US" b="0" dirty="0" err="1" smtClean="0">
                <a:solidFill>
                  <a:schemeClr val="bg1"/>
                </a:solidFill>
              </a:rPr>
              <a:t>k.freq</a:t>
            </a:r>
            <a:r>
              <a:rPr lang="en-US" b="0" dirty="0" smtClean="0">
                <a:solidFill>
                  <a:schemeClr val="bg1"/>
                </a:solidFill>
              </a:rPr>
              <a:t> &gt;= 1 </a:t>
            </a:r>
            <a:br>
              <a:rPr lang="en-US" b="0" dirty="0" smtClean="0">
                <a:solidFill>
                  <a:schemeClr val="bg1"/>
                </a:solidFill>
              </a:rPr>
            </a:br>
            <a:r>
              <a:rPr lang="en-US" b="0" dirty="0" smtClean="0">
                <a:solidFill>
                  <a:schemeClr val="bg1"/>
                </a:solidFill>
              </a:rPr>
              <a:t>  ORDER BY </a:t>
            </a:r>
            <a:r>
              <a:rPr lang="en-US" b="0" dirty="0" err="1" smtClean="0">
                <a:solidFill>
                  <a:schemeClr val="bg1"/>
                </a:solidFill>
              </a:rPr>
              <a:t>s.freq</a:t>
            </a:r>
            <a:r>
              <a:rPr lang="en-US" b="0" dirty="0" smtClean="0">
                <a:solidFill>
                  <a:schemeClr val="bg1"/>
                </a:solidFill>
              </a:rPr>
              <a:t> DESC LIMIT 10;</a:t>
            </a:r>
          </a:p>
        </p:txBody>
      </p:sp>
      <p:sp>
        <p:nvSpPr>
          <p:cNvPr id="5" name="TextBox 4"/>
          <p:cNvSpPr txBox="1"/>
          <p:nvPr/>
        </p:nvSpPr>
        <p:spPr>
          <a:xfrm>
            <a:off x="762000" y="4084767"/>
            <a:ext cx="6781800" cy="784830"/>
          </a:xfrm>
          <a:prstGeom prst="rect">
            <a:avLst/>
          </a:prstGeom>
          <a:noFill/>
        </p:spPr>
        <p:txBody>
          <a:bodyPr wrap="square" rtlCol="0">
            <a:spAutoFit/>
          </a:bodyPr>
          <a:lstStyle/>
          <a:p>
            <a:r>
              <a:rPr lang="en-US" sz="900" b="0" dirty="0" smtClean="0">
                <a:solidFill>
                  <a:schemeClr val="bg1"/>
                </a:solidFill>
              </a:rPr>
              <a:t>(TOK_QUERY (TOK_FROM (TOK_JOIN (TOK_TABREF </a:t>
            </a:r>
            <a:r>
              <a:rPr lang="en-US" sz="900" b="0" dirty="0" err="1" smtClean="0">
                <a:solidFill>
                  <a:schemeClr val="bg1"/>
                </a:solidFill>
              </a:rPr>
              <a:t>shakespeare</a:t>
            </a:r>
            <a:r>
              <a:rPr lang="en-US" sz="900" b="0" dirty="0" smtClean="0">
                <a:solidFill>
                  <a:schemeClr val="bg1"/>
                </a:solidFill>
              </a:rPr>
              <a:t> s) (TOK_TABREF bible k) (= (. (TOK_TABLE_OR_COL s) word) (. (TOK_TABLE_OR_COL k) word)))) (TOK_INSERT (TOK_DESTINATION (TOK_DIR TOK_TMP_FILE)) (TOK_SELECT (TOK_SELEXPR (. (TOK_TABLE_OR_COL s) word)) (TOK_SELEXPR (. (TOK_TABLE_OR_COL s) freq)) (TOK_SELEXPR (. (TOK_TABLE_OR_COL k) freq))) (TOK_WHERE (AND (&gt;= (. (TOK_TABLE_OR_COL s) freq) 1) (&gt;= (. (TOK_TABLE_OR_COL k) freq) 1))) (TOK_ORDERBY (TOK_TABSORTCOLNAMEDESC (. (TOK_TABLE_OR_COL s) freq))) (TOK_LIMIT 10)))</a:t>
            </a:r>
            <a:endParaRPr lang="en-US" sz="900" b="0" dirty="0">
              <a:solidFill>
                <a:schemeClr val="bg1"/>
              </a:solidFill>
            </a:endParaRPr>
          </a:p>
        </p:txBody>
      </p:sp>
      <p:sp>
        <p:nvSpPr>
          <p:cNvPr id="9" name="Down Arrow 8"/>
          <p:cNvSpPr/>
          <p:nvPr/>
        </p:nvSpPr>
        <p:spPr bwMode="auto">
          <a:xfrm>
            <a:off x="3733800" y="28121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Down Arrow 9"/>
          <p:cNvSpPr/>
          <p:nvPr/>
        </p:nvSpPr>
        <p:spPr bwMode="auto">
          <a:xfrm>
            <a:off x="3733800" y="51743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2133600" y="6088797"/>
            <a:ext cx="4038600" cy="338554"/>
          </a:xfrm>
          <a:prstGeom prst="rect">
            <a:avLst/>
          </a:prstGeom>
          <a:noFill/>
        </p:spPr>
        <p:txBody>
          <a:bodyPr wrap="square" rtlCol="0">
            <a:spAutoFit/>
          </a:bodyPr>
          <a:lstStyle/>
          <a:p>
            <a:pPr algn="ctr"/>
            <a:r>
              <a:rPr lang="en-US" b="0" dirty="0" smtClean="0">
                <a:solidFill>
                  <a:schemeClr val="bg1"/>
                </a:solidFill>
              </a:rPr>
              <a:t>(one or more of MapReduce jobs)</a:t>
            </a:r>
          </a:p>
        </p:txBody>
      </p:sp>
      <p:sp>
        <p:nvSpPr>
          <p:cNvPr id="12" name="TextBox 11"/>
          <p:cNvSpPr txBox="1"/>
          <p:nvPr/>
        </p:nvSpPr>
        <p:spPr>
          <a:xfrm>
            <a:off x="2133600" y="3726597"/>
            <a:ext cx="4038600" cy="338554"/>
          </a:xfrm>
          <a:prstGeom prst="rect">
            <a:avLst/>
          </a:prstGeom>
          <a:noFill/>
        </p:spPr>
        <p:txBody>
          <a:bodyPr wrap="square" rtlCol="0">
            <a:spAutoFit/>
          </a:bodyPr>
          <a:lstStyle/>
          <a:p>
            <a:pPr algn="ctr"/>
            <a:r>
              <a:rPr lang="en-US" b="0" dirty="0" smtClean="0">
                <a:solidFill>
                  <a:schemeClr val="bg1"/>
                </a:solidFill>
              </a:rPr>
              <a:t>(Abstract Syntax Tree)</a:t>
            </a: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
        <p:nvSpPr>
          <p:cNvPr id="14" name="TextBox 13"/>
          <p:cNvSpPr txBox="1"/>
          <p:nvPr/>
        </p:nvSpPr>
        <p:spPr>
          <a:xfrm>
            <a:off x="0" y="1066800"/>
            <a:ext cx="9144000" cy="400110"/>
          </a:xfrm>
          <a:prstGeom prst="rect">
            <a:avLst/>
          </a:prstGeom>
          <a:noFill/>
        </p:spPr>
        <p:txBody>
          <a:bodyPr wrap="square" rtlCol="0">
            <a:spAutoFit/>
          </a:bodyPr>
          <a:lstStyle/>
          <a:p>
            <a:pPr algn="ctr"/>
            <a:r>
              <a:rPr lang="en-US" sz="2000" b="0" dirty="0" smtClean="0">
                <a:solidFill>
                  <a:srgbClr val="FF0000"/>
                </a:solidFill>
                <a:latin typeface="Gill Sans"/>
                <a:cs typeface="Gill Sans"/>
              </a:rPr>
              <a:t>Now you understand what’s going on here!</a:t>
            </a:r>
            <a:endParaRPr lang="en-US" sz="2000" b="0" dirty="0">
              <a:solidFill>
                <a:srgbClr val="FF0000"/>
              </a:solidFill>
              <a:latin typeface="Gill Sans"/>
              <a:cs typeface="Gill Sans"/>
            </a:endParaRPr>
          </a:p>
        </p:txBody>
      </p:sp>
    </p:spTree>
    <p:extLst>
      <p:ext uri="{BB962C8B-B14F-4D97-AF65-F5344CB8AC3E}">
        <p14:creationId xmlns:p14="http://schemas.microsoft.com/office/powerpoint/2010/main" val="641861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295400"/>
            <a:ext cx="2514600" cy="5370701"/>
          </a:xfrm>
          <a:prstGeom prst="rect">
            <a:avLst/>
          </a:prstGeom>
          <a:noFill/>
        </p:spPr>
        <p:txBody>
          <a:bodyPr wrap="square" rtlCol="0">
            <a:spAutoFit/>
          </a:bodyPr>
          <a:lstStyle/>
          <a:p>
            <a:r>
              <a:rPr lang="en-US" sz="700" b="0" dirty="0" smtClean="0">
                <a:solidFill>
                  <a:schemeClr val="bg1"/>
                </a:solidFill>
              </a:rPr>
              <a:t>STAGE DEPENDENCIES:</a:t>
            </a:r>
          </a:p>
          <a:p>
            <a:r>
              <a:rPr lang="en-US" sz="700" b="0" dirty="0" smtClean="0">
                <a:solidFill>
                  <a:schemeClr val="bg1"/>
                </a:solidFill>
              </a:rPr>
              <a:t>  Stage-1 is a root stage</a:t>
            </a:r>
          </a:p>
          <a:p>
            <a:r>
              <a:rPr lang="en-US" sz="700" b="0" dirty="0" smtClean="0">
                <a:solidFill>
                  <a:schemeClr val="bg1"/>
                </a:solidFill>
              </a:rPr>
              <a:t>  Stage-2 depends on stages: Stage-1</a:t>
            </a:r>
          </a:p>
          <a:p>
            <a:r>
              <a:rPr lang="en-US" sz="700" b="0" dirty="0" smtClean="0">
                <a:solidFill>
                  <a:schemeClr val="bg1"/>
                </a:solidFill>
              </a:rPr>
              <a:t>  Stage-0 is a root stage</a:t>
            </a:r>
          </a:p>
          <a:p>
            <a:endParaRPr lang="en-US" sz="700" b="0" dirty="0" smtClean="0">
              <a:solidFill>
                <a:schemeClr val="bg1"/>
              </a:solidFill>
            </a:endParaRPr>
          </a:p>
          <a:p>
            <a:r>
              <a:rPr lang="en-US" sz="700" b="0" dirty="0" smtClean="0">
                <a:solidFill>
                  <a:schemeClr val="bg1"/>
                </a:solidFill>
              </a:rPr>
              <a:t>STAGE PLANS:</a:t>
            </a:r>
          </a:p>
          <a:p>
            <a:r>
              <a:rPr lang="en-US" sz="700" b="0" dirty="0" smtClean="0">
                <a:solidFill>
                  <a:schemeClr val="bg1"/>
                </a:solidFill>
              </a:rPr>
              <a:t>  Stage: Stage-1</a:t>
            </a:r>
          </a:p>
          <a:p>
            <a:r>
              <a:rPr lang="en-US" sz="700" b="0" dirty="0" smtClean="0">
                <a:solidFill>
                  <a:schemeClr val="bg1"/>
                </a:solidFill>
              </a:rPr>
              <a:t>    Map Reduce</a:t>
            </a:r>
          </a:p>
          <a:p>
            <a:r>
              <a:rPr lang="en-US" sz="700" b="0" dirty="0" smtClean="0">
                <a:solidFill>
                  <a:schemeClr val="bg1"/>
                </a:solidFill>
              </a:rPr>
              <a:t>      Alias -&gt; Map Operator Tree:</a:t>
            </a:r>
          </a:p>
          <a:p>
            <a:r>
              <a:rPr lang="en-US" sz="700" b="0" dirty="0" smtClean="0">
                <a:solidFill>
                  <a:schemeClr val="bg1"/>
                </a:solidFill>
              </a:rPr>
              <a:t>        s </a:t>
            </a:r>
          </a:p>
          <a:p>
            <a:r>
              <a:rPr lang="en-US" sz="700" b="0" dirty="0" smtClean="0">
                <a:solidFill>
                  <a:schemeClr val="bg1"/>
                </a:solidFill>
              </a:rPr>
              <a:t>          </a:t>
            </a:r>
            <a:r>
              <a:rPr lang="en-US" sz="700" b="0" dirty="0" err="1" smtClean="0">
                <a:solidFill>
                  <a:schemeClr val="bg1"/>
                </a:solidFill>
              </a:rPr>
              <a:t>TableScan</a:t>
            </a:r>
            <a:endParaRPr lang="en-US" sz="700" b="0" dirty="0" smtClean="0">
              <a:solidFill>
                <a:schemeClr val="bg1"/>
              </a:solidFill>
            </a:endParaRPr>
          </a:p>
          <a:p>
            <a:r>
              <a:rPr lang="en-US" sz="700" b="0" dirty="0" smtClean="0">
                <a:solidFill>
                  <a:schemeClr val="bg1"/>
                </a:solidFill>
              </a:rPr>
              <a:t>            alias: s</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sort order: +</a:t>
            </a:r>
          </a:p>
          <a:p>
            <a:r>
              <a:rPr lang="en-US" sz="700" b="0" dirty="0" smtClean="0">
                <a:solidFill>
                  <a:schemeClr val="bg1"/>
                </a:solidFill>
              </a:rPr>
              <a:t>                Map-reduce partition columns: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tag: 0</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k </a:t>
            </a:r>
          </a:p>
          <a:p>
            <a:r>
              <a:rPr lang="en-US" sz="700" b="0" dirty="0" smtClean="0">
                <a:solidFill>
                  <a:schemeClr val="bg1"/>
                </a:solidFill>
              </a:rPr>
              <a:t>          </a:t>
            </a:r>
            <a:r>
              <a:rPr lang="en-US" sz="700" b="0" dirty="0" err="1" smtClean="0">
                <a:solidFill>
                  <a:schemeClr val="bg1"/>
                </a:solidFill>
              </a:rPr>
              <a:t>TableScan</a:t>
            </a:r>
            <a:endParaRPr lang="en-US" sz="700" b="0" dirty="0" smtClean="0">
              <a:solidFill>
                <a:schemeClr val="bg1"/>
              </a:solidFill>
            </a:endParaRPr>
          </a:p>
          <a:p>
            <a:r>
              <a:rPr lang="en-US" sz="700" b="0" dirty="0" smtClean="0">
                <a:solidFill>
                  <a:schemeClr val="bg1"/>
                </a:solidFill>
              </a:rPr>
              <a:t>            alias: k</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sort order: +</a:t>
            </a:r>
          </a:p>
          <a:p>
            <a:r>
              <a:rPr lang="en-US" sz="700" b="0" dirty="0" smtClean="0">
                <a:solidFill>
                  <a:schemeClr val="bg1"/>
                </a:solidFill>
              </a:rPr>
              <a:t>                Map-reduce partition columns: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word</a:t>
            </a:r>
          </a:p>
          <a:p>
            <a:r>
              <a:rPr lang="en-US" sz="700" b="0" dirty="0" smtClean="0">
                <a:solidFill>
                  <a:schemeClr val="bg1"/>
                </a:solidFill>
              </a:rPr>
              <a:t>                      type: string</a:t>
            </a:r>
          </a:p>
          <a:p>
            <a:r>
              <a:rPr lang="en-US" sz="700" b="0" dirty="0" smtClean="0">
                <a:solidFill>
                  <a:schemeClr val="bg1"/>
                </a:solidFill>
              </a:rPr>
              <a:t>                tag: 1</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freq</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p:txBody>
      </p:sp>
      <p:sp>
        <p:nvSpPr>
          <p:cNvPr id="8" name="TextBox 7"/>
          <p:cNvSpPr txBox="1"/>
          <p:nvPr/>
        </p:nvSpPr>
        <p:spPr>
          <a:xfrm>
            <a:off x="2286000" y="3565535"/>
            <a:ext cx="4191000" cy="3216265"/>
          </a:xfrm>
          <a:prstGeom prst="rect">
            <a:avLst/>
          </a:prstGeom>
          <a:noFill/>
        </p:spPr>
        <p:txBody>
          <a:bodyPr wrap="square" rtlCol="0">
            <a:spAutoFit/>
          </a:bodyPr>
          <a:lstStyle/>
          <a:p>
            <a:r>
              <a:rPr lang="en-US" sz="700" b="0" dirty="0" smtClean="0">
                <a:solidFill>
                  <a:schemeClr val="bg1"/>
                </a:solidFill>
              </a:rPr>
              <a:t> Reduce Operator Tree:</a:t>
            </a:r>
          </a:p>
          <a:p>
            <a:r>
              <a:rPr lang="en-US" sz="700" b="0" dirty="0" smtClean="0">
                <a:solidFill>
                  <a:schemeClr val="bg1"/>
                </a:solidFill>
              </a:rPr>
              <a:t>        Join Operator</a:t>
            </a:r>
          </a:p>
          <a:p>
            <a:r>
              <a:rPr lang="en-US" sz="700" b="0" dirty="0" smtClean="0">
                <a:solidFill>
                  <a:schemeClr val="bg1"/>
                </a:solidFill>
              </a:rPr>
              <a:t>          condition map:</a:t>
            </a:r>
          </a:p>
          <a:p>
            <a:r>
              <a:rPr lang="en-US" sz="700" b="0" dirty="0" smtClean="0">
                <a:solidFill>
                  <a:schemeClr val="bg1"/>
                </a:solidFill>
              </a:rPr>
              <a:t>               Inner Join 0 to 1</a:t>
            </a:r>
          </a:p>
          <a:p>
            <a:r>
              <a:rPr lang="en-US" sz="700" b="0" dirty="0" smtClean="0">
                <a:solidFill>
                  <a:schemeClr val="bg1"/>
                </a:solidFill>
              </a:rPr>
              <a:t>          condition expressions:</a:t>
            </a:r>
          </a:p>
          <a:p>
            <a:r>
              <a:rPr lang="en-US" sz="700" b="0" dirty="0" smtClean="0">
                <a:solidFill>
                  <a:schemeClr val="bg1"/>
                </a:solidFill>
              </a:rPr>
              <a:t>            0 {VALUE._col0} {VALUE._col1}</a:t>
            </a:r>
          </a:p>
          <a:p>
            <a:r>
              <a:rPr lang="en-US" sz="700" b="0" dirty="0" smtClean="0">
                <a:solidFill>
                  <a:schemeClr val="bg1"/>
                </a:solidFill>
              </a:rPr>
              <a:t>            1 {VALUE._col0}</a:t>
            </a:r>
          </a:p>
          <a:p>
            <a:r>
              <a:rPr lang="en-US" sz="700" b="0" dirty="0" smtClean="0">
                <a:solidFill>
                  <a:schemeClr val="bg1"/>
                </a:solidFill>
              </a:rPr>
              <a:t>          </a:t>
            </a:r>
            <a:r>
              <a:rPr lang="en-US" sz="700" b="0" dirty="0" err="1" smtClean="0">
                <a:solidFill>
                  <a:schemeClr val="bg1"/>
                </a:solidFill>
              </a:rPr>
              <a:t>outputColumnNames</a:t>
            </a:r>
            <a:r>
              <a:rPr lang="en-US" sz="700" b="0" dirty="0" smtClean="0">
                <a:solidFill>
                  <a:schemeClr val="bg1"/>
                </a:solidFill>
              </a:rPr>
              <a:t>: _col0, _col1, _col2</a:t>
            </a:r>
          </a:p>
          <a:p>
            <a:r>
              <a:rPr lang="en-US" sz="700" b="0" dirty="0" smtClean="0">
                <a:solidFill>
                  <a:schemeClr val="bg1"/>
                </a:solidFill>
              </a:rPr>
              <a:t>          Filter Operator</a:t>
            </a:r>
          </a:p>
          <a:p>
            <a:r>
              <a:rPr lang="en-US" sz="700" b="0" dirty="0" smtClean="0">
                <a:solidFill>
                  <a:schemeClr val="bg1"/>
                </a:solidFill>
              </a:rPr>
              <a:t>            predicate:</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 &gt;= 1) and (_col2 &gt;= 1))</a:t>
            </a:r>
          </a:p>
          <a:p>
            <a:r>
              <a:rPr lang="en-US" sz="700" b="0" dirty="0" smtClean="0">
                <a:solidFill>
                  <a:schemeClr val="bg1"/>
                </a:solidFill>
              </a:rPr>
              <a:t>                type: </a:t>
            </a:r>
            <a:r>
              <a:rPr lang="en-US" sz="700" b="0" dirty="0" err="1" smtClean="0">
                <a:solidFill>
                  <a:schemeClr val="bg1"/>
                </a:solidFill>
              </a:rPr>
              <a:t>boolean</a:t>
            </a:r>
            <a:endParaRPr lang="en-US" sz="700" b="0" dirty="0" smtClean="0">
              <a:solidFill>
                <a:schemeClr val="bg1"/>
              </a:solidFill>
            </a:endParaRPr>
          </a:p>
          <a:p>
            <a:r>
              <a:rPr lang="en-US" sz="700" b="0" dirty="0" smtClean="0">
                <a:solidFill>
                  <a:schemeClr val="bg1"/>
                </a:solidFill>
              </a:rPr>
              <a:t>            Select Operator</a:t>
            </a:r>
          </a:p>
          <a:p>
            <a:r>
              <a:rPr lang="en-US" sz="700" b="0" dirty="0" smtClean="0">
                <a:solidFill>
                  <a:schemeClr val="bg1"/>
                </a:solidFill>
              </a:rPr>
              <a:t>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string</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_col2</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outputColumnNames</a:t>
            </a:r>
            <a:r>
              <a:rPr lang="en-US" sz="700" b="0" dirty="0" smtClean="0">
                <a:solidFill>
                  <a:schemeClr val="bg1"/>
                </a:solidFill>
              </a:rPr>
              <a:t>: _col0, _col1, _col2</a:t>
            </a:r>
          </a:p>
          <a:p>
            <a:r>
              <a:rPr lang="en-US" sz="700" b="0" dirty="0" smtClean="0">
                <a:solidFill>
                  <a:schemeClr val="bg1"/>
                </a:solidFill>
              </a:rPr>
              <a:t>              File Output Operator</a:t>
            </a:r>
          </a:p>
          <a:p>
            <a:r>
              <a:rPr lang="en-US" sz="700" b="0" dirty="0" smtClean="0">
                <a:solidFill>
                  <a:schemeClr val="bg1"/>
                </a:solidFill>
              </a:rPr>
              <a:t>                compressed: false</a:t>
            </a:r>
          </a:p>
          <a:p>
            <a:r>
              <a:rPr lang="en-US" sz="700" b="0" dirty="0" smtClean="0">
                <a:solidFill>
                  <a:schemeClr val="bg1"/>
                </a:solidFill>
              </a:rPr>
              <a:t>                </a:t>
            </a:r>
            <a:r>
              <a:rPr lang="en-US" sz="700" b="0" dirty="0" err="1" smtClean="0">
                <a:solidFill>
                  <a:schemeClr val="bg1"/>
                </a:solidFill>
              </a:rPr>
              <a:t>GlobalTableId</a:t>
            </a:r>
            <a:r>
              <a:rPr lang="en-US" sz="700" b="0" dirty="0" smtClean="0">
                <a:solidFill>
                  <a:schemeClr val="bg1"/>
                </a:solidFill>
              </a:rPr>
              <a:t>: 0</a:t>
            </a:r>
          </a:p>
          <a:p>
            <a:r>
              <a:rPr lang="en-US" sz="700" b="0" dirty="0" smtClean="0">
                <a:solidFill>
                  <a:schemeClr val="bg1"/>
                </a:solidFill>
              </a:rPr>
              <a:t>                table:</a:t>
            </a:r>
          </a:p>
          <a:p>
            <a:r>
              <a:rPr lang="en-US" sz="700" b="0" dirty="0" smtClean="0">
                <a:solidFill>
                  <a:schemeClr val="bg1"/>
                </a:solidFill>
              </a:rPr>
              <a:t>                    input format: </a:t>
            </a:r>
            <a:r>
              <a:rPr lang="en-US" sz="700" b="0" dirty="0" err="1" smtClean="0">
                <a:solidFill>
                  <a:schemeClr val="bg1"/>
                </a:solidFill>
              </a:rPr>
              <a:t>org.apache.hadoop.mapred.SequenceFileInputFormat</a:t>
            </a:r>
            <a:endParaRPr lang="en-US" sz="700" b="0" dirty="0" smtClean="0">
              <a:solidFill>
                <a:schemeClr val="bg1"/>
              </a:solidFill>
            </a:endParaRPr>
          </a:p>
          <a:p>
            <a:r>
              <a:rPr lang="en-US" sz="700" b="0" dirty="0" smtClean="0">
                <a:solidFill>
                  <a:schemeClr val="bg1"/>
                </a:solidFill>
              </a:rPr>
              <a:t>                    output format: </a:t>
            </a:r>
            <a:r>
              <a:rPr lang="en-US" sz="700" b="0" dirty="0" err="1" smtClean="0">
                <a:solidFill>
                  <a:schemeClr val="bg1"/>
                </a:solidFill>
              </a:rPr>
              <a:t>org.apache.hadoop.hive.ql.io.HiveSequenceFileOutputFormat</a:t>
            </a:r>
            <a:endParaRPr lang="en-US" sz="700" b="0" dirty="0" smtClean="0">
              <a:solidFill>
                <a:schemeClr val="bg1"/>
              </a:solidFill>
            </a:endParaRPr>
          </a:p>
          <a:p>
            <a:endParaRPr lang="en-US" sz="700" b="0" dirty="0" smtClean="0">
              <a:solidFill>
                <a:schemeClr val="bg1"/>
              </a:solidFill>
            </a:endParaRPr>
          </a:p>
          <a:p>
            <a:endParaRPr lang="en-US" sz="700" b="0" dirty="0" smtClean="0">
              <a:solidFill>
                <a:schemeClr val="bg1"/>
              </a:solidFill>
            </a:endParaRPr>
          </a:p>
        </p:txBody>
      </p:sp>
      <p:sp>
        <p:nvSpPr>
          <p:cNvPr id="9" name="TextBox 8"/>
          <p:cNvSpPr txBox="1"/>
          <p:nvPr/>
        </p:nvSpPr>
        <p:spPr>
          <a:xfrm>
            <a:off x="5181600" y="1565970"/>
            <a:ext cx="3810000" cy="3539430"/>
          </a:xfrm>
          <a:prstGeom prst="rect">
            <a:avLst/>
          </a:prstGeom>
          <a:noFill/>
        </p:spPr>
        <p:txBody>
          <a:bodyPr wrap="square" rtlCol="0">
            <a:spAutoFit/>
          </a:bodyPr>
          <a:lstStyle/>
          <a:p>
            <a:r>
              <a:rPr lang="en-US" sz="700" b="0" dirty="0" smtClean="0">
                <a:solidFill>
                  <a:schemeClr val="bg1"/>
                </a:solidFill>
              </a:rPr>
              <a:t> Stage: Stage-2</a:t>
            </a:r>
          </a:p>
          <a:p>
            <a:r>
              <a:rPr lang="en-US" sz="700" b="0" dirty="0" smtClean="0">
                <a:solidFill>
                  <a:schemeClr val="bg1"/>
                </a:solidFill>
              </a:rPr>
              <a:t>    Map Reduce</a:t>
            </a:r>
          </a:p>
          <a:p>
            <a:r>
              <a:rPr lang="en-US" sz="700" b="0" dirty="0" smtClean="0">
                <a:solidFill>
                  <a:schemeClr val="bg1"/>
                </a:solidFill>
              </a:rPr>
              <a:t>      Alias -&gt; Map Operator Tree:</a:t>
            </a:r>
          </a:p>
          <a:p>
            <a:r>
              <a:rPr lang="en-US" sz="700" b="0" dirty="0" smtClean="0">
                <a:solidFill>
                  <a:schemeClr val="bg1"/>
                </a:solidFill>
              </a:rPr>
              <a:t>        hdfs://localhost:8022/tmp/hive-training/364214370/10002 </a:t>
            </a:r>
          </a:p>
          <a:p>
            <a:r>
              <a:rPr lang="en-US" sz="700" b="0" dirty="0" smtClean="0">
                <a:solidFill>
                  <a:schemeClr val="bg1"/>
                </a:solidFill>
              </a:rPr>
              <a:t>            Reduce Output Operator</a:t>
            </a:r>
          </a:p>
          <a:p>
            <a:r>
              <a:rPr lang="en-US" sz="700" b="0" dirty="0" smtClean="0">
                <a:solidFill>
                  <a:schemeClr val="bg1"/>
                </a:solidFill>
              </a:rPr>
              <a:t>              key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sort order: -</a:t>
            </a:r>
          </a:p>
          <a:p>
            <a:r>
              <a:rPr lang="en-US" sz="700" b="0" dirty="0" smtClean="0">
                <a:solidFill>
                  <a:schemeClr val="bg1"/>
                </a:solidFill>
              </a:rPr>
              <a:t>              tag: -1</a:t>
            </a:r>
          </a:p>
          <a:p>
            <a:r>
              <a:rPr lang="en-US" sz="700" b="0" dirty="0" smtClean="0">
                <a:solidFill>
                  <a:schemeClr val="bg1"/>
                </a:solidFill>
              </a:rPr>
              <a:t>              value expressions:</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_col0</a:t>
            </a:r>
          </a:p>
          <a:p>
            <a:r>
              <a:rPr lang="en-US" sz="700" b="0" dirty="0" smtClean="0">
                <a:solidFill>
                  <a:schemeClr val="bg1"/>
                </a:solidFill>
              </a:rPr>
              <a:t>                    type: string</a:t>
            </a: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_col1</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a:t>
            </a:r>
            <a:r>
              <a:rPr lang="en-US" sz="700" b="0" dirty="0" err="1" smtClean="0">
                <a:solidFill>
                  <a:schemeClr val="bg1"/>
                </a:solidFill>
              </a:rPr>
              <a:t>expr</a:t>
            </a:r>
            <a:r>
              <a:rPr lang="en-US" sz="700" b="0" dirty="0" smtClean="0">
                <a:solidFill>
                  <a:schemeClr val="bg1"/>
                </a:solidFill>
              </a:rPr>
              <a:t>: _col2</a:t>
            </a:r>
          </a:p>
          <a:p>
            <a:r>
              <a:rPr lang="en-US" sz="700" b="0" dirty="0" smtClean="0">
                <a:solidFill>
                  <a:schemeClr val="bg1"/>
                </a:solidFill>
              </a:rPr>
              <a:t>                    type: </a:t>
            </a:r>
            <a:r>
              <a:rPr lang="en-US" sz="700" b="0" dirty="0" err="1" smtClean="0">
                <a:solidFill>
                  <a:schemeClr val="bg1"/>
                </a:solidFill>
              </a:rPr>
              <a:t>int</a:t>
            </a:r>
            <a:endParaRPr lang="en-US" sz="700" b="0" dirty="0" smtClean="0">
              <a:solidFill>
                <a:schemeClr val="bg1"/>
              </a:solidFill>
            </a:endParaRPr>
          </a:p>
          <a:p>
            <a:r>
              <a:rPr lang="en-US" sz="700" b="0" dirty="0" smtClean="0">
                <a:solidFill>
                  <a:schemeClr val="bg1"/>
                </a:solidFill>
              </a:rPr>
              <a:t>      Reduce Operator Tree:</a:t>
            </a:r>
          </a:p>
          <a:p>
            <a:r>
              <a:rPr lang="en-US" sz="700" b="0" dirty="0" smtClean="0">
                <a:solidFill>
                  <a:schemeClr val="bg1"/>
                </a:solidFill>
              </a:rPr>
              <a:t>        Extract</a:t>
            </a:r>
          </a:p>
          <a:p>
            <a:r>
              <a:rPr lang="en-US" sz="700" b="0" dirty="0" smtClean="0">
                <a:solidFill>
                  <a:schemeClr val="bg1"/>
                </a:solidFill>
              </a:rPr>
              <a:t>          Limit</a:t>
            </a:r>
          </a:p>
          <a:p>
            <a:r>
              <a:rPr lang="en-US" sz="700" b="0" dirty="0" smtClean="0">
                <a:solidFill>
                  <a:schemeClr val="bg1"/>
                </a:solidFill>
              </a:rPr>
              <a:t>            File Output Operator</a:t>
            </a:r>
          </a:p>
          <a:p>
            <a:r>
              <a:rPr lang="en-US" sz="700" b="0" dirty="0" smtClean="0">
                <a:solidFill>
                  <a:schemeClr val="bg1"/>
                </a:solidFill>
              </a:rPr>
              <a:t>              compressed: false</a:t>
            </a:r>
          </a:p>
          <a:p>
            <a:r>
              <a:rPr lang="en-US" sz="700" b="0" dirty="0" smtClean="0">
                <a:solidFill>
                  <a:schemeClr val="bg1"/>
                </a:solidFill>
              </a:rPr>
              <a:t>              </a:t>
            </a:r>
            <a:r>
              <a:rPr lang="en-US" sz="700" b="0" dirty="0" err="1" smtClean="0">
                <a:solidFill>
                  <a:schemeClr val="bg1"/>
                </a:solidFill>
              </a:rPr>
              <a:t>GlobalTableId</a:t>
            </a:r>
            <a:r>
              <a:rPr lang="en-US" sz="700" b="0" dirty="0" smtClean="0">
                <a:solidFill>
                  <a:schemeClr val="bg1"/>
                </a:solidFill>
              </a:rPr>
              <a:t>: 0</a:t>
            </a:r>
          </a:p>
          <a:p>
            <a:r>
              <a:rPr lang="en-US" sz="700" b="0" dirty="0" smtClean="0">
                <a:solidFill>
                  <a:schemeClr val="bg1"/>
                </a:solidFill>
              </a:rPr>
              <a:t>              table:</a:t>
            </a:r>
          </a:p>
          <a:p>
            <a:r>
              <a:rPr lang="en-US" sz="700" b="0" dirty="0" smtClean="0">
                <a:solidFill>
                  <a:schemeClr val="bg1"/>
                </a:solidFill>
              </a:rPr>
              <a:t>                  input format: </a:t>
            </a:r>
            <a:r>
              <a:rPr lang="en-US" sz="700" b="0" dirty="0" err="1" smtClean="0">
                <a:solidFill>
                  <a:schemeClr val="bg1"/>
                </a:solidFill>
              </a:rPr>
              <a:t>org.apache.hadoop.mapred.TextInputFormat</a:t>
            </a:r>
            <a:endParaRPr lang="en-US" sz="700" b="0" dirty="0" smtClean="0">
              <a:solidFill>
                <a:schemeClr val="bg1"/>
              </a:solidFill>
            </a:endParaRPr>
          </a:p>
          <a:p>
            <a:r>
              <a:rPr lang="en-US" sz="700" b="0" dirty="0" smtClean="0">
                <a:solidFill>
                  <a:schemeClr val="bg1"/>
                </a:solidFill>
              </a:rPr>
              <a:t>                  output format: </a:t>
            </a:r>
            <a:r>
              <a:rPr lang="en-US" sz="700" b="0" dirty="0" err="1" smtClean="0">
                <a:solidFill>
                  <a:schemeClr val="bg1"/>
                </a:solidFill>
              </a:rPr>
              <a:t>org.apache.hadoop.hive.ql.io.HiveIgnoreKeyTextOutputFormat</a:t>
            </a:r>
            <a:endParaRPr lang="en-US" sz="700" b="0" dirty="0" smtClean="0">
              <a:solidFill>
                <a:schemeClr val="bg1"/>
              </a:solidFill>
            </a:endParaRPr>
          </a:p>
          <a:p>
            <a:endParaRPr lang="en-US" sz="700" b="0" dirty="0" smtClean="0">
              <a:solidFill>
                <a:schemeClr val="bg1"/>
              </a:solidFill>
            </a:endParaRPr>
          </a:p>
          <a:p>
            <a:endParaRPr lang="en-US" sz="700" b="0" dirty="0" smtClean="0">
              <a:solidFill>
                <a:schemeClr val="bg1"/>
              </a:solidFill>
            </a:endParaRPr>
          </a:p>
          <a:p>
            <a:r>
              <a:rPr lang="en-US" sz="700" b="0" dirty="0" smtClean="0">
                <a:solidFill>
                  <a:schemeClr val="bg1"/>
                </a:solidFill>
              </a:rPr>
              <a:t> Stage: Stage-0</a:t>
            </a:r>
          </a:p>
          <a:p>
            <a:r>
              <a:rPr lang="en-US" sz="700" b="0" dirty="0" smtClean="0">
                <a:solidFill>
                  <a:schemeClr val="bg1"/>
                </a:solidFill>
              </a:rPr>
              <a:t>    Fetch Operator</a:t>
            </a:r>
          </a:p>
          <a:p>
            <a:r>
              <a:rPr lang="en-US" sz="700" b="0" dirty="0" smtClean="0">
                <a:solidFill>
                  <a:schemeClr val="bg1"/>
                </a:solidFill>
              </a:rPr>
              <a:t>      limit: 10</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
        <p:nvSpPr>
          <p:cNvPr id="10" name="TextBox 9"/>
          <p:cNvSpPr txBox="1"/>
          <p:nvPr/>
        </p:nvSpPr>
        <p:spPr>
          <a:xfrm>
            <a:off x="0" y="1066800"/>
            <a:ext cx="9144000" cy="400110"/>
          </a:xfrm>
          <a:prstGeom prst="rect">
            <a:avLst/>
          </a:prstGeom>
          <a:noFill/>
        </p:spPr>
        <p:txBody>
          <a:bodyPr wrap="square" rtlCol="0">
            <a:spAutoFit/>
          </a:bodyPr>
          <a:lstStyle/>
          <a:p>
            <a:pPr algn="ctr"/>
            <a:r>
              <a:rPr lang="en-US" sz="2000" b="0" dirty="0" smtClean="0">
                <a:solidFill>
                  <a:srgbClr val="FF0000"/>
                </a:solidFill>
                <a:latin typeface="Gill Sans"/>
                <a:cs typeface="Gill Sans"/>
              </a:rPr>
              <a:t>Now you understand what’s going on here!</a:t>
            </a:r>
            <a:endParaRPr lang="en-US" sz="2000" b="0" dirty="0">
              <a:solidFill>
                <a:srgbClr val="FF0000"/>
              </a:solidFill>
              <a:latin typeface="Gill Sans"/>
              <a:cs typeface="Gill Sans"/>
            </a:endParaRPr>
          </a:p>
        </p:txBody>
      </p:sp>
    </p:spTree>
    <p:extLst>
      <p:ext uri="{BB962C8B-B14F-4D97-AF65-F5344CB8AC3E}">
        <p14:creationId xmlns:p14="http://schemas.microsoft.com/office/powerpoint/2010/main" val="1780597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2667000" y="5334000"/>
            <a:ext cx="1192306" cy="1066800"/>
          </a:xfrm>
          <a:prstGeom prst="rect">
            <a:avLst/>
          </a:prstGeom>
        </p:spPr>
      </p:pic>
      <p:sp>
        <p:nvSpPr>
          <p:cNvPr id="9" name="Rectangle 8"/>
          <p:cNvSpPr/>
          <p:nvPr/>
        </p:nvSpPr>
        <p:spPr bwMode="auto">
          <a:xfrm>
            <a:off x="1981200" y="3048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Execution Layer</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10" name="Rectangle 9"/>
          <p:cNvSpPr/>
          <p:nvPr/>
        </p:nvSpPr>
        <p:spPr bwMode="auto">
          <a:xfrm>
            <a:off x="1981200" y="2133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SQL query interface</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11" name="TextBox 10"/>
          <p:cNvSpPr txBox="1"/>
          <p:nvPr/>
        </p:nvSpPr>
        <p:spPr>
          <a:xfrm>
            <a:off x="1981200" y="1091624"/>
            <a:ext cx="5029200" cy="584776"/>
          </a:xfrm>
          <a:prstGeom prst="rect">
            <a:avLst/>
          </a:prstGeom>
          <a:noFill/>
        </p:spPr>
        <p:txBody>
          <a:bodyPr wrap="square" rtlCol="0">
            <a:spAutoFit/>
          </a:bodyPr>
          <a:lstStyle/>
          <a:p>
            <a:pPr algn="ctr"/>
            <a:r>
              <a:rPr lang="en-US" sz="3200" b="0" dirty="0" smtClean="0">
                <a:solidFill>
                  <a:schemeClr val="bg2"/>
                </a:solidFill>
                <a:latin typeface="Gill Sans"/>
                <a:cs typeface="Gill Sans"/>
              </a:rPr>
              <a:t>SQL-on-Hadoop</a:t>
            </a:r>
            <a:endParaRPr lang="en-US" sz="3200" b="0" dirty="0">
              <a:solidFill>
                <a:schemeClr val="bg2"/>
              </a:solidFill>
              <a:latin typeface="Gill Sans"/>
              <a:cs typeface="Gill Sans"/>
            </a:endParaRP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5410200"/>
            <a:ext cx="2362200" cy="835505"/>
          </a:xfrm>
          <a:prstGeom prst="rect">
            <a:avLst/>
          </a:prstGeom>
        </p:spPr>
      </p:pic>
      <p:sp>
        <p:nvSpPr>
          <p:cNvPr id="8" name="Rectangle 7"/>
          <p:cNvSpPr/>
          <p:nvPr/>
        </p:nvSpPr>
        <p:spPr bwMode="auto">
          <a:xfrm>
            <a:off x="1981200" y="3962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12" name="Rectangle 11"/>
          <p:cNvSpPr/>
          <p:nvPr/>
        </p:nvSpPr>
        <p:spPr bwMode="auto">
          <a:xfrm>
            <a:off x="5867400" y="3962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2"/>
                </a:solidFill>
                <a:effectLst/>
                <a:latin typeface="Gill Sans"/>
                <a:cs typeface="Gill Sans"/>
              </a:rPr>
              <a:t>Other Data Sources</a:t>
            </a:r>
          </a:p>
        </p:txBody>
      </p:sp>
    </p:spTree>
    <p:extLst>
      <p:ext uri="{BB962C8B-B14F-4D97-AF65-F5344CB8AC3E}">
        <p14:creationId xmlns:p14="http://schemas.microsoft.com/office/powerpoint/2010/main" val="24531940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752600" y="3376136"/>
            <a:ext cx="6477000" cy="738664"/>
          </a:xfrm>
          <a:prstGeom prst="rect">
            <a:avLst/>
          </a:prstGeom>
          <a:noFill/>
        </p:spPr>
        <p:txBody>
          <a:bodyPr wrap="square" rtlCol="0">
            <a:spAutoFit/>
          </a:bodyPr>
          <a:lstStyle/>
          <a:p>
            <a:r>
              <a:rPr lang="en-US" sz="1400" b="0" dirty="0" err="1">
                <a:solidFill>
                  <a:schemeClr val="bg1"/>
                </a:solidFill>
                <a:latin typeface="Andale Mono"/>
                <a:cs typeface="Andale Mono"/>
              </a:rPr>
              <a:t>val</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sqlContext</a:t>
            </a:r>
            <a:r>
              <a:rPr lang="en-US" sz="1400" b="0" dirty="0">
                <a:solidFill>
                  <a:schemeClr val="bg1"/>
                </a:solidFill>
                <a:latin typeface="Andale Mono"/>
                <a:cs typeface="Andale Mono"/>
              </a:rPr>
              <a:t> = ... // An existing </a:t>
            </a:r>
            <a:r>
              <a:rPr lang="en-US" sz="1400" b="0" dirty="0" err="1">
                <a:solidFill>
                  <a:schemeClr val="bg1"/>
                </a:solidFill>
                <a:latin typeface="Andale Mono"/>
                <a:cs typeface="Andale Mono"/>
              </a:rPr>
              <a:t>SQLContext</a:t>
            </a:r>
            <a:endParaRPr lang="en-US" sz="1400" b="0" dirty="0">
              <a:solidFill>
                <a:schemeClr val="bg1"/>
              </a:solidFill>
              <a:latin typeface="Andale Mono"/>
              <a:cs typeface="Andale Mono"/>
            </a:endParaRPr>
          </a:p>
          <a:p>
            <a:r>
              <a:rPr lang="en-US" sz="1400" b="0" dirty="0" err="1">
                <a:solidFill>
                  <a:schemeClr val="bg1"/>
                </a:solidFill>
                <a:latin typeface="Andale Mono"/>
                <a:cs typeface="Andale Mono"/>
              </a:rPr>
              <a:t>val</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df</a:t>
            </a:r>
            <a:r>
              <a:rPr lang="en-US" sz="1400" b="0" dirty="0">
                <a:solidFill>
                  <a:schemeClr val="bg1"/>
                </a:solidFill>
                <a:latin typeface="Andale Mono"/>
                <a:cs typeface="Andale Mono"/>
              </a:rPr>
              <a:t> = </a:t>
            </a:r>
            <a:r>
              <a:rPr lang="en-US" sz="1400" b="0" dirty="0" err="1">
                <a:solidFill>
                  <a:schemeClr val="bg1"/>
                </a:solidFill>
                <a:latin typeface="Andale Mono"/>
                <a:cs typeface="Andale Mono"/>
              </a:rPr>
              <a:t>sqlContext.sql</a:t>
            </a:r>
            <a:r>
              <a:rPr lang="en-US" sz="1400" b="0" dirty="0">
                <a:solidFill>
                  <a:schemeClr val="bg1"/>
                </a:solidFill>
                <a:latin typeface="Andale Mono"/>
                <a:cs typeface="Andale Mono"/>
              </a:rPr>
              <a:t>("SELECT * FROM table"</a:t>
            </a:r>
            <a:r>
              <a:rPr lang="en-US" sz="1400" b="0" dirty="0" smtClean="0">
                <a:solidFill>
                  <a:schemeClr val="bg1"/>
                </a:solidFill>
                <a:latin typeface="Andale Mono"/>
                <a:cs typeface="Andale Mono"/>
              </a:rPr>
              <a:t>)</a:t>
            </a:r>
          </a:p>
          <a:p>
            <a:r>
              <a:rPr lang="en-US" sz="1400" b="0" dirty="0" smtClean="0">
                <a:solidFill>
                  <a:schemeClr val="bg1"/>
                </a:solidFill>
                <a:latin typeface="Andale Mono"/>
                <a:cs typeface="Andale Mono"/>
              </a:rPr>
              <a:t>// </a:t>
            </a:r>
            <a:r>
              <a:rPr lang="en-US" sz="1400" b="0" dirty="0" err="1" smtClean="0">
                <a:solidFill>
                  <a:schemeClr val="bg1"/>
                </a:solidFill>
                <a:latin typeface="Andale Mono"/>
                <a:cs typeface="Andale Mono"/>
              </a:rPr>
              <a:t>df</a:t>
            </a:r>
            <a:r>
              <a:rPr lang="en-US" sz="1400" b="0" dirty="0" smtClean="0">
                <a:solidFill>
                  <a:schemeClr val="bg1"/>
                </a:solidFill>
                <a:latin typeface="Andale Mono"/>
                <a:cs typeface="Andale Mono"/>
              </a:rPr>
              <a:t> is a </a:t>
            </a:r>
            <a:r>
              <a:rPr lang="en-US" sz="1400" b="0" dirty="0" err="1" smtClean="0">
                <a:solidFill>
                  <a:schemeClr val="bg1"/>
                </a:solidFill>
                <a:latin typeface="Andale Mono"/>
                <a:cs typeface="Andale Mono"/>
              </a:rPr>
              <a:t>dataframe</a:t>
            </a:r>
            <a:r>
              <a:rPr lang="en-US" sz="1400" b="0" dirty="0" smtClean="0">
                <a:solidFill>
                  <a:schemeClr val="bg1"/>
                </a:solidFill>
                <a:latin typeface="Andale Mono"/>
                <a:cs typeface="Andale Mono"/>
              </a:rPr>
              <a:t>, can be further manipulated...</a:t>
            </a:r>
            <a:endParaRPr lang="en-US" sz="1400" b="0" dirty="0">
              <a:solidFill>
                <a:schemeClr val="bg1"/>
              </a:solidFill>
              <a:latin typeface="Andale Mono"/>
              <a:cs typeface="Andale Mono"/>
            </a:endParaRPr>
          </a:p>
        </p:txBody>
      </p:sp>
      <p:sp>
        <p:nvSpPr>
          <p:cNvPr id="11" name="TextBox 10"/>
          <p:cNvSpPr txBox="1"/>
          <p:nvPr/>
        </p:nvSpPr>
        <p:spPr>
          <a:xfrm>
            <a:off x="1752600" y="4495800"/>
            <a:ext cx="6477000" cy="1600438"/>
          </a:xfrm>
          <a:prstGeom prst="rect">
            <a:avLst/>
          </a:prstGeom>
          <a:noFill/>
        </p:spPr>
        <p:txBody>
          <a:bodyPr wrap="square" rtlCol="0">
            <a:spAutoFit/>
          </a:bodyPr>
          <a:lstStyle/>
          <a:p>
            <a:r>
              <a:rPr lang="en-US" sz="1400" b="0" dirty="0" smtClean="0">
                <a:solidFill>
                  <a:schemeClr val="bg1"/>
                </a:solidFill>
                <a:latin typeface="Andale Mono"/>
                <a:cs typeface="Andale Mono"/>
              </a:rPr>
              <a:t>// employees is a </a:t>
            </a:r>
            <a:r>
              <a:rPr lang="en-US" sz="1400" b="0" dirty="0" err="1" smtClean="0">
                <a:solidFill>
                  <a:schemeClr val="bg1"/>
                </a:solidFill>
                <a:latin typeface="Andale Mono"/>
                <a:cs typeface="Andale Mono"/>
              </a:rPr>
              <a:t>dataframe</a:t>
            </a:r>
            <a:r>
              <a:rPr lang="en-US" sz="1400" b="0" dirty="0" smtClean="0">
                <a:solidFill>
                  <a:schemeClr val="bg1"/>
                </a:solidFill>
                <a:latin typeface="Andale Mono"/>
                <a:cs typeface="Andale Mono"/>
              </a:rPr>
              <a:t>:</a:t>
            </a:r>
          </a:p>
          <a:p>
            <a:r>
              <a:rPr lang="en-US" sz="1400" b="0" dirty="0" smtClean="0">
                <a:solidFill>
                  <a:schemeClr val="bg1"/>
                </a:solidFill>
                <a:latin typeface="Andale Mono"/>
                <a:cs typeface="Andale Mono"/>
              </a:rPr>
              <a:t>employees</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  .join(</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employees ("</a:t>
            </a:r>
            <a:r>
              <a:rPr lang="en-US" sz="1400" b="0" dirty="0" err="1">
                <a:solidFill>
                  <a:schemeClr val="bg1"/>
                </a:solidFill>
                <a:latin typeface="Andale Mono"/>
                <a:cs typeface="Andale Mono"/>
              </a:rPr>
              <a:t>deptId</a:t>
            </a:r>
            <a:r>
              <a:rPr lang="en-US" sz="1400" b="0" dirty="0">
                <a:solidFill>
                  <a:schemeClr val="bg1"/>
                </a:solidFill>
                <a:latin typeface="Andale Mono"/>
                <a:cs typeface="Andale Mono"/>
              </a:rPr>
              <a:t>") === </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("id"))</a:t>
            </a:r>
          </a:p>
          <a:p>
            <a:r>
              <a:rPr lang="en-US" sz="1400" b="0" dirty="0">
                <a:solidFill>
                  <a:schemeClr val="bg1"/>
                </a:solidFill>
                <a:latin typeface="Andale Mono"/>
                <a:cs typeface="Andale Mono"/>
              </a:rPr>
              <a:t>  .where(employees("gender") === "female")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groupBy</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("id"), </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("name"))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agg</a:t>
            </a:r>
            <a:r>
              <a:rPr lang="en-US" sz="1400" b="0" dirty="0">
                <a:solidFill>
                  <a:schemeClr val="bg1"/>
                </a:solidFill>
                <a:latin typeface="Andale Mono"/>
                <a:cs typeface="Andale Mono"/>
              </a:rPr>
              <a:t>(</a:t>
            </a:r>
            <a:r>
              <a:rPr lang="en-US" sz="1400" b="0" dirty="0" smtClean="0">
                <a:solidFill>
                  <a:schemeClr val="bg1"/>
                </a:solidFill>
                <a:latin typeface="Andale Mono"/>
                <a:cs typeface="Andale Mono"/>
              </a:rPr>
              <a:t>count(</a:t>
            </a:r>
            <a:r>
              <a:rPr lang="en-US" sz="1400" b="0" dirty="0">
                <a:solidFill>
                  <a:schemeClr val="bg1"/>
                </a:solidFill>
                <a:latin typeface="Andale Mono"/>
                <a:cs typeface="Andale Mono"/>
              </a:rPr>
              <a:t>"name")</a:t>
            </a:r>
            <a:r>
              <a:rPr lang="en-US" sz="1400" b="0" dirty="0" smtClean="0">
                <a:solidFill>
                  <a:schemeClr val="bg1"/>
                </a:solidFill>
                <a:latin typeface="Andale Mono"/>
                <a:cs typeface="Andale Mono"/>
              </a:rPr>
              <a:t>)</a:t>
            </a:r>
          </a:p>
          <a:p>
            <a:endParaRPr lang="en-US" sz="1400" b="0" dirty="0">
              <a:solidFill>
                <a:schemeClr val="bg1"/>
              </a:solidFill>
              <a:latin typeface="Andale Mono"/>
              <a:cs typeface="Andale Mono"/>
            </a:endParaRP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about Spark SQL?</a:t>
            </a: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Based on the </a:t>
            </a:r>
            <a:r>
              <a:rPr lang="en-US" sz="2400" b="0" kern="0" dirty="0" err="1">
                <a:solidFill>
                  <a:srgbClr val="000000"/>
                </a:solidFill>
                <a:latin typeface="Gill Sans"/>
                <a:cs typeface="Gill Sans"/>
              </a:rPr>
              <a:t>DataFrame</a:t>
            </a:r>
            <a:r>
              <a:rPr lang="en-US" sz="2400" b="0" kern="0" dirty="0">
                <a:solidFill>
                  <a:srgbClr val="000000"/>
                </a:solidFill>
                <a:latin typeface="Gill Sans"/>
                <a:cs typeface="Gill Sans"/>
              </a:rPr>
              <a:t> API:</a:t>
            </a:r>
          </a:p>
        </p:txBody>
      </p:sp>
      <p:sp>
        <p:nvSpPr>
          <p:cNvPr id="8" name="TextBox 7"/>
          <p:cNvSpPr txBox="1"/>
          <p:nvPr/>
        </p:nvSpPr>
        <p:spPr>
          <a:xfrm>
            <a:off x="0" y="18829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 distributed collection of data organized into named columns</a:t>
            </a:r>
          </a:p>
        </p:txBody>
      </p:sp>
      <p:sp>
        <p:nvSpPr>
          <p:cNvPr id="9" name="TextBox 8"/>
          <p:cNvSpPr txBox="1"/>
          <p:nvPr/>
        </p:nvSpPr>
        <p:spPr>
          <a:xfrm>
            <a:off x="0" y="25716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Two ways of specifying SQL queries:</a:t>
            </a:r>
          </a:p>
        </p:txBody>
      </p:sp>
      <p:sp>
        <p:nvSpPr>
          <p:cNvPr id="12" name="TextBox 11"/>
          <p:cNvSpPr txBox="1"/>
          <p:nvPr/>
        </p:nvSpPr>
        <p:spPr>
          <a:xfrm>
            <a:off x="0" y="30480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Directly:</a:t>
            </a:r>
          </a:p>
        </p:txBody>
      </p:sp>
      <p:sp>
        <p:nvSpPr>
          <p:cNvPr id="13" name="TextBox 12"/>
          <p:cNvSpPr txBox="1"/>
          <p:nvPr/>
        </p:nvSpPr>
        <p:spPr>
          <a:xfrm>
            <a:off x="0" y="417189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Via </a:t>
            </a:r>
            <a:r>
              <a:rPr lang="en-US" sz="2000" b="0" kern="0" dirty="0" err="1">
                <a:solidFill>
                  <a:srgbClr val="0070C0"/>
                </a:solidFill>
                <a:latin typeface="Gill Sans"/>
                <a:cs typeface="Gill Sans"/>
              </a:rPr>
              <a:t>DataFrame</a:t>
            </a:r>
            <a:r>
              <a:rPr lang="en-US" sz="2000" b="0" kern="0" dirty="0">
                <a:solidFill>
                  <a:srgbClr val="0070C0"/>
                </a:solidFill>
                <a:latin typeface="Gill Sans"/>
                <a:cs typeface="Gill Sans"/>
              </a:rPr>
              <a:t> API:</a:t>
            </a:r>
          </a:p>
        </p:txBody>
      </p:sp>
    </p:spTree>
    <p:extLst>
      <p:ext uri="{BB962C8B-B14F-4D97-AF65-F5344CB8AC3E}">
        <p14:creationId xmlns:p14="http://schemas.microsoft.com/office/powerpoint/2010/main" val="706311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7" grpId="0"/>
      <p:bldP spid="8" grpId="0"/>
      <p:bldP spid="9"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839487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7" grpId="0" animBg="1"/>
      <p:bldP spid="3" grpId="0" animBg="1"/>
      <p:bldP spid="8" grpId="0" animBg="1"/>
      <p:bldP spid="23" grpId="0" animBg="1"/>
      <p:bldP spid="24" grpId="0" animBg="1"/>
      <p:bldP spid="25" grpId="0"/>
      <p:bldP spid="26" grpId="0"/>
      <p:bldP spid="27" grpId="0"/>
      <p:bldP spid="34" grpId="0" animBg="1"/>
      <p:bldP spid="3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parkSQL-optimizat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27" y="2438400"/>
            <a:ext cx="8603673" cy="1752600"/>
          </a:xfrm>
          <a:prstGeom prst="rect">
            <a:avLst/>
          </a:prstGeom>
        </p:spPr>
      </p:pic>
      <p:sp>
        <p:nvSpPr>
          <p:cNvPr id="4" name="TextBox 3"/>
          <p:cNvSpPr txBox="1"/>
          <p:nvPr/>
        </p:nvSpPr>
        <p:spPr>
          <a:xfrm>
            <a:off x="7470" y="5562600"/>
            <a:ext cx="9136529" cy="400110"/>
          </a:xfrm>
          <a:prstGeom prst="rect">
            <a:avLst/>
          </a:prstGeom>
          <a:noFill/>
        </p:spPr>
        <p:txBody>
          <a:bodyPr wrap="square" rtlCol="0">
            <a:spAutoFit/>
          </a:bodyPr>
          <a:lstStyle/>
          <a:p>
            <a:pPr algn="ctr"/>
            <a:r>
              <a:rPr lang="en-US" sz="2000" b="0" dirty="0" smtClean="0">
                <a:solidFill>
                  <a:srgbClr val="FF0000"/>
                </a:solidFill>
                <a:latin typeface="Gill Sans"/>
                <a:cs typeface="Gill Sans"/>
              </a:rPr>
              <a:t>At the end of the day… it’s transformations on RDDs</a:t>
            </a: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Spark SQL: Query Planning</a:t>
            </a:r>
          </a:p>
        </p:txBody>
      </p:sp>
    </p:spTree>
    <p:extLst>
      <p:ext uri="{BB962C8B-B14F-4D97-AF65-F5344CB8AC3E}">
        <p14:creationId xmlns:p14="http://schemas.microsoft.com/office/powerpoint/2010/main" val="1033790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park-physic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24000"/>
            <a:ext cx="6774180" cy="4358640"/>
          </a:xfrm>
          <a:prstGeom prst="rect">
            <a:avLst/>
          </a:prstGeom>
        </p:spPr>
      </p:pic>
      <p:sp>
        <p:nvSpPr>
          <p:cNvPr id="7" name="TextBox 6"/>
          <p:cNvSpPr txBox="1"/>
          <p:nvPr/>
        </p:nvSpPr>
        <p:spPr>
          <a:xfrm>
            <a:off x="5867400" y="5710535"/>
            <a:ext cx="2510122" cy="461665"/>
          </a:xfrm>
          <a:prstGeom prst="rect">
            <a:avLst/>
          </a:prstGeom>
          <a:noFill/>
        </p:spPr>
        <p:txBody>
          <a:bodyPr wrap="none" rtlCol="0">
            <a:spAutoFit/>
          </a:bodyPr>
          <a:lstStyle/>
          <a:p>
            <a:r>
              <a:rPr lang="en-US" sz="2400" b="0" dirty="0" smtClean="0">
                <a:solidFill>
                  <a:srgbClr val="FF0000"/>
                </a:solidFill>
                <a:latin typeface="Gill Sans"/>
                <a:cs typeface="Gill Sans"/>
              </a:rPr>
              <a:t>= Reduce-side join</a:t>
            </a:r>
            <a:endParaRPr lang="en-US" sz="2400" b="0" dirty="0">
              <a:solidFill>
                <a:srgbClr val="FF0000"/>
              </a:solidFill>
              <a:latin typeface="Gill Sans"/>
              <a:cs typeface="Gill Sans"/>
            </a:endParaRPr>
          </a:p>
        </p:txBody>
      </p:sp>
      <p:sp>
        <p:nvSpPr>
          <p:cNvPr id="8" name="TextBox 7"/>
          <p:cNvSpPr txBox="1"/>
          <p:nvPr/>
        </p:nvSpPr>
        <p:spPr>
          <a:xfrm>
            <a:off x="3456284" y="5257800"/>
            <a:ext cx="2106316" cy="461665"/>
          </a:xfrm>
          <a:prstGeom prst="rect">
            <a:avLst/>
          </a:prstGeom>
          <a:noFill/>
        </p:spPr>
        <p:txBody>
          <a:bodyPr wrap="none" rtlCol="0">
            <a:spAutoFit/>
          </a:bodyPr>
          <a:lstStyle/>
          <a:p>
            <a:r>
              <a:rPr lang="en-US" sz="2400" b="0" dirty="0" smtClean="0">
                <a:solidFill>
                  <a:srgbClr val="FF0000"/>
                </a:solidFill>
                <a:latin typeface="Gill Sans"/>
                <a:cs typeface="Gill Sans"/>
              </a:rPr>
              <a:t>= Map-side join</a:t>
            </a:r>
            <a:endParaRPr lang="en-US" sz="2400" b="0" dirty="0">
              <a:solidFill>
                <a:srgbClr val="FF0000"/>
              </a:solidFill>
              <a:latin typeface="Gill Sans"/>
              <a:cs typeface="Gill Sans"/>
            </a:endParaRPr>
          </a:p>
        </p:txBody>
      </p:sp>
      <p:sp>
        <p:nvSpPr>
          <p:cNvPr id="9" name="TextBox 8"/>
          <p:cNvSpPr txBox="1"/>
          <p:nvPr/>
        </p:nvSpPr>
        <p:spPr>
          <a:xfrm>
            <a:off x="685800" y="6019800"/>
            <a:ext cx="4449205" cy="461665"/>
          </a:xfrm>
          <a:prstGeom prst="rect">
            <a:avLst/>
          </a:prstGeom>
          <a:noFill/>
        </p:spPr>
        <p:txBody>
          <a:bodyPr wrap="none" rtlCol="0">
            <a:spAutoFit/>
          </a:bodyPr>
          <a:lstStyle/>
          <a:p>
            <a:r>
              <a:rPr lang="en-US" sz="2400" b="0" dirty="0" smtClean="0">
                <a:solidFill>
                  <a:srgbClr val="FF0000"/>
                </a:solidFill>
                <a:latin typeface="Gill Sans"/>
                <a:cs typeface="Gill Sans"/>
              </a:rPr>
              <a:t>Hash join with broadcast variables</a:t>
            </a:r>
            <a:endParaRPr lang="en-US" sz="2400" b="0" dirty="0">
              <a:solidFill>
                <a:srgbClr val="FF0000"/>
              </a:solidFill>
              <a:latin typeface="Gill Sans"/>
              <a:cs typeface="Gill Sans"/>
            </a:endParaRPr>
          </a:p>
        </p:txBody>
      </p:sp>
      <p:sp>
        <p:nvSpPr>
          <p:cNvPr id="1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Spark SQL: Physical Execution</a:t>
            </a:r>
          </a:p>
        </p:txBody>
      </p:sp>
    </p:spTree>
    <p:extLst>
      <p:ext uri="{BB962C8B-B14F-4D97-AF65-F5344CB8AC3E}">
        <p14:creationId xmlns:p14="http://schemas.microsoft.com/office/powerpoint/2010/main" val="24256805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Hadoop Data Warehouse Design</a:t>
            </a:r>
          </a:p>
        </p:txBody>
      </p:sp>
      <p:sp>
        <p:nvSpPr>
          <p:cNvPr id="5" name="TextBox 4"/>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Observation:</a:t>
            </a:r>
          </a:p>
        </p:txBody>
      </p:sp>
      <p:sp>
        <p:nvSpPr>
          <p:cNvPr id="6" name="TextBox 5"/>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Joins are relatively expensive</a:t>
            </a:r>
          </a:p>
          <a:p>
            <a:pPr lvl="0" algn="ctr">
              <a:defRPr/>
            </a:pPr>
            <a:r>
              <a:rPr lang="en-US" sz="2000" b="0" kern="0" dirty="0">
                <a:solidFill>
                  <a:srgbClr val="0070C0"/>
                </a:solidFill>
                <a:latin typeface="Gill Sans"/>
                <a:cs typeface="Gill Sans"/>
              </a:rPr>
              <a:t>OLAP queries frequently involve joins</a:t>
            </a:r>
          </a:p>
        </p:txBody>
      </p:sp>
      <p:sp>
        <p:nvSpPr>
          <p:cNvPr id="7" name="TextBox 6"/>
          <p:cNvSpPr txBox="1"/>
          <p:nvPr/>
        </p:nvSpPr>
        <p:spPr>
          <a:xfrm>
            <a:off x="0" y="27211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Solution: </a:t>
            </a:r>
            <a:r>
              <a:rPr lang="en-US" sz="2400" b="0" kern="0" dirty="0" err="1">
                <a:solidFill>
                  <a:srgbClr val="000000"/>
                </a:solidFill>
                <a:latin typeface="Gill Sans"/>
                <a:cs typeface="Gill Sans"/>
              </a:rPr>
              <a:t>denormalize</a:t>
            </a:r>
            <a:endParaRPr lang="en-US" sz="2400" b="0" kern="0" dirty="0">
              <a:solidFill>
                <a:srgbClr val="000000"/>
              </a:solidFill>
              <a:latin typeface="Gill Sans"/>
              <a:cs typeface="Gill Sans"/>
            </a:endParaRPr>
          </a:p>
        </p:txBody>
      </p:sp>
      <p:sp>
        <p:nvSpPr>
          <p:cNvPr id="8" name="TextBox 7"/>
          <p:cNvSpPr txBox="1"/>
          <p:nvPr/>
        </p:nvSpPr>
        <p:spPr>
          <a:xfrm>
            <a:off x="0" y="3102114"/>
            <a:ext cx="9144000" cy="163121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What’s normalization again?</a:t>
            </a:r>
          </a:p>
          <a:p>
            <a:pPr lvl="0" algn="ctr">
              <a:defRPr/>
            </a:pPr>
            <a:r>
              <a:rPr lang="en-US" sz="2000" b="0" kern="0" dirty="0">
                <a:solidFill>
                  <a:srgbClr val="0070C0"/>
                </a:solidFill>
                <a:latin typeface="Gill Sans"/>
                <a:cs typeface="Gill Sans"/>
              </a:rPr>
              <a:t>Why normalize to begin with?</a:t>
            </a:r>
          </a:p>
          <a:p>
            <a:pPr lvl="0" algn="ctr">
              <a:defRPr/>
            </a:pPr>
            <a:r>
              <a:rPr lang="en-US" sz="2000" b="0" kern="0" dirty="0">
                <a:solidFill>
                  <a:srgbClr val="0070C0"/>
                </a:solidFill>
                <a:latin typeface="Gill Sans"/>
                <a:cs typeface="Gill Sans"/>
              </a:rPr>
              <a:t>Fundamentally a time-space tradeoff</a:t>
            </a:r>
          </a:p>
          <a:p>
            <a:pPr lvl="0" algn="ctr">
              <a:defRPr/>
            </a:pPr>
            <a:r>
              <a:rPr lang="en-US" sz="2000" b="0" kern="0" dirty="0">
                <a:solidFill>
                  <a:srgbClr val="0070C0"/>
                </a:solidFill>
                <a:latin typeface="Gill Sans"/>
                <a:cs typeface="Gill Sans"/>
              </a:rPr>
              <a:t>How much to </a:t>
            </a:r>
            <a:r>
              <a:rPr lang="en-US" sz="2000" b="0" kern="0" dirty="0" err="1">
                <a:solidFill>
                  <a:srgbClr val="0070C0"/>
                </a:solidFill>
                <a:latin typeface="Gill Sans"/>
                <a:cs typeface="Gill Sans"/>
              </a:rPr>
              <a:t>denormalize</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What about consistency?</a:t>
            </a:r>
          </a:p>
        </p:txBody>
      </p:sp>
    </p:spTree>
    <p:extLst>
      <p:ext uri="{BB962C8B-B14F-4D97-AF65-F5344CB8AC3E}">
        <p14:creationId xmlns:p14="http://schemas.microsoft.com/office/powerpoint/2010/main" val="340347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err="1">
                <a:solidFill>
                  <a:srgbClr val="000000"/>
                </a:solidFill>
                <a:latin typeface="Gill Sans"/>
                <a:cs typeface="Gill Sans"/>
              </a:rPr>
              <a:t>Denormalization</a:t>
            </a:r>
            <a:r>
              <a:rPr lang="en-US" sz="3600" b="0" kern="0" dirty="0">
                <a:solidFill>
                  <a:srgbClr val="000000"/>
                </a:solidFill>
                <a:latin typeface="Gill Sans"/>
                <a:cs typeface="Gill Sans"/>
              </a:rPr>
              <a:t> Opportunities?</a:t>
            </a:r>
          </a:p>
        </p:txBody>
      </p:sp>
      <p:sp>
        <p:nvSpPr>
          <p:cNvPr id="5" name="TextBox 4"/>
          <p:cNvSpPr txBox="1"/>
          <p:nvPr/>
        </p:nvSpPr>
        <p:spPr>
          <a:xfrm>
            <a:off x="5638800" y="6381690"/>
            <a:ext cx="3416320" cy="400110"/>
          </a:xfrm>
          <a:prstGeom prst="rect">
            <a:avLst/>
          </a:prstGeom>
          <a:noFill/>
        </p:spPr>
        <p:txBody>
          <a:bodyPr wrap="none" rtlCol="0">
            <a:spAutoFit/>
          </a:bodyPr>
          <a:lstStyle/>
          <a:p>
            <a:r>
              <a:rPr lang="en-US" sz="2000" b="0" dirty="0" smtClean="0">
                <a:solidFill>
                  <a:srgbClr val="FF0000"/>
                </a:solidFill>
                <a:latin typeface="Gill Sans"/>
                <a:cs typeface="Gill Sans"/>
              </a:rPr>
              <a:t>“</a:t>
            </a:r>
            <a:r>
              <a:rPr lang="en-US" sz="2000" b="0" dirty="0" err="1" smtClean="0">
                <a:solidFill>
                  <a:srgbClr val="FF0000"/>
                </a:solidFill>
                <a:latin typeface="Gill Sans"/>
                <a:cs typeface="Gill Sans"/>
              </a:rPr>
              <a:t>Denormalizing</a:t>
            </a:r>
            <a:r>
              <a:rPr lang="en-US" sz="2000" b="0" dirty="0" smtClean="0">
                <a:solidFill>
                  <a:srgbClr val="FF0000"/>
                </a:solidFill>
                <a:latin typeface="Gill Sans"/>
                <a:cs typeface="Gill Sans"/>
              </a:rPr>
              <a:t> the snowflake”</a:t>
            </a:r>
            <a:endParaRPr lang="en-US" sz="2000" b="0" dirty="0">
              <a:solidFill>
                <a:srgbClr val="FF0000"/>
              </a:solidFill>
              <a:latin typeface="Gill Sans"/>
              <a:cs typeface="Gill Sans"/>
            </a:endParaRPr>
          </a:p>
        </p:txBody>
      </p:sp>
    </p:spTree>
    <p:extLst>
      <p:ext uri="{BB962C8B-B14F-4D97-AF65-F5344CB8AC3E}">
        <p14:creationId xmlns:p14="http://schemas.microsoft.com/office/powerpoint/2010/main" val="20079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981200" y="3429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Execution Layer</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6" name="Rectangle 5"/>
          <p:cNvSpPr/>
          <p:nvPr/>
        </p:nvSpPr>
        <p:spPr bwMode="auto">
          <a:xfrm>
            <a:off x="1981200" y="2514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SQL query interface</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7" name="TextBox 6"/>
          <p:cNvSpPr txBox="1"/>
          <p:nvPr/>
        </p:nvSpPr>
        <p:spPr>
          <a:xfrm>
            <a:off x="1981200" y="1828800"/>
            <a:ext cx="5029200" cy="584776"/>
          </a:xfrm>
          <a:prstGeom prst="rect">
            <a:avLst/>
          </a:prstGeom>
          <a:noFill/>
        </p:spPr>
        <p:txBody>
          <a:bodyPr wrap="square" rtlCol="0">
            <a:spAutoFit/>
          </a:bodyPr>
          <a:lstStyle/>
          <a:p>
            <a:pPr algn="ctr"/>
            <a:r>
              <a:rPr lang="en-US" sz="3200" b="0" dirty="0" smtClean="0">
                <a:solidFill>
                  <a:schemeClr val="bg2"/>
                </a:solidFill>
                <a:latin typeface="Gill Sans"/>
                <a:cs typeface="Gill Sans"/>
              </a:rPr>
              <a:t>SQL-on-Hadoop</a:t>
            </a:r>
            <a:endParaRPr lang="en-US" sz="3200" b="0" dirty="0">
              <a:solidFill>
                <a:schemeClr val="bg2"/>
              </a:solidFill>
              <a:latin typeface="Gill Sans"/>
              <a:cs typeface="Gill Sans"/>
            </a:endParaRPr>
          </a:p>
        </p:txBody>
      </p:sp>
      <p:sp>
        <p:nvSpPr>
          <p:cNvPr id="11" name="Rectangle 10"/>
          <p:cNvSpPr/>
          <p:nvPr/>
        </p:nvSpPr>
        <p:spPr bwMode="auto">
          <a:xfrm>
            <a:off x="1981200" y="4343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12" name="Rectangle 11"/>
          <p:cNvSpPr/>
          <p:nvPr/>
        </p:nvSpPr>
        <p:spPr bwMode="auto">
          <a:xfrm>
            <a:off x="5867400" y="4343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2"/>
                </a:solidFill>
                <a:effectLst/>
                <a:latin typeface="Gill Sans"/>
                <a:cs typeface="Gill Sans"/>
              </a:rPr>
              <a:t>Other Data Sources</a:t>
            </a:r>
          </a:p>
        </p:txBody>
      </p:sp>
      <p:sp>
        <p:nvSpPr>
          <p:cNvPr id="8"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What’s the assignment?</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351109440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81200" y="4343400"/>
            <a:ext cx="50292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5" name="Rectangle 4"/>
          <p:cNvSpPr/>
          <p:nvPr/>
        </p:nvSpPr>
        <p:spPr bwMode="auto">
          <a:xfrm>
            <a:off x="1981200" y="3429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Spark</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6" name="Rectangle 5"/>
          <p:cNvSpPr/>
          <p:nvPr/>
        </p:nvSpPr>
        <p:spPr bwMode="auto">
          <a:xfrm>
            <a:off x="1981200" y="2514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SQL query interface</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7" name="TextBox 6"/>
          <p:cNvSpPr txBox="1"/>
          <p:nvPr/>
        </p:nvSpPr>
        <p:spPr>
          <a:xfrm>
            <a:off x="1981200" y="1828800"/>
            <a:ext cx="5029200" cy="584776"/>
          </a:xfrm>
          <a:prstGeom prst="rect">
            <a:avLst/>
          </a:prstGeom>
          <a:noFill/>
        </p:spPr>
        <p:txBody>
          <a:bodyPr wrap="square" rtlCol="0">
            <a:spAutoFit/>
          </a:bodyPr>
          <a:lstStyle/>
          <a:p>
            <a:pPr algn="ctr"/>
            <a:r>
              <a:rPr lang="en-US" sz="3200" b="0" dirty="0" smtClean="0">
                <a:solidFill>
                  <a:schemeClr val="bg2"/>
                </a:solidFill>
                <a:latin typeface="Gill Sans"/>
                <a:cs typeface="Gill Sans"/>
              </a:rPr>
              <a:t>SQL-on-Hadoop</a:t>
            </a:r>
            <a:endParaRPr lang="en-US" sz="3200" b="0" dirty="0">
              <a:solidFill>
                <a:schemeClr val="bg2"/>
              </a:solidFill>
              <a:latin typeface="Gill Sans"/>
              <a:cs typeface="Gill Sans"/>
            </a:endParaRPr>
          </a:p>
        </p:txBody>
      </p:sp>
      <p:sp>
        <p:nvSpPr>
          <p:cNvPr id="8" name="TextBox 7"/>
          <p:cNvSpPr txBox="1"/>
          <p:nvPr/>
        </p:nvSpPr>
        <p:spPr>
          <a:xfrm>
            <a:off x="7375573" y="3124200"/>
            <a:ext cx="651140" cy="461665"/>
          </a:xfrm>
          <a:prstGeom prst="rect">
            <a:avLst/>
          </a:prstGeom>
          <a:noFill/>
        </p:spPr>
        <p:txBody>
          <a:bodyPr wrap="none" rtlCol="0">
            <a:spAutoFit/>
          </a:bodyPr>
          <a:lstStyle/>
          <a:p>
            <a:r>
              <a:rPr lang="en-US" sz="2400" b="0" dirty="0" smtClean="0">
                <a:solidFill>
                  <a:srgbClr val="FF0000"/>
                </a:solidFill>
                <a:latin typeface="Gill Sans"/>
                <a:cs typeface="Gill Sans"/>
              </a:rPr>
              <a:t>You</a:t>
            </a:r>
            <a:endParaRPr lang="en-US" sz="2400" b="0" dirty="0">
              <a:solidFill>
                <a:srgbClr val="FF0000"/>
              </a:solidFill>
              <a:latin typeface="Gill Sans"/>
              <a:cs typeface="Gill Sans"/>
            </a:endParaRPr>
          </a:p>
        </p:txBody>
      </p:sp>
      <p:sp>
        <p:nvSpPr>
          <p:cNvPr id="10" name="Curved Left Arrow 9"/>
          <p:cNvSpPr/>
          <p:nvPr/>
        </p:nvSpPr>
        <p:spPr bwMode="auto">
          <a:xfrm>
            <a:off x="6795550" y="2895600"/>
            <a:ext cx="595850" cy="990600"/>
          </a:xfrm>
          <a:prstGeom prst="curvedLef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79708571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115978594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5096470"/>
            <a:ext cx="1544012" cy="461665"/>
          </a:xfrm>
          <a:prstGeom prst="rect">
            <a:avLst/>
          </a:prstGeom>
          <a:noFill/>
        </p:spPr>
        <p:txBody>
          <a:bodyPr wrap="none" rtlCol="0">
            <a:spAutoFit/>
          </a:bodyPr>
          <a:lstStyle/>
          <a:p>
            <a:r>
              <a:rPr lang="en-US" sz="2400" b="0" dirty="0" smtClean="0">
                <a:solidFill>
                  <a:srgbClr val="000000"/>
                </a:solidFill>
                <a:latin typeface="Gill Sans"/>
                <a:cs typeface="Gill Sans"/>
              </a:rPr>
              <a:t>SQL query </a:t>
            </a:r>
            <a:endParaRPr lang="en-US" sz="2400" b="0" dirty="0">
              <a:solidFill>
                <a:srgbClr val="000000"/>
              </a:solidFill>
              <a:latin typeface="Gill Sans"/>
              <a:cs typeface="Gill Sans"/>
            </a:endParaRPr>
          </a:p>
        </p:txBody>
      </p:sp>
      <p:sp>
        <p:nvSpPr>
          <p:cNvPr id="6" name="TextBox 5"/>
          <p:cNvSpPr txBox="1"/>
          <p:nvPr/>
        </p:nvSpPr>
        <p:spPr>
          <a:xfrm>
            <a:off x="838200" y="1548348"/>
            <a:ext cx="6864504" cy="3323987"/>
          </a:xfrm>
          <a:prstGeom prst="rect">
            <a:avLst/>
          </a:prstGeom>
          <a:noFill/>
        </p:spPr>
        <p:txBody>
          <a:bodyPr wrap="none" rtlCol="0">
            <a:spAutoFit/>
          </a:bodyPr>
          <a:lstStyle/>
          <a:p>
            <a:r>
              <a:rPr lang="en-US" sz="1400" b="0" dirty="0">
                <a:solidFill>
                  <a:schemeClr val="bg1"/>
                </a:solidFill>
                <a:latin typeface="Andale Mono"/>
                <a:cs typeface="Andale Mono"/>
              </a:rPr>
              <a:t>select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l_returnflag</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l_linestatus</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l_quantity</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sum_qty</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sum_base_price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*(1-l_discount)) as </a:t>
            </a:r>
            <a:r>
              <a:rPr lang="en-US" sz="1400" b="0" dirty="0" err="1">
                <a:solidFill>
                  <a:schemeClr val="bg1"/>
                </a:solidFill>
                <a:latin typeface="Andale Mono"/>
                <a:cs typeface="Andale Mono"/>
              </a:rPr>
              <a:t>sum_disc_price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*(1-l_discount)*(1+l_tax)) as </a:t>
            </a:r>
            <a:r>
              <a:rPr lang="en-US" sz="1400" b="0" dirty="0" err="1">
                <a:solidFill>
                  <a:schemeClr val="bg1"/>
                </a:solidFill>
                <a:latin typeface="Andale Mono"/>
                <a:cs typeface="Andale Mono"/>
              </a:rPr>
              <a:t>sum_charge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l_quantity</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avg_qty</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l_discount</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avg_disc</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count(*) as </a:t>
            </a:r>
            <a:r>
              <a:rPr lang="en-US" sz="1400" b="0" dirty="0" err="1">
                <a:solidFill>
                  <a:schemeClr val="bg1"/>
                </a:solidFill>
                <a:latin typeface="Andale Mono"/>
                <a:cs typeface="Andale Mono"/>
              </a:rPr>
              <a:t>count_order</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a:t>
            </a:r>
            <a:r>
              <a:rPr lang="en-US" sz="1400" b="0" dirty="0" err="1">
                <a:solidFill>
                  <a:schemeClr val="bg1"/>
                </a:solidFill>
                <a:latin typeface="Andale Mono"/>
                <a:cs typeface="Andale Mono"/>
              </a:rPr>
              <a:t>lineitem</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where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l_shipdate</a:t>
            </a:r>
            <a:r>
              <a:rPr lang="en-US" sz="1400" b="0" dirty="0">
                <a:solidFill>
                  <a:schemeClr val="bg1"/>
                </a:solidFill>
                <a:latin typeface="Andale Mono"/>
                <a:cs typeface="Andale Mono"/>
              </a:rPr>
              <a:t> = </a:t>
            </a:r>
            <a:r>
              <a:rPr lang="en-US" sz="1400" b="0" dirty="0">
                <a:solidFill>
                  <a:srgbClr val="FF0000"/>
                </a:solidFill>
                <a:latin typeface="Andale Mono"/>
                <a:cs typeface="Andale Mono"/>
              </a:rPr>
              <a:t>'YYYY-MM-DD'</a:t>
            </a:r>
          </a:p>
          <a:p>
            <a:r>
              <a:rPr lang="en-US" sz="1400" b="0" dirty="0">
                <a:solidFill>
                  <a:schemeClr val="bg1"/>
                </a:solidFill>
                <a:latin typeface="Andale Mono"/>
                <a:cs typeface="Andale Mono"/>
              </a:rPr>
              <a:t>group by </a:t>
            </a:r>
            <a:r>
              <a:rPr lang="en-US" sz="1400" b="0" dirty="0" err="1">
                <a:solidFill>
                  <a:schemeClr val="bg1"/>
                </a:solidFill>
                <a:latin typeface="Andale Mono"/>
                <a:cs typeface="Andale Mono"/>
              </a:rPr>
              <a:t>l_returnflag</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l_linestatus</a:t>
            </a:r>
            <a:r>
              <a:rPr lang="en-US" sz="1400" b="0" dirty="0">
                <a:solidFill>
                  <a:schemeClr val="bg1"/>
                </a:solidFill>
                <a:latin typeface="Andale Mono"/>
                <a:cs typeface="Andale Mono"/>
              </a:rPr>
              <a:t>;</a:t>
            </a:r>
          </a:p>
        </p:txBody>
      </p:sp>
      <p:sp>
        <p:nvSpPr>
          <p:cNvPr id="7" name="TextBox 6"/>
          <p:cNvSpPr txBox="1"/>
          <p:nvPr/>
        </p:nvSpPr>
        <p:spPr>
          <a:xfrm>
            <a:off x="5895637" y="5100935"/>
            <a:ext cx="2638763" cy="461665"/>
          </a:xfrm>
          <a:prstGeom prst="rect">
            <a:avLst/>
          </a:prstGeom>
          <a:noFill/>
        </p:spPr>
        <p:txBody>
          <a:bodyPr wrap="none" rtlCol="0">
            <a:spAutoFit/>
          </a:bodyPr>
          <a:lstStyle/>
          <a:p>
            <a:r>
              <a:rPr lang="en-US" sz="2400" b="0" dirty="0" smtClean="0">
                <a:solidFill>
                  <a:srgbClr val="000000"/>
                </a:solidFill>
                <a:latin typeface="Gill Sans"/>
                <a:cs typeface="Gill Sans"/>
              </a:rPr>
              <a:t>Raw Spark program</a:t>
            </a:r>
            <a:endParaRPr lang="en-US" sz="2400" b="0" dirty="0">
              <a:solidFill>
                <a:srgbClr val="000000"/>
              </a:solidFill>
              <a:latin typeface="Gill Sans"/>
              <a:cs typeface="Gill Sans"/>
            </a:endParaRPr>
          </a:p>
        </p:txBody>
      </p:sp>
      <p:cxnSp>
        <p:nvCxnSpPr>
          <p:cNvPr id="4" name="Straight Arrow Connector 3"/>
          <p:cNvCxnSpPr>
            <a:stCxn id="5" idx="3"/>
            <a:endCxn id="7" idx="1"/>
          </p:cNvCxnSpPr>
          <p:nvPr/>
        </p:nvCxnSpPr>
        <p:spPr bwMode="auto">
          <a:xfrm>
            <a:off x="2534612" y="5327303"/>
            <a:ext cx="3361025" cy="44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a:off x="7239000" y="4491335"/>
            <a:ext cx="0" cy="685800"/>
          </a:xfrm>
          <a:prstGeom prst="straightConnector1">
            <a:avLst/>
          </a:prstGeom>
          <a:ln>
            <a:prstDash val="sysDash"/>
            <a:headEnd type="none" w="med" len="med"/>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bwMode="auto">
          <a:xfrm flipH="1">
            <a:off x="3810000" y="4491335"/>
            <a:ext cx="3429000" cy="0"/>
          </a:xfrm>
          <a:prstGeom prst="straightConnector1">
            <a:avLst/>
          </a:prstGeom>
          <a:ln>
            <a:prstDash val="sysDash"/>
            <a:headEnd type="none" w="med" len="med"/>
            <a:tailEnd type="non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334000" y="4091225"/>
            <a:ext cx="1864613" cy="400110"/>
          </a:xfrm>
          <a:prstGeom prst="rect">
            <a:avLst/>
          </a:prstGeom>
          <a:noFill/>
        </p:spPr>
        <p:txBody>
          <a:bodyPr wrap="none" rtlCol="0">
            <a:spAutoFit/>
          </a:bodyPr>
          <a:lstStyle/>
          <a:p>
            <a:r>
              <a:rPr lang="en-US" sz="2000" b="0" dirty="0" smtClean="0">
                <a:solidFill>
                  <a:srgbClr val="000000"/>
                </a:solidFill>
                <a:latin typeface="Gill Sans"/>
                <a:cs typeface="Gill Sans"/>
              </a:rPr>
              <a:t>input parameter</a:t>
            </a:r>
            <a:endParaRPr lang="en-US" sz="2000" b="0" dirty="0">
              <a:solidFill>
                <a:srgbClr val="000000"/>
              </a:solidFill>
              <a:latin typeface="Gill Sans"/>
              <a:cs typeface="Gill Sans"/>
            </a:endParaRPr>
          </a:p>
        </p:txBody>
      </p:sp>
      <p:sp>
        <p:nvSpPr>
          <p:cNvPr id="16" name="TextBox 15"/>
          <p:cNvSpPr txBox="1"/>
          <p:nvPr/>
        </p:nvSpPr>
        <p:spPr>
          <a:xfrm>
            <a:off x="3429000" y="5334000"/>
            <a:ext cx="1665991" cy="461665"/>
          </a:xfrm>
          <a:prstGeom prst="rect">
            <a:avLst/>
          </a:prstGeom>
          <a:noFill/>
        </p:spPr>
        <p:txBody>
          <a:bodyPr wrap="none" rtlCol="0">
            <a:spAutoFit/>
          </a:bodyPr>
          <a:lstStyle/>
          <a:p>
            <a:r>
              <a:rPr lang="en-US" sz="2400" b="0" dirty="0" smtClean="0">
                <a:solidFill>
                  <a:srgbClr val="FF0000"/>
                </a:solidFill>
                <a:latin typeface="Gill Sans"/>
                <a:cs typeface="Gill Sans"/>
              </a:rPr>
              <a:t>Your task…</a:t>
            </a:r>
            <a:endParaRPr lang="en-US" sz="2400" b="0" dirty="0">
              <a:solidFill>
                <a:srgbClr val="FF0000"/>
              </a:solidFill>
              <a:latin typeface="Gill Sans"/>
              <a:cs typeface="Gill Sans"/>
            </a:endParaRPr>
          </a:p>
        </p:txBody>
      </p:sp>
      <p:sp>
        <p:nvSpPr>
          <p:cNvPr id="1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31570024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itennoj_honbo_garden06s3200.jpg"/>
          <p:cNvPicPr>
            <a:picLocks noChangeAspect="1"/>
          </p:cNvPicPr>
          <p:nvPr/>
        </p:nvPicPr>
        <p:blipFill>
          <a:blip r:embed="rId2" cstate="print"/>
          <a:stretch>
            <a:fillRect/>
          </a:stretch>
        </p:blipFill>
        <p:spPr>
          <a:xfrm>
            <a:off x="-550688" y="0"/>
            <a:ext cx="10245376" cy="6857999"/>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(Japanese rock garden)</a:t>
            </a:r>
            <a:endParaRPr lang="en-US" sz="1000" b="0" dirty="0">
              <a:solidFill>
                <a:srgbClr val="FFFFFF"/>
              </a:solidFill>
            </a:endParaRPr>
          </a:p>
        </p:txBody>
      </p:sp>
      <p:sp>
        <p:nvSpPr>
          <p:cNvPr id="6" name="Title 3"/>
          <p:cNvSpPr txBox="1">
            <a:spLocks/>
          </p:cNvSpPr>
          <p:nvPr/>
        </p:nvSpPr>
        <p:spPr>
          <a:xfrm>
            <a:off x="0" y="2476500"/>
            <a:ext cx="9144000" cy="1028700"/>
          </a:xfrm>
          <a:prstGeom prst="rect">
            <a:avLst/>
          </a:prstGeom>
        </p:spPr>
        <p:txBody>
          <a:bodyPr/>
          <a:lst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a:lstStyle>
          <a:p>
            <a:pPr algn="ctr"/>
            <a:r>
              <a:rPr lang="en-US" sz="7200" b="0" dirty="0" smtClean="0">
                <a:solidFill>
                  <a:schemeClr val="tx1"/>
                </a:solidFill>
              </a:rPr>
              <a:t>Questions?</a:t>
            </a:r>
            <a:endParaRPr lang="en-US" sz="7200" b="0" dirty="0">
              <a:solidFill>
                <a:schemeClr val="tx1"/>
              </a:solidFill>
            </a:endParaRPr>
          </a:p>
        </p:txBody>
      </p:sp>
    </p:spTree>
    <p:extLst>
      <p:ext uri="{BB962C8B-B14F-4D97-AF65-F5344CB8AC3E}">
        <p14:creationId xmlns:p14="http://schemas.microsoft.com/office/powerpoint/2010/main" val="10622512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32" name="TextBox 31"/>
          <p:cNvSpPr txBox="1"/>
          <p:nvPr/>
        </p:nvSpPr>
        <p:spPr>
          <a:xfrm>
            <a:off x="0" y="1940004"/>
            <a:ext cx="9143999"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What’s the selling point of SQL-on-Hadoop?</a:t>
            </a:r>
            <a:endParaRPr lang="en-US" sz="3200" b="0" dirty="0">
              <a:solidFill>
                <a:schemeClr val="bg1"/>
              </a:solidFill>
              <a:latin typeface="Gill Sans"/>
              <a:cs typeface="Gill Sans"/>
            </a:endParaRPr>
          </a:p>
        </p:txBody>
      </p:sp>
      <p:sp>
        <p:nvSpPr>
          <p:cNvPr id="33" name="TextBox 32"/>
          <p:cNvSpPr txBox="1"/>
          <p:nvPr/>
        </p:nvSpPr>
        <p:spPr>
          <a:xfrm>
            <a:off x="0" y="2448580"/>
            <a:ext cx="9144000" cy="523220"/>
          </a:xfrm>
          <a:prstGeom prst="rect">
            <a:avLst/>
          </a:prstGeom>
          <a:noFill/>
        </p:spPr>
        <p:txBody>
          <a:bodyPr wrap="square" rtlCol="0">
            <a:spAutoFit/>
          </a:bodyPr>
          <a:lstStyle/>
          <a:p>
            <a:pPr algn="ctr"/>
            <a:r>
              <a:rPr lang="en-US" sz="2800" b="0" dirty="0" smtClean="0">
                <a:solidFill>
                  <a:schemeClr val="bg1"/>
                </a:solidFill>
                <a:latin typeface="Gill Sans"/>
                <a:cs typeface="Gill Sans"/>
              </a:rPr>
              <a:t>Trade (a little?) performance for flexibility</a:t>
            </a:r>
            <a:endParaRPr lang="en-US" sz="2800" b="0" dirty="0">
              <a:solidFill>
                <a:schemeClr val="bg1"/>
              </a:solidFill>
              <a:latin typeface="Gill Sans"/>
              <a:cs typeface="Gill Sans"/>
            </a:endParaRPr>
          </a:p>
        </p:txBody>
      </p:sp>
    </p:spTree>
    <p:extLst>
      <p:ext uri="{BB962C8B-B14F-4D97-AF65-F5344CB8AC3E}">
        <p14:creationId xmlns:p14="http://schemas.microsoft.com/office/powerpoint/2010/main" val="2947171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3124200" y="1645920"/>
            <a:ext cx="1192306" cy="1066800"/>
          </a:xfrm>
          <a:prstGeom prst="rect">
            <a:avLst/>
          </a:prstGeom>
        </p:spPr>
      </p:pic>
      <p:sp>
        <p:nvSpPr>
          <p:cNvPr id="5" name="Rectangle 4"/>
          <p:cNvSpPr/>
          <p:nvPr/>
        </p:nvSpPr>
        <p:spPr bwMode="auto">
          <a:xfrm>
            <a:off x="1981200" y="470916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2"/>
                </a:solidFill>
                <a:effectLst/>
                <a:latin typeface="Gill Sans"/>
                <a:cs typeface="Gill Sans"/>
              </a:rPr>
              <a:t>HDFS</a:t>
            </a:r>
          </a:p>
        </p:txBody>
      </p:sp>
      <p:sp>
        <p:nvSpPr>
          <p:cNvPr id="9" name="Rectangle 8"/>
          <p:cNvSpPr/>
          <p:nvPr/>
        </p:nvSpPr>
        <p:spPr bwMode="auto">
          <a:xfrm>
            <a:off x="1981200" y="379476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Execution Layer</a:t>
            </a:r>
            <a:endParaRPr kumimoji="0" lang="en-US" sz="2800" b="0" i="0" u="none" strike="noStrike" cap="none" normalizeH="0" baseline="0" dirty="0" smtClean="0">
              <a:ln>
                <a:noFill/>
              </a:ln>
              <a:solidFill>
                <a:schemeClr val="bg2"/>
              </a:solidFill>
              <a:effectLst/>
              <a:latin typeface="Gill Sans"/>
              <a:cs typeface="Gill Sans"/>
            </a:endParaRPr>
          </a:p>
        </p:txBody>
      </p:sp>
      <p:sp>
        <p:nvSpPr>
          <p:cNvPr id="10" name="Rectangle 9"/>
          <p:cNvSpPr/>
          <p:nvPr/>
        </p:nvSpPr>
        <p:spPr bwMode="auto">
          <a:xfrm>
            <a:off x="1981200" y="288036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smtClean="0">
                <a:solidFill>
                  <a:schemeClr val="bg2"/>
                </a:solidFill>
                <a:latin typeface="Gill Sans"/>
                <a:cs typeface="Gill Sans"/>
              </a:rPr>
              <a:t>SQL query interface</a:t>
            </a:r>
            <a:endParaRPr kumimoji="0" lang="en-US" sz="2800" b="0" i="0" u="none" strike="noStrike" cap="none" normalizeH="0" baseline="0" dirty="0" smtClean="0">
              <a:ln>
                <a:noFill/>
              </a:ln>
              <a:solidFill>
                <a:schemeClr val="bg2"/>
              </a:solidFill>
              <a:effectLst/>
              <a:latin typeface="Gill Sans"/>
              <a:cs typeface="Gill Sans"/>
            </a:endParaRP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761567"/>
            <a:ext cx="2362200" cy="835505"/>
          </a:xfrm>
          <a:prstGeom prst="rect">
            <a:avLst/>
          </a:prstGeom>
        </p:spPr>
      </p:pic>
      <p:sp>
        <p:nvSpPr>
          <p:cNvPr id="8" name="Rectangle 7"/>
          <p:cNvSpPr/>
          <p:nvPr/>
        </p:nvSpPr>
        <p:spPr bwMode="auto">
          <a:xfrm>
            <a:off x="5867400" y="470916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2"/>
                </a:solidFill>
                <a:effectLst/>
                <a:latin typeface="Gill Sans"/>
                <a:cs typeface="Gill Sans"/>
              </a:rPr>
              <a:t>Other Data Sources</a:t>
            </a: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SQL-on-Hadoop</a:t>
            </a:r>
            <a:endParaRPr lang="en-US" sz="3600" b="0" kern="0" dirty="0">
              <a:solidFill>
                <a:srgbClr val="000000"/>
              </a:solidFill>
              <a:latin typeface="Gill Sans"/>
              <a:cs typeface="Gill Sans"/>
            </a:endParaRPr>
          </a:p>
        </p:txBody>
      </p:sp>
      <p:sp>
        <p:nvSpPr>
          <p:cNvPr id="11" name="TextBox 10"/>
          <p:cNvSpPr txBox="1"/>
          <p:nvPr/>
        </p:nvSpPr>
        <p:spPr>
          <a:xfrm>
            <a:off x="0" y="60198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Today: How all of this works</a:t>
            </a:r>
            <a:r>
              <a:rPr lang="mr-IN" sz="2400" b="0" dirty="0" smtClean="0">
                <a:solidFill>
                  <a:schemeClr val="bg1"/>
                </a:solidFill>
                <a:latin typeface="Gill Sans"/>
                <a:cs typeface="Gill Sans"/>
              </a:rPr>
              <a:t>…</a:t>
            </a:r>
            <a:endParaRPr lang="en-US" sz="2400" b="0" dirty="0" smtClean="0">
              <a:solidFill>
                <a:schemeClr val="bg1"/>
              </a:solidFill>
              <a:latin typeface="Gill Sans"/>
              <a:cs typeface="Gill Sans"/>
            </a:endParaRPr>
          </a:p>
        </p:txBody>
      </p:sp>
    </p:spTree>
    <p:extLst>
      <p:ext uri="{BB962C8B-B14F-4D97-AF65-F5344CB8AC3E}">
        <p14:creationId xmlns:p14="http://schemas.microsoft.com/office/powerpoint/2010/main" val="3365135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Material drawn from </a:t>
            </a:r>
            <a:r>
              <a:rPr lang="en-US" sz="1000" b="0" dirty="0" err="1" smtClean="0">
                <a:solidFill>
                  <a:schemeClr val="bg2"/>
                </a:solidFill>
              </a:rPr>
              <a:t>Cloudera</a:t>
            </a:r>
            <a:r>
              <a:rPr lang="en-US" sz="1000" b="0" dirty="0" smtClean="0">
                <a:solidFill>
                  <a:schemeClr val="bg2"/>
                </a:solidFill>
              </a:rPr>
              <a:t> training VM</a:t>
            </a:r>
            <a:endParaRPr lang="en-US" sz="1000" b="0" dirty="0">
              <a:solidFill>
                <a:schemeClr val="bg2"/>
              </a:solidFill>
            </a:endParaRPr>
          </a:p>
        </p:txBody>
      </p:sp>
      <p:sp>
        <p:nvSpPr>
          <p:cNvPr id="5" name="TextBox 4"/>
          <p:cNvSpPr txBox="1"/>
          <p:nvPr/>
        </p:nvSpPr>
        <p:spPr>
          <a:xfrm>
            <a:off x="1143000" y="2861370"/>
            <a:ext cx="7010400" cy="3539430"/>
          </a:xfrm>
          <a:prstGeom prst="rect">
            <a:avLst/>
          </a:prstGeom>
          <a:noFill/>
        </p:spPr>
        <p:txBody>
          <a:bodyPr wrap="square" rtlCol="0">
            <a:spAutoFit/>
          </a:bodyPr>
          <a:lstStyle/>
          <a:p>
            <a:r>
              <a:rPr lang="en-US" b="0" dirty="0" smtClean="0">
                <a:solidFill>
                  <a:schemeClr val="bg1"/>
                </a:solidFill>
              </a:rPr>
              <a:t>SELECT </a:t>
            </a:r>
            <a:r>
              <a:rPr lang="en-US" b="0" dirty="0" err="1" smtClean="0">
                <a:solidFill>
                  <a:schemeClr val="bg1"/>
                </a:solidFill>
              </a:rPr>
              <a:t>s.word</a:t>
            </a:r>
            <a:r>
              <a:rPr lang="en-US" b="0" dirty="0" smtClean="0">
                <a:solidFill>
                  <a:schemeClr val="bg1"/>
                </a:solidFill>
              </a:rPr>
              <a:t>, </a:t>
            </a:r>
            <a:r>
              <a:rPr lang="en-US" b="0" dirty="0" err="1" smtClean="0">
                <a:solidFill>
                  <a:schemeClr val="bg1"/>
                </a:solidFill>
              </a:rPr>
              <a:t>s.freq</a:t>
            </a:r>
            <a:r>
              <a:rPr lang="en-US" b="0" dirty="0" smtClean="0">
                <a:solidFill>
                  <a:schemeClr val="bg1"/>
                </a:solidFill>
              </a:rPr>
              <a:t>, </a:t>
            </a:r>
            <a:r>
              <a:rPr lang="en-US" b="0" dirty="0" err="1" smtClean="0">
                <a:solidFill>
                  <a:schemeClr val="bg1"/>
                </a:solidFill>
              </a:rPr>
              <a:t>k.freq</a:t>
            </a:r>
            <a:r>
              <a:rPr lang="en-US" b="0" dirty="0" smtClean="0">
                <a:solidFill>
                  <a:schemeClr val="bg1"/>
                </a:solidFill>
              </a:rPr>
              <a:t> FROM </a:t>
            </a:r>
            <a:r>
              <a:rPr lang="en-US" b="0" dirty="0" err="1" smtClean="0">
                <a:solidFill>
                  <a:schemeClr val="bg1"/>
                </a:solidFill>
              </a:rPr>
              <a:t>shakespeare</a:t>
            </a:r>
            <a:r>
              <a:rPr lang="en-US" b="0" dirty="0" smtClean="0">
                <a:solidFill>
                  <a:schemeClr val="bg1"/>
                </a:solidFill>
              </a:rPr>
              <a:t> s </a:t>
            </a:r>
          </a:p>
          <a:p>
            <a:r>
              <a:rPr lang="en-US" b="0" dirty="0" smtClean="0">
                <a:solidFill>
                  <a:schemeClr val="bg1"/>
                </a:solidFill>
              </a:rPr>
              <a:t>  JOIN bible k ON (</a:t>
            </a:r>
            <a:r>
              <a:rPr lang="en-US" b="0" dirty="0" err="1" smtClean="0">
                <a:solidFill>
                  <a:schemeClr val="bg1"/>
                </a:solidFill>
              </a:rPr>
              <a:t>s.word</a:t>
            </a:r>
            <a:r>
              <a:rPr lang="en-US" b="0" dirty="0" smtClean="0">
                <a:solidFill>
                  <a:schemeClr val="bg1"/>
                </a:solidFill>
              </a:rPr>
              <a:t> = </a:t>
            </a:r>
            <a:r>
              <a:rPr lang="en-US" b="0" dirty="0" err="1" smtClean="0">
                <a:solidFill>
                  <a:schemeClr val="bg1"/>
                </a:solidFill>
              </a:rPr>
              <a:t>k.word</a:t>
            </a:r>
            <a:r>
              <a:rPr lang="en-US" b="0" dirty="0" smtClean="0">
                <a:solidFill>
                  <a:schemeClr val="bg1"/>
                </a:solidFill>
              </a:rPr>
              <a:t>) WHERE </a:t>
            </a:r>
            <a:r>
              <a:rPr lang="en-US" b="0" dirty="0" err="1" smtClean="0">
                <a:solidFill>
                  <a:schemeClr val="bg1"/>
                </a:solidFill>
              </a:rPr>
              <a:t>s.freq</a:t>
            </a:r>
            <a:r>
              <a:rPr lang="en-US" b="0" dirty="0" smtClean="0">
                <a:solidFill>
                  <a:schemeClr val="bg1"/>
                </a:solidFill>
              </a:rPr>
              <a:t> &gt;= 1 AND </a:t>
            </a:r>
            <a:r>
              <a:rPr lang="en-US" b="0" dirty="0" err="1" smtClean="0">
                <a:solidFill>
                  <a:schemeClr val="bg1"/>
                </a:solidFill>
              </a:rPr>
              <a:t>k.freq</a:t>
            </a:r>
            <a:r>
              <a:rPr lang="en-US" b="0" dirty="0" smtClean="0">
                <a:solidFill>
                  <a:schemeClr val="bg1"/>
                </a:solidFill>
              </a:rPr>
              <a:t> &gt;= 1 </a:t>
            </a:r>
            <a:br>
              <a:rPr lang="en-US" b="0" dirty="0" smtClean="0">
                <a:solidFill>
                  <a:schemeClr val="bg1"/>
                </a:solidFill>
              </a:rPr>
            </a:br>
            <a:r>
              <a:rPr lang="en-US" b="0" dirty="0" smtClean="0">
                <a:solidFill>
                  <a:schemeClr val="bg1"/>
                </a:solidFill>
              </a:rPr>
              <a:t>  ORDER BY </a:t>
            </a:r>
            <a:r>
              <a:rPr lang="en-US" b="0" dirty="0" err="1" smtClean="0">
                <a:solidFill>
                  <a:schemeClr val="bg1"/>
                </a:solidFill>
              </a:rPr>
              <a:t>s.freq</a:t>
            </a:r>
            <a:r>
              <a:rPr lang="en-US" b="0" dirty="0" smtClean="0">
                <a:solidFill>
                  <a:schemeClr val="bg1"/>
                </a:solidFill>
              </a:rPr>
              <a:t> DESC LIMIT 10;</a:t>
            </a:r>
          </a:p>
          <a:p>
            <a:endParaRPr lang="en-US" b="0" dirty="0" smtClean="0">
              <a:solidFill>
                <a:schemeClr val="bg1"/>
              </a:solidFill>
            </a:endParaRPr>
          </a:p>
          <a:p>
            <a:r>
              <a:rPr lang="en-US" b="0" dirty="0" smtClean="0">
                <a:solidFill>
                  <a:schemeClr val="bg1"/>
                </a:solidFill>
              </a:rPr>
              <a:t>the	25848	62394</a:t>
            </a:r>
          </a:p>
          <a:p>
            <a:r>
              <a:rPr lang="en-US" b="0" dirty="0" smtClean="0">
                <a:solidFill>
                  <a:schemeClr val="bg1"/>
                </a:solidFill>
              </a:rPr>
              <a:t>I	23031	8854</a:t>
            </a:r>
          </a:p>
          <a:p>
            <a:r>
              <a:rPr lang="en-US" b="0" dirty="0" smtClean="0">
                <a:solidFill>
                  <a:schemeClr val="bg1"/>
                </a:solidFill>
              </a:rPr>
              <a:t>and	19671	38985</a:t>
            </a:r>
          </a:p>
          <a:p>
            <a:r>
              <a:rPr lang="en-US" b="0" dirty="0" smtClean="0">
                <a:solidFill>
                  <a:schemeClr val="bg1"/>
                </a:solidFill>
              </a:rPr>
              <a:t>to	18038	13526</a:t>
            </a:r>
          </a:p>
          <a:p>
            <a:r>
              <a:rPr lang="en-US" b="0" dirty="0" smtClean="0">
                <a:solidFill>
                  <a:schemeClr val="bg1"/>
                </a:solidFill>
              </a:rPr>
              <a:t>of	16700	34654</a:t>
            </a:r>
          </a:p>
          <a:p>
            <a:r>
              <a:rPr lang="en-US" b="0" dirty="0" smtClean="0">
                <a:solidFill>
                  <a:schemeClr val="bg1"/>
                </a:solidFill>
              </a:rPr>
              <a:t>a	14170	8057</a:t>
            </a:r>
          </a:p>
          <a:p>
            <a:r>
              <a:rPr lang="en-US" b="0" dirty="0" smtClean="0">
                <a:solidFill>
                  <a:schemeClr val="bg1"/>
                </a:solidFill>
              </a:rPr>
              <a:t>you	12702	2720</a:t>
            </a:r>
          </a:p>
          <a:p>
            <a:r>
              <a:rPr lang="en-US" b="0" dirty="0" smtClean="0">
                <a:solidFill>
                  <a:schemeClr val="bg1"/>
                </a:solidFill>
              </a:rPr>
              <a:t>my	11297	4135</a:t>
            </a:r>
          </a:p>
          <a:p>
            <a:r>
              <a:rPr lang="en-US" b="0" dirty="0" smtClean="0">
                <a:solidFill>
                  <a:schemeClr val="bg1"/>
                </a:solidFill>
              </a:rPr>
              <a:t>in	10797	12445</a:t>
            </a:r>
          </a:p>
          <a:p>
            <a:r>
              <a:rPr lang="en-US" b="0" dirty="0" smtClean="0">
                <a:solidFill>
                  <a:schemeClr val="bg1"/>
                </a:solidFill>
              </a:rPr>
              <a:t>is	8882	6884</a:t>
            </a:r>
            <a:endParaRPr lang="en-US" b="0" dirty="0">
              <a:solidFill>
                <a:schemeClr val="bg1"/>
              </a:solidFill>
            </a:endParaRP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Example</a:t>
            </a: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Relational join on two tables:</a:t>
            </a:r>
          </a:p>
        </p:txBody>
      </p:sp>
      <p:sp>
        <p:nvSpPr>
          <p:cNvPr id="8" name="TextBox 7"/>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Table of word counts from Shakespeare collection</a:t>
            </a:r>
          </a:p>
          <a:p>
            <a:pPr lvl="0" algn="ctr">
              <a:defRPr/>
            </a:pPr>
            <a:r>
              <a:rPr lang="en-US" sz="2000" b="0" kern="0" dirty="0">
                <a:solidFill>
                  <a:srgbClr val="0070C0"/>
                </a:solidFill>
                <a:latin typeface="Gill Sans"/>
                <a:cs typeface="Gill Sans"/>
              </a:rPr>
              <a:t>Table of word counts from the bible</a:t>
            </a:r>
          </a:p>
        </p:txBody>
      </p:sp>
    </p:spTree>
    <p:extLst>
      <p:ext uri="{BB962C8B-B14F-4D97-AF65-F5344CB8AC3E}">
        <p14:creationId xmlns:p14="http://schemas.microsoft.com/office/powerpoint/2010/main" val="4088435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55221</TotalTime>
  <Words>3999</Words>
  <Application>Microsoft Macintosh PowerPoint</Application>
  <PresentationFormat>On-screen Show (4:3)</PresentationFormat>
  <Paragraphs>977</Paragraphs>
  <Slides>68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7" baseType="lpstr">
      <vt:lpstr>Andale Mono</vt:lpstr>
      <vt:lpstr>Arial</vt:lpstr>
      <vt:lpstr>Arial Black</vt:lpstr>
      <vt:lpstr>Calibri</vt:lpstr>
      <vt:lpstr>Gill Sans</vt:lpstr>
      <vt:lpstr>Symbol</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MapReduce algorithms  for processing relational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Waterloo</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Infrastructure</dc:title>
  <dc:subject/>
  <dc:creator>Jimmy Lin</dc:creator>
  <cp:keywords/>
  <dc:description/>
  <cp:lastModifiedBy>Jimmy Lin</cp:lastModifiedBy>
  <cp:revision>11725</cp:revision>
  <cp:lastPrinted>2017-02-09T04:01:38Z</cp:lastPrinted>
  <dcterms:created xsi:type="dcterms:W3CDTF">2012-08-31T06:36:49Z</dcterms:created>
  <dcterms:modified xsi:type="dcterms:W3CDTF">2018-02-08T18:23:18Z</dcterms:modified>
  <cp:category/>
</cp:coreProperties>
</file>