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1172" r:id="rId2"/>
    <p:sldId id="1150" r:id="rId3"/>
    <p:sldId id="1151" r:id="rId4"/>
    <p:sldId id="1112" r:id="rId5"/>
    <p:sldId id="1153" r:id="rId6"/>
    <p:sldId id="1115" r:id="rId7"/>
    <p:sldId id="1113" r:id="rId8"/>
    <p:sldId id="1114" r:id="rId9"/>
    <p:sldId id="1152" r:id="rId10"/>
    <p:sldId id="1173" r:id="rId11"/>
    <p:sldId id="980" r:id="rId12"/>
    <p:sldId id="1174" r:id="rId13"/>
    <p:sldId id="1116" r:id="rId14"/>
    <p:sldId id="1177" r:id="rId15"/>
    <p:sldId id="1118" r:id="rId16"/>
    <p:sldId id="1156" r:id="rId17"/>
    <p:sldId id="1120" r:id="rId18"/>
    <p:sldId id="1154" r:id="rId19"/>
    <p:sldId id="1122" r:id="rId20"/>
    <p:sldId id="1136" r:id="rId21"/>
    <p:sldId id="1184" r:id="rId22"/>
    <p:sldId id="1123" r:id="rId23"/>
    <p:sldId id="1155" r:id="rId24"/>
    <p:sldId id="1125" r:id="rId25"/>
    <p:sldId id="1157" r:id="rId26"/>
    <p:sldId id="1179" r:id="rId27"/>
    <p:sldId id="1183" r:id="rId28"/>
    <p:sldId id="1178" r:id="rId29"/>
    <p:sldId id="1158" r:id="rId30"/>
    <p:sldId id="1138" r:id="rId31"/>
    <p:sldId id="1180" r:id="rId32"/>
    <p:sldId id="1181" r:id="rId33"/>
    <p:sldId id="1139" r:id="rId34"/>
    <p:sldId id="1140" r:id="rId35"/>
    <p:sldId id="1159" r:id="rId36"/>
    <p:sldId id="1160" r:id="rId37"/>
    <p:sldId id="1162" r:id="rId38"/>
    <p:sldId id="1142" r:id="rId39"/>
    <p:sldId id="1163" r:id="rId40"/>
    <p:sldId id="1164" r:id="rId41"/>
    <p:sldId id="1144" r:id="rId42"/>
    <p:sldId id="1145" r:id="rId43"/>
    <p:sldId id="1165" r:id="rId44"/>
    <p:sldId id="1166" r:id="rId45"/>
    <p:sldId id="960" r:id="rId46"/>
    <p:sldId id="961" r:id="rId47"/>
    <p:sldId id="1168" r:id="rId48"/>
    <p:sldId id="963" r:id="rId49"/>
    <p:sldId id="1170" r:id="rId50"/>
    <p:sldId id="1171" r:id="rId51"/>
    <p:sldId id="969" r:id="rId52"/>
    <p:sldId id="1176" r:id="rId53"/>
    <p:sldId id="1146" r:id="rId54"/>
    <p:sldId id="998" r:id="rId55"/>
    <p:sldId id="999" r:id="rId56"/>
    <p:sldId id="1147" r:id="rId57"/>
    <p:sldId id="1148" r:id="rId58"/>
    <p:sldId id="1167" r:id="rId59"/>
    <p:sldId id="1109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9" autoAdjust="0"/>
    <p:restoredTop sz="75202" autoAdjust="0"/>
  </p:normalViewPr>
  <p:slideViewPr>
    <p:cSldViewPr>
      <p:cViewPr varScale="1">
        <p:scale>
          <a:sx n="103" d="100"/>
          <a:sy n="103" d="100"/>
        </p:scale>
        <p:origin x="1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227BD88-0BBD-4FC5-9304-5CCDD859AD2D}" type="slidenum">
              <a:rPr lang="en-US" smtClean="0"/>
              <a:pPr defTabSz="963613"/>
              <a:t>48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6" tIns="46983" rIns="95646" bIns="46983"/>
          <a:lstStyle/>
          <a:p>
            <a:endParaRPr lang="en-US" smtClean="0"/>
          </a:p>
        </p:txBody>
      </p:sp>
      <p:sp>
        <p:nvSpPr>
          <p:cNvPr id="40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371599"/>
            <a:ext cx="8991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dirty="0" smtClean="0">
                <a:solidFill>
                  <a:schemeClr val="bg2"/>
                </a:solidFill>
                <a:latin typeface="Gill Sans"/>
                <a:cs typeface="Gill Sans"/>
              </a:rPr>
              <a:t>Data-Intensive Distributed Computing</a:t>
            </a:r>
            <a:endParaRPr lang="en-US" sz="32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9718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600" b="0" dirty="0" smtClean="0">
                <a:solidFill>
                  <a:schemeClr val="bg2"/>
                </a:solidFill>
                <a:latin typeface="Gill Sans"/>
                <a:cs typeface="Gill Sans"/>
              </a:rPr>
              <a:t>Part 3: Analyzing Text (2/2)</a:t>
            </a:r>
            <a:endParaRPr lang="en-US" sz="26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CS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451/651 431/631 </a:t>
            </a:r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(Winter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2018)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6200" y="4572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Jimmy Lin</a:t>
            </a:r>
          </a:p>
          <a:p>
            <a:pPr algn="ctr" eaLnBrk="1" hangingPunct="1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David R. Cheriton School of Computer Science</a:t>
            </a:r>
          </a:p>
          <a:p>
            <a:pPr algn="ctr" eaLnBrk="1" hangingPunct="1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University of Waterloo</a:t>
            </a:r>
            <a:endParaRPr lang="en-US" sz="20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6200" y="3352801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January 30, 2018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5943600"/>
            <a:ext cx="6327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These slides are available at http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://</a:t>
            </a:r>
            <a:r>
              <a:rPr lang="en-US" sz="18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lintool.github.io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/bigdata-2018w/</a:t>
            </a:r>
          </a:p>
        </p:txBody>
      </p:sp>
      <p:pic>
        <p:nvPicPr>
          <p:cNvPr id="2" name="Picture 1" descr="waterlo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381000"/>
            <a:ext cx="2910840" cy="7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reduce(term: String, postings: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[(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)])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p = new List()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postings) 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074385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 bwMode="ltGray">
          <a:xfrm>
            <a:off x="56388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102" name="Rectangle 101"/>
          <p:cNvSpPr/>
          <p:nvPr/>
        </p:nvSpPr>
        <p:spPr bwMode="ltGray">
          <a:xfrm>
            <a:off x="5638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3" name="Rectangle 102"/>
          <p:cNvSpPr/>
          <p:nvPr/>
        </p:nvSpPr>
        <p:spPr bwMode="ltGray">
          <a:xfrm>
            <a:off x="56388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05" name="Rectangle 104"/>
          <p:cNvSpPr/>
          <p:nvPr/>
        </p:nvSpPr>
        <p:spPr bwMode="ltGray">
          <a:xfrm>
            <a:off x="8110728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6" name="Rectangle 105"/>
          <p:cNvSpPr/>
          <p:nvPr/>
        </p:nvSpPr>
        <p:spPr bwMode="ltGray">
          <a:xfrm>
            <a:off x="8110728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[2]</a:t>
            </a:r>
          </a:p>
        </p:txBody>
      </p:sp>
      <p:sp>
        <p:nvSpPr>
          <p:cNvPr id="107" name="Rectangle 106"/>
          <p:cNvSpPr/>
          <p:nvPr/>
        </p:nvSpPr>
        <p:spPr bwMode="ltGray">
          <a:xfrm>
            <a:off x="4038600" y="5638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8" name="Rectangle 107"/>
          <p:cNvSpPr/>
          <p:nvPr/>
        </p:nvSpPr>
        <p:spPr bwMode="ltGray">
          <a:xfrm>
            <a:off x="4038600" y="6096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11" name="Rectangle 110"/>
          <p:cNvSpPr/>
          <p:nvPr/>
        </p:nvSpPr>
        <p:spPr bwMode="ltGray">
          <a:xfrm>
            <a:off x="7391400" y="583387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12" name="Rectangle 111"/>
          <p:cNvSpPr/>
          <p:nvPr/>
        </p:nvSpPr>
        <p:spPr bwMode="ltGray">
          <a:xfrm>
            <a:off x="7391400" y="5410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[2]</a:t>
            </a:r>
          </a:p>
        </p:txBody>
      </p:sp>
      <p:sp>
        <p:nvSpPr>
          <p:cNvPr id="113" name="Rectangle 112"/>
          <p:cNvSpPr/>
          <p:nvPr/>
        </p:nvSpPr>
        <p:spPr bwMode="ltGray">
          <a:xfrm>
            <a:off x="7391400" y="498393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14" name="Rectangle 113"/>
          <p:cNvSpPr/>
          <p:nvPr/>
        </p:nvSpPr>
        <p:spPr bwMode="ltGray">
          <a:xfrm>
            <a:off x="4038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115" name="Rectangle 114"/>
          <p:cNvSpPr/>
          <p:nvPr/>
        </p:nvSpPr>
        <p:spPr bwMode="ltGray">
          <a:xfrm>
            <a:off x="4038600" y="4724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16" name="Rectangle 115"/>
          <p:cNvSpPr/>
          <p:nvPr/>
        </p:nvSpPr>
        <p:spPr bwMode="ltGray">
          <a:xfrm>
            <a:off x="5181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98" name="Rectangle 97"/>
          <p:cNvSpPr/>
          <p:nvPr/>
        </p:nvSpPr>
        <p:spPr bwMode="ltGray">
          <a:xfrm>
            <a:off x="30480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99" name="Rectangle 98"/>
          <p:cNvSpPr/>
          <p:nvPr/>
        </p:nvSpPr>
        <p:spPr bwMode="ltGray">
          <a:xfrm>
            <a:off x="3048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0" name="Rectangle 99"/>
          <p:cNvSpPr/>
          <p:nvPr/>
        </p:nvSpPr>
        <p:spPr bwMode="ltGray">
          <a:xfrm>
            <a:off x="30480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7637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27637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27637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ltGray">
          <a:xfrm>
            <a:off x="5341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341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341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7815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7815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3733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4876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3733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7086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733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3733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70866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7086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2458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17" y="1947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458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3117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ltGray">
          <a:xfrm>
            <a:off x="2458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117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5036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0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036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0891" y="2404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036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891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/>
          <p:nvPr/>
        </p:nvSpPr>
        <p:spPr bwMode="ltGray">
          <a:xfrm>
            <a:off x="7510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25104" y="19474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7510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5104" y="24046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/>
          <p:nvPr/>
        </p:nvSpPr>
        <p:spPr bwMode="ltGray">
          <a:xfrm>
            <a:off x="3429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5147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/>
          <p:nvPr/>
        </p:nvSpPr>
        <p:spPr bwMode="ltGray">
          <a:xfrm>
            <a:off x="4572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429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3200" y="56050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56"/>
          <p:cNvSpPr/>
          <p:nvPr/>
        </p:nvSpPr>
        <p:spPr bwMode="ltGray">
          <a:xfrm>
            <a:off x="6781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59"/>
          <p:cNvSpPr/>
          <p:nvPr/>
        </p:nvSpPr>
        <p:spPr bwMode="ltGray">
          <a:xfrm>
            <a:off x="3429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3200" y="46906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/>
          <p:nvPr/>
        </p:nvSpPr>
        <p:spPr bwMode="ltGray">
          <a:xfrm>
            <a:off x="67818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4953000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6781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53764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38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ill Sans"/>
                <a:cs typeface="Gill Sans"/>
              </a:rPr>
              <a:t>Shuffle and Sort: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0"/>
            <a:ext cx="8813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600" y="5029200"/>
            <a:ext cx="14197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90" name="Group 16"/>
          <p:cNvGrpSpPr/>
          <p:nvPr/>
        </p:nvGrpSpPr>
        <p:grpSpPr>
          <a:xfrm>
            <a:off x="1544517" y="1261646"/>
            <a:ext cx="1839047" cy="521732"/>
            <a:chOff x="762000" y="1905000"/>
            <a:chExt cx="1839047" cy="521732"/>
          </a:xfrm>
        </p:grpSpPr>
        <p:sp>
          <p:nvSpPr>
            <p:cNvPr id="91" name="TextBox 90"/>
            <p:cNvSpPr txBox="1"/>
            <p:nvPr/>
          </p:nvSpPr>
          <p:spPr>
            <a:xfrm>
              <a:off x="838200" y="2057400"/>
              <a:ext cx="176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93" name="Group 32"/>
          <p:cNvGrpSpPr/>
          <p:nvPr/>
        </p:nvGrpSpPr>
        <p:grpSpPr>
          <a:xfrm>
            <a:off x="4122291" y="1261646"/>
            <a:ext cx="1827100" cy="521732"/>
            <a:chOff x="762000" y="1905000"/>
            <a:chExt cx="1827100" cy="521732"/>
          </a:xfrm>
        </p:grpSpPr>
        <p:sp>
          <p:nvSpPr>
            <p:cNvPr id="94" name="TextBox 93"/>
            <p:cNvSpPr txBox="1"/>
            <p:nvPr/>
          </p:nvSpPr>
          <p:spPr>
            <a:xfrm>
              <a:off x="838200" y="2057400"/>
              <a:ext cx="175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 fish, blue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96" name="Group 44"/>
          <p:cNvGrpSpPr/>
          <p:nvPr/>
        </p:nvGrpSpPr>
        <p:grpSpPr>
          <a:xfrm>
            <a:off x="6596504" y="1261646"/>
            <a:ext cx="1491972" cy="521732"/>
            <a:chOff x="762000" y="1905000"/>
            <a:chExt cx="1491972" cy="521732"/>
          </a:xfrm>
        </p:grpSpPr>
        <p:sp>
          <p:nvSpPr>
            <p:cNvPr id="97" name="TextBox 96"/>
            <p:cNvSpPr txBox="1"/>
            <p:nvPr/>
          </p:nvSpPr>
          <p:spPr>
            <a:xfrm>
              <a:off x="838200" y="2057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cat in the hat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8321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98" grpId="0" animBg="1"/>
      <p:bldP spid="99" grpId="0" animBg="1"/>
      <p:bldP spid="100" grpId="0" animBg="1"/>
      <p:bldP spid="10" grpId="0" animBg="1"/>
      <p:bldP spid="13" grpId="0" animBg="1"/>
      <p:bldP spid="16" grpId="0" animBg="1"/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reduce(term: String, postings: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[(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)])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p = new List()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postings) 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6" name="TextBox 5"/>
          <p:cNvSpPr txBox="1"/>
          <p:nvPr/>
        </p:nvSpPr>
        <p:spPr>
          <a:xfrm rot="233589">
            <a:off x="4222259" y="5159639"/>
            <a:ext cx="27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problem?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219201" y="5142143"/>
            <a:ext cx="30480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28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209800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209800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2209800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2209800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2209800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2209800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17526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53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7526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17526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1529714"/>
            <a:ext cx="81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(values)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1529714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 bwMode="ltGray">
          <a:xfrm>
            <a:off x="17526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17526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17526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7150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11336" y="1953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7150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57150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00800" y="1529714"/>
            <a:ext cx="81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(values)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0" y="1529714"/>
            <a:ext cx="673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(keys)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57150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57150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57150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11336" y="24103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1336" y="28675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11336" y="33247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11336" y="37819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11336" y="4239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4971" y="4958714"/>
            <a:ext cx="238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How is this different?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7371" y="5282624"/>
            <a:ext cx="3047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Let the framework do the sorting!</a:t>
            </a:r>
          </a:p>
        </p:txBody>
      </p:sp>
      <p:sp>
        <p:nvSpPr>
          <p:cNvPr id="55" name="Right Arrow 54"/>
          <p:cNvSpPr/>
          <p:nvPr/>
        </p:nvSpPr>
        <p:spPr bwMode="auto">
          <a:xfrm>
            <a:off x="3886200" y="3053714"/>
            <a:ext cx="914400" cy="4529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6248400"/>
            <a:ext cx="433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have we seen this before?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Another Try…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6554624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6554624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6554624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6554624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6554624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6554624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903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4" grpId="0" animBg="1"/>
      <p:bldP spid="37" grpId="0"/>
      <p:bldP spid="38" grpId="0"/>
      <p:bldP spid="39" grpId="0" animBg="1"/>
      <p:bldP spid="42" grpId="0" animBg="1"/>
      <p:bldP spid="45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reduce(key: Pair,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postings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0153" y="6248400"/>
            <a:ext cx="388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FF0000"/>
                </a:solidFill>
                <a:latin typeface="Gill Sans"/>
                <a:cs typeface="Gill Sans"/>
              </a:rPr>
              <a:t>What else do we need to do?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 rot="21107013">
            <a:off x="3672098" y="5226857"/>
            <a:ext cx="36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</a:t>
            </a:r>
            <a:r>
              <a:rPr lang="en-US" sz="2400" b="0" smtClean="0">
                <a:solidFill>
                  <a:srgbClr val="FF0000"/>
                </a:solidFill>
                <a:latin typeface="Gill Sans"/>
                <a:cs typeface="Gill Sans"/>
              </a:rPr>
              <a:t>how’s this any better?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5029200"/>
            <a:ext cx="3657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9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2098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30480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886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47244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55626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64008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22098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0480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 bwMode="ltGray">
          <a:xfrm>
            <a:off x="3886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47244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55626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64008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17526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47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590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3429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42672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51054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59436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81800" y="1947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 bwMode="ltGray">
          <a:xfrm>
            <a:off x="17526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000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60"/>
          <p:cNvSpPr/>
          <p:nvPr/>
        </p:nvSpPr>
        <p:spPr bwMode="ltGray">
          <a:xfrm>
            <a:off x="25908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8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12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42672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13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51054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59436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45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1800" y="4538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" y="1219200"/>
            <a:ext cx="188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Conceptually: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7200" y="3059668"/>
            <a:ext cx="15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In Practice: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8200" y="3505200"/>
            <a:ext cx="5091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Don’t encode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docids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, encode gaps (or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-gaps) 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8200" y="3810000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But it’s not obvious that this save space…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9200" y="5334000"/>
            <a:ext cx="68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= delta encoding, delta compression, gap compression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Postings Encoding</a:t>
            </a:r>
          </a:p>
        </p:txBody>
      </p:sp>
    </p:spTree>
    <p:extLst>
      <p:ext uri="{BB962C8B-B14F-4D97-AF65-F5344CB8AC3E}">
        <p14:creationId xmlns:p14="http://schemas.microsoft.com/office/powerpoint/2010/main" val="100418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58" grpId="0" animBg="1"/>
      <p:bldP spid="59" grpId="0"/>
      <p:bldP spid="61" grpId="0" animBg="1"/>
      <p:bldP spid="63" grpId="0" animBg="1"/>
      <p:bldP spid="65" grpId="0" animBg="1"/>
      <p:bldP spid="67" grpId="0" animBg="1"/>
      <p:bldP spid="69" grpId="0" animBg="1"/>
      <p:bldP spid="71" grpId="0"/>
      <p:bldP spid="73" grpId="0"/>
      <p:bldP spid="74" grpId="0"/>
      <p:bldP spid="34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Overview of Integer Compression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572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Byte-aligned technique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829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VByte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508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Bit-aligned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3186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Unary codes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0070C0"/>
                </a:solidFill>
                <a:sym typeface="Symbol"/>
              </a:rPr>
              <a:t>/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codes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Golomb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codes (local Bernoulli model)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13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Word-aligned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702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Simple family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Bit packing family (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PForDelta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etc.)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79602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133600" y="3048000"/>
            <a:ext cx="1828800" cy="228600"/>
            <a:chOff x="1295400" y="2362200"/>
            <a:chExt cx="1828800" cy="228600"/>
          </a:xfrm>
        </p:grpSpPr>
        <p:sp>
          <p:nvSpPr>
            <p:cNvPr id="6" name="Rectangle 5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3505200"/>
            <a:ext cx="1828800" cy="228600"/>
            <a:chOff x="1295400" y="2362200"/>
            <a:chExt cx="1828800" cy="228600"/>
          </a:xfrm>
        </p:grpSpPr>
        <p:sp>
          <p:nvSpPr>
            <p:cNvPr id="61" name="Rectangle 60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91000" y="3505200"/>
            <a:ext cx="1828800" cy="228600"/>
            <a:chOff x="1295400" y="2362200"/>
            <a:chExt cx="1828800" cy="228600"/>
          </a:xfrm>
        </p:grpSpPr>
        <p:sp>
          <p:nvSpPr>
            <p:cNvPr id="70" name="Rectangle 69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1" name="Rectangle 70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2" name="Rectangle 71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3" name="Rectangle 72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133600" y="3962400"/>
            <a:ext cx="1828800" cy="228600"/>
            <a:chOff x="1295400" y="2362200"/>
            <a:chExt cx="1828800" cy="228600"/>
          </a:xfrm>
        </p:grpSpPr>
        <p:sp>
          <p:nvSpPr>
            <p:cNvPr id="79" name="Rectangle 78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1000" y="3962400"/>
            <a:ext cx="1828800" cy="228600"/>
            <a:chOff x="1295400" y="2362200"/>
            <a:chExt cx="1828800" cy="228600"/>
          </a:xfrm>
        </p:grpSpPr>
        <p:sp>
          <p:nvSpPr>
            <p:cNvPr id="88" name="Rectangle 87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1" name="Rectangle 90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324600" y="3962400"/>
            <a:ext cx="1828800" cy="228600"/>
            <a:chOff x="1295400" y="2362200"/>
            <a:chExt cx="1828800" cy="228600"/>
          </a:xfrm>
        </p:grpSpPr>
        <p:sp>
          <p:nvSpPr>
            <p:cNvPr id="97" name="Rectangle 96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2971800"/>
            <a:ext cx="639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7 bits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95400" y="3429000"/>
            <a:ext cx="74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14 bits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95400" y="3886200"/>
            <a:ext cx="74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21 bits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VByte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0" y="5100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Works okay, easy to implement…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0" y="1501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Simple idea: use only as many bytes as needed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0" y="1882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Need to reserve one bit per byte as the “continuation bit”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 remaining bits for encoding value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95169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10" grpId="0"/>
      <p:bldP spid="111" grpId="0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75644" y="1828800"/>
            <a:ext cx="6311156" cy="609600"/>
            <a:chOff x="2375644" y="1676400"/>
            <a:chExt cx="6311156" cy="609600"/>
          </a:xfrm>
        </p:grpSpPr>
        <p:sp>
          <p:nvSpPr>
            <p:cNvPr id="5" name="Rectangle 4"/>
            <p:cNvSpPr/>
            <p:nvPr/>
          </p:nvSpPr>
          <p:spPr bwMode="ltGray">
            <a:xfrm>
              <a:off x="2375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2680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985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290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594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899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4204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509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814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511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5423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5728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6033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6338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2375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6" name="Rectangle 35"/>
            <p:cNvSpPr/>
            <p:nvPr/>
          </p:nvSpPr>
          <p:spPr bwMode="ltGray">
            <a:xfrm>
              <a:off x="2680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2985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3290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3594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3899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4204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2" name="Rectangle 41"/>
            <p:cNvSpPr/>
            <p:nvPr/>
          </p:nvSpPr>
          <p:spPr bwMode="ltGray">
            <a:xfrm>
              <a:off x="4509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4814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5118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5423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5728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6033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6338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719044" y="167640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28 1-bit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75644" y="2571690"/>
            <a:ext cx="6311156" cy="628710"/>
            <a:chOff x="2375644" y="2419290"/>
            <a:chExt cx="6311156" cy="628710"/>
          </a:xfrm>
        </p:grpSpPr>
        <p:sp>
          <p:nvSpPr>
            <p:cNvPr id="49" name="Rectangle 48"/>
            <p:cNvSpPr/>
            <p:nvPr/>
          </p:nvSpPr>
          <p:spPr bwMode="ltGray">
            <a:xfrm>
              <a:off x="2375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2604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2909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137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3442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3671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3975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204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509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4737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042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271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57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580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375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604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909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3137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442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671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975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4204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509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737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5042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5271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5576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804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9044" y="241929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14 </a:t>
              </a:r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2</a:t>
              </a:r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5644" y="3333690"/>
            <a:ext cx="6182916" cy="628710"/>
            <a:chOff x="2375644" y="3181290"/>
            <a:chExt cx="6182916" cy="628710"/>
          </a:xfrm>
        </p:grpSpPr>
        <p:sp>
          <p:nvSpPr>
            <p:cNvPr id="91" name="Rectangle 90"/>
            <p:cNvSpPr/>
            <p:nvPr/>
          </p:nvSpPr>
          <p:spPr bwMode="ltGray">
            <a:xfrm>
              <a:off x="2375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604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832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3137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3366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3594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3899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4128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4356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4661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4890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511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5423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5652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5" name="Rectangle 104"/>
            <p:cNvSpPr/>
            <p:nvPr/>
          </p:nvSpPr>
          <p:spPr bwMode="ltGray">
            <a:xfrm>
              <a:off x="5880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2375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3" name="Rectangle 112"/>
            <p:cNvSpPr/>
            <p:nvPr/>
          </p:nvSpPr>
          <p:spPr bwMode="ltGray">
            <a:xfrm>
              <a:off x="2604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2832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3137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3366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3594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3899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9" name="Rectangle 118"/>
            <p:cNvSpPr/>
            <p:nvPr/>
          </p:nvSpPr>
          <p:spPr bwMode="ltGray">
            <a:xfrm>
              <a:off x="4128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0" name="Rectangle 119"/>
            <p:cNvSpPr/>
            <p:nvPr/>
          </p:nvSpPr>
          <p:spPr bwMode="ltGray">
            <a:xfrm>
              <a:off x="4356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4661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2" name="Rectangle 121"/>
            <p:cNvSpPr/>
            <p:nvPr/>
          </p:nvSpPr>
          <p:spPr bwMode="ltGray">
            <a:xfrm>
              <a:off x="4890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3" name="Rectangle 122"/>
            <p:cNvSpPr/>
            <p:nvPr/>
          </p:nvSpPr>
          <p:spPr bwMode="ltGray">
            <a:xfrm>
              <a:off x="5118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4" name="Rectangle 123"/>
            <p:cNvSpPr/>
            <p:nvPr/>
          </p:nvSpPr>
          <p:spPr bwMode="ltGray">
            <a:xfrm>
              <a:off x="5423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719044" y="31812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9</a:t>
              </a:r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 3-bit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75644" y="4019490"/>
            <a:ext cx="6182916" cy="628710"/>
            <a:chOff x="2375644" y="3867090"/>
            <a:chExt cx="6182916" cy="628710"/>
          </a:xfrm>
        </p:grpSpPr>
        <p:sp>
          <p:nvSpPr>
            <p:cNvPr id="127" name="Rectangle 126"/>
            <p:cNvSpPr/>
            <p:nvPr/>
          </p:nvSpPr>
          <p:spPr bwMode="ltGray">
            <a:xfrm>
              <a:off x="2375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8" name="Rectangle 127"/>
            <p:cNvSpPr/>
            <p:nvPr/>
          </p:nvSpPr>
          <p:spPr bwMode="ltGray">
            <a:xfrm>
              <a:off x="2604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9" name="Rectangle 128"/>
            <p:cNvSpPr/>
            <p:nvPr/>
          </p:nvSpPr>
          <p:spPr bwMode="ltGray">
            <a:xfrm>
              <a:off x="2832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0" name="Rectangle 129"/>
            <p:cNvSpPr/>
            <p:nvPr/>
          </p:nvSpPr>
          <p:spPr bwMode="ltGray">
            <a:xfrm>
              <a:off x="3061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1" name="Rectangle 130"/>
            <p:cNvSpPr/>
            <p:nvPr/>
          </p:nvSpPr>
          <p:spPr bwMode="ltGray">
            <a:xfrm>
              <a:off x="3366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2" name="Rectangle 131"/>
            <p:cNvSpPr/>
            <p:nvPr/>
          </p:nvSpPr>
          <p:spPr bwMode="ltGray">
            <a:xfrm>
              <a:off x="3594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3" name="Rectangle 132"/>
            <p:cNvSpPr/>
            <p:nvPr/>
          </p:nvSpPr>
          <p:spPr bwMode="ltGray">
            <a:xfrm>
              <a:off x="3823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4" name="Rectangle 133"/>
            <p:cNvSpPr/>
            <p:nvPr/>
          </p:nvSpPr>
          <p:spPr bwMode="ltGray">
            <a:xfrm>
              <a:off x="4052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5" name="Rectangle 134"/>
            <p:cNvSpPr/>
            <p:nvPr/>
          </p:nvSpPr>
          <p:spPr bwMode="ltGray">
            <a:xfrm>
              <a:off x="4356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6" name="Rectangle 135"/>
            <p:cNvSpPr/>
            <p:nvPr/>
          </p:nvSpPr>
          <p:spPr bwMode="ltGray">
            <a:xfrm>
              <a:off x="4585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7" name="Rectangle 136"/>
            <p:cNvSpPr/>
            <p:nvPr/>
          </p:nvSpPr>
          <p:spPr bwMode="ltGray">
            <a:xfrm>
              <a:off x="4814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8" name="Rectangle 137"/>
            <p:cNvSpPr/>
            <p:nvPr/>
          </p:nvSpPr>
          <p:spPr bwMode="ltGray">
            <a:xfrm>
              <a:off x="5042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9" name="Rectangle 138"/>
            <p:cNvSpPr/>
            <p:nvPr/>
          </p:nvSpPr>
          <p:spPr bwMode="ltGray">
            <a:xfrm>
              <a:off x="534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0" name="Rectangle 139"/>
            <p:cNvSpPr/>
            <p:nvPr/>
          </p:nvSpPr>
          <p:spPr bwMode="ltGray">
            <a:xfrm>
              <a:off x="557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1" name="Rectangle 140"/>
            <p:cNvSpPr/>
            <p:nvPr/>
          </p:nvSpPr>
          <p:spPr bwMode="ltGray">
            <a:xfrm>
              <a:off x="580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ltGray">
            <a:xfrm>
              <a:off x="6033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3" name="Rectangle 142"/>
            <p:cNvSpPr/>
            <p:nvPr/>
          </p:nvSpPr>
          <p:spPr bwMode="ltGray">
            <a:xfrm>
              <a:off x="2375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4" name="Rectangle 143"/>
            <p:cNvSpPr/>
            <p:nvPr/>
          </p:nvSpPr>
          <p:spPr bwMode="ltGray">
            <a:xfrm>
              <a:off x="2604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5" name="Rectangle 144"/>
            <p:cNvSpPr/>
            <p:nvPr/>
          </p:nvSpPr>
          <p:spPr bwMode="ltGray">
            <a:xfrm>
              <a:off x="2832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 bwMode="ltGray">
            <a:xfrm>
              <a:off x="3061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 bwMode="ltGray">
            <a:xfrm>
              <a:off x="3366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8" name="Rectangle 147"/>
            <p:cNvSpPr/>
            <p:nvPr/>
          </p:nvSpPr>
          <p:spPr bwMode="ltGray">
            <a:xfrm>
              <a:off x="3594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9" name="Rectangle 148"/>
            <p:cNvSpPr/>
            <p:nvPr/>
          </p:nvSpPr>
          <p:spPr bwMode="ltGray">
            <a:xfrm>
              <a:off x="3823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0" name="Rectangle 149"/>
            <p:cNvSpPr/>
            <p:nvPr/>
          </p:nvSpPr>
          <p:spPr bwMode="ltGray">
            <a:xfrm>
              <a:off x="4052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1" name="Rectangle 150"/>
            <p:cNvSpPr/>
            <p:nvPr/>
          </p:nvSpPr>
          <p:spPr bwMode="ltGray">
            <a:xfrm>
              <a:off x="4356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 bwMode="ltGray">
            <a:xfrm>
              <a:off x="4585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 bwMode="ltGray">
            <a:xfrm>
              <a:off x="4814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4" name="Rectangle 153"/>
            <p:cNvSpPr/>
            <p:nvPr/>
          </p:nvSpPr>
          <p:spPr bwMode="ltGray">
            <a:xfrm>
              <a:off x="5042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719044" y="38670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7 </a:t>
              </a:r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4</a:t>
              </a:r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375644" y="4781490"/>
            <a:ext cx="159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(9 total ways)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27844" y="1905000"/>
            <a:ext cx="1343712" cy="2895600"/>
            <a:chOff x="927844" y="1752600"/>
            <a:chExt cx="1343712" cy="2895600"/>
          </a:xfrm>
        </p:grpSpPr>
        <p:sp>
          <p:nvSpPr>
            <p:cNvPr id="155" name="Rectangle 154"/>
            <p:cNvSpPr/>
            <p:nvPr/>
          </p:nvSpPr>
          <p:spPr bwMode="ltGray">
            <a:xfrm>
              <a:off x="130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6" name="Rectangle 155"/>
            <p:cNvSpPr/>
            <p:nvPr/>
          </p:nvSpPr>
          <p:spPr bwMode="ltGray">
            <a:xfrm>
              <a:off x="1537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7" name="Rectangle 156"/>
            <p:cNvSpPr/>
            <p:nvPr/>
          </p:nvSpPr>
          <p:spPr bwMode="ltGray">
            <a:xfrm>
              <a:off x="1766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 bwMode="ltGray">
            <a:xfrm>
              <a:off x="1994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 bwMode="ltGray">
            <a:xfrm>
              <a:off x="1308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0" name="Rectangle 159"/>
            <p:cNvSpPr/>
            <p:nvPr/>
          </p:nvSpPr>
          <p:spPr bwMode="ltGray">
            <a:xfrm>
              <a:off x="1537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1" name="Rectangle 160"/>
            <p:cNvSpPr/>
            <p:nvPr/>
          </p:nvSpPr>
          <p:spPr bwMode="ltGray">
            <a:xfrm>
              <a:off x="176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2" name="Rectangle 161"/>
            <p:cNvSpPr/>
            <p:nvPr/>
          </p:nvSpPr>
          <p:spPr bwMode="ltGray">
            <a:xfrm>
              <a:off x="199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3" name="Rectangle 162"/>
            <p:cNvSpPr/>
            <p:nvPr/>
          </p:nvSpPr>
          <p:spPr bwMode="ltGray">
            <a:xfrm>
              <a:off x="130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4" name="Rectangle 163"/>
            <p:cNvSpPr/>
            <p:nvPr/>
          </p:nvSpPr>
          <p:spPr bwMode="ltGray">
            <a:xfrm>
              <a:off x="15374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5" name="Rectangle 164"/>
            <p:cNvSpPr/>
            <p:nvPr/>
          </p:nvSpPr>
          <p:spPr bwMode="ltGray">
            <a:xfrm>
              <a:off x="17660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6" name="Rectangle 165"/>
            <p:cNvSpPr/>
            <p:nvPr/>
          </p:nvSpPr>
          <p:spPr bwMode="ltGray">
            <a:xfrm>
              <a:off x="1994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 bwMode="ltGray">
            <a:xfrm>
              <a:off x="1308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 bwMode="ltGray">
            <a:xfrm>
              <a:off x="153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9" name="Rectangle 168"/>
            <p:cNvSpPr/>
            <p:nvPr/>
          </p:nvSpPr>
          <p:spPr bwMode="ltGray">
            <a:xfrm>
              <a:off x="176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0" name="Rectangle 169"/>
            <p:cNvSpPr/>
            <p:nvPr/>
          </p:nvSpPr>
          <p:spPr bwMode="ltGray">
            <a:xfrm>
              <a:off x="199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27844" y="4248090"/>
              <a:ext cx="134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“selectors”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17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Simple-9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0" y="1219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many different ways can we divide up 28 bits?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Efficient decompression with hard-coded decoders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0" y="5634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Simple Family – general idea applies to 64-bit words, etc.</a:t>
            </a:r>
          </a:p>
        </p:txBody>
      </p:sp>
    </p:spTree>
    <p:extLst>
      <p:ext uri="{BB962C8B-B14F-4D97-AF65-F5344CB8AC3E}">
        <p14:creationId xmlns:p14="http://schemas.microsoft.com/office/powerpoint/2010/main" val="3015826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7" grpId="0"/>
      <p:bldP spid="179" grpId="0"/>
      <p:bldP spid="180" grpId="0"/>
      <p:bldP spid="1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43000" y="2743200"/>
            <a:ext cx="7680146" cy="533400"/>
            <a:chOff x="1143000" y="2057400"/>
            <a:chExt cx="7680146" cy="533400"/>
          </a:xfrm>
        </p:grpSpPr>
        <p:sp>
          <p:nvSpPr>
            <p:cNvPr id="4" name="Rectangle 3"/>
            <p:cNvSpPr/>
            <p:nvPr/>
          </p:nvSpPr>
          <p:spPr bwMode="ltGray">
            <a:xfrm>
              <a:off x="1524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 bwMode="ltGray">
            <a:xfrm>
              <a:off x="1752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1981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209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2438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667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895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124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352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581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3810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038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267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4495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4724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4953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5181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5410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5" name="Rectangle 24"/>
            <p:cNvSpPr/>
            <p:nvPr/>
          </p:nvSpPr>
          <p:spPr bwMode="ltGray">
            <a:xfrm>
              <a:off x="5638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6" name="Rectangle 25"/>
            <p:cNvSpPr/>
            <p:nvPr/>
          </p:nvSpPr>
          <p:spPr bwMode="ltGray">
            <a:xfrm>
              <a:off x="5867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6096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6324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9" name="Rectangle 28"/>
            <p:cNvSpPr/>
            <p:nvPr/>
          </p:nvSpPr>
          <p:spPr bwMode="ltGray">
            <a:xfrm>
              <a:off x="6553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0" name="Rectangle 29"/>
            <p:cNvSpPr/>
            <p:nvPr/>
          </p:nvSpPr>
          <p:spPr bwMode="ltGray">
            <a:xfrm>
              <a:off x="6781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>
              <a:off x="51816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 bwMode="ltGray">
            <a:xfrm>
              <a:off x="7010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7239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7467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7696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7924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8153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70104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143000" y="21144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382000" y="213360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352800"/>
            <a:ext cx="7239000" cy="533400"/>
            <a:chOff x="1143000" y="2667000"/>
            <a:chExt cx="7239000" cy="533400"/>
          </a:xfrm>
        </p:grpSpPr>
        <p:sp>
          <p:nvSpPr>
            <p:cNvPr id="42" name="Rectangle 41"/>
            <p:cNvSpPr/>
            <p:nvPr/>
          </p:nvSpPr>
          <p:spPr bwMode="ltGray">
            <a:xfrm>
              <a:off x="1524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1752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1981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2209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2438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2667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2895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Rectangle 48"/>
            <p:cNvSpPr/>
            <p:nvPr/>
          </p:nvSpPr>
          <p:spPr bwMode="ltGray">
            <a:xfrm>
              <a:off x="3124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3352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3581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810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4038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4267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4495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724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953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5181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410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638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867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6096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6324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6553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6781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7010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7239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7467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9" name="Rectangle 68"/>
            <p:cNvSpPr/>
            <p:nvPr/>
          </p:nvSpPr>
          <p:spPr bwMode="ltGray">
            <a:xfrm>
              <a:off x="7696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>
              <a:off x="33528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>
              <a:off x="51816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70104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143000" y="2724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4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940854" y="27240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3000" y="3962400"/>
            <a:ext cx="7696200" cy="533400"/>
            <a:chOff x="1143000" y="3276600"/>
            <a:chExt cx="7696200" cy="533400"/>
          </a:xfrm>
        </p:grpSpPr>
        <p:sp>
          <p:nvSpPr>
            <p:cNvPr id="74" name="Rectangle 73"/>
            <p:cNvSpPr/>
            <p:nvPr/>
          </p:nvSpPr>
          <p:spPr bwMode="ltGray">
            <a:xfrm>
              <a:off x="1524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1752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1981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209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438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667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2895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124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352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581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3810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038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267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4495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4724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4953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181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1" name="Rectangle 90"/>
            <p:cNvSpPr/>
            <p:nvPr/>
          </p:nvSpPr>
          <p:spPr bwMode="ltGray">
            <a:xfrm>
              <a:off x="5410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5638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5867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6096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6324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6553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6781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7010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7239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7467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7696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7924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8153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>
              <a:off x="33528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>
              <a:off x="51816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>
              <a:off x="70104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143000" y="33336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5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398054" y="33336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11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Bit Packing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Efficient decompression with hard-coded decoders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0" y="5634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PForDelta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– bit packing + separate storage of “overflow” bits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0" y="1295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What’s the smallest number of bits we need </a:t>
            </a:r>
            <a:b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to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code a block (=128) of integers?</a:t>
            </a:r>
          </a:p>
        </p:txBody>
      </p:sp>
    </p:spTree>
    <p:extLst>
      <p:ext uri="{BB962C8B-B14F-4D97-AF65-F5344CB8AC3E}">
        <p14:creationId xmlns:p14="http://schemas.microsoft.com/office/powerpoint/2010/main" val="462959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1" grpId="0"/>
      <p:bldP spid="122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ing-mach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298" y="0"/>
            <a:ext cx="10351698" cy="68580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guvnah</a:t>
            </a:r>
            <a:r>
              <a:rPr lang="en-US" sz="1000" b="0" dirty="0">
                <a:solidFill>
                  <a:srgbClr val="FFFFFF"/>
                </a:solidFill>
              </a:rPr>
              <a:t>/7861418602/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172200" y="5105400"/>
            <a:ext cx="2514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3600" b="0" dirty="0" smtClean="0"/>
              <a:t>Search!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812383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7391400" cy="3429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x </a:t>
            </a:r>
            <a:r>
              <a:rPr lang="en-US" dirty="0" smtClean="0">
                <a:sym typeface="Symbol"/>
              </a:rPr>
              <a:t> 1, parameter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: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+ 1 in unary, where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ym typeface="Symbol"/>
              </a:rPr>
              <a:t>(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- 1 ) /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 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in binary, where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=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- </a:t>
            </a:r>
            <a:r>
              <a:rPr lang="en-US" i="1" dirty="0" err="1" smtClean="0">
                <a:sym typeface="Symbol"/>
              </a:rPr>
              <a:t>qb</a:t>
            </a:r>
            <a:r>
              <a:rPr lang="en-US" dirty="0" smtClean="0">
                <a:sym typeface="Symbol"/>
              </a:rPr>
              <a:t> - 1, in log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 or log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 bits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Example: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3,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= 0, 1, 2 (0, 10, 11)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6,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= 0, 1, 2, 3, 4, 5 (00, 01, 100, 101, 110, 111)</a:t>
            </a:r>
          </a:p>
          <a:p>
            <a:pPr marL="457129" lvl="1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= 9,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3: </a:t>
            </a:r>
            <a:r>
              <a:rPr lang="en-US" i="1" dirty="0" smtClean="0"/>
              <a:t>q</a:t>
            </a:r>
            <a:r>
              <a:rPr lang="en-US" dirty="0" smtClean="0"/>
              <a:t> = 2, </a:t>
            </a:r>
            <a:r>
              <a:rPr lang="en-US" i="1" dirty="0" smtClean="0"/>
              <a:t>r</a:t>
            </a:r>
            <a:r>
              <a:rPr lang="en-US" dirty="0" smtClean="0"/>
              <a:t> = 2, code = 110:11</a:t>
            </a:r>
          </a:p>
          <a:p>
            <a:pPr marL="457129" lvl="1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= 9,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6: </a:t>
            </a:r>
            <a:r>
              <a:rPr lang="en-US" i="1" dirty="0" smtClean="0"/>
              <a:t>q</a:t>
            </a:r>
            <a:r>
              <a:rPr lang="en-US" dirty="0" smtClean="0"/>
              <a:t> = 1, </a:t>
            </a:r>
            <a:r>
              <a:rPr lang="en-US" i="1" dirty="0" smtClean="0"/>
              <a:t>r</a:t>
            </a:r>
            <a:r>
              <a:rPr lang="en-US" dirty="0" smtClean="0"/>
              <a:t> = 2, code = 10:100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Golomb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 Codes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486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Punch line: o</a:t>
            </a:r>
            <a:r>
              <a:rPr lang="mr-IN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ptimal </a:t>
            </a:r>
            <a:r>
              <a:rPr lang="mr-IN" sz="24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b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~</a:t>
            </a:r>
            <a:r>
              <a:rPr lang="mr-IN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0.69 (</a:t>
            </a:r>
            <a:r>
              <a:rPr lang="mr-IN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N/df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)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67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Different b for every term!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745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reduce(key: Pair,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postings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 rot="21107013">
            <a:off x="2962070" y="5226857"/>
            <a:ext cx="502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Ah, now we know why this is different!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5029200"/>
            <a:ext cx="3657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5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ltGray">
          <a:xfrm>
            <a:off x="1744536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40872" y="1947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1744536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1744536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0336" y="15240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63536" y="15240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1744536" y="3352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744536" y="3810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1744536" y="4267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40872" y="2404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40872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0872" y="3319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40872" y="3776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40872" y="4233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rot="5400000">
            <a:off x="1744536" y="3623846"/>
            <a:ext cx="3810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286000" y="5605046"/>
            <a:ext cx="27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Write postings </a:t>
            </a:r>
            <a:r>
              <a:rPr lang="en-US" sz="1800" b="0" i="1" dirty="0" smtClean="0">
                <a:solidFill>
                  <a:schemeClr val="bg1"/>
                </a:solidFill>
                <a:latin typeface="Gill Sans"/>
                <a:cs typeface="Gill Sans"/>
              </a:rPr>
              <a:t>compressed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09800" y="4572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42241" y="6248400"/>
            <a:ext cx="204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Sound familiar?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7200" y="2133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But wait! How do we set 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Golomb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parameter </a:t>
            </a:r>
            <a:r>
              <a:rPr lang="en-US" sz="24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?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429000"/>
            <a:ext cx="292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We need the </a:t>
            </a:r>
            <a:r>
              <a:rPr lang="en-US" sz="20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to set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3834825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But we don’t know the </a:t>
            </a:r>
            <a:r>
              <a:rPr lang="en-US" sz="20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until we’ve seen all postings!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3048000"/>
            <a:ext cx="326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Recall: optimal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~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 0.69 (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N/</a:t>
            </a:r>
            <a:r>
              <a:rPr lang="en-US" sz="2000" b="0" i="1" dirty="0" err="1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df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Chicken and Egg?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2577914" y="19793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2577914" y="42653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2577914" y="28937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2577914" y="24365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2577914" y="33509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2577914" y="38081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1200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1" grpId="0"/>
      <p:bldP spid="29" grpId="0"/>
      <p:bldP spid="35" grpId="0"/>
      <p:bldP spid="40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endParaRPr lang="en-US" sz="36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In the mapper: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362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Emit “special” key-value pairs to keep track of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df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288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In 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the reducer: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409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Make sure “special” key-value pairs come first: process them to determine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df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786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Remember: proper partitioning!</a:t>
            </a:r>
          </a:p>
        </p:txBody>
      </p:sp>
    </p:spTree>
    <p:extLst>
      <p:ext uri="{BB962C8B-B14F-4D97-AF65-F5344CB8AC3E}">
        <p14:creationId xmlns:p14="http://schemas.microsoft.com/office/powerpoint/2010/main" val="110472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762000" y="1219200"/>
            <a:ext cx="2014401" cy="628710"/>
            <a:chOff x="762000" y="1828800"/>
            <a:chExt cx="2014401" cy="628710"/>
          </a:xfrm>
        </p:grpSpPr>
        <p:sp>
          <p:nvSpPr>
            <p:cNvPr id="15" name="TextBox 14"/>
            <p:cNvSpPr txBox="1"/>
            <p:nvPr/>
          </p:nvSpPr>
          <p:spPr>
            <a:xfrm>
              <a:off x="838200" y="2057400"/>
              <a:ext cx="1938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" y="1828800"/>
              <a:ext cx="701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  <a:endParaRPr lang="en-US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0" name="Rectangle 19"/>
          <p:cNvSpPr/>
          <p:nvPr/>
        </p:nvSpPr>
        <p:spPr bwMode="ltGray">
          <a:xfrm>
            <a:off x="1143000" y="2590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336" y="2557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21336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21336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1143000" y="3048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9336" y="30142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27"/>
          <p:cNvSpPr/>
          <p:nvPr/>
        </p:nvSpPr>
        <p:spPr bwMode="ltGray">
          <a:xfrm>
            <a:off x="1143000" y="3505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336" y="34714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 bwMode="ltGray">
          <a:xfrm>
            <a:off x="1143000" y="4191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336" y="4157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33"/>
          <p:cNvSpPr/>
          <p:nvPr/>
        </p:nvSpPr>
        <p:spPr bwMode="ltGray">
          <a:xfrm>
            <a:off x="1143000" y="4648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336" y="4614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 bwMode="ltGray">
          <a:xfrm>
            <a:off x="1143000" y="5105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9336" y="5071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00400" y="141404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Input document…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00400" y="255704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Emit normal key-value pairs…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415724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Emit “special” key-value pairs to keep track of </a:t>
            </a:r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Modified Mapper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1981200" y="2590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981200" y="3505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ltGray">
          <a:xfrm>
            <a:off x="1981200" y="3048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 bwMode="ltGray">
          <a:xfrm>
            <a:off x="1981200" y="4191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981200" y="5105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ltGray">
          <a:xfrm>
            <a:off x="1981200" y="4648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885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/>
      <p:bldP spid="24" grpId="0"/>
      <p:bldP spid="25" grpId="0" animBg="1"/>
      <p:bldP spid="26" grpId="0"/>
      <p:bldP spid="28" grpId="0" animBg="1"/>
      <p:bldP spid="29" grpId="0"/>
      <p:bldP spid="31" grpId="0" animBg="1"/>
      <p:bldP spid="32" grpId="0"/>
      <p:bldP spid="34" grpId="0" animBg="1"/>
      <p:bldP spid="35" grpId="0"/>
      <p:bldP spid="37" grpId="0" animBg="1"/>
      <p:bldP spid="38" grpId="0"/>
      <p:bldP spid="76" grpId="0"/>
      <p:bldP spid="7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ltGray">
          <a:xfrm>
            <a:off x="1143000" y="2743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336" y="2709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/>
          <p:nvPr/>
        </p:nvSpPr>
        <p:spPr bwMode="ltGray">
          <a:xfrm>
            <a:off x="1143000" y="3200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143000" y="3657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0" y="12954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" y="12954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/>
          <p:nvPr/>
        </p:nvSpPr>
        <p:spPr bwMode="ltGray">
          <a:xfrm>
            <a:off x="1143000" y="4114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1143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1143000" y="5029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336" y="3166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36" y="3623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336" y="4081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9336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9336" y="4995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2225883" y="4140369"/>
            <a:ext cx="286264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86200" y="5224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compressed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1143000" y="1752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9336" y="1718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4200" y="1752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00200" y="5376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14800" y="16250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First, compute the </a:t>
            </a:r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 by summing contributions from all “special” key-value pair…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Compute </a:t>
            </a:r>
            <a:r>
              <a:rPr lang="en-US" sz="18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 from </a:t>
            </a:r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14800" y="35724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Important: properly define sort order to make sure “special” key-value pairs come first!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5800" y="6248400"/>
            <a:ext cx="433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have we seen this before?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Modified Reducer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981200" y="2743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1981200" y="5029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981200" y="3657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1981200" y="3200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1981200" y="4114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1981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1981200" y="174975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2362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 bwMode="ltGray">
          <a:xfrm>
            <a:off x="2743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0306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5" grpId="0" animBg="1"/>
      <p:bldP spid="47" grpId="0"/>
      <p:bldP spid="48" grpId="0"/>
      <p:bldP spid="49" grpId="0" animBg="1"/>
      <p:bldP spid="51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3" grpId="0" animBg="1"/>
      <p:bldP spid="64" grpId="0"/>
      <p:bldP spid="72" grpId="0"/>
      <p:bldP spid="73" grpId="0"/>
      <p:bldP spid="76" grpId="0"/>
      <p:bldP spid="77" grpId="0"/>
      <p:bldP spid="78" grpId="0"/>
      <p:bldP spid="35" grpId="0"/>
      <p:bldP spid="37" grpId="0" animBg="1"/>
      <p:bldP spid="38" grpId="0" animBg="1"/>
      <p:bldP spid="39" grpId="0" animBg="1"/>
      <p:bldP spid="62" grpId="0" animBg="1"/>
      <p:bldP spid="66" grpId="0" animBg="1"/>
      <p:bldP spid="67" grpId="0" animBg="1"/>
      <p:bldP spid="69" grpId="0" animBg="1"/>
      <p:bldP spid="70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But I don’t care about </a:t>
            </a:r>
            <a:r>
              <a:rPr lang="en-US" sz="3600" b="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Golomb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Codes!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95180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ltGray">
          <a:xfrm>
            <a:off x="1143000" y="2743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336" y="2709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/>
          <p:nvPr/>
        </p:nvSpPr>
        <p:spPr bwMode="ltGray">
          <a:xfrm>
            <a:off x="1143000" y="3200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143000" y="3657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0" y="12954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" y="12954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/>
          <p:nvPr/>
        </p:nvSpPr>
        <p:spPr bwMode="ltGray">
          <a:xfrm>
            <a:off x="1143000" y="4114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1143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1143000" y="5029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336" y="3166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36" y="3623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336" y="4081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9336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9336" y="4995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2225883" y="4140369"/>
            <a:ext cx="286264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86200" y="5224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compressed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1143000" y="1752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9336" y="1718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4200" y="1752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00200" y="5376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14800" y="16250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Compute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by summing contributions from all “special” key-value pair…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Basic Inverted Indexer: Reducer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981200" y="2743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1981200" y="5029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981200" y="3657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1981200" y="3200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1981200" y="4114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1981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1981200" y="174975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2362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 bwMode="ltGray">
          <a:xfrm>
            <a:off x="2743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977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5" grpId="0" animBg="1"/>
      <p:bldP spid="47" grpId="0"/>
      <p:bldP spid="48" grpId="0"/>
      <p:bldP spid="49" grpId="0" animBg="1"/>
      <p:bldP spid="51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3" grpId="0" animBg="1"/>
      <p:bldP spid="64" grpId="0"/>
      <p:bldP spid="72" grpId="0"/>
      <p:bldP spid="73" grpId="0"/>
      <p:bldP spid="76" grpId="0"/>
      <p:bldP spid="77" grpId="0"/>
      <p:bldP spid="37" grpId="0" animBg="1"/>
      <p:bldP spid="38" grpId="0" animBg="1"/>
      <p:bldP spid="39" grpId="0" animBg="1"/>
      <p:bldP spid="62" grpId="0" animBg="1"/>
      <p:bldP spid="66" grpId="0" animBg="1"/>
      <p:bldP spid="67" grpId="0" animBg="1"/>
      <p:bldP spid="69" grpId="0" animBg="1"/>
      <p:bldP spid="70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IP (~Pairs)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reduce(key: Pair,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postings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 rot="20917564">
            <a:off x="4771497" y="4800751"/>
            <a:ext cx="313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assumption?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58207" y="5029200"/>
            <a:ext cx="3689993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917564">
            <a:off x="5713041" y="5105551"/>
            <a:ext cx="139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Is it okay?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0470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959114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Postings(1, 15, 22, 39, 54) </a:t>
            </a:r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⊕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Postings(2, 46)</a:t>
            </a:r>
          </a:p>
          <a:p>
            <a:pPr algn="ctr"/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Postings(1, 2, 15, 22, 39, 46, 54)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 rot="21075526">
            <a:off x="3059542" y="2893951"/>
            <a:ext cx="4053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 exactly is this operation?</a:t>
            </a:r>
            <a:b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 have we created?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Merging Postings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Let’s define an operation ⊕ on postings lists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P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76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Then we can rewrite our indexing algorithm!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576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flatMap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emit singleton postings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reduceByKey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⊕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15692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2053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733800"/>
            <a:ext cx="2393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Comparison</a:t>
            </a:r>
          </a:p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40767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514600"/>
            <a:ext cx="840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514600"/>
            <a:ext cx="825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6441501" y="5730688"/>
            <a:ext cx="122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953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400967" y="4025955"/>
            <a:ext cx="12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Abstract IR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38120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600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ill Sans"/>
                <a:cs typeface="Gill Sans"/>
              </a:rPr>
              <a:t>⊕ 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8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err="1" smtClean="0">
                <a:solidFill>
                  <a:schemeClr val="bg1"/>
                </a:solidFill>
                <a:latin typeface="Gill Sans"/>
                <a:cs typeface="Gill Sans"/>
              </a:rPr>
              <a:t>M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119735"/>
            <a:ext cx="505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Solution: apply compression as needed!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What’s the issue?</a:t>
            </a:r>
          </a:p>
        </p:txBody>
      </p:sp>
    </p:spTree>
    <p:extLst>
      <p:ext uri="{BB962C8B-B14F-4D97-AF65-F5344CB8AC3E}">
        <p14:creationId xmlns:p14="http://schemas.microsoft.com/office/powerpoint/2010/main" val="223588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811953"/>
            <a:ext cx="7924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m = new Map()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m(term).append((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memoryFull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flush()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flush()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flush()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for 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m.keys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(m(term)))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m.clear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38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Slightly less elegant implementation… but uses same idea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LP (~Stripes)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 rot="21134632">
            <a:off x="3965429" y="5761053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happening here?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6549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reduce(term: String, lists: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f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for (list &lt;- lists)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f = f + list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emit(term, f)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LP (~Stripes)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 rot="21225067">
            <a:off x="2085498" y="3356510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happening here?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685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P-vs-IP-running-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162800" cy="4297680"/>
          </a:xfrm>
          <a:prstGeom prst="rect">
            <a:avLst/>
          </a:prstGeom>
        </p:spPr>
      </p:pic>
      <p:pic>
        <p:nvPicPr>
          <p:cNvPr id="4" name="Picture 3" descr="LP-vs-IP-intermedia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7800"/>
            <a:ext cx="5715000" cy="1071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6427113"/>
            <a:ext cx="4038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000000"/>
                </a:solidFill>
                <a:latin typeface="Gill Sans"/>
                <a:cs typeface="Gill Sans"/>
              </a:rPr>
              <a:t>From: </a:t>
            </a:r>
            <a:r>
              <a:rPr lang="en-US" sz="11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Elsayed</a:t>
            </a:r>
            <a:r>
              <a:rPr lang="en-US" sz="1100" b="0" dirty="0" smtClean="0">
                <a:solidFill>
                  <a:srgbClr val="000000"/>
                </a:solidFill>
                <a:latin typeface="Gill Sans"/>
                <a:cs typeface="Gill Sans"/>
              </a:rPr>
              <a:t> et al., Brute</a:t>
            </a:r>
            <a:r>
              <a:rPr lang="en-US" sz="1100" b="0" dirty="0">
                <a:solidFill>
                  <a:srgbClr val="000000"/>
                </a:solidFill>
                <a:latin typeface="Gill Sans"/>
                <a:cs typeface="Gill Sans"/>
              </a:rPr>
              <a:t>-Force Approaches to Batch Retrieval: Scalable Indexing with MapReduce, or Why Bother? </a:t>
            </a:r>
            <a:r>
              <a:rPr lang="en-US" sz="1100" b="0" dirty="0" smtClean="0">
                <a:solidFill>
                  <a:srgbClr val="000000"/>
                </a:solidFill>
                <a:latin typeface="Gill Sans"/>
                <a:cs typeface="Gill Sans"/>
              </a:rPr>
              <a:t>2010</a:t>
            </a:r>
            <a:endParaRPr lang="en-US" sz="11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381000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Experiments on ClueWeb09 collection: segments 1 + 2</a:t>
            </a:r>
          </a:p>
          <a:p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101.8m documents (472 GB compressed, 2.97 TB uncompressed)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152400"/>
            <a:ext cx="22098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LP vs. IP?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76313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248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class Mapper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m = new Map()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m(term).append((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memoryFull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flush()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cleanup()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flush()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flush()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for (term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m.keys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new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(m(term)))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m.clear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lists: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f = new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for (list &lt;- lists)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f = f + list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emit(term, f)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 rot="21393788">
            <a:off x="4658169" y="2838784"/>
            <a:ext cx="4302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Remind you of anything in Spark?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67400" y="3352800"/>
            <a:ext cx="2971800" cy="3325743"/>
            <a:chOff x="5867400" y="1932057"/>
            <a:chExt cx="2971800" cy="3325743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324600" y="1932057"/>
              <a:ext cx="20574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ndale Mono"/>
                  <a:cs typeface="Andale Mono"/>
                </a:rPr>
                <a:t>RDD[(K, V)]</a:t>
              </a:r>
              <a:endParaRPr lang="en-US" sz="1700" b="0" dirty="0">
                <a:solidFill>
                  <a:srgbClr val="000000"/>
                </a:solidFill>
                <a:latin typeface="Andale Mono"/>
                <a:cs typeface="Andale Mono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67400" y="3124200"/>
              <a:ext cx="2971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 err="1">
                  <a:solidFill>
                    <a:schemeClr val="bg2"/>
                  </a:solidFill>
                  <a:latin typeface="Gill Sans"/>
                  <a:cs typeface="Gill Sans"/>
                </a:rPr>
                <a:t>aggregateByKey</a:t>
              </a:r>
              <a:endParaRPr lang="en-US" sz="1800" dirty="0">
                <a:solidFill>
                  <a:schemeClr val="bg2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b="0" dirty="0" err="1" smtClean="0">
                  <a:solidFill>
                    <a:srgbClr val="000000"/>
                  </a:solidFill>
                  <a:latin typeface="Andale Mono"/>
                  <a:cs typeface="Andale Mono"/>
                </a:rPr>
                <a:t>seqOp</a:t>
              </a:r>
              <a:r>
                <a:rPr lang="en-US" b="0" dirty="0">
                  <a:solidFill>
                    <a:srgbClr val="000000"/>
                  </a:solidFill>
                  <a:latin typeface="Andale Mono"/>
                  <a:cs typeface="Andale Mono"/>
                </a:rPr>
                <a:t>: (U, V) ⇒ U, </a:t>
              </a:r>
              <a:r>
                <a:rPr lang="en-US" b="0" dirty="0" err="1">
                  <a:solidFill>
                    <a:srgbClr val="000000"/>
                  </a:solidFill>
                  <a:latin typeface="Andale Mono"/>
                  <a:cs typeface="Andale Mono"/>
                </a:rPr>
                <a:t>combOp</a:t>
              </a:r>
              <a:r>
                <a:rPr lang="en-US" b="0" dirty="0">
                  <a:solidFill>
                    <a:srgbClr val="000000"/>
                  </a:solidFill>
                  <a:latin typeface="Andale Mono"/>
                  <a:cs typeface="Andale Mono"/>
                </a:rPr>
                <a:t>: (U, U) ⇒ </a:t>
              </a:r>
              <a:r>
                <a:rPr lang="en-US" b="0" dirty="0" smtClean="0">
                  <a:solidFill>
                    <a:srgbClr val="000000"/>
                  </a:solidFill>
                  <a:latin typeface="Andale Mono"/>
                  <a:cs typeface="Andale Mono"/>
                </a:rPr>
                <a:t>U</a:t>
              </a:r>
              <a:endParaRPr lang="en-US" b="0" dirty="0">
                <a:solidFill>
                  <a:srgbClr val="000000"/>
                </a:solidFill>
                <a:latin typeface="Andale Mono"/>
                <a:cs typeface="Andale Mono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477000" y="4903857"/>
              <a:ext cx="17526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ndale Mono"/>
                  <a:cs typeface="Andale Mono"/>
                </a:rPr>
                <a:t>RDD[(K, U)]</a:t>
              </a:r>
              <a:endParaRPr lang="en-US" sz="1700" b="0" dirty="0">
                <a:solidFill>
                  <a:srgbClr val="000000"/>
                </a:solidFill>
                <a:latin typeface="Andale Mono"/>
                <a:cs typeface="Andale Mono"/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 bwMode="auto">
            <a:xfrm>
              <a:off x="7353300" y="2286000"/>
              <a:ext cx="0" cy="8382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 bwMode="auto">
            <a:xfrm>
              <a:off x="7353300" y="4114800"/>
              <a:ext cx="0" cy="7890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Another Look at LP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1142422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flatMap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emit singleton postings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reduceByKey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⊕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095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uglans_regia_Echte_Walnussfrucht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27504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Exploit associativity and </a:t>
            </a:r>
            <a:r>
              <a:rPr lang="en-US" sz="2400" b="0" dirty="0" err="1" smtClean="0">
                <a:solidFill>
                  <a:srgbClr val="FFFFFF"/>
                </a:solidFill>
                <a:latin typeface="Gill Sans"/>
                <a:cs typeface="Gill Sans"/>
              </a:rPr>
              <a:t>commutativity</a:t>
            </a:r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 via commutative </a:t>
            </a:r>
            <a:r>
              <a:rPr lang="en-US" sz="2400" b="0" dirty="0" err="1" smtClean="0">
                <a:solidFill>
                  <a:srgbClr val="FFFFFF"/>
                </a:solidFill>
                <a:latin typeface="Gill Sans"/>
                <a:cs typeface="Gill Sans"/>
              </a:rPr>
              <a:t>monoids</a:t>
            </a:r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 (if you can)</a:t>
            </a:r>
            <a:endParaRPr lang="en-US" sz="2400" b="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 (Walnut)</a:t>
            </a:r>
            <a:endParaRPr lang="en-US" sz="1000" b="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39696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Exploit framework-based sorting to sequence computations (if you can’t)</a:t>
            </a:r>
            <a:endParaRPr lang="en-US" sz="2400" b="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latin typeface="Gill Sans"/>
                <a:ea typeface="+mj-ea"/>
                <a:cs typeface="Gill Sans"/>
              </a:rPr>
              <a:t>Algorithm design 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62499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2053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733800"/>
            <a:ext cx="2393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Comparison</a:t>
            </a:r>
          </a:p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40767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514600"/>
            <a:ext cx="840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514600"/>
            <a:ext cx="825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6441501" y="5730688"/>
            <a:ext cx="122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953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400967" y="4025955"/>
            <a:ext cx="12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Abstract IR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97069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 indexing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Scalability is critical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Must be relatively fast, but need not be real time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Fundamentally a batch operation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Incremental updates may or may not be important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For the web, crawling is a challenge in itself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1718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 retrieval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528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Must have sub-second response time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For the web, only need relatively few results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 rot="379706">
            <a:off x="5013904" y="1618943"/>
            <a:ext cx="313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Perfect for MapReduce!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 rot="21301843">
            <a:off x="3830159" y="5210524"/>
            <a:ext cx="276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Uh… not so good…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33813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Assume everything fits in memory on a single machine…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62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(For now)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12352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Users express queries as a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AND, OR, NOT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Can be arbitrarily nested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is based on the notion of 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Any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query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divides the collection into two sets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: retrieved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not-retrieved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Pure Boolean systems do not define an ordering of the results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4846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0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62400" y="2057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What goes in each cell?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19600" y="2510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boolean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19600" y="28149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count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19600" y="3119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positions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90328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382536" y="2667000"/>
            <a:ext cx="2500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( </a:t>
            </a:r>
            <a:r>
              <a:rPr lang="en-US" b="0" dirty="0" smtClean="0">
                <a:solidFill>
                  <a:schemeClr val="bg1"/>
                </a:solidFill>
              </a:rPr>
              <a:t>blue AND fish </a:t>
            </a:r>
            <a:r>
              <a:rPr lang="en-US" b="0" dirty="0">
                <a:solidFill>
                  <a:schemeClr val="bg1"/>
                </a:solidFill>
              </a:rPr>
              <a:t>) </a:t>
            </a:r>
            <a:r>
              <a:rPr lang="en-US" b="0" dirty="0" smtClean="0">
                <a:solidFill>
                  <a:schemeClr val="bg1"/>
                </a:solidFill>
              </a:rPr>
              <a:t>OR ham</a:t>
            </a:r>
            <a:endParaRPr lang="en-US" b="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761122" y="2286000"/>
            <a:ext cx="2001878" cy="1329154"/>
            <a:chOff x="6121786" y="1752600"/>
            <a:chExt cx="2001878" cy="1329154"/>
          </a:xfrm>
        </p:grpSpPr>
        <p:sp>
          <p:nvSpPr>
            <p:cNvPr id="2048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blue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fish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AND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ham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OR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cxnSp>
          <p:nvCxnSpPr>
            <p:cNvPr id="20490" name="Straight Arrow Connector 10"/>
            <p:cNvCxnSpPr>
              <a:cxnSpLocks noChangeShapeType="1"/>
              <a:stCxn id="20489" idx="2"/>
              <a:endCxn id="2048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1" name="Straight Arrow Connector 11"/>
            <p:cNvCxnSpPr>
              <a:cxnSpLocks noChangeShapeType="1"/>
              <a:stCxn id="20489" idx="2"/>
              <a:endCxn id="2048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2" name="Straight Arrow Connector 14"/>
            <p:cNvCxnSpPr>
              <a:cxnSpLocks noChangeShapeType="1"/>
              <a:stCxn id="20487" idx="2"/>
              <a:endCxn id="2048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3" name="Straight Arrow Connector 17"/>
            <p:cNvCxnSpPr>
              <a:cxnSpLocks noChangeShapeType="1"/>
              <a:stCxn id="20487" idx="2"/>
              <a:endCxn id="2048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0494" name="Right Arrow 21"/>
          <p:cNvSpPr>
            <a:spLocks noChangeArrowheads="1"/>
          </p:cNvSpPr>
          <p:nvPr/>
        </p:nvSpPr>
        <p:spPr bwMode="auto">
          <a:xfrm>
            <a:off x="6092399" y="2667000"/>
            <a:ext cx="490537" cy="381000"/>
          </a:xfrm>
          <a:prstGeom prst="rightArrow">
            <a:avLst>
              <a:gd name="adj1" fmla="val 50000"/>
              <a:gd name="adj2" fmla="val 50069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05200" y="3919954"/>
            <a:ext cx="5292726" cy="1066800"/>
            <a:chOff x="2667000" y="3429000"/>
            <a:chExt cx="5292726" cy="1066800"/>
          </a:xfrm>
        </p:grpSpPr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4046538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4046538" y="3429000"/>
              <a:ext cx="284163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667000" y="3429000"/>
              <a:ext cx="11509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blue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2667000" y="38147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fish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4559301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227"/>
            <p:cNvCxnSpPr>
              <a:cxnSpLocks noChangeShapeType="1"/>
              <a:stCxn id="48" idx="3"/>
              <a:endCxn id="47" idx="1"/>
            </p:cNvCxnSpPr>
            <p:nvPr/>
          </p:nvCxnSpPr>
          <p:spPr bwMode="auto">
            <a:xfrm>
              <a:off x="3817938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Arrow Connector 235"/>
            <p:cNvCxnSpPr>
              <a:cxnSpLocks noChangeShapeType="1"/>
              <a:stCxn id="49" idx="3"/>
              <a:endCxn id="46" idx="1"/>
            </p:cNvCxnSpPr>
            <p:nvPr/>
          </p:nvCxnSpPr>
          <p:spPr bwMode="auto">
            <a:xfrm>
              <a:off x="3817938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235"/>
            <p:cNvCxnSpPr>
              <a:cxnSpLocks noChangeShapeType="1"/>
              <a:stCxn id="46" idx="3"/>
              <a:endCxn id="50" idx="1"/>
            </p:cNvCxnSpPr>
            <p:nvPr/>
          </p:nvCxnSpPr>
          <p:spPr bwMode="auto">
            <a:xfrm>
              <a:off x="4330701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046538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2667000" y="41957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ham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559301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35"/>
            <p:cNvCxnSpPr>
              <a:cxnSpLocks noChangeShapeType="1"/>
              <a:stCxn id="26" idx="3"/>
              <a:endCxn id="25" idx="1"/>
            </p:cNvCxnSpPr>
            <p:nvPr/>
          </p:nvCxnSpPr>
          <p:spPr bwMode="auto">
            <a:xfrm>
              <a:off x="3817938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35"/>
            <p:cNvCxnSpPr>
              <a:cxnSpLocks noChangeShapeType="1"/>
              <a:stCxn id="25" idx="3"/>
              <a:endCxn id="27" idx="1"/>
            </p:cNvCxnSpPr>
            <p:nvPr/>
          </p:nvCxnSpPr>
          <p:spPr bwMode="auto">
            <a:xfrm>
              <a:off x="4330701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5070474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5583237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235"/>
            <p:cNvCxnSpPr>
              <a:cxnSpLocks noChangeShapeType="1"/>
              <a:endCxn id="30" idx="1"/>
            </p:cNvCxnSpPr>
            <p:nvPr/>
          </p:nvCxnSpPr>
          <p:spPr bwMode="auto">
            <a:xfrm>
              <a:off x="4841874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235"/>
            <p:cNvCxnSpPr>
              <a:cxnSpLocks noChangeShapeType="1"/>
              <a:stCxn id="30" idx="3"/>
              <a:endCxn id="31" idx="1"/>
            </p:cNvCxnSpPr>
            <p:nvPr/>
          </p:nvCxnSpPr>
          <p:spPr bwMode="auto">
            <a:xfrm>
              <a:off x="5354637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096000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6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6608763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7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235"/>
            <p:cNvCxnSpPr>
              <a:cxnSpLocks noChangeShapeType="1"/>
              <a:endCxn id="34" idx="1"/>
            </p:cNvCxnSpPr>
            <p:nvPr/>
          </p:nvCxnSpPr>
          <p:spPr bwMode="auto">
            <a:xfrm>
              <a:off x="5867400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Arrow Connector 235"/>
            <p:cNvCxnSpPr>
              <a:cxnSpLocks noChangeShapeType="1"/>
              <a:stCxn id="34" idx="3"/>
              <a:endCxn id="35" idx="1"/>
            </p:cNvCxnSpPr>
            <p:nvPr/>
          </p:nvCxnSpPr>
          <p:spPr bwMode="auto">
            <a:xfrm>
              <a:off x="6380163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162800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8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7675563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235"/>
            <p:cNvCxnSpPr>
              <a:cxnSpLocks noChangeShapeType="1"/>
              <a:endCxn id="38" idx="1"/>
            </p:cNvCxnSpPr>
            <p:nvPr/>
          </p:nvCxnSpPr>
          <p:spPr bwMode="auto">
            <a:xfrm>
              <a:off x="6934200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Arrow Connector 235"/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>
              <a:off x="7446963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5070474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4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5583237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235"/>
            <p:cNvCxnSpPr>
              <a:cxnSpLocks noChangeShapeType="1"/>
              <a:endCxn id="42" idx="1"/>
            </p:cNvCxnSpPr>
            <p:nvPr/>
          </p:nvCxnSpPr>
          <p:spPr bwMode="auto">
            <a:xfrm>
              <a:off x="4841874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Arrow Connector 235"/>
            <p:cNvCxnSpPr>
              <a:cxnSpLocks noChangeShapeType="1"/>
              <a:stCxn id="42" idx="3"/>
              <a:endCxn id="43" idx="1"/>
            </p:cNvCxnSpPr>
            <p:nvPr/>
          </p:nvCxnSpPr>
          <p:spPr bwMode="auto">
            <a:xfrm>
              <a:off x="5354637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5084763" y="3429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235"/>
            <p:cNvCxnSpPr>
              <a:cxnSpLocks noChangeShapeType="1"/>
              <a:endCxn id="55" idx="1"/>
            </p:cNvCxnSpPr>
            <p:nvPr/>
          </p:nvCxnSpPr>
          <p:spPr bwMode="auto">
            <a:xfrm>
              <a:off x="4343400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Arrow Connector 235"/>
            <p:cNvCxnSpPr>
              <a:cxnSpLocks noChangeShapeType="1"/>
              <a:stCxn id="55" idx="3"/>
              <a:endCxn id="56" idx="1"/>
            </p:cNvCxnSpPr>
            <p:nvPr/>
          </p:nvCxnSpPr>
          <p:spPr bwMode="auto">
            <a:xfrm>
              <a:off x="4856163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0" y="1524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To execute a Boolean query: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" y="260544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Build query syntax tree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" y="3843754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For each clause, look up postings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542186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Traverse postings and apply Boolean operator</a:t>
            </a:r>
          </a:p>
        </p:txBody>
      </p:sp>
    </p:spTree>
    <p:extLst>
      <p:ext uri="{BB962C8B-B14F-4D97-AF65-F5344CB8AC3E}">
        <p14:creationId xmlns:p14="http://schemas.microsoft.com/office/powerpoint/2010/main" val="3296984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94" grpId="0" animBg="1"/>
      <p:bldP spid="60" grpId="0"/>
      <p:bldP spid="61" grpId="0"/>
      <p:bldP spid="62" grpId="0"/>
      <p:bldP spid="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33400" y="1718846"/>
            <a:ext cx="2001878" cy="1329154"/>
            <a:chOff x="6121786" y="1752600"/>
            <a:chExt cx="2001878" cy="1329154"/>
          </a:xfrm>
        </p:grpSpPr>
        <p:sp>
          <p:nvSpPr>
            <p:cNvPr id="2048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blue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fish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AND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ham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OR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cxnSp>
          <p:nvCxnSpPr>
            <p:cNvPr id="20490" name="Straight Arrow Connector 10"/>
            <p:cNvCxnSpPr>
              <a:cxnSpLocks noChangeShapeType="1"/>
              <a:stCxn id="20489" idx="2"/>
              <a:endCxn id="2048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1" name="Straight Arrow Connector 11"/>
            <p:cNvCxnSpPr>
              <a:cxnSpLocks noChangeShapeType="1"/>
              <a:stCxn id="20489" idx="2"/>
              <a:endCxn id="2048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2" name="Straight Arrow Connector 14"/>
            <p:cNvCxnSpPr>
              <a:cxnSpLocks noChangeShapeType="1"/>
              <a:stCxn id="20487" idx="2"/>
              <a:endCxn id="2048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3" name="Straight Arrow Connector 17"/>
            <p:cNvCxnSpPr>
              <a:cxnSpLocks noChangeShapeType="1"/>
              <a:stCxn id="20487" idx="2"/>
              <a:endCxn id="2048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275138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275138" y="1752600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2895600" y="1752600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blue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895600" y="2138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fish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4787901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227"/>
          <p:cNvCxnSpPr>
            <a:cxnSpLocks noChangeShapeType="1"/>
            <a:stCxn id="48" idx="3"/>
            <a:endCxn id="47" idx="1"/>
          </p:cNvCxnSpPr>
          <p:nvPr/>
        </p:nvCxnSpPr>
        <p:spPr bwMode="auto">
          <a:xfrm>
            <a:off x="4046538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235"/>
          <p:cNvCxnSpPr>
            <a:cxnSpLocks noChangeShapeType="1"/>
            <a:stCxn id="49" idx="3"/>
            <a:endCxn id="46" idx="1"/>
          </p:cNvCxnSpPr>
          <p:nvPr/>
        </p:nvCxnSpPr>
        <p:spPr bwMode="auto">
          <a:xfrm>
            <a:off x="4046538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235"/>
          <p:cNvCxnSpPr>
            <a:cxnSpLocks noChangeShapeType="1"/>
            <a:stCxn id="46" idx="3"/>
            <a:endCxn id="50" idx="1"/>
          </p:cNvCxnSpPr>
          <p:nvPr/>
        </p:nvCxnSpPr>
        <p:spPr bwMode="auto">
          <a:xfrm>
            <a:off x="4559301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275138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895600" y="2519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ham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787901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35"/>
          <p:cNvCxnSpPr>
            <a:cxnSpLocks noChangeShapeType="1"/>
            <a:stCxn id="26" idx="3"/>
            <a:endCxn id="25" idx="1"/>
          </p:cNvCxnSpPr>
          <p:nvPr/>
        </p:nvCxnSpPr>
        <p:spPr bwMode="auto">
          <a:xfrm>
            <a:off x="4046538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35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4559301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299074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811837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235"/>
          <p:cNvCxnSpPr>
            <a:cxnSpLocks noChangeShapeType="1"/>
            <a:endCxn id="30" idx="1"/>
          </p:cNvCxnSpPr>
          <p:nvPr/>
        </p:nvCxnSpPr>
        <p:spPr bwMode="auto">
          <a:xfrm>
            <a:off x="5070474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235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5583237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324600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6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837363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7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235"/>
          <p:cNvCxnSpPr>
            <a:cxnSpLocks noChangeShapeType="1"/>
            <a:endCxn id="34" idx="1"/>
          </p:cNvCxnSpPr>
          <p:nvPr/>
        </p:nvCxnSpPr>
        <p:spPr bwMode="auto">
          <a:xfrm>
            <a:off x="6096000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235"/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6608763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391400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8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7904163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235"/>
          <p:cNvCxnSpPr>
            <a:cxnSpLocks noChangeShapeType="1"/>
            <a:endCxn id="38" idx="1"/>
          </p:cNvCxnSpPr>
          <p:nvPr/>
        </p:nvCxnSpPr>
        <p:spPr bwMode="auto">
          <a:xfrm>
            <a:off x="7162800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235"/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7675563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5299074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4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5811837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235"/>
          <p:cNvCxnSpPr>
            <a:cxnSpLocks noChangeShapeType="1"/>
            <a:endCxn id="42" idx="1"/>
          </p:cNvCxnSpPr>
          <p:nvPr/>
        </p:nvCxnSpPr>
        <p:spPr bwMode="auto">
          <a:xfrm>
            <a:off x="5070474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235"/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5583237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600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5313363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235"/>
          <p:cNvCxnSpPr>
            <a:cxnSpLocks noChangeShapeType="1"/>
            <a:endCxn id="55" idx="1"/>
          </p:cNvCxnSpPr>
          <p:nvPr/>
        </p:nvCxnSpPr>
        <p:spPr bwMode="auto">
          <a:xfrm>
            <a:off x="4572000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235"/>
          <p:cNvCxnSpPr>
            <a:cxnSpLocks noChangeShapeType="1"/>
            <a:stCxn id="55" idx="3"/>
            <a:endCxn id="56" idx="1"/>
          </p:cNvCxnSpPr>
          <p:nvPr/>
        </p:nvCxnSpPr>
        <p:spPr bwMode="auto">
          <a:xfrm>
            <a:off x="5084763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547646"/>
            <a:ext cx="2840037" cy="871954"/>
            <a:chOff x="1143000" y="3352800"/>
            <a:chExt cx="2840037" cy="871954"/>
          </a:xfrm>
        </p:grpSpPr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674938" y="3391317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2133600" y="3391317"/>
              <a:ext cx="3127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3187701" y="3391317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235"/>
            <p:cNvCxnSpPr>
              <a:cxnSpLocks noChangeShapeType="1"/>
              <a:stCxn id="60" idx="3"/>
              <a:endCxn id="59" idx="1"/>
            </p:cNvCxnSpPr>
            <p:nvPr/>
          </p:nvCxnSpPr>
          <p:spPr bwMode="auto">
            <a:xfrm>
              <a:off x="2446338" y="3541336"/>
              <a:ext cx="2286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Arrow Connector 235"/>
            <p:cNvCxnSpPr>
              <a:cxnSpLocks noChangeShapeType="1"/>
              <a:stCxn id="59" idx="3"/>
              <a:endCxn id="61" idx="1"/>
            </p:cNvCxnSpPr>
            <p:nvPr/>
          </p:nvCxnSpPr>
          <p:spPr bwMode="auto">
            <a:xfrm>
              <a:off x="2959101" y="3541336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3698874" y="3386554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235"/>
            <p:cNvCxnSpPr>
              <a:cxnSpLocks noChangeShapeType="1"/>
              <a:endCxn id="64" idx="1"/>
            </p:cNvCxnSpPr>
            <p:nvPr/>
          </p:nvCxnSpPr>
          <p:spPr bwMode="auto">
            <a:xfrm>
              <a:off x="3470274" y="3536573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143000" y="3352800"/>
              <a:ext cx="1341864" cy="871954"/>
              <a:chOff x="1345814" y="1947446"/>
              <a:chExt cx="1341864" cy="871954"/>
            </a:xfrm>
          </p:grpSpPr>
          <p:sp>
            <p:nvSpPr>
              <p:cNvPr id="76" name="TextBox 4"/>
              <p:cNvSpPr txBox="1">
                <a:spLocks noChangeArrowheads="1"/>
              </p:cNvSpPr>
              <p:nvPr/>
            </p:nvSpPr>
            <p:spPr bwMode="auto">
              <a:xfrm>
                <a:off x="1345814" y="2480846"/>
                <a:ext cx="5709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blue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5"/>
              <p:cNvSpPr txBox="1">
                <a:spLocks noChangeArrowheads="1"/>
              </p:cNvSpPr>
              <p:nvPr/>
            </p:nvSpPr>
            <p:spPr bwMode="auto">
              <a:xfrm>
                <a:off x="2184014" y="2480846"/>
                <a:ext cx="50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fish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6"/>
              <p:cNvSpPr txBox="1">
                <a:spLocks noChangeArrowheads="1"/>
              </p:cNvSpPr>
              <p:nvPr/>
            </p:nvSpPr>
            <p:spPr bwMode="auto">
              <a:xfrm>
                <a:off x="1726814" y="1947446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AND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9" name="Straight Arrow Connector 14"/>
              <p:cNvCxnSpPr>
                <a:cxnSpLocks noChangeShapeType="1"/>
                <a:stCxn id="78" idx="2"/>
                <a:endCxn id="77" idx="0"/>
              </p:cNvCxnSpPr>
              <p:nvPr/>
            </p:nvCxnSpPr>
            <p:spPr bwMode="auto">
              <a:xfrm rot="16200000" flipH="1">
                <a:off x="2137875" y="2182875"/>
                <a:ext cx="194846" cy="40109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0" name="Straight Arrow Connector 17"/>
              <p:cNvCxnSpPr>
                <a:cxnSpLocks noChangeShapeType="1"/>
                <a:stCxn id="78" idx="2"/>
                <a:endCxn id="76" idx="0"/>
              </p:cNvCxnSpPr>
              <p:nvPr/>
            </p:nvCxnSpPr>
            <p:spPr bwMode="auto">
              <a:xfrm rot="5400000">
                <a:off x="1735607" y="2181702"/>
                <a:ext cx="194846" cy="403442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1046122" y="4800600"/>
            <a:ext cx="4516478" cy="1329154"/>
            <a:chOff x="1046122" y="4800600"/>
            <a:chExt cx="4516478" cy="1329154"/>
          </a:xfrm>
        </p:grpSpPr>
        <p:grpSp>
          <p:nvGrpSpPr>
            <p:cNvPr id="81" name="Group 80"/>
            <p:cNvGrpSpPr/>
            <p:nvPr/>
          </p:nvGrpSpPr>
          <p:grpSpPr>
            <a:xfrm>
              <a:off x="1046122" y="4800600"/>
              <a:ext cx="2001878" cy="1329154"/>
              <a:chOff x="6121786" y="1752600"/>
              <a:chExt cx="2001878" cy="1329154"/>
            </a:xfrm>
          </p:grpSpPr>
          <p:sp>
            <p:nvSpPr>
              <p:cNvPr id="82" name="TextBox 4"/>
              <p:cNvSpPr txBox="1">
                <a:spLocks noChangeArrowheads="1"/>
              </p:cNvSpPr>
              <p:nvPr/>
            </p:nvSpPr>
            <p:spPr bwMode="auto">
              <a:xfrm>
                <a:off x="6781800" y="2743200"/>
                <a:ext cx="5709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blue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5"/>
              <p:cNvSpPr txBox="1">
                <a:spLocks noChangeArrowheads="1"/>
              </p:cNvSpPr>
              <p:nvPr/>
            </p:nvSpPr>
            <p:spPr bwMode="auto">
              <a:xfrm>
                <a:off x="7620000" y="2743200"/>
                <a:ext cx="50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fish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6"/>
              <p:cNvSpPr txBox="1">
                <a:spLocks noChangeArrowheads="1"/>
              </p:cNvSpPr>
              <p:nvPr/>
            </p:nvSpPr>
            <p:spPr bwMode="auto">
              <a:xfrm>
                <a:off x="7162800" y="2209800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AND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7"/>
              <p:cNvSpPr txBox="1">
                <a:spLocks noChangeArrowheads="1"/>
              </p:cNvSpPr>
              <p:nvPr/>
            </p:nvSpPr>
            <p:spPr bwMode="auto">
              <a:xfrm>
                <a:off x="6121786" y="2209800"/>
                <a:ext cx="58381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ham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"/>
              <p:cNvSpPr txBox="1">
                <a:spLocks noChangeArrowheads="1"/>
              </p:cNvSpPr>
              <p:nvPr/>
            </p:nvSpPr>
            <p:spPr bwMode="auto">
              <a:xfrm>
                <a:off x="6705600" y="1752600"/>
                <a:ext cx="4924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OR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7" name="Straight Arrow Connector 10"/>
              <p:cNvCxnSpPr>
                <a:cxnSpLocks noChangeShapeType="1"/>
                <a:stCxn id="86" idx="2"/>
                <a:endCxn id="85" idx="0"/>
              </p:cNvCxnSpPr>
              <p:nvPr/>
            </p:nvCxnSpPr>
            <p:spPr bwMode="auto">
              <a:xfrm rot="5400000">
                <a:off x="6623435" y="1881413"/>
                <a:ext cx="118646" cy="538129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8" name="Straight Arrow Connector 11"/>
              <p:cNvCxnSpPr>
                <a:cxnSpLocks noChangeShapeType="1"/>
                <a:stCxn id="86" idx="2"/>
                <a:endCxn id="84" idx="0"/>
              </p:cNvCxnSpPr>
              <p:nvPr/>
            </p:nvCxnSpPr>
            <p:spPr bwMode="auto">
              <a:xfrm rot="16200000" flipH="1">
                <a:off x="7151956" y="1891019"/>
                <a:ext cx="118646" cy="51891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9" name="Straight Arrow Connector 14"/>
              <p:cNvCxnSpPr>
                <a:cxnSpLocks noChangeShapeType="1"/>
                <a:stCxn id="84" idx="2"/>
                <a:endCxn id="83" idx="0"/>
              </p:cNvCxnSpPr>
              <p:nvPr/>
            </p:nvCxnSpPr>
            <p:spPr bwMode="auto">
              <a:xfrm rot="16200000" flipH="1">
                <a:off x="7573861" y="2445229"/>
                <a:ext cx="194846" cy="40109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90" name="Straight Arrow Connector 17"/>
              <p:cNvCxnSpPr>
                <a:cxnSpLocks noChangeShapeType="1"/>
                <a:stCxn id="84" idx="2"/>
                <a:endCxn id="82" idx="0"/>
              </p:cNvCxnSpPr>
              <p:nvPr/>
            </p:nvCxnSpPr>
            <p:spPr bwMode="auto">
              <a:xfrm rot="5400000">
                <a:off x="7171593" y="2444056"/>
                <a:ext cx="194846" cy="403442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2674938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2133600" y="4805363"/>
              <a:ext cx="3127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auto">
            <a:xfrm>
              <a:off x="3187701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94" name="Straight Arrow Connector 235"/>
            <p:cNvCxnSpPr>
              <a:cxnSpLocks noChangeShapeType="1"/>
              <a:stCxn id="92" idx="3"/>
              <a:endCxn id="91" idx="1"/>
            </p:cNvCxnSpPr>
            <p:nvPr/>
          </p:nvCxnSpPr>
          <p:spPr bwMode="auto">
            <a:xfrm>
              <a:off x="2446338" y="4955382"/>
              <a:ext cx="2286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Straight Arrow Connector 235"/>
            <p:cNvCxnSpPr>
              <a:cxnSpLocks noChangeShapeType="1"/>
              <a:stCxn id="91" idx="3"/>
              <a:endCxn id="93" idx="1"/>
            </p:cNvCxnSpPr>
            <p:nvPr/>
          </p:nvCxnSpPr>
          <p:spPr bwMode="auto">
            <a:xfrm>
              <a:off x="2959101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6" name="Rectangle 8"/>
            <p:cNvSpPr>
              <a:spLocks noChangeArrowheads="1"/>
            </p:cNvSpPr>
            <p:nvPr/>
          </p:nvSpPr>
          <p:spPr bwMode="auto">
            <a:xfrm>
              <a:off x="3698874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97" name="Straight Arrow Connector 235"/>
            <p:cNvCxnSpPr>
              <a:cxnSpLocks noChangeShapeType="1"/>
              <a:endCxn id="96" idx="1"/>
            </p:cNvCxnSpPr>
            <p:nvPr/>
          </p:nvCxnSpPr>
          <p:spPr bwMode="auto">
            <a:xfrm>
              <a:off x="3470274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9" name="Rectangle 7"/>
            <p:cNvSpPr>
              <a:spLocks noChangeArrowheads="1"/>
            </p:cNvSpPr>
            <p:nvPr/>
          </p:nvSpPr>
          <p:spPr bwMode="auto">
            <a:xfrm>
              <a:off x="4233864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4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Arrow Connector 235"/>
            <p:cNvCxnSpPr>
              <a:cxnSpLocks noChangeShapeType="1"/>
              <a:endCxn id="99" idx="1"/>
            </p:cNvCxnSpPr>
            <p:nvPr/>
          </p:nvCxnSpPr>
          <p:spPr bwMode="auto">
            <a:xfrm>
              <a:off x="4005264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4745037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Straight Arrow Connector 235"/>
            <p:cNvCxnSpPr>
              <a:cxnSpLocks noChangeShapeType="1"/>
              <a:endCxn id="101" idx="1"/>
            </p:cNvCxnSpPr>
            <p:nvPr/>
          </p:nvCxnSpPr>
          <p:spPr bwMode="auto">
            <a:xfrm>
              <a:off x="4516437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5278437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235"/>
            <p:cNvCxnSpPr>
              <a:cxnSpLocks noChangeShapeType="1"/>
              <a:endCxn id="103" idx="1"/>
            </p:cNvCxnSpPr>
            <p:nvPr/>
          </p:nvCxnSpPr>
          <p:spPr bwMode="auto">
            <a:xfrm>
              <a:off x="5049837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7242360" y="6324600"/>
            <a:ext cx="182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RPN?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59839" y="4338935"/>
            <a:ext cx="245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Efficiency analysis?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Term-at-a-Time</a:t>
            </a:r>
          </a:p>
        </p:txBody>
      </p:sp>
    </p:spTree>
    <p:extLst>
      <p:ext uri="{BB962C8B-B14F-4D97-AF65-F5344CB8AC3E}">
        <p14:creationId xmlns:p14="http://schemas.microsoft.com/office/powerpoint/2010/main" val="372916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6400" y="4038600"/>
            <a:ext cx="5805489" cy="1066800"/>
            <a:chOff x="1676400" y="4038600"/>
            <a:chExt cx="5805489" cy="1066800"/>
          </a:xfrm>
        </p:grpSpPr>
        <p:sp>
          <p:nvSpPr>
            <p:cNvPr id="147" name="Rectangle 8"/>
            <p:cNvSpPr>
              <a:spLocks noChangeArrowheads="1"/>
            </p:cNvSpPr>
            <p:nvPr/>
          </p:nvSpPr>
          <p:spPr bwMode="auto">
            <a:xfrm>
              <a:off x="3055938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3554412" y="4038600"/>
              <a:ext cx="284163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19"/>
            <p:cNvSpPr>
              <a:spLocks noChangeArrowheads="1"/>
            </p:cNvSpPr>
            <p:nvPr/>
          </p:nvSpPr>
          <p:spPr bwMode="auto">
            <a:xfrm>
              <a:off x="1676400" y="4038600"/>
              <a:ext cx="11509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blue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19"/>
            <p:cNvSpPr>
              <a:spLocks noChangeArrowheads="1"/>
            </p:cNvSpPr>
            <p:nvPr/>
          </p:nvSpPr>
          <p:spPr bwMode="auto">
            <a:xfrm>
              <a:off x="1676400" y="44243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fish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7"/>
            <p:cNvSpPr>
              <a:spLocks noChangeArrowheads="1"/>
            </p:cNvSpPr>
            <p:nvPr/>
          </p:nvSpPr>
          <p:spPr bwMode="auto">
            <a:xfrm>
              <a:off x="3554412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52" name="Straight Arrow Connector 227"/>
            <p:cNvCxnSpPr>
              <a:cxnSpLocks noChangeShapeType="1"/>
              <a:stCxn id="149" idx="3"/>
              <a:endCxn id="148" idx="1"/>
            </p:cNvCxnSpPr>
            <p:nvPr/>
          </p:nvCxnSpPr>
          <p:spPr bwMode="auto">
            <a:xfrm>
              <a:off x="2827338" y="4188619"/>
              <a:ext cx="7270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Straight Arrow Connector 235"/>
            <p:cNvCxnSpPr>
              <a:cxnSpLocks noChangeShapeType="1"/>
              <a:stCxn id="150" idx="3"/>
              <a:endCxn id="147" idx="1"/>
            </p:cNvCxnSpPr>
            <p:nvPr/>
          </p:nvCxnSpPr>
          <p:spPr bwMode="auto">
            <a:xfrm>
              <a:off x="2827338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4" name="Straight Arrow Connector 235"/>
            <p:cNvCxnSpPr>
              <a:cxnSpLocks noChangeShapeType="1"/>
              <a:stCxn id="147" idx="3"/>
              <a:endCxn id="151" idx="1"/>
            </p:cNvCxnSpPr>
            <p:nvPr/>
          </p:nvCxnSpPr>
          <p:spPr bwMode="auto">
            <a:xfrm>
              <a:off x="3340101" y="4574382"/>
              <a:ext cx="214311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55" name="Rectangle 8"/>
            <p:cNvSpPr>
              <a:spLocks noChangeArrowheads="1"/>
            </p:cNvSpPr>
            <p:nvPr/>
          </p:nvSpPr>
          <p:spPr bwMode="auto">
            <a:xfrm>
              <a:off x="3055938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1676400" y="48053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ham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7" name="Rectangle 7"/>
            <p:cNvSpPr>
              <a:spLocks noChangeArrowheads="1"/>
            </p:cNvSpPr>
            <p:nvPr/>
          </p:nvSpPr>
          <p:spPr bwMode="auto">
            <a:xfrm>
              <a:off x="4059237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58" name="Straight Arrow Connector 235"/>
            <p:cNvCxnSpPr>
              <a:cxnSpLocks noChangeShapeType="1"/>
              <a:stCxn id="156" idx="3"/>
              <a:endCxn id="155" idx="1"/>
            </p:cNvCxnSpPr>
            <p:nvPr/>
          </p:nvCxnSpPr>
          <p:spPr bwMode="auto">
            <a:xfrm>
              <a:off x="2827338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Straight Arrow Connector 235"/>
            <p:cNvCxnSpPr>
              <a:cxnSpLocks noChangeShapeType="1"/>
              <a:stCxn id="155" idx="3"/>
              <a:endCxn id="157" idx="1"/>
            </p:cNvCxnSpPr>
            <p:nvPr/>
          </p:nvCxnSpPr>
          <p:spPr bwMode="auto">
            <a:xfrm>
              <a:off x="3340101" y="4955382"/>
              <a:ext cx="719136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0" name="Rectangle 8"/>
            <p:cNvSpPr>
              <a:spLocks noChangeArrowheads="1"/>
            </p:cNvSpPr>
            <p:nvPr/>
          </p:nvSpPr>
          <p:spPr bwMode="auto">
            <a:xfrm>
              <a:off x="4059237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7"/>
            <p:cNvSpPr>
              <a:spLocks noChangeArrowheads="1"/>
            </p:cNvSpPr>
            <p:nvPr/>
          </p:nvSpPr>
          <p:spPr bwMode="auto">
            <a:xfrm>
              <a:off x="5105400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62" name="Straight Arrow Connector 235"/>
            <p:cNvCxnSpPr>
              <a:cxnSpLocks noChangeShapeType="1"/>
              <a:stCxn id="151" idx="3"/>
              <a:endCxn id="160" idx="1"/>
            </p:cNvCxnSpPr>
            <p:nvPr/>
          </p:nvCxnSpPr>
          <p:spPr bwMode="auto">
            <a:xfrm flipV="1">
              <a:off x="3838575" y="4569619"/>
              <a:ext cx="220662" cy="476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Straight Arrow Connector 235"/>
            <p:cNvCxnSpPr>
              <a:cxnSpLocks noChangeShapeType="1"/>
              <a:stCxn id="160" idx="3"/>
              <a:endCxn id="161" idx="1"/>
            </p:cNvCxnSpPr>
            <p:nvPr/>
          </p:nvCxnSpPr>
          <p:spPr bwMode="auto">
            <a:xfrm>
              <a:off x="4343400" y="4569619"/>
              <a:ext cx="7620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5618163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6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7"/>
            <p:cNvSpPr>
              <a:spLocks noChangeArrowheads="1"/>
            </p:cNvSpPr>
            <p:nvPr/>
          </p:nvSpPr>
          <p:spPr bwMode="auto">
            <a:xfrm>
              <a:off x="6130926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7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235"/>
            <p:cNvCxnSpPr>
              <a:cxnSpLocks noChangeShapeType="1"/>
              <a:endCxn id="164" idx="1"/>
            </p:cNvCxnSpPr>
            <p:nvPr/>
          </p:nvCxnSpPr>
          <p:spPr bwMode="auto">
            <a:xfrm>
              <a:off x="5389563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235"/>
            <p:cNvCxnSpPr>
              <a:cxnSpLocks noChangeShapeType="1"/>
              <a:stCxn id="164" idx="3"/>
              <a:endCxn id="165" idx="1"/>
            </p:cNvCxnSpPr>
            <p:nvPr/>
          </p:nvCxnSpPr>
          <p:spPr bwMode="auto">
            <a:xfrm>
              <a:off x="5902326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8" name="Rectangle 8"/>
            <p:cNvSpPr>
              <a:spLocks noChangeArrowheads="1"/>
            </p:cNvSpPr>
            <p:nvPr/>
          </p:nvSpPr>
          <p:spPr bwMode="auto">
            <a:xfrm>
              <a:off x="6684963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8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69" name="Rectangle 7"/>
            <p:cNvSpPr>
              <a:spLocks noChangeArrowheads="1"/>
            </p:cNvSpPr>
            <p:nvPr/>
          </p:nvSpPr>
          <p:spPr bwMode="auto">
            <a:xfrm>
              <a:off x="7197726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70" name="Straight Arrow Connector 235"/>
            <p:cNvCxnSpPr>
              <a:cxnSpLocks noChangeShapeType="1"/>
              <a:endCxn id="168" idx="1"/>
            </p:cNvCxnSpPr>
            <p:nvPr/>
          </p:nvCxnSpPr>
          <p:spPr bwMode="auto">
            <a:xfrm>
              <a:off x="6456363" y="4569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Straight Arrow Connector 235"/>
            <p:cNvCxnSpPr>
              <a:cxnSpLocks noChangeShapeType="1"/>
              <a:stCxn id="168" idx="3"/>
              <a:endCxn id="169" idx="1"/>
            </p:cNvCxnSpPr>
            <p:nvPr/>
          </p:nvCxnSpPr>
          <p:spPr bwMode="auto">
            <a:xfrm>
              <a:off x="6969126" y="4569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2" name="Rectangle 8"/>
            <p:cNvSpPr>
              <a:spLocks noChangeArrowheads="1"/>
            </p:cNvSpPr>
            <p:nvPr/>
          </p:nvSpPr>
          <p:spPr bwMode="auto">
            <a:xfrm>
              <a:off x="4613274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4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7"/>
            <p:cNvSpPr>
              <a:spLocks noChangeArrowheads="1"/>
            </p:cNvSpPr>
            <p:nvPr/>
          </p:nvSpPr>
          <p:spPr bwMode="auto">
            <a:xfrm>
              <a:off x="5105400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74" name="Straight Arrow Connector 235"/>
            <p:cNvCxnSpPr>
              <a:cxnSpLocks noChangeShapeType="1"/>
              <a:stCxn id="157" idx="3"/>
              <a:endCxn id="172" idx="1"/>
            </p:cNvCxnSpPr>
            <p:nvPr/>
          </p:nvCxnSpPr>
          <p:spPr bwMode="auto">
            <a:xfrm>
              <a:off x="4343400" y="4955382"/>
              <a:ext cx="2698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5" name="Straight Arrow Connector 235"/>
            <p:cNvCxnSpPr>
              <a:cxnSpLocks noChangeShapeType="1"/>
              <a:stCxn id="172" idx="3"/>
              <a:endCxn id="173" idx="1"/>
            </p:cNvCxnSpPr>
            <p:nvPr/>
          </p:nvCxnSpPr>
          <p:spPr bwMode="auto">
            <a:xfrm>
              <a:off x="4897437" y="4955382"/>
              <a:ext cx="207963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6" name="Rectangle 8"/>
            <p:cNvSpPr>
              <a:spLocks noChangeArrowheads="1"/>
            </p:cNvSpPr>
            <p:nvPr/>
          </p:nvSpPr>
          <p:spPr bwMode="auto">
            <a:xfrm>
              <a:off x="5105400" y="4038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7"/>
            <p:cNvSpPr>
              <a:spLocks noChangeArrowheads="1"/>
            </p:cNvSpPr>
            <p:nvPr/>
          </p:nvSpPr>
          <p:spPr bwMode="auto">
            <a:xfrm>
              <a:off x="7183437" y="4038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235"/>
            <p:cNvCxnSpPr>
              <a:cxnSpLocks noChangeShapeType="1"/>
              <a:stCxn id="148" idx="3"/>
              <a:endCxn id="176" idx="1"/>
            </p:cNvCxnSpPr>
            <p:nvPr/>
          </p:nvCxnSpPr>
          <p:spPr bwMode="auto">
            <a:xfrm>
              <a:off x="3838575" y="4188619"/>
              <a:ext cx="1266825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Straight Arrow Connector 235"/>
            <p:cNvCxnSpPr>
              <a:cxnSpLocks noChangeShapeType="1"/>
              <a:stCxn id="176" idx="3"/>
              <a:endCxn id="177" idx="1"/>
            </p:cNvCxnSpPr>
            <p:nvPr/>
          </p:nvCxnSpPr>
          <p:spPr bwMode="auto">
            <a:xfrm>
              <a:off x="5389563" y="4188619"/>
              <a:ext cx="17938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3505200" y="5486400"/>
            <a:ext cx="14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Tradeoffs?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505200" y="5862935"/>
            <a:ext cx="245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Efficiency analysis?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Document-at-a-Time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1718846"/>
            <a:ext cx="2001878" cy="1329154"/>
            <a:chOff x="6121786" y="1752600"/>
            <a:chExt cx="2001878" cy="1329154"/>
          </a:xfrm>
        </p:grpSpPr>
        <p:sp>
          <p:nvSpPr>
            <p:cNvPr id="10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blue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fish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AND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ham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OR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Arrow Connector 10"/>
            <p:cNvCxnSpPr>
              <a:cxnSpLocks noChangeShapeType="1"/>
              <a:stCxn id="109" idx="2"/>
              <a:endCxn id="10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1" name="Straight Arrow Connector 11"/>
            <p:cNvCxnSpPr>
              <a:cxnSpLocks noChangeShapeType="1"/>
              <a:stCxn id="109" idx="2"/>
              <a:endCxn id="10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2" name="Straight Arrow Connector 14"/>
            <p:cNvCxnSpPr>
              <a:cxnSpLocks noChangeShapeType="1"/>
              <a:stCxn id="107" idx="2"/>
              <a:endCxn id="10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" name="Straight Arrow Connector 17"/>
            <p:cNvCxnSpPr>
              <a:cxnSpLocks noChangeShapeType="1"/>
              <a:stCxn id="107" idx="2"/>
              <a:endCxn id="10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4275138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4275138" y="1752600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2895600" y="1752600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blue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2895600" y="2138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fish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8" name="Rectangle 7"/>
          <p:cNvSpPr>
            <a:spLocks noChangeArrowheads="1"/>
          </p:cNvSpPr>
          <p:nvPr/>
        </p:nvSpPr>
        <p:spPr bwMode="auto">
          <a:xfrm>
            <a:off x="4787901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19" name="Straight Arrow Connector 227"/>
          <p:cNvCxnSpPr>
            <a:cxnSpLocks noChangeShapeType="1"/>
            <a:stCxn id="116" idx="3"/>
            <a:endCxn id="115" idx="1"/>
          </p:cNvCxnSpPr>
          <p:nvPr/>
        </p:nvCxnSpPr>
        <p:spPr bwMode="auto">
          <a:xfrm>
            <a:off x="4046538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0" name="Straight Arrow Connector 235"/>
          <p:cNvCxnSpPr>
            <a:cxnSpLocks noChangeShapeType="1"/>
            <a:stCxn id="117" idx="3"/>
            <a:endCxn id="114" idx="1"/>
          </p:cNvCxnSpPr>
          <p:nvPr/>
        </p:nvCxnSpPr>
        <p:spPr bwMode="auto">
          <a:xfrm>
            <a:off x="4046538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1" name="Straight Arrow Connector 235"/>
          <p:cNvCxnSpPr>
            <a:cxnSpLocks noChangeShapeType="1"/>
            <a:stCxn id="114" idx="3"/>
            <a:endCxn id="118" idx="1"/>
          </p:cNvCxnSpPr>
          <p:nvPr/>
        </p:nvCxnSpPr>
        <p:spPr bwMode="auto">
          <a:xfrm>
            <a:off x="4559301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2" name="Rectangle 8"/>
          <p:cNvSpPr>
            <a:spLocks noChangeArrowheads="1"/>
          </p:cNvSpPr>
          <p:nvPr/>
        </p:nvSpPr>
        <p:spPr bwMode="auto">
          <a:xfrm>
            <a:off x="4275138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23" name="Rectangle 19"/>
          <p:cNvSpPr>
            <a:spLocks noChangeArrowheads="1"/>
          </p:cNvSpPr>
          <p:nvPr/>
        </p:nvSpPr>
        <p:spPr bwMode="auto">
          <a:xfrm>
            <a:off x="2895600" y="2519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ham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24" name="Rectangle 7"/>
          <p:cNvSpPr>
            <a:spLocks noChangeArrowheads="1"/>
          </p:cNvSpPr>
          <p:nvPr/>
        </p:nvSpPr>
        <p:spPr bwMode="auto">
          <a:xfrm>
            <a:off x="4787901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25" name="Straight Arrow Connector 235"/>
          <p:cNvCxnSpPr>
            <a:cxnSpLocks noChangeShapeType="1"/>
            <a:stCxn id="123" idx="3"/>
            <a:endCxn id="122" idx="1"/>
          </p:cNvCxnSpPr>
          <p:nvPr/>
        </p:nvCxnSpPr>
        <p:spPr bwMode="auto">
          <a:xfrm>
            <a:off x="4046538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235"/>
          <p:cNvCxnSpPr>
            <a:cxnSpLocks noChangeShapeType="1"/>
            <a:stCxn id="122" idx="3"/>
            <a:endCxn id="124" idx="1"/>
          </p:cNvCxnSpPr>
          <p:nvPr/>
        </p:nvCxnSpPr>
        <p:spPr bwMode="auto">
          <a:xfrm>
            <a:off x="4559301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7" name="Rectangle 8"/>
          <p:cNvSpPr>
            <a:spLocks noChangeArrowheads="1"/>
          </p:cNvSpPr>
          <p:nvPr/>
        </p:nvSpPr>
        <p:spPr bwMode="auto">
          <a:xfrm>
            <a:off x="5299074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5811837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29" name="Straight Arrow Connector 235"/>
          <p:cNvCxnSpPr>
            <a:cxnSpLocks noChangeShapeType="1"/>
            <a:endCxn id="127" idx="1"/>
          </p:cNvCxnSpPr>
          <p:nvPr/>
        </p:nvCxnSpPr>
        <p:spPr bwMode="auto">
          <a:xfrm>
            <a:off x="5070474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0" name="Straight Arrow Connector 235"/>
          <p:cNvCxnSpPr>
            <a:cxnSpLocks noChangeShapeType="1"/>
            <a:stCxn id="127" idx="3"/>
            <a:endCxn id="128" idx="1"/>
          </p:cNvCxnSpPr>
          <p:nvPr/>
        </p:nvCxnSpPr>
        <p:spPr bwMode="auto">
          <a:xfrm>
            <a:off x="5583237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1" name="Rectangle 8"/>
          <p:cNvSpPr>
            <a:spLocks noChangeArrowheads="1"/>
          </p:cNvSpPr>
          <p:nvPr/>
        </p:nvSpPr>
        <p:spPr bwMode="auto">
          <a:xfrm>
            <a:off x="6324600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6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6837363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7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235"/>
          <p:cNvCxnSpPr>
            <a:cxnSpLocks noChangeShapeType="1"/>
            <a:endCxn id="131" idx="1"/>
          </p:cNvCxnSpPr>
          <p:nvPr/>
        </p:nvCxnSpPr>
        <p:spPr bwMode="auto">
          <a:xfrm>
            <a:off x="6096000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4" name="Straight Arrow Connector 235"/>
          <p:cNvCxnSpPr>
            <a:cxnSpLocks noChangeShapeType="1"/>
            <a:stCxn id="131" idx="3"/>
            <a:endCxn id="132" idx="1"/>
          </p:cNvCxnSpPr>
          <p:nvPr/>
        </p:nvCxnSpPr>
        <p:spPr bwMode="auto">
          <a:xfrm>
            <a:off x="6608763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5" name="Rectangle 8"/>
          <p:cNvSpPr>
            <a:spLocks noChangeArrowheads="1"/>
          </p:cNvSpPr>
          <p:nvPr/>
        </p:nvSpPr>
        <p:spPr bwMode="auto">
          <a:xfrm>
            <a:off x="7391400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8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36" name="Rectangle 7"/>
          <p:cNvSpPr>
            <a:spLocks noChangeArrowheads="1"/>
          </p:cNvSpPr>
          <p:nvPr/>
        </p:nvSpPr>
        <p:spPr bwMode="auto">
          <a:xfrm>
            <a:off x="7904163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37" name="Straight Arrow Connector 235"/>
          <p:cNvCxnSpPr>
            <a:cxnSpLocks noChangeShapeType="1"/>
            <a:endCxn id="135" idx="1"/>
          </p:cNvCxnSpPr>
          <p:nvPr/>
        </p:nvCxnSpPr>
        <p:spPr bwMode="auto">
          <a:xfrm>
            <a:off x="7162800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8" name="Straight Arrow Connector 235"/>
          <p:cNvCxnSpPr>
            <a:cxnSpLocks noChangeShapeType="1"/>
            <a:stCxn id="135" idx="3"/>
            <a:endCxn id="136" idx="1"/>
          </p:cNvCxnSpPr>
          <p:nvPr/>
        </p:nvCxnSpPr>
        <p:spPr bwMode="auto">
          <a:xfrm>
            <a:off x="7675563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9" name="Rectangle 8"/>
          <p:cNvSpPr>
            <a:spLocks noChangeArrowheads="1"/>
          </p:cNvSpPr>
          <p:nvPr/>
        </p:nvSpPr>
        <p:spPr bwMode="auto">
          <a:xfrm>
            <a:off x="5299074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4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5811837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41" name="Straight Arrow Connector 235"/>
          <p:cNvCxnSpPr>
            <a:cxnSpLocks noChangeShapeType="1"/>
            <a:endCxn id="139" idx="1"/>
          </p:cNvCxnSpPr>
          <p:nvPr/>
        </p:nvCxnSpPr>
        <p:spPr bwMode="auto">
          <a:xfrm>
            <a:off x="5070474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2" name="Straight Arrow Connector 235"/>
          <p:cNvCxnSpPr>
            <a:cxnSpLocks noChangeShapeType="1"/>
            <a:stCxn id="139" idx="3"/>
            <a:endCxn id="140" idx="1"/>
          </p:cNvCxnSpPr>
          <p:nvPr/>
        </p:nvCxnSpPr>
        <p:spPr bwMode="auto">
          <a:xfrm>
            <a:off x="5583237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3" name="Rectangle 8"/>
          <p:cNvSpPr>
            <a:spLocks noChangeArrowheads="1"/>
          </p:cNvSpPr>
          <p:nvPr/>
        </p:nvSpPr>
        <p:spPr bwMode="auto">
          <a:xfrm>
            <a:off x="4800600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44" name="Rectangle 7"/>
          <p:cNvSpPr>
            <a:spLocks noChangeArrowheads="1"/>
          </p:cNvSpPr>
          <p:nvPr/>
        </p:nvSpPr>
        <p:spPr bwMode="auto">
          <a:xfrm>
            <a:off x="5313363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45" name="Straight Arrow Connector 235"/>
          <p:cNvCxnSpPr>
            <a:cxnSpLocks noChangeShapeType="1"/>
            <a:endCxn id="143" idx="1"/>
          </p:cNvCxnSpPr>
          <p:nvPr/>
        </p:nvCxnSpPr>
        <p:spPr bwMode="auto">
          <a:xfrm>
            <a:off x="4572000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6" name="Straight Arrow Connector 235"/>
          <p:cNvCxnSpPr>
            <a:cxnSpLocks noChangeShapeType="1"/>
            <a:stCxn id="143" idx="3"/>
            <a:endCxn id="144" idx="1"/>
          </p:cNvCxnSpPr>
          <p:nvPr/>
        </p:nvCxnSpPr>
        <p:spPr bwMode="auto">
          <a:xfrm>
            <a:off x="5084763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8946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Users express queries as a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AND, OR, NOT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Can be arbitrarily nested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is based on the notion of 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Any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query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divides the collection into two sets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: retrieved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not-retrieved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Pure Boolean systems do not define an ordering of the results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 rot="21142721">
            <a:off x="1911382" y="4358156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issue?</a:t>
            </a:r>
            <a:endParaRPr lang="en-US" sz="2400" b="0" kern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30677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Ranked Retrieval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Order documents by how likely they are to be relevant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Estimate relevance(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q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Sort documents by relevance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we estimate relevance?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Take “similarity” as a proxy for relevance</a:t>
            </a:r>
          </a:p>
        </p:txBody>
      </p:sp>
    </p:spTree>
    <p:extLst>
      <p:ext uri="{BB962C8B-B14F-4D97-AF65-F5344CB8AC3E}">
        <p14:creationId xmlns:p14="http://schemas.microsoft.com/office/powerpoint/2010/main" val="2130806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5" name="Text Box 3"/>
          <p:cNvSpPr txBox="1">
            <a:spLocks noChangeArrowheads="1"/>
          </p:cNvSpPr>
          <p:nvPr/>
        </p:nvSpPr>
        <p:spPr bwMode="auto">
          <a:xfrm>
            <a:off x="0" y="5181600"/>
            <a:ext cx="9144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Assumption:</a:t>
            </a:r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Documents that are “close together” </a:t>
            </a:r>
            <a:b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in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vector space “talk about” the same things</a:t>
            </a:r>
          </a:p>
        </p:txBody>
      </p:sp>
      <p:cxnSp>
        <p:nvCxnSpPr>
          <p:cNvPr id="24580" name="AutoShape 4"/>
          <p:cNvCxnSpPr>
            <a:cxnSpLocks noChangeShapeType="1"/>
          </p:cNvCxnSpPr>
          <p:nvPr/>
        </p:nvCxnSpPr>
        <p:spPr bwMode="auto">
          <a:xfrm>
            <a:off x="4419600" y="3582988"/>
            <a:ext cx="26670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1" name="AutoShape 5"/>
          <p:cNvCxnSpPr>
            <a:cxnSpLocks noChangeShapeType="1"/>
          </p:cNvCxnSpPr>
          <p:nvPr/>
        </p:nvCxnSpPr>
        <p:spPr bwMode="auto">
          <a:xfrm flipV="1">
            <a:off x="4419600" y="1677988"/>
            <a:ext cx="0" cy="1905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2" name="AutoShape 6"/>
          <p:cNvCxnSpPr>
            <a:cxnSpLocks noChangeShapeType="1"/>
          </p:cNvCxnSpPr>
          <p:nvPr/>
        </p:nvCxnSpPr>
        <p:spPr bwMode="auto">
          <a:xfrm flipH="1">
            <a:off x="2667000" y="3582988"/>
            <a:ext cx="1752600" cy="1066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3" name="AutoShape 7"/>
          <p:cNvCxnSpPr>
            <a:cxnSpLocks noChangeShapeType="1"/>
          </p:cNvCxnSpPr>
          <p:nvPr/>
        </p:nvCxnSpPr>
        <p:spPr bwMode="auto">
          <a:xfrm flipV="1">
            <a:off x="4419600" y="2897188"/>
            <a:ext cx="1905000" cy="685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4" name="AutoShape 8"/>
          <p:cNvCxnSpPr>
            <a:cxnSpLocks noChangeShapeType="1"/>
          </p:cNvCxnSpPr>
          <p:nvPr/>
        </p:nvCxnSpPr>
        <p:spPr bwMode="auto">
          <a:xfrm>
            <a:off x="4419600" y="3582988"/>
            <a:ext cx="1600200" cy="685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5" name="AutoShape 9"/>
          <p:cNvCxnSpPr>
            <a:cxnSpLocks noChangeShapeType="1"/>
          </p:cNvCxnSpPr>
          <p:nvPr/>
        </p:nvCxnSpPr>
        <p:spPr bwMode="auto">
          <a:xfrm flipV="1">
            <a:off x="4419600" y="2058988"/>
            <a:ext cx="914400" cy="1524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6" name="AutoShape 10"/>
          <p:cNvCxnSpPr>
            <a:cxnSpLocks noChangeShapeType="1"/>
            <a:endCxn id="24592" idx="0"/>
          </p:cNvCxnSpPr>
          <p:nvPr/>
        </p:nvCxnSpPr>
        <p:spPr bwMode="auto">
          <a:xfrm flipH="1">
            <a:off x="4008438" y="3581400"/>
            <a:ext cx="422275" cy="1066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7" name="AutoShape 11"/>
          <p:cNvCxnSpPr>
            <a:cxnSpLocks noChangeShapeType="1"/>
          </p:cNvCxnSpPr>
          <p:nvPr/>
        </p:nvCxnSpPr>
        <p:spPr bwMode="auto">
          <a:xfrm flipH="1" flipV="1">
            <a:off x="2743200" y="2439988"/>
            <a:ext cx="1676400" cy="1143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537325" y="35433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334000" y="17541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2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248400" y="2667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1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286000" y="2286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3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810000" y="46482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4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867400" y="4191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962400" y="16002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286000" y="43434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4648200" y="3252788"/>
            <a:ext cx="228600" cy="177800"/>
          </a:xfrm>
          <a:custGeom>
            <a:avLst/>
            <a:gdLst>
              <a:gd name="T0" fmla="*/ 0 w 144"/>
              <a:gd name="T1" fmla="*/ 2147483647 h 112"/>
              <a:gd name="T2" fmla="*/ 2147483647 w 144"/>
              <a:gd name="T3" fmla="*/ 2147483647 h 112"/>
              <a:gd name="T4" fmla="*/ 2147483647 w 144"/>
              <a:gd name="T5" fmla="*/ 2147483647 h 112"/>
              <a:gd name="T6" fmla="*/ 0 60000 65536"/>
              <a:gd name="T7" fmla="*/ 0 60000 65536"/>
              <a:gd name="T8" fmla="*/ 0 60000 65536"/>
              <a:gd name="T9" fmla="*/ 0 w 144"/>
              <a:gd name="T10" fmla="*/ 0 h 112"/>
              <a:gd name="T11" fmla="*/ 144 w 14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12">
                <a:moveTo>
                  <a:pt x="0" y="16"/>
                </a:moveTo>
                <a:cubicBezTo>
                  <a:pt x="36" y="8"/>
                  <a:pt x="72" y="0"/>
                  <a:pt x="96" y="16"/>
                </a:cubicBezTo>
                <a:cubicBezTo>
                  <a:pt x="120" y="32"/>
                  <a:pt x="136" y="96"/>
                  <a:pt x="144" y="11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3962400" y="3430588"/>
            <a:ext cx="304800" cy="546100"/>
          </a:xfrm>
          <a:custGeom>
            <a:avLst/>
            <a:gdLst>
              <a:gd name="T0" fmla="*/ 2147483647 w 192"/>
              <a:gd name="T1" fmla="*/ 0 h 344"/>
              <a:gd name="T2" fmla="*/ 2147483647 w 192"/>
              <a:gd name="T3" fmla="*/ 2147483647 h 344"/>
              <a:gd name="T4" fmla="*/ 0 w 192"/>
              <a:gd name="T5" fmla="*/ 2147483647 h 344"/>
              <a:gd name="T6" fmla="*/ 2147483647 w 192"/>
              <a:gd name="T7" fmla="*/ 2147483647 h 344"/>
              <a:gd name="T8" fmla="*/ 2147483647 w 192"/>
              <a:gd name="T9" fmla="*/ 2147483647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344"/>
              <a:gd name="T17" fmla="*/ 192 w 192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344">
                <a:moveTo>
                  <a:pt x="144" y="0"/>
                </a:moveTo>
                <a:cubicBezTo>
                  <a:pt x="108" y="12"/>
                  <a:pt x="72" y="24"/>
                  <a:pt x="48" y="48"/>
                </a:cubicBezTo>
                <a:cubicBezTo>
                  <a:pt x="24" y="72"/>
                  <a:pt x="0" y="104"/>
                  <a:pt x="0" y="144"/>
                </a:cubicBezTo>
                <a:cubicBezTo>
                  <a:pt x="0" y="184"/>
                  <a:pt x="16" y="256"/>
                  <a:pt x="48" y="288"/>
                </a:cubicBezTo>
                <a:cubicBezTo>
                  <a:pt x="80" y="320"/>
                  <a:pt x="176" y="344"/>
                  <a:pt x="192" y="336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00600" y="304958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θ</a:t>
            </a:r>
            <a:endParaRPr lang="en-US" b="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581400" y="343058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φ</a:t>
            </a:r>
            <a:endParaRPr lang="en-US" b="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54776" name="Text Box 24"/>
          <p:cNvSpPr txBox="1">
            <a:spLocks noChangeArrowheads="1"/>
          </p:cNvSpPr>
          <p:nvPr/>
        </p:nvSpPr>
        <p:spPr bwMode="auto">
          <a:xfrm>
            <a:off x="0" y="6003925"/>
            <a:ext cx="9144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Therefore, retrieve documents based on how close the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document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is to the query (i.e., similarity ~ “closeness”)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6862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57400"/>
            <a:ext cx="3383280" cy="289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40" y="2377440"/>
            <a:ext cx="3528060" cy="289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740" y="2857500"/>
            <a:ext cx="177546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749040"/>
            <a:ext cx="5806440" cy="899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920" y="5562600"/>
            <a:ext cx="4069080" cy="762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Similarity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37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 “angle” between the vectors: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024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Or, more generally, inner products:</a:t>
            </a:r>
          </a:p>
        </p:txBody>
      </p:sp>
    </p:spTree>
    <p:extLst>
      <p:ext uri="{BB962C8B-B14F-4D97-AF65-F5344CB8AC3E}">
        <p14:creationId xmlns:p14="http://schemas.microsoft.com/office/powerpoint/2010/main" val="4283630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Term 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Weighting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Term weights consist of two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Local: how important is the term in this document?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Global: how important is the term in the collection?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49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Here’s the intuition: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30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Terms that appear often in a document should get high weights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Terms that appear in many documents should get low weights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68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we capture this mathematically?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49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 frequency (local)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Inverse document frequency (global)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35915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478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49059"/>
              </p:ext>
            </p:extLst>
          </p:nvPr>
        </p:nvGraphicFramePr>
        <p:xfrm>
          <a:off x="23241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438237"/>
              </p:ext>
            </p:extLst>
          </p:nvPr>
        </p:nvGraphicFramePr>
        <p:xfrm>
          <a:off x="23637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666319"/>
              </p:ext>
            </p:extLst>
          </p:nvPr>
        </p:nvGraphicFramePr>
        <p:xfrm>
          <a:off x="24415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430831"/>
              </p:ext>
            </p:extLst>
          </p:nvPr>
        </p:nvGraphicFramePr>
        <p:xfrm>
          <a:off x="24685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4"/>
          <p:cNvSpPr txBox="1">
            <a:spLocks noChangeArrowheads="1"/>
          </p:cNvSpPr>
          <p:nvPr/>
        </p:nvSpPr>
        <p:spPr bwMode="auto">
          <a:xfrm>
            <a:off x="2973388" y="2895600"/>
            <a:ext cx="390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973388" y="3505200"/>
            <a:ext cx="4533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2973388" y="4070350"/>
            <a:ext cx="4104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062" name="Text Box 18"/>
          <p:cNvSpPr txBox="1">
            <a:spLocks noChangeArrowheads="1"/>
          </p:cNvSpPr>
          <p:nvPr/>
        </p:nvSpPr>
        <p:spPr bwMode="auto">
          <a:xfrm>
            <a:off x="2973388" y="4648200"/>
            <a:ext cx="3385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TF.IDF Term Weighting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39077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Look up postings lists corresponding to query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Traverse postings for each query term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Store partial query-document scores in accumulators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Select top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k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results to return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in a Nutshell</a:t>
            </a:r>
          </a:p>
        </p:txBody>
      </p:sp>
    </p:spTree>
    <p:extLst>
      <p:ext uri="{BB962C8B-B14F-4D97-AF65-F5344CB8AC3E}">
        <p14:creationId xmlns:p14="http://schemas.microsoft.com/office/powerpoint/2010/main" val="2946662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0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62400" y="2133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Indexing: building this structure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62400" y="258633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Retrieval: manipulating this structure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1791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480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18" name="Group 40"/>
          <p:cNvGrpSpPr/>
          <p:nvPr/>
        </p:nvGrpSpPr>
        <p:grpSpPr bwMode="ltGray">
          <a:xfrm>
            <a:off x="1752600" y="2480846"/>
            <a:ext cx="5419050" cy="338554"/>
            <a:chOff x="1752600" y="2176046"/>
            <a:chExt cx="5419050" cy="338554"/>
          </a:xfrm>
        </p:grpSpPr>
        <p:sp>
          <p:nvSpPr>
            <p:cNvPr id="6" name="Rectangle 5"/>
            <p:cNvSpPr/>
            <p:nvPr/>
          </p:nvSpPr>
          <p:spPr bwMode="ltGray">
            <a:xfrm>
              <a:off x="22098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30480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38862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47244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55626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64008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7526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5908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34290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2672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34</a:t>
              </a: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51054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59436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80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ltGray">
            <a:xfrm>
              <a:off x="6781800" y="21760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0" y="2023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20" name="Group 39"/>
          <p:cNvGrpSpPr/>
          <p:nvPr/>
        </p:nvGrpSpPr>
        <p:grpSpPr bwMode="ltGray">
          <a:xfrm>
            <a:off x="2590800" y="2023646"/>
            <a:ext cx="4580850" cy="338554"/>
            <a:chOff x="2590800" y="1718846"/>
            <a:chExt cx="4580850" cy="338554"/>
          </a:xfrm>
        </p:grpSpPr>
        <p:sp>
          <p:nvSpPr>
            <p:cNvPr id="22" name="Rectangle 21"/>
            <p:cNvSpPr/>
            <p:nvPr/>
          </p:nvSpPr>
          <p:spPr bwMode="ltGray">
            <a:xfrm>
              <a:off x="30480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38862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55626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25908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34290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51054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ltGray">
            <a:xfrm>
              <a:off x="6781800" y="17188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6" name="Down Arrow 25"/>
          <p:cNvSpPr/>
          <p:nvPr/>
        </p:nvSpPr>
        <p:spPr bwMode="auto">
          <a:xfrm rot="10800000">
            <a:off x="19812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0800000">
            <a:off x="2819401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6576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2" name="Down Arrow 31"/>
          <p:cNvSpPr/>
          <p:nvPr/>
        </p:nvSpPr>
        <p:spPr bwMode="auto">
          <a:xfrm rot="10800000">
            <a:off x="4495801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53340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0800000">
            <a:off x="61722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676400" y="3810000"/>
            <a:ext cx="1828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Accumulators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(e.g. min heap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3733800"/>
            <a:ext cx="249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Document score in top k?</a:t>
            </a:r>
            <a:endParaRPr lang="en-US" sz="1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4038600"/>
            <a:ext cx="437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Gill Sans"/>
                <a:cs typeface="Gill Sans"/>
              </a:rPr>
              <a:t>Yes</a:t>
            </a:r>
            <a:r>
              <a:rPr lang="en-US" sz="1400" b="0" dirty="0" smtClean="0">
                <a:solidFill>
                  <a:srgbClr val="FF0000"/>
                </a:solidFill>
                <a:latin typeface="Gill Sans"/>
                <a:cs typeface="Gill Sans"/>
              </a:rPr>
              <a:t>: </a:t>
            </a: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Insert document score, extract-min if heap too large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426720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Gill Sans"/>
                <a:cs typeface="Gill Sans"/>
              </a:rPr>
              <a:t>No</a:t>
            </a:r>
            <a:r>
              <a:rPr lang="en-US" sz="1400" b="0" dirty="0" smtClean="0">
                <a:solidFill>
                  <a:srgbClr val="FF0000"/>
                </a:solidFill>
                <a:latin typeface="Gill Sans"/>
                <a:cs typeface="Gill Sans"/>
              </a:rPr>
              <a:t>: </a:t>
            </a: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Do nothing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Retrieval: Document-at-a-Time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495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Tradeoffs: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53340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Small memory footprint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Skipping possible to avoid reading all postings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More seeks and irregular data accesses (bad)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1047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Evaluate documents one at a time (score all query terms)</a:t>
            </a:r>
          </a:p>
        </p:txBody>
      </p:sp>
    </p:spTree>
    <p:extLst>
      <p:ext uri="{BB962C8B-B14F-4D97-AF65-F5344CB8AC3E}">
        <p14:creationId xmlns:p14="http://schemas.microsoft.com/office/powerpoint/2010/main" val="3404213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/>
      <p:bldP spid="37" grpId="0"/>
      <p:bldP spid="38" grpId="0"/>
      <p:bldP spid="40" grpId="0"/>
      <p:bldP spid="41" grpId="0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547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18" name="Group 48"/>
          <p:cNvGrpSpPr/>
          <p:nvPr/>
        </p:nvGrpSpPr>
        <p:grpSpPr bwMode="ltGray">
          <a:xfrm>
            <a:off x="1752600" y="3547646"/>
            <a:ext cx="5419050" cy="338554"/>
            <a:chOff x="1752600" y="3395245"/>
            <a:chExt cx="5419050" cy="338554"/>
          </a:xfrm>
        </p:grpSpPr>
        <p:sp>
          <p:nvSpPr>
            <p:cNvPr id="6" name="Rectangle 5"/>
            <p:cNvSpPr/>
            <p:nvPr/>
          </p:nvSpPr>
          <p:spPr bwMode="ltGray">
            <a:xfrm>
              <a:off x="22098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30480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38862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47244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55626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64008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7526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5908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34290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2672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34</a:t>
              </a: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51054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59436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80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ltGray">
            <a:xfrm>
              <a:off x="6781800" y="339524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0" y="2286000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20" name="Group 47"/>
          <p:cNvGrpSpPr/>
          <p:nvPr/>
        </p:nvGrpSpPr>
        <p:grpSpPr bwMode="ltGray">
          <a:xfrm>
            <a:off x="1752600" y="2286000"/>
            <a:ext cx="2904450" cy="338554"/>
            <a:chOff x="1752600" y="2133599"/>
            <a:chExt cx="2904450" cy="338554"/>
          </a:xfrm>
        </p:grpSpPr>
        <p:sp>
          <p:nvSpPr>
            <p:cNvPr id="22" name="Rectangle 21"/>
            <p:cNvSpPr/>
            <p:nvPr/>
          </p:nvSpPr>
          <p:spPr bwMode="ltGray">
            <a:xfrm>
              <a:off x="22098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30480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38862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17526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25908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34290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ltGray">
            <a:xfrm>
              <a:off x="4267200" y="213359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7047856" y="2438401"/>
            <a:ext cx="173736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Accumulators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(e.g.,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 hash)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1981200" y="40385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2688224"/>
            <a:ext cx="2132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Score</a:t>
            </a:r>
            <a:r>
              <a:rPr lang="en-US" b="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{q=x}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(doc n) = 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28194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0800000">
            <a:off x="36576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44958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3" name="Down Arrow 42"/>
          <p:cNvSpPr/>
          <p:nvPr/>
        </p:nvSpPr>
        <p:spPr bwMode="auto">
          <a:xfrm rot="10800000">
            <a:off x="53340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0800000">
            <a:off x="61722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Down Arrow 44"/>
          <p:cNvSpPr/>
          <p:nvPr/>
        </p:nvSpPr>
        <p:spPr bwMode="auto">
          <a:xfrm rot="10800000">
            <a:off x="1981201" y="28193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0800000">
            <a:off x="2819401" y="28194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0800000">
            <a:off x="3657601" y="28194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Retrieval: Term-At-A-Time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495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Tradeoffs: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5334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Early termination heuristics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Large memory footprint (bad), but filtering heuristics possible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1047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Evaluate documents one query term at 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1428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Usually, starting from most rare term (often with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tf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-sorted postings)</a:t>
            </a:r>
          </a:p>
        </p:txBody>
      </p:sp>
    </p:spTree>
    <p:extLst>
      <p:ext uri="{BB962C8B-B14F-4D97-AF65-F5344CB8AC3E}">
        <p14:creationId xmlns:p14="http://schemas.microsoft.com/office/powerpoint/2010/main" val="4263337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32" grpId="0" animBg="1"/>
      <p:bldP spid="33" grpId="0" animBg="1"/>
      <p:bldP spid="33" grpId="1" animBg="1"/>
      <p:bldP spid="34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9" grpId="0"/>
      <p:bldP spid="51" grpId="0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Why store </a:t>
            </a:r>
            <a:r>
              <a:rPr lang="en-US" sz="3600" b="0" i="1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as part of postings?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37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Assume everything fits in memory on a single machine…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915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Okay, let’s relax this assumption now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25699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9800" y="6324600"/>
            <a:ext cx="300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The rest is just details!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Partitioning (for scalability)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Replication (for redundancy)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Caching (for 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Routing (for load balancing)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Important Ideas</a:t>
            </a:r>
          </a:p>
        </p:txBody>
      </p:sp>
    </p:spTree>
    <p:extLst>
      <p:ext uri="{BB962C8B-B14F-4D97-AF65-F5344CB8AC3E}">
        <p14:creationId xmlns:p14="http://schemas.microsoft.com/office/powerpoint/2010/main" val="1514766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90600" y="2590800"/>
            <a:ext cx="27432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377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80510" y="16647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380510" y="21219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380510" y="28077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7060" y="24267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711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2855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3810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endParaRPr lang="en-US" sz="2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2057400"/>
            <a:ext cx="43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endParaRPr lang="en-US" sz="2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23710" y="1600200"/>
            <a:ext cx="4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3710" y="2057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23710" y="2743200"/>
            <a:ext cx="4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132" y="1219200"/>
            <a:ext cx="3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2710" y="4636532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19460" y="4648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37710" y="6336268"/>
            <a:ext cx="4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71110" y="6324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5510" y="6324600"/>
            <a:ext cx="4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19800000">
            <a:off x="4302179" y="3105221"/>
            <a:ext cx="615351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1800000" flipV="1">
            <a:off x="4302180" y="3905179"/>
            <a:ext cx="615351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6200" y="238702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Term </a:t>
            </a:r>
            <a:b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Partitioning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6200" y="436822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b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Partitioning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 vs. Document Partitioning</a:t>
            </a:r>
          </a:p>
        </p:txBody>
      </p:sp>
    </p:spTree>
    <p:extLst>
      <p:ext uri="{BB962C8B-B14F-4D97-AF65-F5344CB8AC3E}">
        <p14:creationId xmlns:p14="http://schemas.microsoft.com/office/powerpoint/2010/main" val="1573455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6" grpId="0" animBg="1"/>
      <p:bldP spid="27" grpId="0" animBg="1"/>
      <p:bldP spid="28" grpId="0"/>
      <p:bldP spid="29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4" grpId="0" animBg="1"/>
      <p:bldP spid="45" grpId="0"/>
      <p:bldP spid="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524000" y="2286000"/>
            <a:ext cx="5562600" cy="4114800"/>
          </a:xfrm>
          <a:prstGeom prst="roundRect">
            <a:avLst>
              <a:gd name="adj" fmla="val 10303"/>
            </a:avLst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2362200"/>
            <a:ext cx="4419600" cy="1219200"/>
            <a:chOff x="2057400" y="2362200"/>
            <a:chExt cx="441960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581400" y="2362200"/>
              <a:ext cx="1380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partitions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9718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0574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" name="Group 31"/>
            <p:cNvGrpSpPr/>
            <p:nvPr/>
          </p:nvGrpSpPr>
          <p:grpSpPr>
            <a:xfrm>
              <a:off x="4917757" y="2895600"/>
              <a:ext cx="1559243" cy="685800"/>
              <a:chOff x="5222557" y="2743200"/>
              <a:chExt cx="1559243" cy="6858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6019800" y="2743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222557" y="28194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057400" y="3733800"/>
            <a:ext cx="5029201" cy="2362200"/>
            <a:chOff x="2057400" y="3733800"/>
            <a:chExt cx="5029201" cy="2362200"/>
          </a:xfrm>
        </p:grpSpPr>
        <p:grpSp>
          <p:nvGrpSpPr>
            <p:cNvPr id="3" name="Group 39"/>
            <p:cNvGrpSpPr/>
            <p:nvPr/>
          </p:nvGrpSpPr>
          <p:grpSpPr>
            <a:xfrm>
              <a:off x="2057400" y="3733800"/>
              <a:ext cx="4419600" cy="685800"/>
              <a:chOff x="2362200" y="3581400"/>
              <a:chExt cx="4419600" cy="6858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32766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1910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0198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3622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2557" y="36576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4" name="Group 42"/>
            <p:cNvGrpSpPr/>
            <p:nvPr/>
          </p:nvGrpSpPr>
          <p:grpSpPr>
            <a:xfrm>
              <a:off x="2057400" y="4554140"/>
              <a:ext cx="4419600" cy="1541860"/>
              <a:chOff x="2362200" y="4401740"/>
              <a:chExt cx="4419600" cy="154186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2766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1910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60198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23622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22557" y="53340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14600" y="440620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29000" y="441067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308157" y="440174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22557" y="440620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36957" y="441513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5400000">
              <a:off x="6295159" y="4215978"/>
              <a:ext cx="1121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replicas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2971800" y="1371600"/>
            <a:ext cx="3810000" cy="685800"/>
            <a:chOff x="3276600" y="1219200"/>
            <a:chExt cx="3810000" cy="6858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910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1054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66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38028" y="1295400"/>
              <a:ext cx="1148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brokers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1524000" y="457200"/>
            <a:ext cx="6045575" cy="609600"/>
            <a:chOff x="1828800" y="304800"/>
            <a:chExt cx="6045575" cy="609600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1828800" y="304800"/>
              <a:ext cx="5562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1400" y="376535"/>
              <a:ext cx="48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FE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2286000"/>
            <a:ext cx="762000" cy="4191000"/>
            <a:chOff x="7315200" y="2286000"/>
            <a:chExt cx="762000" cy="41910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7315200" y="2286000"/>
              <a:ext cx="762000" cy="419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5602932" y="4150667"/>
              <a:ext cx="419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cache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044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2"/>
          <p:cNvGrpSpPr/>
          <p:nvPr/>
        </p:nvGrpSpPr>
        <p:grpSpPr>
          <a:xfrm>
            <a:off x="1210237" y="530423"/>
            <a:ext cx="1905000" cy="307777"/>
            <a:chOff x="3276600" y="1212502"/>
            <a:chExt cx="4286250" cy="6925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910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1054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66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82226" y="1212502"/>
              <a:ext cx="1680624" cy="692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brokers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228600" y="381000"/>
            <a:ext cx="3505200" cy="64008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8600" y="76200"/>
            <a:ext cx="3124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Datacenter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-36611" y="163681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Tier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9815" y="914400"/>
            <a:ext cx="2901585" cy="1905003"/>
            <a:chOff x="679815" y="914400"/>
            <a:chExt cx="2901585" cy="1905003"/>
          </a:xfrm>
        </p:grpSpPr>
        <p:sp>
          <p:nvSpPr>
            <p:cNvPr id="387" name="Rectangle 386"/>
            <p:cNvSpPr/>
            <p:nvPr/>
          </p:nvSpPr>
          <p:spPr bwMode="auto">
            <a:xfrm>
              <a:off x="32766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98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70" name="Rounded Rectangle 169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75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76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89" name="Rectangle 188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77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178" name="TextBox 177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388" name="TextBox 387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81000" y="2819400"/>
            <a:ext cx="3200400" cy="1905003"/>
            <a:chOff x="381000" y="2819400"/>
            <a:chExt cx="3200400" cy="1905003"/>
          </a:xfrm>
        </p:grpSpPr>
        <p:sp>
          <p:nvSpPr>
            <p:cNvPr id="389" name="TextBox 388"/>
            <p:cNvSpPr txBox="1"/>
            <p:nvPr/>
          </p:nvSpPr>
          <p:spPr>
            <a:xfrm rot="16200000">
              <a:off x="-36611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32766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6798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394" name="Rounded Rectangle 39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5" name="TextBox 39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6" name="Rectangle 39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7" name="Rectangle 39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8" name="Rectangle 39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39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418" name="Rectangle 41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9" name="TextBox 41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0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413" name="Rectangle 41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4" name="Rectangle 41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5" name="Rectangle 41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6" name="Rectangle 41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7" name="TextBox 41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0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403" name="Rectangle 40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5" name="Rectangle 40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6" name="Rectangle 40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7" name="TextBox 40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8" name="TextBox 40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9" name="TextBox 40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0" name="TextBox 40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1" name="TextBox 41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402" name="TextBox 40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393" name="TextBox 39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1000" y="4724397"/>
            <a:ext cx="3200400" cy="1905003"/>
            <a:chOff x="381000" y="4724397"/>
            <a:chExt cx="3200400" cy="1905003"/>
          </a:xfrm>
        </p:grpSpPr>
        <p:sp>
          <p:nvSpPr>
            <p:cNvPr id="420" name="TextBox 419"/>
            <p:cNvSpPr txBox="1"/>
            <p:nvPr/>
          </p:nvSpPr>
          <p:spPr>
            <a:xfrm rot="16200000">
              <a:off x="-36611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32766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422" name="Group 421"/>
            <p:cNvGrpSpPr/>
            <p:nvPr/>
          </p:nvGrpSpPr>
          <p:grpSpPr>
            <a:xfrm>
              <a:off x="6798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423" name="Group 422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425" name="Rounded Rectangle 424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7" name="Rectangle 426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430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449" name="Rectangle 44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31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444" name="Rectangle 443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32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434" name="Rectangle 433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8" name="TextBox 437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9" name="TextBox 438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433" name="TextBox 432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424" name="TextBox 423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886200" y="76200"/>
            <a:ext cx="3505200" cy="6705600"/>
            <a:chOff x="3886200" y="76200"/>
            <a:chExt cx="3505200" cy="6705600"/>
          </a:xfrm>
        </p:grpSpPr>
        <p:grpSp>
          <p:nvGrpSpPr>
            <p:cNvPr id="102" name="Group 52"/>
            <p:cNvGrpSpPr/>
            <p:nvPr/>
          </p:nvGrpSpPr>
          <p:grpSpPr>
            <a:xfrm>
              <a:off x="4867837" y="530423"/>
              <a:ext cx="1905000" cy="307777"/>
              <a:chOff x="3276600" y="1212502"/>
              <a:chExt cx="4286250" cy="692500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41910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1054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32766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882226" y="1212502"/>
                <a:ext cx="1680624" cy="69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brokers</a:t>
                </a:r>
                <a:endParaRPr lang="en-US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7" name="Rectangle 106"/>
            <p:cNvSpPr/>
            <p:nvPr/>
          </p:nvSpPr>
          <p:spPr bwMode="auto">
            <a:xfrm>
              <a:off x="3886200" y="381000"/>
              <a:ext cx="3505200" cy="64008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86200" y="76200"/>
              <a:ext cx="3124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Datacenter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3620989" y="1636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9342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3374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14" name="Rounded Rectangle 11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1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2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33" name="Rectangle 13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2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122" name="TextBox 12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 rot="16200000">
              <a:off x="3620989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9342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3374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46" name="Rounded Rectangle 145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51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52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53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154" name="TextBox 153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 rot="16200000">
              <a:off x="3620989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69342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43374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05" name="Rounded Rectangle 204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10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29" name="Rectangle 22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11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24" name="Rectangle 223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12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213" name="TextBox 212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7543800" y="76200"/>
            <a:ext cx="3505200" cy="6705600"/>
            <a:chOff x="3886200" y="76200"/>
            <a:chExt cx="3505200" cy="6705600"/>
          </a:xfrm>
        </p:grpSpPr>
        <p:grpSp>
          <p:nvGrpSpPr>
            <p:cNvPr id="232" name="Group 52"/>
            <p:cNvGrpSpPr/>
            <p:nvPr/>
          </p:nvGrpSpPr>
          <p:grpSpPr>
            <a:xfrm>
              <a:off x="4867837" y="530423"/>
              <a:ext cx="1905000" cy="307777"/>
              <a:chOff x="3276600" y="1212502"/>
              <a:chExt cx="4286250" cy="692500"/>
            </a:xfrm>
          </p:grpSpPr>
          <p:sp>
            <p:nvSpPr>
              <p:cNvPr id="328" name="Rectangle 327"/>
              <p:cNvSpPr/>
              <p:nvPr/>
            </p:nvSpPr>
            <p:spPr bwMode="auto">
              <a:xfrm>
                <a:off x="41910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51054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32766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5882226" y="1212502"/>
                <a:ext cx="1680624" cy="69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brokers</a:t>
                </a:r>
                <a:endParaRPr lang="en-US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33" name="Rectangle 232"/>
            <p:cNvSpPr/>
            <p:nvPr/>
          </p:nvSpPr>
          <p:spPr bwMode="auto">
            <a:xfrm>
              <a:off x="3886200" y="381000"/>
              <a:ext cx="3505200" cy="64008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886200" y="76200"/>
              <a:ext cx="3124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Datacenter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00000">
              <a:off x="3620989" y="1636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69342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43374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300" name="Group 299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302" name="Rounded Rectangle 301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3" name="TextBox 302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307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326" name="Rectangle 325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7" name="TextBox 326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308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321" name="Rectangle 320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309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311" name="Rectangle 310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6" name="TextBox 315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310" name="TextBox 309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301" name="TextBox 300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 rot="16200000">
              <a:off x="3620989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69342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40" name="Group 239"/>
            <p:cNvGrpSpPr/>
            <p:nvPr/>
          </p:nvGrpSpPr>
          <p:grpSpPr>
            <a:xfrm>
              <a:off x="43374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74" name="Rounded Rectangle 27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7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98" name="Rectangle 29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8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93" name="Rectangle 29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8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282" name="TextBox 28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273" name="TextBox 27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 rot="16200000">
              <a:off x="3620989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69342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43374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46" name="Rounded Rectangle 245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51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52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53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2" name="TextBox 261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254" name="TextBox 253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472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6" grpId="0"/>
      <p:bldP spid="16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Partitioning (for scalability)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Replication (for redundancy)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Caching (for 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Routing (for load balancing)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Important Ideas</a:t>
            </a:r>
          </a:p>
        </p:txBody>
      </p:sp>
    </p:spTree>
    <p:extLst>
      <p:ext uri="{BB962C8B-B14F-4D97-AF65-F5344CB8AC3E}">
        <p14:creationId xmlns:p14="http://schemas.microsoft.com/office/powerpoint/2010/main" val="1386707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50688" y="0"/>
            <a:ext cx="10245376" cy="685799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 (Japanese rock garden)</a:t>
            </a:r>
            <a:endParaRPr lang="en-US" sz="1000" b="0" dirty="0">
              <a:solidFill>
                <a:srgbClr val="FFFFFF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2476500"/>
            <a:ext cx="9144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7200" b="0" dirty="0" smtClean="0">
                <a:solidFill>
                  <a:schemeClr val="tx1"/>
                </a:solidFill>
              </a:rPr>
              <a:t>Questions?</a:t>
            </a:r>
            <a:endParaRPr lang="en-US" sz="7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6573837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6573837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573837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573837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6573837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6573837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6573837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6573837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5026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70866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5" idx="1"/>
          </p:cNvCxnSpPr>
          <p:nvPr/>
        </p:nvCxnSpPr>
        <p:spPr bwMode="auto">
          <a:xfrm>
            <a:off x="6345237" y="2382044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68" idx="1"/>
          </p:cNvCxnSpPr>
          <p:nvPr/>
        </p:nvCxnSpPr>
        <p:spPr bwMode="auto">
          <a:xfrm>
            <a:off x="6345237" y="2761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69" idx="1"/>
          </p:cNvCxnSpPr>
          <p:nvPr/>
        </p:nvCxnSpPr>
        <p:spPr bwMode="auto">
          <a:xfrm>
            <a:off x="6345237" y="3142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70" idx="1"/>
          </p:cNvCxnSpPr>
          <p:nvPr/>
        </p:nvCxnSpPr>
        <p:spPr bwMode="auto">
          <a:xfrm>
            <a:off x="6345237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73" idx="1"/>
          </p:cNvCxnSpPr>
          <p:nvPr/>
        </p:nvCxnSpPr>
        <p:spPr bwMode="auto">
          <a:xfrm>
            <a:off x="6345237" y="3904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71" idx="1"/>
          </p:cNvCxnSpPr>
          <p:nvPr/>
        </p:nvCxnSpPr>
        <p:spPr bwMode="auto">
          <a:xfrm>
            <a:off x="6345237" y="4285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74" idx="1"/>
          </p:cNvCxnSpPr>
          <p:nvPr/>
        </p:nvCxnSpPr>
        <p:spPr bwMode="auto">
          <a:xfrm>
            <a:off x="6345237" y="4666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78" idx="1"/>
          </p:cNvCxnSpPr>
          <p:nvPr/>
        </p:nvCxnSpPr>
        <p:spPr bwMode="auto">
          <a:xfrm>
            <a:off x="6345237" y="5047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121" name="TextBox 12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6573837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6" idx="1"/>
          </p:cNvCxnSpPr>
          <p:nvPr/>
        </p:nvCxnSpPr>
        <p:spPr bwMode="auto">
          <a:xfrm>
            <a:off x="6345237" y="5428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6581775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1" idx="1"/>
          </p:cNvCxnSpPr>
          <p:nvPr/>
        </p:nvCxnSpPr>
        <p:spPr bwMode="auto">
          <a:xfrm>
            <a:off x="6353175" y="5809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1" name="Straight Arrow Connector 235"/>
          <p:cNvCxnSpPr>
            <a:cxnSpLocks noChangeShapeType="1"/>
            <a:stCxn id="70" idx="3"/>
            <a:endCxn id="97" idx="1"/>
          </p:cNvCxnSpPr>
          <p:nvPr/>
        </p:nvCxnSpPr>
        <p:spPr bwMode="auto">
          <a:xfrm>
            <a:off x="6858000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 rot="21067221">
            <a:off x="6368100" y="5839318"/>
            <a:ext cx="17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postings lists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4" name="TextBox 103"/>
          <p:cNvSpPr txBox="1"/>
          <p:nvPr/>
        </p:nvSpPr>
        <p:spPr>
          <a:xfrm rot="21067221">
            <a:off x="6034580" y="6100517"/>
            <a:ext cx="26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(always in sorted order)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4020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119" grpId="0" animBg="1"/>
      <p:bldP spid="136" grpId="0" animBg="1"/>
      <p:bldP spid="138" grpId="0" animBg="1"/>
      <p:bldP spid="141" grpId="0" animBg="1"/>
      <p:bldP spid="143" grpId="0" animBg="1"/>
      <p:bldP spid="102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48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151" name="TextBox 150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8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1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4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175" name="TextBox 174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54351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8549640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[2,4]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4" name="Rectangle 19"/>
          <p:cNvSpPr>
            <a:spLocks noChangeArrowheads="1"/>
          </p:cNvSpPr>
          <p:nvPr/>
        </p:nvSpPr>
        <p:spPr bwMode="auto">
          <a:xfrm>
            <a:off x="7525512" y="2234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7525512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[2,4]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0" name="Rectangle 19"/>
          <p:cNvSpPr>
            <a:spLocks noChangeArrowheads="1"/>
          </p:cNvSpPr>
          <p:nvPr/>
        </p:nvSpPr>
        <p:spPr bwMode="auto">
          <a:xfrm>
            <a:off x="7525512" y="2993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1" name="Rectangle 19"/>
          <p:cNvSpPr>
            <a:spLocks noChangeArrowheads="1"/>
          </p:cNvSpPr>
          <p:nvPr/>
        </p:nvSpPr>
        <p:spPr bwMode="auto">
          <a:xfrm>
            <a:off x="7525512" y="2609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7525512" y="3752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3" name="Rectangle 19"/>
          <p:cNvSpPr>
            <a:spLocks noChangeArrowheads="1"/>
          </p:cNvSpPr>
          <p:nvPr/>
        </p:nvSpPr>
        <p:spPr bwMode="auto">
          <a:xfrm>
            <a:off x="7525512" y="4136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5" name="Rectangle 19"/>
          <p:cNvSpPr>
            <a:spLocks noChangeArrowheads="1"/>
          </p:cNvSpPr>
          <p:nvPr/>
        </p:nvSpPr>
        <p:spPr bwMode="auto">
          <a:xfrm>
            <a:off x="7525512" y="4520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6" name="Rectangle 19"/>
          <p:cNvSpPr>
            <a:spLocks noChangeArrowheads="1"/>
          </p:cNvSpPr>
          <p:nvPr/>
        </p:nvSpPr>
        <p:spPr bwMode="auto">
          <a:xfrm>
            <a:off x="7525512" y="4895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7525512" y="5279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9" name="Rectangle 19"/>
          <p:cNvSpPr>
            <a:spLocks noChangeArrowheads="1"/>
          </p:cNvSpPr>
          <p:nvPr/>
        </p:nvSpPr>
        <p:spPr bwMode="auto">
          <a:xfrm>
            <a:off x="7525512" y="5663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8266176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991856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</p:cNvCxnSpPr>
          <p:nvPr/>
        </p:nvCxnSpPr>
        <p:spPr bwMode="auto">
          <a:xfrm>
            <a:off x="7818120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68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1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5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76" name="TextBox 175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201" name="TextBox 20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4392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74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5" grpId="0" animBg="1"/>
      <p:bldP spid="196" grpId="0" animBg="1"/>
      <p:bldP spid="197" grpId="0" animBg="1"/>
      <p:bldP spid="199" grpId="0" animBg="1"/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4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ltGray">
          <a:xfrm>
            <a:off x="5341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341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341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7815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7815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3733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44196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3733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7086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733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3733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70866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7086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743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2743200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2743200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2458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17" y="1947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458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3117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ltGray">
          <a:xfrm>
            <a:off x="2458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117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1544517" y="1261646"/>
            <a:ext cx="1839047" cy="521732"/>
            <a:chOff x="762000" y="1905000"/>
            <a:chExt cx="1839047" cy="521732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057400"/>
              <a:ext cx="176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4" name="Rectangle 23"/>
          <p:cNvSpPr/>
          <p:nvPr/>
        </p:nvSpPr>
        <p:spPr bwMode="ltGray">
          <a:xfrm>
            <a:off x="5036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0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036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0891" y="2404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036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891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5" name="Group 32"/>
          <p:cNvGrpSpPr/>
          <p:nvPr/>
        </p:nvGrpSpPr>
        <p:grpSpPr>
          <a:xfrm>
            <a:off x="4122291" y="1261646"/>
            <a:ext cx="1827100" cy="521732"/>
            <a:chOff x="762000" y="1905000"/>
            <a:chExt cx="1827100" cy="521732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057400"/>
              <a:ext cx="175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 fish, blue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Rectangle 35"/>
          <p:cNvSpPr/>
          <p:nvPr/>
        </p:nvSpPr>
        <p:spPr bwMode="ltGray">
          <a:xfrm>
            <a:off x="7510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25104" y="19474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7510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5104" y="24046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" name="Group 44"/>
          <p:cNvGrpSpPr/>
          <p:nvPr/>
        </p:nvGrpSpPr>
        <p:grpSpPr>
          <a:xfrm>
            <a:off x="6596504" y="1261646"/>
            <a:ext cx="1491972" cy="521732"/>
            <a:chOff x="762000" y="1905000"/>
            <a:chExt cx="1491972" cy="521732"/>
          </a:xfrm>
        </p:grpSpPr>
        <p:sp>
          <p:nvSpPr>
            <p:cNvPr id="46" name="TextBox 45"/>
            <p:cNvSpPr txBox="1"/>
            <p:nvPr/>
          </p:nvSpPr>
          <p:spPr>
            <a:xfrm>
              <a:off x="838200" y="2057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cat in the hat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48" name="Rectangle 47"/>
          <p:cNvSpPr/>
          <p:nvPr/>
        </p:nvSpPr>
        <p:spPr bwMode="ltGray">
          <a:xfrm>
            <a:off x="3429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5147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/>
          <p:nvPr/>
        </p:nvSpPr>
        <p:spPr bwMode="ltGray">
          <a:xfrm>
            <a:off x="4114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429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3200" y="56050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56"/>
          <p:cNvSpPr/>
          <p:nvPr/>
        </p:nvSpPr>
        <p:spPr bwMode="ltGray">
          <a:xfrm>
            <a:off x="6781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59"/>
          <p:cNvSpPr/>
          <p:nvPr/>
        </p:nvSpPr>
        <p:spPr bwMode="ltGray">
          <a:xfrm>
            <a:off x="3429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3200" y="46906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/>
          <p:nvPr/>
        </p:nvSpPr>
        <p:spPr bwMode="ltGray">
          <a:xfrm>
            <a:off x="67818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4961692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6781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53764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38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ill Sans"/>
                <a:cs typeface="Gill Sans"/>
              </a:rPr>
              <a:t>Shuffle and Sort: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0"/>
            <a:ext cx="8813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600" y="5029200"/>
            <a:ext cx="14197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 with MapReduce</a:t>
            </a:r>
          </a:p>
        </p:txBody>
      </p:sp>
    </p:spTree>
    <p:extLst>
      <p:ext uri="{BB962C8B-B14F-4D97-AF65-F5344CB8AC3E}">
        <p14:creationId xmlns:p14="http://schemas.microsoft.com/office/powerpoint/2010/main" val="713909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10" grpId="0" animBg="1"/>
      <p:bldP spid="13" grpId="0" animBg="1"/>
      <p:bldP spid="16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49383</TotalTime>
  <Words>3916</Words>
  <Application>Microsoft Macintosh PowerPoint</Application>
  <PresentationFormat>On-screen Show (4:3)</PresentationFormat>
  <Paragraphs>1558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Andale Mono</vt:lpstr>
      <vt:lpstr>Arial Black</vt:lpstr>
      <vt:lpstr>Gill Sans</vt:lpstr>
      <vt:lpstr>Lucida Sans Unicode</vt:lpstr>
      <vt:lpstr>Symbol</vt:lpstr>
      <vt:lpstr>Times New Roman</vt:lpstr>
      <vt:lpstr>Wingdings</vt:lpstr>
      <vt:lpstr>Arial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Waterloo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</dc:title>
  <dc:subject/>
  <dc:creator>Jimmy Lin</dc:creator>
  <cp:keywords/>
  <dc:description/>
  <cp:lastModifiedBy>Jimmy Lin</cp:lastModifiedBy>
  <cp:revision>9339</cp:revision>
  <dcterms:created xsi:type="dcterms:W3CDTF">2012-08-31T06:36:49Z</dcterms:created>
  <dcterms:modified xsi:type="dcterms:W3CDTF">2018-02-06T17:49:09Z</dcterms:modified>
  <cp:category/>
</cp:coreProperties>
</file>