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9" r:id="rId2"/>
    <p:sldId id="290" r:id="rId3"/>
    <p:sldId id="303" r:id="rId4"/>
    <p:sldId id="302" r:id="rId5"/>
    <p:sldId id="319" r:id="rId6"/>
    <p:sldId id="295" r:id="rId7"/>
    <p:sldId id="282" r:id="rId8"/>
    <p:sldId id="283" r:id="rId9"/>
    <p:sldId id="306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F67"/>
    <a:srgbClr val="417475"/>
    <a:srgbClr val="DE6842"/>
    <a:srgbClr val="B1993C"/>
    <a:srgbClr val="619F73"/>
    <a:srgbClr val="A44E44"/>
    <a:srgbClr val="BC6814"/>
    <a:srgbClr val="A93F31"/>
    <a:srgbClr val="90302A"/>
    <a:srgbClr val="E05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6" autoAdjust="0"/>
    <p:restoredTop sz="95007" autoAdjust="0"/>
  </p:normalViewPr>
  <p:slideViewPr>
    <p:cSldViewPr snapToGrid="0">
      <p:cViewPr varScale="1">
        <p:scale>
          <a:sx n="115" d="100"/>
          <a:sy n="115" d="100"/>
        </p:scale>
        <p:origin x="5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45AF-F840-402F-8B72-62EFA6706C0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ADB4E-2288-42B0-91BE-FBFFB3529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67C8-A0C3-475B-A8D3-8473E11B86B5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45CB-AFEB-4180-BF15-293C38EF58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animaldiversity.org/collections/contributors/Grzimek_inverts/Cephalopoda/Loligo_pealeii/medium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etomni-ai/zerox?tab=readme-ov-file#python-zerox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6C6D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2685380" y="1913696"/>
            <a:ext cx="1508218" cy="4946982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: 空心 85"/>
          <p:cNvSpPr/>
          <p:nvPr/>
        </p:nvSpPr>
        <p:spPr>
          <a:xfrm rot="10800000">
            <a:off x="-767366" y="1998929"/>
            <a:ext cx="1539920" cy="1642291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7" name="圆: 空心 86"/>
          <p:cNvSpPr/>
          <p:nvPr/>
        </p:nvSpPr>
        <p:spPr>
          <a:xfrm rot="10800000">
            <a:off x="572698" y="1205329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-1489984" y="1917841"/>
            <a:ext cx="5679995" cy="10092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: 空心 89"/>
          <p:cNvSpPr/>
          <p:nvPr/>
        </p:nvSpPr>
        <p:spPr>
          <a:xfrm rot="10800000">
            <a:off x="2046105" y="3599970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1246479" y="2023142"/>
            <a:ext cx="1572641" cy="2264142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1246481" y="1913696"/>
            <a:ext cx="307404" cy="4670198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 flipV="1">
            <a:off x="-1377352" y="2083129"/>
            <a:ext cx="4114651" cy="2213453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210494" y="1955800"/>
            <a:ext cx="3936071" cy="2427304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0800000" flipH="1">
            <a:off x="210494" y="4332144"/>
            <a:ext cx="2627063" cy="95819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10800000" flipV="1">
            <a:off x="192632" y="2013048"/>
            <a:ext cx="1041492" cy="2369370"/>
          </a:xfrm>
          <a:prstGeom prst="line">
            <a:avLst/>
          </a:prstGeom>
          <a:ln w="19050">
            <a:solidFill>
              <a:schemeClr val="bg1">
                <a:alpha val="2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: 空心 83"/>
          <p:cNvSpPr/>
          <p:nvPr/>
        </p:nvSpPr>
        <p:spPr>
          <a:xfrm rot="10800000">
            <a:off x="793265" y="4376127"/>
            <a:ext cx="1457524" cy="1529513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5" name="圆: 空心 84"/>
          <p:cNvSpPr/>
          <p:nvPr/>
        </p:nvSpPr>
        <p:spPr>
          <a:xfrm rot="10800000">
            <a:off x="2021307" y="1913696"/>
            <a:ext cx="1539920" cy="1642291"/>
          </a:xfrm>
          <a:prstGeom prst="donut">
            <a:avLst/>
          </a:prstGeom>
          <a:noFill/>
          <a:ln w="15875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3" name="圆: 空心 82"/>
          <p:cNvSpPr/>
          <p:nvPr/>
        </p:nvSpPr>
        <p:spPr>
          <a:xfrm rot="10800000">
            <a:off x="-100876" y="1979097"/>
            <a:ext cx="3135047" cy="3185948"/>
          </a:xfrm>
          <a:prstGeom prst="donu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-1489984" y="2018766"/>
            <a:ext cx="2871742" cy="5052597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: 空心 87"/>
          <p:cNvSpPr/>
          <p:nvPr/>
        </p:nvSpPr>
        <p:spPr>
          <a:xfrm rot="10800000">
            <a:off x="750073" y="5575618"/>
            <a:ext cx="1620437" cy="1666751"/>
          </a:xfrm>
          <a:prstGeom prst="donut">
            <a:avLst>
              <a:gd name="adj" fmla="val 3176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9" name="圆: 空心 88"/>
          <p:cNvSpPr/>
          <p:nvPr/>
        </p:nvSpPr>
        <p:spPr>
          <a:xfrm rot="10800000">
            <a:off x="-706410" y="3646932"/>
            <a:ext cx="1620437" cy="1529513"/>
          </a:xfrm>
          <a:prstGeom prst="donut">
            <a:avLst>
              <a:gd name="adj" fmla="val 6462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圆: 空心 91"/>
          <p:cNvSpPr/>
          <p:nvPr/>
        </p:nvSpPr>
        <p:spPr>
          <a:xfrm rot="10800000">
            <a:off x="3420687" y="1418749"/>
            <a:ext cx="1209857" cy="1244436"/>
          </a:xfrm>
          <a:prstGeom prst="donut">
            <a:avLst>
              <a:gd name="adj" fmla="val 8365"/>
            </a:avLst>
          </a:prstGeom>
          <a:noFill/>
          <a:ln w="15875"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48182" y="3165781"/>
            <a:ext cx="4966475" cy="10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Last</a:t>
            </a:r>
            <a:r>
              <a:rPr lang="zh-CN" altLang="en-US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 </a:t>
            </a:r>
            <a:r>
              <a:rPr lang="en-US" altLang="zh-CN" sz="36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Iteration</a:t>
            </a:r>
            <a:endParaRPr lang="zh-CN" altLang="zh-CN" sz="3600" kern="100" dirty="0">
              <a:solidFill>
                <a:srgbClr val="FFC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6080872" y="6316773"/>
            <a:ext cx="2627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pc="300" dirty="0">
                <a:ln w="25400" cap="rnd">
                  <a:noFill/>
                  <a:prstDash val="lgDash"/>
                </a:ln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Yi Xiao</a:t>
            </a: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 descr="绘画里站在水里&#10;&#10;描述已自动生成">
            <a:extLst>
              <a:ext uri="{FF2B5EF4-FFF2-40B4-BE49-F238E27FC236}">
                <a16:creationId xmlns:a16="http://schemas.microsoft.com/office/drawing/2014/main" id="{1EE3D830-729B-B5A2-4DB6-85BFB030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63" y="0"/>
            <a:ext cx="4839337" cy="6886944"/>
          </a:xfrm>
          <a:prstGeom prst="rect">
            <a:avLst/>
          </a:prstGeom>
        </p:spPr>
      </p:pic>
      <p:sp>
        <p:nvSpPr>
          <p:cNvPr id="33" name="圆: 空心 32"/>
          <p:cNvSpPr/>
          <p:nvPr/>
        </p:nvSpPr>
        <p:spPr>
          <a:xfrm rot="3073510">
            <a:off x="11607957" y="5982396"/>
            <a:ext cx="1023435" cy="1027361"/>
          </a:xfrm>
          <a:prstGeom prst="donut">
            <a:avLst>
              <a:gd name="adj" fmla="val 43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 rot="2169740">
            <a:off x="10804526" y="6327426"/>
            <a:ext cx="2300987" cy="46115"/>
            <a:chOff x="2222370" y="4586885"/>
            <a:chExt cx="8349652" cy="493115"/>
          </a:xfrm>
        </p:grpSpPr>
        <p:sp>
          <p:nvSpPr>
            <p:cNvPr id="35" name="矩形 34"/>
            <p:cNvSpPr/>
            <p:nvPr/>
          </p:nvSpPr>
          <p:spPr>
            <a:xfrm>
              <a:off x="2609624" y="4586887"/>
              <a:ext cx="7575639" cy="4931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9810689" y="4586885"/>
              <a:ext cx="761333" cy="493114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0800000">
              <a:off x="2222370" y="4586885"/>
              <a:ext cx="761333" cy="493114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7" name="连接符: 曲线 146"/>
          <p:cNvCxnSpPr/>
          <p:nvPr/>
        </p:nvCxnSpPr>
        <p:spPr>
          <a:xfrm flipV="1">
            <a:off x="3561227" y="20322"/>
            <a:ext cx="4588185" cy="3237708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08783" y="699285"/>
            <a:ext cx="6583757" cy="2183645"/>
            <a:chOff x="-986155" y="3357752"/>
            <a:chExt cx="6583757" cy="2183645"/>
          </a:xfrm>
        </p:grpSpPr>
        <p:sp>
          <p:nvSpPr>
            <p:cNvPr id="41" name="文本框 40"/>
            <p:cNvSpPr txBox="1"/>
            <p:nvPr/>
          </p:nvSpPr>
          <p:spPr>
            <a:xfrm>
              <a:off x="-953673" y="3357752"/>
              <a:ext cx="64274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6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Sheltering Metaphors</a:t>
              </a:r>
              <a:endParaRPr lang="zh-CN" altLang="en-US" sz="66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-986155" y="3417739"/>
              <a:ext cx="658375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spc="600" dirty="0">
                  <a:ln w="25400" cap="rnd">
                    <a:noFill/>
                    <a:prstDash val="lgDash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The Sheltering Metaphors</a:t>
              </a:r>
              <a:endParaRPr lang="zh-CN" altLang="en-US" sz="6600" b="1" spc="600" dirty="0">
                <a:ln w="25400" cap="rnd">
                  <a:noFill/>
                  <a:prstDash val="lgDash"/>
                </a:ln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 contrast="1000"/>
                    </a14:imgEffect>
                    <a14:imgEffect>
                      <a14:colorTemperature colorTemp="1939"/>
                    </a14:imgEffect>
                    <a14:imgEffect>
                      <a14:saturation sat="0"/>
                    </a14:imgEffect>
                    <a14:imgEffect>
                      <a14:sharpenSoften amoun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68" y="0"/>
            <a:ext cx="12216071" cy="6865588"/>
          </a:xfrm>
          <a:prstGeom prst="rect">
            <a:avLst/>
          </a:prstGeom>
        </p:spPr>
      </p:pic>
      <p:sp>
        <p:nvSpPr>
          <p:cNvPr id="90" name="圆: 空心 89"/>
          <p:cNvSpPr/>
          <p:nvPr/>
        </p:nvSpPr>
        <p:spPr>
          <a:xfrm>
            <a:off x="6143524" y="4987460"/>
            <a:ext cx="403598" cy="382876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7" name="连接符: 曲线 76"/>
          <p:cNvCxnSpPr/>
          <p:nvPr/>
        </p:nvCxnSpPr>
        <p:spPr>
          <a:xfrm flipV="1">
            <a:off x="4838382" y="2860318"/>
            <a:ext cx="2534773" cy="170199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: 形状 74"/>
          <p:cNvSpPr/>
          <p:nvPr/>
        </p:nvSpPr>
        <p:spPr>
          <a:xfrm rot="19957676" flipV="1">
            <a:off x="3720629" y="5122995"/>
            <a:ext cx="2698344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任意多边形: 形状 73"/>
          <p:cNvSpPr/>
          <p:nvPr/>
        </p:nvSpPr>
        <p:spPr>
          <a:xfrm rot="19957676" flipV="1">
            <a:off x="4087691" y="4224627"/>
            <a:ext cx="4498680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: 空心 64"/>
          <p:cNvSpPr/>
          <p:nvPr/>
        </p:nvSpPr>
        <p:spPr>
          <a:xfrm>
            <a:off x="4632101" y="2149249"/>
            <a:ext cx="3089207" cy="3062294"/>
          </a:xfrm>
          <a:prstGeom prst="donut">
            <a:avLst>
              <a:gd name="adj" fmla="val 995"/>
            </a:avLst>
          </a:prstGeom>
          <a:solidFill>
            <a:schemeClr val="bg1">
              <a:alpha val="30000"/>
            </a:scheme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761328" y="3635629"/>
            <a:ext cx="609272" cy="725184"/>
            <a:chOff x="8415323" y="1541665"/>
            <a:chExt cx="373838" cy="641704"/>
          </a:xfrm>
        </p:grpSpPr>
        <p:cxnSp>
          <p:nvCxnSpPr>
            <p:cNvPr id="40" name="直接连接符 39"/>
            <p:cNvCxnSpPr/>
            <p:nvPr/>
          </p:nvCxnSpPr>
          <p:spPr>
            <a:xfrm rot="20555514" flipH="1">
              <a:off x="8415323" y="1608997"/>
              <a:ext cx="365975" cy="512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717147" y="1541665"/>
              <a:ext cx="72014" cy="2245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476963" y="1766202"/>
              <a:ext cx="312198" cy="4171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任意多边形: 形状 36"/>
          <p:cNvSpPr/>
          <p:nvPr/>
        </p:nvSpPr>
        <p:spPr>
          <a:xfrm rot="19957676">
            <a:off x="5294653" y="1971670"/>
            <a:ext cx="2190623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957676">
            <a:off x="3024357" y="2139181"/>
            <a:ext cx="4684417" cy="45719"/>
          </a:xfrm>
          <a:custGeom>
            <a:avLst/>
            <a:gdLst>
              <a:gd name="connsiteX0" fmla="*/ 4033988 w 4226685"/>
              <a:gd name="connsiteY0" fmla="*/ 1 h 338369"/>
              <a:gd name="connsiteX1" fmla="*/ 4226685 w 4226685"/>
              <a:gd name="connsiteY1" fmla="*/ 338368 h 338369"/>
              <a:gd name="connsiteX2" fmla="*/ 3841290 w 4226685"/>
              <a:gd name="connsiteY2" fmla="*/ 338368 h 338369"/>
              <a:gd name="connsiteX3" fmla="*/ 3841291 w 4226685"/>
              <a:gd name="connsiteY3" fmla="*/ 338366 h 338369"/>
              <a:gd name="connsiteX4" fmla="*/ 385394 w 4226685"/>
              <a:gd name="connsiteY4" fmla="*/ 338366 h 338369"/>
              <a:gd name="connsiteX5" fmla="*/ 385395 w 4226685"/>
              <a:gd name="connsiteY5" fmla="*/ 338369 h 338369"/>
              <a:gd name="connsiteX6" fmla="*/ 0 w 4226685"/>
              <a:gd name="connsiteY6" fmla="*/ 338369 h 338369"/>
              <a:gd name="connsiteX7" fmla="*/ 192698 w 4226685"/>
              <a:gd name="connsiteY7" fmla="*/ 2 h 338369"/>
              <a:gd name="connsiteX8" fmla="*/ 195782 w 4226685"/>
              <a:gd name="connsiteY8" fmla="*/ 5416 h 338369"/>
              <a:gd name="connsiteX9" fmla="*/ 195782 w 4226685"/>
              <a:gd name="connsiteY9" fmla="*/ 0 h 338369"/>
              <a:gd name="connsiteX10" fmla="*/ 4030653 w 4226685"/>
              <a:gd name="connsiteY10" fmla="*/ 0 h 338369"/>
              <a:gd name="connsiteX11" fmla="*/ 4030653 w 4226685"/>
              <a:gd name="connsiteY11" fmla="*/ 5857 h 3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5" h="338369">
                <a:moveTo>
                  <a:pt x="4033988" y="1"/>
                </a:moveTo>
                <a:lnTo>
                  <a:pt x="4226685" y="338368"/>
                </a:lnTo>
                <a:lnTo>
                  <a:pt x="3841290" y="338368"/>
                </a:lnTo>
                <a:lnTo>
                  <a:pt x="3841291" y="338366"/>
                </a:lnTo>
                <a:lnTo>
                  <a:pt x="385394" y="338366"/>
                </a:lnTo>
                <a:lnTo>
                  <a:pt x="385395" y="338369"/>
                </a:lnTo>
                <a:lnTo>
                  <a:pt x="0" y="338369"/>
                </a:lnTo>
                <a:lnTo>
                  <a:pt x="192698" y="2"/>
                </a:lnTo>
                <a:lnTo>
                  <a:pt x="195782" y="5416"/>
                </a:lnTo>
                <a:lnTo>
                  <a:pt x="195782" y="0"/>
                </a:lnTo>
                <a:lnTo>
                  <a:pt x="4030653" y="0"/>
                </a:lnTo>
                <a:lnTo>
                  <a:pt x="4030653" y="5857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 rot="13641025">
            <a:off x="4008939" y="3353981"/>
            <a:ext cx="906278" cy="736944"/>
            <a:chOff x="1785953" y="1962229"/>
            <a:chExt cx="2866656" cy="146677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1785953" y="1962229"/>
              <a:ext cx="1424607" cy="1466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1785953" y="1962229"/>
              <a:ext cx="2866656" cy="1466771"/>
              <a:chOff x="1785953" y="1962229"/>
              <a:chExt cx="2866656" cy="1466771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H="1">
                <a:off x="1785953" y="3424093"/>
                <a:ext cx="2866656" cy="490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210560" y="1962229"/>
                <a:ext cx="1442049" cy="14618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3210560" y="1962229"/>
                <a:ext cx="8036" cy="7309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1810260" y="2693161"/>
                <a:ext cx="1391136" cy="7309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 flipV="1">
                <a:off x="3218597" y="2695615"/>
                <a:ext cx="1434012" cy="7284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圆: 空心 84"/>
          <p:cNvSpPr/>
          <p:nvPr/>
        </p:nvSpPr>
        <p:spPr>
          <a:xfrm>
            <a:off x="3943947" y="1196371"/>
            <a:ext cx="364655" cy="393560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091070" y="2309698"/>
            <a:ext cx="24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spc="300">
              <a:ln w="25400" cap="rnd">
                <a:noFill/>
                <a:prstDash val="lgDash"/>
              </a:ln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圆: 空心 102"/>
          <p:cNvSpPr/>
          <p:nvPr/>
        </p:nvSpPr>
        <p:spPr>
          <a:xfrm>
            <a:off x="5548921" y="5301226"/>
            <a:ext cx="610828" cy="579466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圆: 空心 50"/>
          <p:cNvSpPr/>
          <p:nvPr/>
        </p:nvSpPr>
        <p:spPr>
          <a:xfrm>
            <a:off x="3696105" y="1268414"/>
            <a:ext cx="520777" cy="562057"/>
          </a:xfrm>
          <a:prstGeom prst="donut">
            <a:avLst>
              <a:gd name="adj" fmla="val 4991"/>
            </a:avLst>
          </a:prstGeom>
          <a:solidFill>
            <a:schemeClr val="bg1">
              <a:alpha val="4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75595" y="4408455"/>
            <a:ext cx="110056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 spc="600" dirty="0">
                <a:ln w="25400" cap="rnd">
                  <a:noFill/>
                  <a:prstDash val="lgDash"/>
                </a:ln>
                <a:solidFill>
                  <a:schemeClr val="bg2">
                    <a:lumMod val="75000"/>
                    <a:alpha val="31000"/>
                  </a:schemeClr>
                </a:solidFill>
                <a:cs typeface="+mn-ea"/>
                <a:sym typeface="+mn-lt"/>
              </a:rPr>
              <a:t>QUESTIONS</a:t>
            </a:r>
            <a:r>
              <a:rPr lang="zh-CN" altLang="en-US" sz="15000" b="1" spc="600" dirty="0">
                <a:ln w="25400" cap="rnd">
                  <a:noFill/>
                  <a:prstDash val="lgDash"/>
                </a:ln>
                <a:solidFill>
                  <a:schemeClr val="bg2">
                    <a:lumMod val="75000"/>
                    <a:alpha val="31000"/>
                  </a:schemeClr>
                </a:solidFill>
                <a:cs typeface="+mn-ea"/>
                <a:sym typeface="+mn-lt"/>
              </a:rPr>
              <a:t>？</a:t>
            </a:r>
            <a:endParaRPr lang="zh-CN" altLang="en-US" sz="15000" b="1" spc="600" dirty="0">
              <a:ln w="25400" cap="rnd">
                <a:noFill/>
                <a:prstDash val="lgDash"/>
              </a:ln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03662" y="278768"/>
            <a:ext cx="9584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THANKS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FOR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LISTENING</a:t>
            </a:r>
            <a:r>
              <a:rPr lang="zh-CN" altLang="en-US" sz="8000" b="1" spc="6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cs typeface="+mn-ea"/>
                <a:sym typeface="+mn-lt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50206" y="490146"/>
            <a:ext cx="11741793" cy="5877708"/>
          </a:xfrm>
          <a:prstGeom prst="rect">
            <a:avLst/>
          </a:prstGeom>
          <a:solidFill>
            <a:srgbClr val="9ACDCE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" y="490146"/>
            <a:ext cx="1003688" cy="5877708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53138" y="1888330"/>
            <a:ext cx="87533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25400" cap="rnd">
                  <a:noFill/>
                  <a:prstDash val="lgDash"/>
                </a:ln>
                <a:solidFill>
                  <a:srgbClr val="578F67"/>
                </a:solidFill>
                <a:cs typeface="+mn-ea"/>
                <a:sym typeface="+mn-lt"/>
              </a:rPr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P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resentation</a:t>
            </a: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I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nitial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578F67"/>
                </a:solidFill>
                <a:latin typeface="+mj-lt"/>
              </a:rPr>
              <a:t>F</a:t>
            </a:r>
            <a:r>
              <a:rPr lang="en-US" altLang="zh-CN" sz="3200" b="0" i="0" dirty="0">
                <a:solidFill>
                  <a:srgbClr val="578F67"/>
                </a:solidFill>
                <a:effectLst/>
                <a:latin typeface="+mj-lt"/>
              </a:rPr>
              <a:t>uture projects</a:t>
            </a:r>
            <a:endParaRPr lang="en-US" altLang="zh-CN" sz="3200" dirty="0">
              <a:ln w="25400" cap="rnd">
                <a:noFill/>
                <a:prstDash val="lgDash"/>
              </a:ln>
              <a:solidFill>
                <a:srgbClr val="578F67"/>
              </a:solidFill>
              <a:latin typeface="+mj-lt"/>
              <a:cs typeface="+mn-ea"/>
              <a:sym typeface="+mn-lt"/>
            </a:endParaRPr>
          </a:p>
          <a:p>
            <a:endParaRPr lang="en-US" altLang="zh-CN" sz="2000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形 29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874866"/>
            <a:ext cx="634639" cy="634639"/>
          </a:xfrm>
          <a:prstGeom prst="rect">
            <a:avLst/>
          </a:prstGeom>
        </p:spPr>
      </p:pic>
      <p:pic>
        <p:nvPicPr>
          <p:cNvPr id="31" name="图形 30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2447804"/>
            <a:ext cx="634639" cy="634639"/>
          </a:xfrm>
          <a:prstGeom prst="rect">
            <a:avLst/>
          </a:prstGeom>
        </p:spPr>
      </p:pic>
      <p:pic>
        <p:nvPicPr>
          <p:cNvPr id="34" name="图形 33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4020742"/>
            <a:ext cx="634639" cy="634639"/>
          </a:xfrm>
          <a:prstGeom prst="rect">
            <a:avLst/>
          </a:prstGeom>
        </p:spPr>
      </p:pic>
      <p:pic>
        <p:nvPicPr>
          <p:cNvPr id="35" name="图形 34" descr="花环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8836" y="5593679"/>
            <a:ext cx="634639" cy="63463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695341" y="726459"/>
            <a:ext cx="6760276" cy="790727"/>
            <a:chOff x="1681746" y="577801"/>
            <a:chExt cx="5578740" cy="790727"/>
          </a:xfrm>
        </p:grpSpPr>
        <p:sp>
          <p:nvSpPr>
            <p:cNvPr id="20" name="文本框 19"/>
            <p:cNvSpPr txBox="1"/>
            <p:nvPr/>
          </p:nvSpPr>
          <p:spPr>
            <a:xfrm>
              <a:off x="1700262" y="577801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1746" y="599087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Contents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rgbClr val="49939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79845" y="454131"/>
            <a:ext cx="11632309" cy="6486436"/>
            <a:chOff x="254894" y="242355"/>
            <a:chExt cx="11632309" cy="6486436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 cstate="email"/>
            <a:srcRect/>
            <a:stretch>
              <a:fillRect/>
            </a:stretch>
          </p:blipFill>
          <p:spPr>
            <a:xfrm rot="16200000">
              <a:off x="2886101" y="-2385457"/>
              <a:ext cx="6369896" cy="11632308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254894" y="242355"/>
              <a:ext cx="11632308" cy="6486436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28531" y="4303641"/>
            <a:ext cx="1410006" cy="1192696"/>
            <a:chOff x="1328531" y="4303641"/>
            <a:chExt cx="1410006" cy="1192696"/>
          </a:xfrm>
        </p:grpSpPr>
        <p:sp>
          <p:nvSpPr>
            <p:cNvPr id="5" name="椭圆 4"/>
            <p:cNvSpPr/>
            <p:nvPr/>
          </p:nvSpPr>
          <p:spPr>
            <a:xfrm>
              <a:off x="1427921" y="4303641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28531" y="4303641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11053" y="4660250"/>
              <a:ext cx="1227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1926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81062" y="2454962"/>
            <a:ext cx="1321904" cy="1202633"/>
            <a:chOff x="4181062" y="2454962"/>
            <a:chExt cx="1321904" cy="1202633"/>
          </a:xfrm>
        </p:grpSpPr>
        <p:sp>
          <p:nvSpPr>
            <p:cNvPr id="6" name="椭圆 5"/>
            <p:cNvSpPr/>
            <p:nvPr/>
          </p:nvSpPr>
          <p:spPr>
            <a:xfrm>
              <a:off x="4181062" y="2454962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79236" y="2633865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56612" y="2807408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1939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16758" y="4303641"/>
            <a:ext cx="1295399" cy="1192696"/>
            <a:chOff x="6516758" y="4303641"/>
            <a:chExt cx="1295399" cy="1192696"/>
          </a:xfrm>
        </p:grpSpPr>
        <p:sp>
          <p:nvSpPr>
            <p:cNvPr id="7" name="椭圆 6"/>
            <p:cNvSpPr/>
            <p:nvPr/>
          </p:nvSpPr>
          <p:spPr>
            <a:xfrm>
              <a:off x="6619461" y="4303641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516758" y="4303641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6706" y="4657394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1952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42174" y="2454962"/>
            <a:ext cx="1338471" cy="1242387"/>
            <a:chOff x="9442174" y="2454962"/>
            <a:chExt cx="1338471" cy="1242387"/>
          </a:xfrm>
        </p:grpSpPr>
        <p:sp>
          <p:nvSpPr>
            <p:cNvPr id="8" name="椭圆 7"/>
            <p:cNvSpPr/>
            <p:nvPr/>
          </p:nvSpPr>
          <p:spPr>
            <a:xfrm>
              <a:off x="9442174" y="2454962"/>
              <a:ext cx="1192696" cy="1192696"/>
            </a:xfrm>
            <a:prstGeom prst="ellipse">
              <a:avLst/>
            </a:prstGeom>
            <a:solidFill>
              <a:srgbClr val="619F73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756915" y="2673619"/>
              <a:ext cx="1023730" cy="1023730"/>
            </a:xfrm>
            <a:prstGeom prst="ellipse">
              <a:avLst/>
            </a:prstGeom>
            <a:solidFill>
              <a:srgbClr val="356C6D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561443" y="2795341"/>
              <a:ext cx="10237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n w="25400" cap="rnd">
                    <a:noFill/>
                    <a:prstDash val="lgDash"/>
                  </a:ln>
                  <a:solidFill>
                    <a:schemeClr val="bg1"/>
                  </a:solidFill>
                  <a:cs typeface="+mn-ea"/>
                  <a:sym typeface="+mn-lt"/>
                </a:rPr>
                <a:t>1963</a:t>
              </a:r>
              <a:endParaRPr lang="zh-CN" altLang="en-US" sz="3200" dirty="0">
                <a:ln w="25400" cap="rnd">
                  <a:noFill/>
                  <a:prstDash val="lgDash"/>
                </a:ln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9" name="连接符: 曲线 28"/>
          <p:cNvCxnSpPr>
            <a:stCxn id="14" idx="3"/>
            <a:endCxn id="6" idx="2"/>
          </p:cNvCxnSpPr>
          <p:nvPr/>
        </p:nvCxnSpPr>
        <p:spPr>
          <a:xfrm flipV="1">
            <a:off x="2738537" y="3051310"/>
            <a:ext cx="1442525" cy="1901328"/>
          </a:xfrm>
          <a:prstGeom prst="curvedConnector3">
            <a:avLst>
              <a:gd name="adj1" fmla="val 50000"/>
            </a:avLst>
          </a:prstGeom>
          <a:ln w="158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/>
          <p:cNvCxnSpPr>
            <a:stCxn id="11" idx="6"/>
            <a:endCxn id="12" idx="2"/>
          </p:cNvCxnSpPr>
          <p:nvPr/>
        </p:nvCxnSpPr>
        <p:spPr>
          <a:xfrm>
            <a:off x="5502966" y="3145730"/>
            <a:ext cx="1013792" cy="1669776"/>
          </a:xfrm>
          <a:prstGeom prst="curvedConnector3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16" idx="3"/>
            <a:endCxn id="8" idx="2"/>
          </p:cNvCxnSpPr>
          <p:nvPr/>
        </p:nvCxnSpPr>
        <p:spPr>
          <a:xfrm flipV="1">
            <a:off x="7780437" y="3051310"/>
            <a:ext cx="1661737" cy="1898472"/>
          </a:xfrm>
          <a:prstGeom prst="curvedConnector3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57471" y="2673619"/>
            <a:ext cx="17613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Adrian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Morse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Code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as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metaphor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for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neuron</a:t>
            </a:r>
            <a:r>
              <a:rPr lang="zh-CN" altLang="en-US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activity.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41319" y="2472757"/>
            <a:ext cx="1761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published five papers in a row that established the HH Model.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48102" y="4171780"/>
            <a:ext cx="17613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first placed electrodes inside squid cells to record electrical signals.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73211" y="4171780"/>
            <a:ext cx="17613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Hodgkin and Huxley won Nobel Prize in Physiology or Medicine.</a:t>
            </a:r>
            <a:br>
              <a:rPr lang="en-US" altLang="zh-CN" sz="2000" dirty="0">
                <a:cs typeface="+mn-ea"/>
                <a:sym typeface="+mn-lt"/>
              </a:rPr>
            </a:br>
            <a:endParaRPr lang="zh-CN" altLang="en-US" sz="20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144681" y="252186"/>
            <a:ext cx="5748295" cy="1272310"/>
            <a:chOff x="1512191" y="637572"/>
            <a:chExt cx="5748295" cy="1272310"/>
          </a:xfrm>
        </p:grpSpPr>
        <p:sp>
          <p:nvSpPr>
            <p:cNvPr id="53" name="文本框 52"/>
            <p:cNvSpPr txBox="1"/>
            <p:nvPr/>
          </p:nvSpPr>
          <p:spPr>
            <a:xfrm>
              <a:off x="1700262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12191" y="1140441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Timeline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1" y="6451600"/>
            <a:ext cx="406400" cy="406400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738112" y="0"/>
            <a:ext cx="453887" cy="442452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604" y="-460"/>
            <a:ext cx="4876800" cy="2880300"/>
          </a:xfrm>
          <a:prstGeom prst="rect">
            <a:avLst/>
          </a:prstGeom>
          <a:solidFill>
            <a:srgbClr val="356C6D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2106967">
            <a:off x="1775166" y="-1930306"/>
            <a:ext cx="3468464" cy="10126637"/>
          </a:xfrm>
          <a:custGeom>
            <a:avLst/>
            <a:gdLst>
              <a:gd name="connsiteX0" fmla="*/ 0 w 3471839"/>
              <a:gd name="connsiteY0" fmla="*/ 2441509 h 10126637"/>
              <a:gd name="connsiteX1" fmla="*/ 3471839 w 3471839"/>
              <a:gd name="connsiteY1" fmla="*/ 0 h 10126637"/>
              <a:gd name="connsiteX2" fmla="*/ 3471839 w 3471839"/>
              <a:gd name="connsiteY2" fmla="*/ 8403702 h 10126637"/>
              <a:gd name="connsiteX3" fmla="*/ 1021816 w 3471839"/>
              <a:gd name="connsiteY3" fmla="*/ 10126637 h 10126637"/>
              <a:gd name="connsiteX4" fmla="*/ 0 w 3471839"/>
              <a:gd name="connsiteY4" fmla="*/ 8673610 h 1012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1839" h="10126637">
                <a:moveTo>
                  <a:pt x="0" y="2441509"/>
                </a:moveTo>
                <a:lnTo>
                  <a:pt x="3471839" y="0"/>
                </a:lnTo>
                <a:lnTo>
                  <a:pt x="3471839" y="8403702"/>
                </a:lnTo>
                <a:lnTo>
                  <a:pt x="1021816" y="10126637"/>
                </a:lnTo>
                <a:lnTo>
                  <a:pt x="0" y="8673610"/>
                </a:lnTo>
                <a:close/>
              </a:path>
            </a:pathLst>
          </a:cu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15370"/>
            <a:ext cx="5256440" cy="142629"/>
          </a:xfrm>
          <a:prstGeom prst="rect">
            <a:avLst/>
          </a:prstGeom>
          <a:solidFill>
            <a:srgbClr val="356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直角三角形 21"/>
          <p:cNvSpPr/>
          <p:nvPr/>
        </p:nvSpPr>
        <p:spPr>
          <a:xfrm>
            <a:off x="10912974" y="2254188"/>
            <a:ext cx="200379" cy="200379"/>
          </a:xfrm>
          <a:prstGeom prst="rtTriangle">
            <a:avLst/>
          </a:prstGeom>
          <a:solidFill>
            <a:srgbClr val="FFC00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  <p:sp>
        <p:nvSpPr>
          <p:cNvPr id="23" name="直角三角形 22"/>
          <p:cNvSpPr/>
          <p:nvPr/>
        </p:nvSpPr>
        <p:spPr>
          <a:xfrm>
            <a:off x="11113353" y="1910147"/>
            <a:ext cx="200379" cy="200379"/>
          </a:xfrm>
          <a:prstGeom prst="rtTriangl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8876" y="417004"/>
            <a:ext cx="5633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Metaphor</a:t>
            </a:r>
            <a:r>
              <a:rPr lang="zh-CN" altLang="en-US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7200" b="1" spc="600" dirty="0">
                <a:ln w="25400" cap="rnd">
                  <a:noFill/>
                  <a:prstDash val="lgDash"/>
                </a:ln>
                <a:solidFill>
                  <a:schemeClr val="bg1">
                    <a:alpha val="18000"/>
                  </a:schemeClr>
                </a:solidFill>
                <a:cs typeface="+mn-ea"/>
                <a:sym typeface="+mn-lt"/>
              </a:rPr>
              <a:t>Shifting</a:t>
            </a:r>
            <a:endParaRPr lang="zh-CN" altLang="en-US" sz="7200" b="1" spc="600" dirty="0">
              <a:ln w="25400" cap="rnd">
                <a:noFill/>
                <a:prstDash val="lgDash"/>
              </a:ln>
              <a:solidFill>
                <a:schemeClr val="bg1">
                  <a:alpha val="18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连接符: 曲线 27"/>
          <p:cNvCxnSpPr/>
          <p:nvPr/>
        </p:nvCxnSpPr>
        <p:spPr>
          <a:xfrm>
            <a:off x="3610747" y="20319"/>
            <a:ext cx="4354141" cy="340868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bg1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7322806" y="683269"/>
            <a:ext cx="4192171" cy="2368384"/>
            <a:chOff x="1464678" y="-961371"/>
            <a:chExt cx="5795808" cy="2368384"/>
          </a:xfrm>
        </p:grpSpPr>
        <p:sp>
          <p:nvSpPr>
            <p:cNvPr id="31" name="文本框 30"/>
            <p:cNvSpPr txBox="1"/>
            <p:nvPr/>
          </p:nvSpPr>
          <p:spPr>
            <a:xfrm>
              <a:off x="1700261" y="637572"/>
              <a:ext cx="55602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64678" y="-961371"/>
              <a:ext cx="55602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Research</a:t>
              </a:r>
              <a:r>
                <a:rPr lang="zh-CN" altLang="en-US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 </a:t>
              </a:r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499395"/>
                  </a:solidFill>
                  <a:cs typeface="+mn-ea"/>
                  <a:sym typeface="+mn-lt"/>
                </a:rPr>
                <a:t>Questions</a:t>
              </a:r>
              <a:endParaRPr lang="zh-CN" altLang="en-US" sz="4400" b="1" spc="300" dirty="0">
                <a:ln w="25400" cap="rnd">
                  <a:noFill/>
                  <a:prstDash val="lgDash"/>
                </a:ln>
                <a:solidFill>
                  <a:srgbClr val="49939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053788" y="3329899"/>
            <a:ext cx="405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W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hy did Hodgkin and Huxley adhere to the older theoretical model?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How has their research been reconciled with the rise of information theory and modern computational neuroscience?</a:t>
            </a:r>
            <a:r>
              <a:rPr lang="en-US" altLang="zh-CN" kern="0" dirty="0">
                <a:solidFill>
                  <a:srgbClr val="0E0E0E"/>
                </a:solidFill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915635" y="1427749"/>
            <a:ext cx="525816" cy="548905"/>
            <a:chOff x="5824628" y="172455"/>
            <a:chExt cx="868209" cy="906332"/>
          </a:xfrm>
        </p:grpSpPr>
        <p:sp>
          <p:nvSpPr>
            <p:cNvPr id="34" name="paint-palette_87240"/>
            <p:cNvSpPr>
              <a:spLocks noChangeAspect="1"/>
            </p:cNvSpPr>
            <p:nvPr/>
          </p:nvSpPr>
          <p:spPr bwMode="auto">
            <a:xfrm>
              <a:off x="5923627" y="339468"/>
              <a:ext cx="731173" cy="7088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88862 h 440259"/>
                <a:gd name="T17" fmla="*/ 88862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88862 h 440259"/>
                <a:gd name="T29" fmla="*/ 88862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88862 h 440259"/>
                <a:gd name="T41" fmla="*/ 88862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88862 h 440259"/>
                <a:gd name="T51" fmla="*/ 88862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88862 h 440259"/>
                <a:gd name="T63" fmla="*/ 88862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  <a:gd name="T72" fmla="*/ 278945 h 440259"/>
                <a:gd name="T73" fmla="*/ 278945 h 440259"/>
                <a:gd name="T74" fmla="*/ 88862 h 440259"/>
                <a:gd name="T75" fmla="*/ 88862 h 440259"/>
                <a:gd name="T76" fmla="*/ 278945 h 440259"/>
                <a:gd name="T77" fmla="*/ 278945 h 440259"/>
                <a:gd name="T78" fmla="*/ 278945 h 440259"/>
                <a:gd name="T79" fmla="*/ 278945 h 440259"/>
                <a:gd name="T80" fmla="*/ 278945 h 440259"/>
                <a:gd name="T81" fmla="*/ 278945 h 440259"/>
                <a:gd name="T82" fmla="*/ 278945 h 440259"/>
                <a:gd name="T83" fmla="*/ 278945 h 440259"/>
                <a:gd name="T84" fmla="*/ 278945 h 440259"/>
                <a:gd name="T85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54" h="5781">
                  <a:moveTo>
                    <a:pt x="3474" y="348"/>
                  </a:moveTo>
                  <a:cubicBezTo>
                    <a:pt x="2033" y="0"/>
                    <a:pt x="394" y="636"/>
                    <a:pt x="155" y="2164"/>
                  </a:cubicBezTo>
                  <a:cubicBezTo>
                    <a:pt x="138" y="2177"/>
                    <a:pt x="124" y="2195"/>
                    <a:pt x="118" y="2220"/>
                  </a:cubicBezTo>
                  <a:cubicBezTo>
                    <a:pt x="0" y="2712"/>
                    <a:pt x="225" y="3135"/>
                    <a:pt x="739" y="3274"/>
                  </a:cubicBezTo>
                  <a:cubicBezTo>
                    <a:pt x="1128" y="3380"/>
                    <a:pt x="1588" y="3067"/>
                    <a:pt x="1852" y="3360"/>
                  </a:cubicBezTo>
                  <a:cubicBezTo>
                    <a:pt x="2111" y="3649"/>
                    <a:pt x="1670" y="3888"/>
                    <a:pt x="1793" y="4315"/>
                  </a:cubicBezTo>
                  <a:cubicBezTo>
                    <a:pt x="2215" y="5781"/>
                    <a:pt x="4508" y="4374"/>
                    <a:pt x="4989" y="3699"/>
                  </a:cubicBezTo>
                  <a:cubicBezTo>
                    <a:pt x="5954" y="2345"/>
                    <a:pt x="4951" y="704"/>
                    <a:pt x="3474" y="348"/>
                  </a:cubicBezTo>
                  <a:close/>
                  <a:moveTo>
                    <a:pt x="1379" y="2111"/>
                  </a:moveTo>
                  <a:cubicBezTo>
                    <a:pt x="1252" y="2232"/>
                    <a:pt x="1050" y="2176"/>
                    <a:pt x="988" y="2018"/>
                  </a:cubicBezTo>
                  <a:cubicBezTo>
                    <a:pt x="926" y="1862"/>
                    <a:pt x="1014" y="1699"/>
                    <a:pt x="1168" y="1647"/>
                  </a:cubicBezTo>
                  <a:cubicBezTo>
                    <a:pt x="1234" y="1625"/>
                    <a:pt x="1296" y="1630"/>
                    <a:pt x="1355" y="1645"/>
                  </a:cubicBezTo>
                  <a:cubicBezTo>
                    <a:pt x="1354" y="1663"/>
                    <a:pt x="1356" y="1681"/>
                    <a:pt x="1362" y="1701"/>
                  </a:cubicBezTo>
                  <a:cubicBezTo>
                    <a:pt x="1408" y="1840"/>
                    <a:pt x="1514" y="1983"/>
                    <a:pt x="1379" y="2111"/>
                  </a:cubicBezTo>
                  <a:close/>
                  <a:moveTo>
                    <a:pt x="2054" y="1471"/>
                  </a:moveTo>
                  <a:cubicBezTo>
                    <a:pt x="1969" y="1442"/>
                    <a:pt x="1848" y="1373"/>
                    <a:pt x="1795" y="1300"/>
                  </a:cubicBezTo>
                  <a:cubicBezTo>
                    <a:pt x="1723" y="1202"/>
                    <a:pt x="1786" y="1098"/>
                    <a:pt x="1861" y="1020"/>
                  </a:cubicBezTo>
                  <a:cubicBezTo>
                    <a:pt x="1989" y="887"/>
                    <a:pt x="2171" y="889"/>
                    <a:pt x="2282" y="1010"/>
                  </a:cubicBezTo>
                  <a:cubicBezTo>
                    <a:pt x="2252" y="1033"/>
                    <a:pt x="2231" y="1068"/>
                    <a:pt x="2234" y="1117"/>
                  </a:cubicBezTo>
                  <a:cubicBezTo>
                    <a:pt x="2245" y="1267"/>
                    <a:pt x="2295" y="1554"/>
                    <a:pt x="2054" y="1471"/>
                  </a:cubicBezTo>
                  <a:close/>
                  <a:moveTo>
                    <a:pt x="3057" y="4239"/>
                  </a:moveTo>
                  <a:cubicBezTo>
                    <a:pt x="2946" y="4260"/>
                    <a:pt x="2849" y="4235"/>
                    <a:pt x="2753" y="4205"/>
                  </a:cubicBezTo>
                  <a:cubicBezTo>
                    <a:pt x="2707" y="4052"/>
                    <a:pt x="2712" y="3859"/>
                    <a:pt x="2780" y="3773"/>
                  </a:cubicBezTo>
                  <a:cubicBezTo>
                    <a:pt x="2908" y="3611"/>
                    <a:pt x="3135" y="3660"/>
                    <a:pt x="3243" y="3812"/>
                  </a:cubicBezTo>
                  <a:cubicBezTo>
                    <a:pt x="3384" y="4009"/>
                    <a:pt x="3281" y="4197"/>
                    <a:pt x="3057" y="4239"/>
                  </a:cubicBezTo>
                  <a:close/>
                  <a:moveTo>
                    <a:pt x="3034" y="1498"/>
                  </a:moveTo>
                  <a:cubicBezTo>
                    <a:pt x="2829" y="1478"/>
                    <a:pt x="2723" y="1261"/>
                    <a:pt x="2820" y="1086"/>
                  </a:cubicBezTo>
                  <a:cubicBezTo>
                    <a:pt x="2924" y="899"/>
                    <a:pt x="3193" y="877"/>
                    <a:pt x="3322" y="1054"/>
                  </a:cubicBezTo>
                  <a:cubicBezTo>
                    <a:pt x="3330" y="1065"/>
                    <a:pt x="3335" y="1077"/>
                    <a:pt x="3342" y="1089"/>
                  </a:cubicBezTo>
                  <a:cubicBezTo>
                    <a:pt x="3342" y="1090"/>
                    <a:pt x="3341" y="1090"/>
                    <a:pt x="3341" y="1091"/>
                  </a:cubicBezTo>
                  <a:cubicBezTo>
                    <a:pt x="3359" y="1264"/>
                    <a:pt x="3240" y="1517"/>
                    <a:pt x="3034" y="1498"/>
                  </a:cubicBezTo>
                  <a:close/>
                  <a:moveTo>
                    <a:pt x="3799" y="1854"/>
                  </a:moveTo>
                  <a:cubicBezTo>
                    <a:pt x="3680" y="1642"/>
                    <a:pt x="3878" y="1458"/>
                    <a:pt x="4087" y="1460"/>
                  </a:cubicBezTo>
                  <a:cubicBezTo>
                    <a:pt x="4280" y="1461"/>
                    <a:pt x="4537" y="1598"/>
                    <a:pt x="4556" y="1812"/>
                  </a:cubicBezTo>
                  <a:cubicBezTo>
                    <a:pt x="4563" y="1886"/>
                    <a:pt x="4543" y="1946"/>
                    <a:pt x="4509" y="1996"/>
                  </a:cubicBezTo>
                  <a:cubicBezTo>
                    <a:pt x="4482" y="1986"/>
                    <a:pt x="4452" y="1979"/>
                    <a:pt x="4421" y="1984"/>
                  </a:cubicBezTo>
                  <a:cubicBezTo>
                    <a:pt x="4211" y="2017"/>
                    <a:pt x="3930" y="2088"/>
                    <a:pt x="3799" y="1854"/>
                  </a:cubicBezTo>
                  <a:close/>
                  <a:moveTo>
                    <a:pt x="4476" y="3184"/>
                  </a:moveTo>
                  <a:cubicBezTo>
                    <a:pt x="4476" y="3187"/>
                    <a:pt x="4476" y="3189"/>
                    <a:pt x="4476" y="3191"/>
                  </a:cubicBezTo>
                  <a:cubicBezTo>
                    <a:pt x="4379" y="3210"/>
                    <a:pt x="4282" y="3216"/>
                    <a:pt x="4189" y="3180"/>
                  </a:cubicBezTo>
                  <a:cubicBezTo>
                    <a:pt x="3990" y="3104"/>
                    <a:pt x="3930" y="2784"/>
                    <a:pt x="4085" y="2633"/>
                  </a:cubicBezTo>
                  <a:cubicBezTo>
                    <a:pt x="4197" y="2522"/>
                    <a:pt x="4404" y="2555"/>
                    <a:pt x="4497" y="2671"/>
                  </a:cubicBezTo>
                  <a:cubicBezTo>
                    <a:pt x="4634" y="2843"/>
                    <a:pt x="4528" y="3008"/>
                    <a:pt x="4476" y="3184"/>
                  </a:cubicBezTo>
                  <a:close/>
                </a:path>
              </a:pathLst>
            </a:custGeom>
            <a:solidFill>
              <a:schemeClr val="bg1">
                <a:alpha val="66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图文框 34"/>
            <p:cNvSpPr/>
            <p:nvPr/>
          </p:nvSpPr>
          <p:spPr>
            <a:xfrm>
              <a:off x="5824628" y="172455"/>
              <a:ext cx="868209" cy="906332"/>
            </a:xfrm>
            <a:prstGeom prst="frame">
              <a:avLst>
                <a:gd name="adj1" fmla="val 5750"/>
              </a:avLst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FF14497-002E-E712-5034-2AE78F9C5CBA}"/>
              </a:ext>
            </a:extLst>
          </p:cNvPr>
          <p:cNvSpPr txBox="1"/>
          <p:nvPr/>
        </p:nvSpPr>
        <p:spPr>
          <a:xfrm>
            <a:off x="16715" y="6050240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Edgar Adrian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(1889-1977)</a:t>
            </a:r>
            <a:endParaRPr lang="zh-CN" altLang="en-US" sz="1400" dirty="0"/>
          </a:p>
        </p:txBody>
      </p:sp>
      <p:pic>
        <p:nvPicPr>
          <p:cNvPr id="2052" name="Picture 4" descr="Edgar Adrian">
            <a:extLst>
              <a:ext uri="{FF2B5EF4-FFF2-40B4-BE49-F238E27FC236}">
                <a16:creationId xmlns:a16="http://schemas.microsoft.com/office/drawing/2014/main" id="{42A56D8F-C63F-D30C-9016-03607924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418"/>
            <a:ext cx="1822650" cy="25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 descr="穿着西装笔挺的男子黑白照&#10;&#10;描述已自动生成">
            <a:extLst>
              <a:ext uri="{FF2B5EF4-FFF2-40B4-BE49-F238E27FC236}">
                <a16:creationId xmlns:a16="http://schemas.microsoft.com/office/drawing/2014/main" id="{95F38356-720C-D311-1459-35944BB8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50" y="3459744"/>
            <a:ext cx="1805935" cy="25648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D81BBF-2EE5-5553-F14B-14A06DA81E2D}"/>
              </a:ext>
            </a:extLst>
          </p:cNvPr>
          <p:cNvSpPr txBox="1"/>
          <p:nvPr/>
        </p:nvSpPr>
        <p:spPr>
          <a:xfrm>
            <a:off x="1729316" y="6026965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Alan Hodgkin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(1914-1998)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0266F0-0966-1800-DC80-2AC17B579230}"/>
              </a:ext>
            </a:extLst>
          </p:cNvPr>
          <p:cNvSpPr txBox="1"/>
          <p:nvPr/>
        </p:nvSpPr>
        <p:spPr>
          <a:xfrm>
            <a:off x="3610747" y="6011699"/>
            <a:ext cx="161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Andrew Huxley</a:t>
            </a:r>
          </a:p>
          <a:p>
            <a:pPr algn="ctr"/>
            <a:r>
              <a:rPr lang="en-US" altLang="zh-CN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(1917-2012)</a:t>
            </a:r>
            <a:endParaRPr lang="zh-CN" altLang="en-US" sz="1400" dirty="0"/>
          </a:p>
        </p:txBody>
      </p:sp>
      <p:pic>
        <p:nvPicPr>
          <p:cNvPr id="18" name="图片 17" descr="穿着西装笔挺的男子黑白照&#10;&#10;描述已自动生成">
            <a:extLst>
              <a:ext uri="{FF2B5EF4-FFF2-40B4-BE49-F238E27FC236}">
                <a16:creationId xmlns:a16="http://schemas.microsoft.com/office/drawing/2014/main" id="{FAB019C7-7792-7CE1-2B7E-A95C3B33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85" y="3462237"/>
            <a:ext cx="1805935" cy="25598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21EA30-58D5-9FD9-934C-CC1D9EB5B219}"/>
              </a:ext>
            </a:extLst>
          </p:cNvPr>
          <p:cNvSpPr txBox="1"/>
          <p:nvPr/>
        </p:nvSpPr>
        <p:spPr>
          <a:xfrm>
            <a:off x="1357565" y="3028924"/>
            <a:ext cx="61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69492"/>
                </a:solidFill>
                <a:effectLst/>
                <a:latin typeface="Alfred Serif Regular"/>
              </a:rPr>
              <a:t>Photos from the Nobel Foundation archive.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ld"/>
      </p:transition>
    </mc:Choice>
    <mc:Fallback xmlns="">
      <p:transition spd="slow">
        <p:cover dir="l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F682-103C-352C-F0AA-8DDFC1C9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2F34002B-1163-6E8B-5EB9-E3357526F9DE}"/>
              </a:ext>
            </a:extLst>
          </p:cNvPr>
          <p:cNvSpPr/>
          <p:nvPr/>
        </p:nvSpPr>
        <p:spPr>
          <a:xfrm rot="21078331">
            <a:off x="2757728" y="939022"/>
            <a:ext cx="8131387" cy="5291839"/>
          </a:xfrm>
          <a:prstGeom prst="rect">
            <a:avLst/>
          </a:prstGeom>
          <a:solidFill>
            <a:srgbClr val="356C6D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3F0E51-1087-C39C-9DEE-4CB041CE55CC}"/>
              </a:ext>
            </a:extLst>
          </p:cNvPr>
          <p:cNvGrpSpPr/>
          <p:nvPr/>
        </p:nvGrpSpPr>
        <p:grpSpPr>
          <a:xfrm>
            <a:off x="953190" y="1175792"/>
            <a:ext cx="12011871" cy="5327374"/>
            <a:chOff x="6728791" y="1123121"/>
            <a:chExt cx="6054280" cy="5327374"/>
          </a:xfrm>
          <a:effectLst>
            <a:glow rad="355600">
              <a:schemeClr val="bg1">
                <a:lumMod val="95000"/>
                <a:alpha val="30000"/>
              </a:schemeClr>
            </a:glow>
            <a:outerShdw blurRad="330200" dist="50800" dir="5400000" sx="62000" sy="62000" algn="ctr" rotWithShape="0">
              <a:schemeClr val="bg1">
                <a:alpha val="89000"/>
              </a:schemeClr>
            </a:outerShdw>
            <a:reflection endPos="0" dist="50800" dir="5400000" sy="-100000" algn="bl" rotWithShape="0"/>
          </a:effectLst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1D106F8-E817-17C5-4015-907678B2F83E}"/>
                </a:ext>
              </a:extLst>
            </p:cNvPr>
            <p:cNvGrpSpPr/>
            <p:nvPr/>
          </p:nvGrpSpPr>
          <p:grpSpPr>
            <a:xfrm>
              <a:off x="6728791" y="1123121"/>
              <a:ext cx="6054280" cy="5327374"/>
              <a:chOff x="6808304" y="1202635"/>
              <a:chExt cx="6054280" cy="532737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AFF159-8D18-8119-207A-9B86C9AE62AF}"/>
                  </a:ext>
                </a:extLst>
              </p:cNvPr>
              <p:cNvSpPr/>
              <p:nvPr/>
            </p:nvSpPr>
            <p:spPr>
              <a:xfrm>
                <a:off x="6904794" y="1287118"/>
                <a:ext cx="4760844" cy="5158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图文框 8">
                <a:extLst>
                  <a:ext uri="{FF2B5EF4-FFF2-40B4-BE49-F238E27FC236}">
                    <a16:creationId xmlns:a16="http://schemas.microsoft.com/office/drawing/2014/main" id="{9E95AEC3-A205-3960-749E-1B3BAFD98A15}"/>
                  </a:ext>
                </a:extLst>
              </p:cNvPr>
              <p:cNvSpPr/>
              <p:nvPr/>
            </p:nvSpPr>
            <p:spPr>
              <a:xfrm>
                <a:off x="6808304" y="1202635"/>
                <a:ext cx="4909931" cy="5327374"/>
              </a:xfrm>
              <a:prstGeom prst="frame">
                <a:avLst>
                  <a:gd name="adj1" fmla="val 1569"/>
                </a:avLst>
              </a:prstGeom>
              <a:solidFill>
                <a:srgbClr val="356C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56C6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44DC75-535E-0A2B-8B2F-7F9152776993}"/>
                  </a:ext>
                </a:extLst>
              </p:cNvPr>
              <p:cNvSpPr txBox="1"/>
              <p:nvPr/>
            </p:nvSpPr>
            <p:spPr>
              <a:xfrm>
                <a:off x="7302360" y="1659397"/>
                <a:ext cx="55602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578F67"/>
                    </a:solidFill>
                    <a:latin typeface=".AppleSystemUIFont"/>
                  </a:rPr>
                  <a:t>Data</a:t>
                </a:r>
                <a:endParaRPr lang="en-US" altLang="zh-CN" sz="3200" dirty="0">
                  <a:solidFill>
                    <a:srgbClr val="578F67"/>
                  </a:solidFill>
                  <a:effectLst/>
                  <a:latin typeface=".AppleSystemUIFon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57576F-6B83-800C-2839-FA2A4E483052}"/>
                  </a:ext>
                </a:extLst>
              </p:cNvPr>
              <p:cNvSpPr txBox="1"/>
              <p:nvPr/>
            </p:nvSpPr>
            <p:spPr>
              <a:xfrm>
                <a:off x="7268607" y="2328655"/>
                <a:ext cx="403321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The historical sources used in this paper consist primarily of two</a:t>
                </a:r>
                <a:r>
                  <a:rPr lang="zh-CN" alt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parts</a:t>
                </a:r>
                <a:r>
                  <a:rPr lang="zh-CN" altLang="en-US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：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1.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publication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: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scientists’ essays, memoirs, autobiographies, eulogies; transcripts of lectures and interviews.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2. A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rchives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: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Alan Hodgkin Papers organized by Trinity College, Cambridge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Warren McCulloch Papers in the American Philosophical Society Digital Collection.</a:t>
                </a:r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n w="25400" cap="rnd">
                    <a:noFill/>
                    <a:prstDash val="lgDash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endParaRPr lang="en-US" altLang="zh-CN" sz="2000" dirty="0">
                  <a:ln w="25400" cap="rnd">
                    <a:noFill/>
                    <a:prstDash val="lgDash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endParaRPr lang="zh-CN" altLang="en-US" sz="2000" b="1" spc="300" dirty="0">
                  <a:ln w="25400" cap="rnd">
                    <a:noFill/>
                    <a:prstDash val="lgDash"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564CBCD-F9DB-382C-2943-F47394EAC5EA}"/>
                </a:ext>
              </a:extLst>
            </p:cNvPr>
            <p:cNvGrpSpPr/>
            <p:nvPr/>
          </p:nvGrpSpPr>
          <p:grpSpPr>
            <a:xfrm>
              <a:off x="7222846" y="2748291"/>
              <a:ext cx="3965714" cy="2497723"/>
              <a:chOff x="7222846" y="2748291"/>
              <a:chExt cx="3965714" cy="2497723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A76C0DA-DA43-16B5-5E90-2FFE58C3C3F3}"/>
                  </a:ext>
                </a:extLst>
              </p:cNvPr>
              <p:cNvCxnSpPr/>
              <p:nvPr/>
            </p:nvCxnSpPr>
            <p:spPr>
              <a:xfrm>
                <a:off x="7222847" y="2748291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5B746BEF-6152-4CA0-5F31-0F9D7B17A9CA}"/>
                  </a:ext>
                </a:extLst>
              </p:cNvPr>
              <p:cNvCxnSpPr/>
              <p:nvPr/>
            </p:nvCxnSpPr>
            <p:spPr>
              <a:xfrm>
                <a:off x="7222846" y="3175431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FBD915A-DFFF-1301-6FCB-4D8ED0A0D017}"/>
                  </a:ext>
                </a:extLst>
              </p:cNvPr>
              <p:cNvCxnSpPr/>
              <p:nvPr/>
            </p:nvCxnSpPr>
            <p:spPr>
              <a:xfrm>
                <a:off x="7222846" y="5246014"/>
                <a:ext cx="3965713" cy="0"/>
              </a:xfrm>
              <a:prstGeom prst="line">
                <a:avLst/>
              </a:prstGeom>
              <a:ln>
                <a:solidFill>
                  <a:srgbClr val="356C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lip_158248">
            <a:extLst>
              <a:ext uri="{FF2B5EF4-FFF2-40B4-BE49-F238E27FC236}">
                <a16:creationId xmlns:a16="http://schemas.microsoft.com/office/drawing/2014/main" id="{C4988CE7-84C0-A07A-7F29-189ADA2AAB4A}"/>
              </a:ext>
            </a:extLst>
          </p:cNvPr>
          <p:cNvSpPr>
            <a:spLocks noChangeAspect="1"/>
          </p:cNvSpPr>
          <p:nvPr/>
        </p:nvSpPr>
        <p:spPr bwMode="auto">
          <a:xfrm rot="17274102">
            <a:off x="9634023" y="215366"/>
            <a:ext cx="693505" cy="617480"/>
          </a:xfrm>
          <a:custGeom>
            <a:avLst/>
            <a:gdLst>
              <a:gd name="T0" fmla="*/ 4481 w 6813"/>
              <a:gd name="T1" fmla="*/ 0 h 6075"/>
              <a:gd name="T2" fmla="*/ 248 w 6813"/>
              <a:gd name="T3" fmla="*/ 3883 h 6075"/>
              <a:gd name="T4" fmla="*/ 0 w 6813"/>
              <a:gd name="T5" fmla="*/ 5118 h 6075"/>
              <a:gd name="T6" fmla="*/ 1592 w 6813"/>
              <a:gd name="T7" fmla="*/ 6075 h 6075"/>
              <a:gd name="T8" fmla="*/ 2195 w 6813"/>
              <a:gd name="T9" fmla="*/ 5827 h 6075"/>
              <a:gd name="T10" fmla="*/ 5057 w 6813"/>
              <a:gd name="T11" fmla="*/ 2747 h 6075"/>
              <a:gd name="T12" fmla="*/ 4502 w 6813"/>
              <a:gd name="T13" fmla="*/ 1974 h 6075"/>
              <a:gd name="T14" fmla="*/ 4129 w 6813"/>
              <a:gd name="T15" fmla="*/ 1820 h 6075"/>
              <a:gd name="T16" fmla="*/ 1425 w 6813"/>
              <a:gd name="T17" fmla="*/ 4305 h 6075"/>
              <a:gd name="T18" fmla="*/ 1647 w 6813"/>
              <a:gd name="T19" fmla="*/ 4840 h 6075"/>
              <a:gd name="T20" fmla="*/ 4129 w 6813"/>
              <a:gd name="T21" fmla="*/ 2487 h 6075"/>
              <a:gd name="T22" fmla="*/ 1752 w 6813"/>
              <a:gd name="T23" fmla="*/ 5384 h 6075"/>
              <a:gd name="T24" fmla="*/ 1595 w 6813"/>
              <a:gd name="T25" fmla="*/ 5448 h 6075"/>
              <a:gd name="T26" fmla="*/ 627 w 6813"/>
              <a:gd name="T27" fmla="*/ 5118 h 6075"/>
              <a:gd name="T28" fmla="*/ 691 w 6813"/>
              <a:gd name="T29" fmla="*/ 4326 h 6075"/>
              <a:gd name="T30" fmla="*/ 4481 w 6813"/>
              <a:gd name="T31" fmla="*/ 627 h 6075"/>
              <a:gd name="T32" fmla="*/ 6187 w 6813"/>
              <a:gd name="T33" fmla="*/ 954 h 6075"/>
              <a:gd name="T34" fmla="*/ 6122 w 6813"/>
              <a:gd name="T35" fmla="*/ 2488 h 6075"/>
              <a:gd name="T36" fmla="*/ 4252 w 6813"/>
              <a:gd name="T37" fmla="*/ 4802 h 6075"/>
              <a:gd name="T38" fmla="*/ 4695 w 6813"/>
              <a:gd name="T39" fmla="*/ 4802 h 6075"/>
              <a:gd name="T40" fmla="*/ 6813 w 6813"/>
              <a:gd name="T41" fmla="*/ 2333 h 6075"/>
              <a:gd name="T42" fmla="*/ 5860 w 6813"/>
              <a:gd name="T43" fmla="*/ 0 h 6075"/>
              <a:gd name="T44" fmla="*/ 6424 w 6813"/>
              <a:gd name="T45" fmla="*/ 2790 h 6075"/>
              <a:gd name="T46" fmla="*/ 4473 w 6813"/>
              <a:gd name="T47" fmla="*/ 4694 h 6075"/>
              <a:gd name="T48" fmla="*/ 4360 w 6813"/>
              <a:gd name="T49" fmla="*/ 4580 h 6075"/>
              <a:gd name="T50" fmla="*/ 6264 w 6813"/>
              <a:gd name="T51" fmla="*/ 2630 h 6075"/>
              <a:gd name="T52" fmla="*/ 6387 w 6813"/>
              <a:gd name="T53" fmla="*/ 954 h 6075"/>
              <a:gd name="T54" fmla="*/ 4481 w 6813"/>
              <a:gd name="T55" fmla="*/ 427 h 6075"/>
              <a:gd name="T56" fmla="*/ 550 w 6813"/>
              <a:gd name="T57" fmla="*/ 4184 h 6075"/>
              <a:gd name="T58" fmla="*/ 427 w 6813"/>
              <a:gd name="T59" fmla="*/ 5118 h 6075"/>
              <a:gd name="T60" fmla="*/ 1592 w 6813"/>
              <a:gd name="T61" fmla="*/ 5648 h 6075"/>
              <a:gd name="T62" fmla="*/ 4601 w 6813"/>
              <a:gd name="T63" fmla="*/ 2818 h 6075"/>
              <a:gd name="T64" fmla="*/ 4200 w 6813"/>
              <a:gd name="T65" fmla="*/ 2275 h 6075"/>
              <a:gd name="T66" fmla="*/ 4129 w 6813"/>
              <a:gd name="T67" fmla="*/ 2246 h 6075"/>
              <a:gd name="T68" fmla="*/ 1727 w 6813"/>
              <a:gd name="T69" fmla="*/ 4607 h 6075"/>
              <a:gd name="T70" fmla="*/ 1567 w 6813"/>
              <a:gd name="T71" fmla="*/ 4607 h 6075"/>
              <a:gd name="T72" fmla="*/ 3898 w 6813"/>
              <a:gd name="T73" fmla="*/ 2115 h 6075"/>
              <a:gd name="T74" fmla="*/ 4129 w 6813"/>
              <a:gd name="T75" fmla="*/ 2020 h 6075"/>
              <a:gd name="T76" fmla="*/ 4761 w 6813"/>
              <a:gd name="T77" fmla="*/ 2516 h 6075"/>
              <a:gd name="T78" fmla="*/ 4761 w 6813"/>
              <a:gd name="T79" fmla="*/ 2978 h 6075"/>
              <a:gd name="T80" fmla="*/ 1597 w 6813"/>
              <a:gd name="T81" fmla="*/ 5875 h 6075"/>
              <a:gd name="T82" fmla="*/ 200 w 6813"/>
              <a:gd name="T83" fmla="*/ 5118 h 6075"/>
              <a:gd name="T84" fmla="*/ 389 w 6813"/>
              <a:gd name="T85" fmla="*/ 4024 h 6075"/>
              <a:gd name="T86" fmla="*/ 4481 w 6813"/>
              <a:gd name="T87" fmla="*/ 200 h 6075"/>
              <a:gd name="T88" fmla="*/ 6613 w 6813"/>
              <a:gd name="T89" fmla="*/ 954 h 6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13" h="6075">
                <a:moveTo>
                  <a:pt x="5860" y="0"/>
                </a:moveTo>
                <a:lnTo>
                  <a:pt x="4481" y="0"/>
                </a:lnTo>
                <a:cubicBezTo>
                  <a:pt x="4255" y="0"/>
                  <a:pt x="4042" y="88"/>
                  <a:pt x="3882" y="248"/>
                </a:cubicBezTo>
                <a:lnTo>
                  <a:pt x="248" y="3883"/>
                </a:lnTo>
                <a:cubicBezTo>
                  <a:pt x="88" y="4043"/>
                  <a:pt x="0" y="4255"/>
                  <a:pt x="0" y="4481"/>
                </a:cubicBezTo>
                <a:lnTo>
                  <a:pt x="0" y="5118"/>
                </a:lnTo>
                <a:cubicBezTo>
                  <a:pt x="0" y="5640"/>
                  <a:pt x="425" y="6068"/>
                  <a:pt x="947" y="6071"/>
                </a:cubicBezTo>
                <a:lnTo>
                  <a:pt x="1592" y="6075"/>
                </a:lnTo>
                <a:lnTo>
                  <a:pt x="1597" y="6075"/>
                </a:lnTo>
                <a:cubicBezTo>
                  <a:pt x="1820" y="6075"/>
                  <a:pt x="2038" y="5985"/>
                  <a:pt x="2195" y="5827"/>
                </a:cubicBezTo>
                <a:lnTo>
                  <a:pt x="4903" y="3120"/>
                </a:lnTo>
                <a:cubicBezTo>
                  <a:pt x="5002" y="3020"/>
                  <a:pt x="5057" y="2888"/>
                  <a:pt x="5057" y="2747"/>
                </a:cubicBezTo>
                <a:cubicBezTo>
                  <a:pt x="5057" y="2607"/>
                  <a:pt x="5002" y="2474"/>
                  <a:pt x="4903" y="2375"/>
                </a:cubicBezTo>
                <a:lnTo>
                  <a:pt x="4502" y="1974"/>
                </a:lnTo>
                <a:cubicBezTo>
                  <a:pt x="4402" y="1874"/>
                  <a:pt x="4270" y="1820"/>
                  <a:pt x="4129" y="1820"/>
                </a:cubicBezTo>
                <a:lnTo>
                  <a:pt x="4129" y="1820"/>
                </a:lnTo>
                <a:cubicBezTo>
                  <a:pt x="3988" y="1820"/>
                  <a:pt x="3856" y="1874"/>
                  <a:pt x="3757" y="1974"/>
                </a:cubicBezTo>
                <a:lnTo>
                  <a:pt x="1425" y="4305"/>
                </a:lnTo>
                <a:cubicBezTo>
                  <a:pt x="1303" y="4428"/>
                  <a:pt x="1303" y="4626"/>
                  <a:pt x="1425" y="4749"/>
                </a:cubicBezTo>
                <a:cubicBezTo>
                  <a:pt x="1484" y="4808"/>
                  <a:pt x="1563" y="4840"/>
                  <a:pt x="1647" y="4840"/>
                </a:cubicBezTo>
                <a:cubicBezTo>
                  <a:pt x="1730" y="4840"/>
                  <a:pt x="1809" y="4808"/>
                  <a:pt x="1868" y="4749"/>
                </a:cubicBezTo>
                <a:lnTo>
                  <a:pt x="4129" y="2487"/>
                </a:lnTo>
                <a:lnTo>
                  <a:pt x="4389" y="2747"/>
                </a:lnTo>
                <a:lnTo>
                  <a:pt x="1752" y="5384"/>
                </a:lnTo>
                <a:cubicBezTo>
                  <a:pt x="1709" y="5427"/>
                  <a:pt x="1652" y="5451"/>
                  <a:pt x="1600" y="5448"/>
                </a:cubicBezTo>
                <a:cubicBezTo>
                  <a:pt x="1598" y="5448"/>
                  <a:pt x="1597" y="5448"/>
                  <a:pt x="1595" y="5448"/>
                </a:cubicBezTo>
                <a:lnTo>
                  <a:pt x="951" y="5444"/>
                </a:lnTo>
                <a:cubicBezTo>
                  <a:pt x="772" y="5443"/>
                  <a:pt x="627" y="5297"/>
                  <a:pt x="627" y="5118"/>
                </a:cubicBezTo>
                <a:lnTo>
                  <a:pt x="627" y="4481"/>
                </a:lnTo>
                <a:cubicBezTo>
                  <a:pt x="627" y="4423"/>
                  <a:pt x="650" y="4367"/>
                  <a:pt x="691" y="4326"/>
                </a:cubicBezTo>
                <a:lnTo>
                  <a:pt x="4325" y="691"/>
                </a:lnTo>
                <a:cubicBezTo>
                  <a:pt x="4367" y="650"/>
                  <a:pt x="4422" y="627"/>
                  <a:pt x="4481" y="627"/>
                </a:cubicBezTo>
                <a:lnTo>
                  <a:pt x="5860" y="627"/>
                </a:lnTo>
                <a:cubicBezTo>
                  <a:pt x="6040" y="627"/>
                  <a:pt x="6187" y="774"/>
                  <a:pt x="6187" y="954"/>
                </a:cubicBezTo>
                <a:lnTo>
                  <a:pt x="6187" y="2333"/>
                </a:lnTo>
                <a:cubicBezTo>
                  <a:pt x="6187" y="2391"/>
                  <a:pt x="6164" y="2447"/>
                  <a:pt x="6122" y="2488"/>
                </a:cubicBezTo>
                <a:lnTo>
                  <a:pt x="4252" y="4359"/>
                </a:lnTo>
                <a:cubicBezTo>
                  <a:pt x="4130" y="4481"/>
                  <a:pt x="4130" y="4680"/>
                  <a:pt x="4252" y="4802"/>
                </a:cubicBezTo>
                <a:cubicBezTo>
                  <a:pt x="4311" y="4861"/>
                  <a:pt x="4390" y="4894"/>
                  <a:pt x="4473" y="4894"/>
                </a:cubicBezTo>
                <a:cubicBezTo>
                  <a:pt x="4557" y="4894"/>
                  <a:pt x="4636" y="4861"/>
                  <a:pt x="4695" y="4802"/>
                </a:cubicBezTo>
                <a:lnTo>
                  <a:pt x="6565" y="2931"/>
                </a:lnTo>
                <a:cubicBezTo>
                  <a:pt x="6725" y="2771"/>
                  <a:pt x="6813" y="2559"/>
                  <a:pt x="6813" y="2333"/>
                </a:cubicBezTo>
                <a:lnTo>
                  <a:pt x="6813" y="954"/>
                </a:lnTo>
                <a:cubicBezTo>
                  <a:pt x="6813" y="428"/>
                  <a:pt x="6386" y="0"/>
                  <a:pt x="5860" y="0"/>
                </a:cubicBezTo>
                <a:close/>
                <a:moveTo>
                  <a:pt x="6613" y="2333"/>
                </a:moveTo>
                <a:cubicBezTo>
                  <a:pt x="6613" y="2505"/>
                  <a:pt x="6546" y="2668"/>
                  <a:pt x="6424" y="2790"/>
                </a:cubicBezTo>
                <a:lnTo>
                  <a:pt x="4553" y="4660"/>
                </a:lnTo>
                <a:cubicBezTo>
                  <a:pt x="4532" y="4682"/>
                  <a:pt x="4504" y="4694"/>
                  <a:pt x="4473" y="4694"/>
                </a:cubicBezTo>
                <a:cubicBezTo>
                  <a:pt x="4443" y="4694"/>
                  <a:pt x="4415" y="4682"/>
                  <a:pt x="4393" y="4660"/>
                </a:cubicBezTo>
                <a:cubicBezTo>
                  <a:pt x="4372" y="4639"/>
                  <a:pt x="4360" y="4611"/>
                  <a:pt x="4360" y="4580"/>
                </a:cubicBezTo>
                <a:cubicBezTo>
                  <a:pt x="4360" y="4550"/>
                  <a:pt x="4372" y="4522"/>
                  <a:pt x="4393" y="4500"/>
                </a:cubicBezTo>
                <a:lnTo>
                  <a:pt x="6264" y="2630"/>
                </a:lnTo>
                <a:cubicBezTo>
                  <a:pt x="6343" y="2550"/>
                  <a:pt x="6387" y="2445"/>
                  <a:pt x="6387" y="2333"/>
                </a:cubicBezTo>
                <a:lnTo>
                  <a:pt x="6387" y="954"/>
                </a:lnTo>
                <a:cubicBezTo>
                  <a:pt x="6387" y="663"/>
                  <a:pt x="6150" y="427"/>
                  <a:pt x="5860" y="427"/>
                </a:cubicBezTo>
                <a:lnTo>
                  <a:pt x="4481" y="427"/>
                </a:lnTo>
                <a:cubicBezTo>
                  <a:pt x="4369" y="427"/>
                  <a:pt x="4263" y="471"/>
                  <a:pt x="4184" y="550"/>
                </a:cubicBezTo>
                <a:lnTo>
                  <a:pt x="550" y="4184"/>
                </a:lnTo>
                <a:cubicBezTo>
                  <a:pt x="470" y="4264"/>
                  <a:pt x="427" y="4369"/>
                  <a:pt x="427" y="4481"/>
                </a:cubicBezTo>
                <a:lnTo>
                  <a:pt x="427" y="5118"/>
                </a:lnTo>
                <a:cubicBezTo>
                  <a:pt x="427" y="5406"/>
                  <a:pt x="661" y="5642"/>
                  <a:pt x="950" y="5644"/>
                </a:cubicBezTo>
                <a:lnTo>
                  <a:pt x="1592" y="5648"/>
                </a:lnTo>
                <a:cubicBezTo>
                  <a:pt x="1701" y="5653"/>
                  <a:pt x="1810" y="5609"/>
                  <a:pt x="1894" y="5525"/>
                </a:cubicBezTo>
                <a:lnTo>
                  <a:pt x="4601" y="2818"/>
                </a:lnTo>
                <a:cubicBezTo>
                  <a:pt x="4640" y="2779"/>
                  <a:pt x="4640" y="2716"/>
                  <a:pt x="4601" y="2676"/>
                </a:cubicBezTo>
                <a:lnTo>
                  <a:pt x="4200" y="2275"/>
                </a:lnTo>
                <a:cubicBezTo>
                  <a:pt x="4181" y="2257"/>
                  <a:pt x="4156" y="2246"/>
                  <a:pt x="4129" y="2246"/>
                </a:cubicBezTo>
                <a:lnTo>
                  <a:pt x="4129" y="2246"/>
                </a:lnTo>
                <a:cubicBezTo>
                  <a:pt x="4103" y="2246"/>
                  <a:pt x="4077" y="2257"/>
                  <a:pt x="4059" y="2275"/>
                </a:cubicBezTo>
                <a:lnTo>
                  <a:pt x="1727" y="4607"/>
                </a:lnTo>
                <a:cubicBezTo>
                  <a:pt x="1705" y="4629"/>
                  <a:pt x="1677" y="4640"/>
                  <a:pt x="1647" y="4640"/>
                </a:cubicBezTo>
                <a:cubicBezTo>
                  <a:pt x="1616" y="4640"/>
                  <a:pt x="1588" y="4629"/>
                  <a:pt x="1567" y="4607"/>
                </a:cubicBezTo>
                <a:cubicBezTo>
                  <a:pt x="1522" y="4563"/>
                  <a:pt x="1522" y="4491"/>
                  <a:pt x="1567" y="4447"/>
                </a:cubicBezTo>
                <a:lnTo>
                  <a:pt x="3898" y="2115"/>
                </a:lnTo>
                <a:cubicBezTo>
                  <a:pt x="3960" y="2053"/>
                  <a:pt x="4042" y="2020"/>
                  <a:pt x="4129" y="2020"/>
                </a:cubicBezTo>
                <a:lnTo>
                  <a:pt x="4129" y="2020"/>
                </a:lnTo>
                <a:cubicBezTo>
                  <a:pt x="4217" y="2020"/>
                  <a:pt x="4299" y="2053"/>
                  <a:pt x="4360" y="2115"/>
                </a:cubicBezTo>
                <a:lnTo>
                  <a:pt x="4761" y="2516"/>
                </a:lnTo>
                <a:cubicBezTo>
                  <a:pt x="4823" y="2578"/>
                  <a:pt x="4857" y="2660"/>
                  <a:pt x="4857" y="2747"/>
                </a:cubicBezTo>
                <a:cubicBezTo>
                  <a:pt x="4857" y="2834"/>
                  <a:pt x="4823" y="2916"/>
                  <a:pt x="4761" y="2978"/>
                </a:cubicBezTo>
                <a:lnTo>
                  <a:pt x="2054" y="5686"/>
                </a:lnTo>
                <a:cubicBezTo>
                  <a:pt x="1934" y="5806"/>
                  <a:pt x="1767" y="5875"/>
                  <a:pt x="1597" y="5875"/>
                </a:cubicBezTo>
                <a:lnTo>
                  <a:pt x="949" y="5871"/>
                </a:lnTo>
                <a:cubicBezTo>
                  <a:pt x="536" y="5868"/>
                  <a:pt x="200" y="5530"/>
                  <a:pt x="200" y="5118"/>
                </a:cubicBezTo>
                <a:lnTo>
                  <a:pt x="200" y="4481"/>
                </a:lnTo>
                <a:cubicBezTo>
                  <a:pt x="200" y="4309"/>
                  <a:pt x="267" y="4146"/>
                  <a:pt x="389" y="4024"/>
                </a:cubicBezTo>
                <a:lnTo>
                  <a:pt x="4024" y="390"/>
                </a:lnTo>
                <a:cubicBezTo>
                  <a:pt x="4146" y="268"/>
                  <a:pt x="4308" y="200"/>
                  <a:pt x="4481" y="200"/>
                </a:cubicBezTo>
                <a:lnTo>
                  <a:pt x="5860" y="200"/>
                </a:lnTo>
                <a:cubicBezTo>
                  <a:pt x="6275" y="200"/>
                  <a:pt x="6613" y="538"/>
                  <a:pt x="6613" y="954"/>
                </a:cubicBezTo>
                <a:lnTo>
                  <a:pt x="6613" y="23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19">
            <a:extLst>
              <a:ext uri="{FF2B5EF4-FFF2-40B4-BE49-F238E27FC236}">
                <a16:creationId xmlns:a16="http://schemas.microsoft.com/office/drawing/2014/main" id="{5CA67386-C4DF-273A-1A4C-B72615A39072}"/>
              </a:ext>
            </a:extLst>
          </p:cNvPr>
          <p:cNvCxnSpPr/>
          <p:nvPr/>
        </p:nvCxnSpPr>
        <p:spPr>
          <a:xfrm>
            <a:off x="1933410" y="3618395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19">
            <a:extLst>
              <a:ext uri="{FF2B5EF4-FFF2-40B4-BE49-F238E27FC236}">
                <a16:creationId xmlns:a16="http://schemas.microsoft.com/office/drawing/2014/main" id="{B904A233-761D-0C1A-A1FC-535CF7FE9A45}"/>
              </a:ext>
            </a:extLst>
          </p:cNvPr>
          <p:cNvCxnSpPr/>
          <p:nvPr/>
        </p:nvCxnSpPr>
        <p:spPr>
          <a:xfrm>
            <a:off x="1933410" y="4008687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AD259E2-A98E-0781-A357-F6877851B261}"/>
              </a:ext>
            </a:extLst>
          </p:cNvPr>
          <p:cNvCxnSpPr/>
          <p:nvPr/>
        </p:nvCxnSpPr>
        <p:spPr>
          <a:xfrm>
            <a:off x="1933410" y="4432434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2ABBF7DD-5B2C-391C-7F2C-FA92603DF196}"/>
              </a:ext>
            </a:extLst>
          </p:cNvPr>
          <p:cNvCxnSpPr/>
          <p:nvPr/>
        </p:nvCxnSpPr>
        <p:spPr>
          <a:xfrm>
            <a:off x="1866445" y="4856180"/>
            <a:ext cx="7868092" cy="0"/>
          </a:xfrm>
          <a:prstGeom prst="line">
            <a:avLst/>
          </a:prstGeom>
          <a:ln>
            <a:solidFill>
              <a:srgbClr val="356C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 rot="16200000">
            <a:off x="11542679" y="6218510"/>
            <a:ext cx="157264" cy="11413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6531" y="634790"/>
            <a:ext cx="5593952" cy="769441"/>
            <a:chOff x="1666534" y="637572"/>
            <a:chExt cx="5593952" cy="769441"/>
          </a:xfrm>
        </p:grpSpPr>
        <p:sp>
          <p:nvSpPr>
            <p:cNvPr id="6" name="文本框 5"/>
            <p:cNvSpPr txBox="1"/>
            <p:nvPr/>
          </p:nvSpPr>
          <p:spPr>
            <a:xfrm>
              <a:off x="1700262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Framework 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66534" y="637572"/>
              <a:ext cx="55602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spc="300" dirty="0">
                  <a:ln w="25400" cap="rnd">
                    <a:noFill/>
                    <a:prstDash val="lgDash"/>
                  </a:ln>
                  <a:solidFill>
                    <a:srgbClr val="7CB08B"/>
                  </a:solidFill>
                  <a:cs typeface="+mn-ea"/>
                  <a:sym typeface="+mn-lt"/>
                </a:rPr>
                <a:t>Framework 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731167" y="5877767"/>
            <a:ext cx="3681713" cy="662326"/>
          </a:xfrm>
          <a:prstGeom prst="rect">
            <a:avLst/>
          </a:prstGeom>
          <a:solidFill>
            <a:srgbClr val="578F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66" y="1433836"/>
            <a:ext cx="3681713" cy="4554304"/>
          </a:xfrm>
          <a:prstGeom prst="rect">
            <a:avLst/>
          </a:prstGeom>
        </p:spPr>
      </p:pic>
      <p:pic>
        <p:nvPicPr>
          <p:cNvPr id="10" name="图形 9" descr="胶卷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447353" y="4594505"/>
            <a:ext cx="2187202" cy="21336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31167" y="869860"/>
            <a:ext cx="3681713" cy="576349"/>
          </a:xfrm>
          <a:prstGeom prst="rect">
            <a:avLst/>
          </a:prstGeom>
          <a:solidFill>
            <a:srgbClr val="578F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rot="8826711">
            <a:off x="1217073" y="1446272"/>
            <a:ext cx="1962305" cy="1962305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0316" y="2214422"/>
            <a:ext cx="4860234" cy="1294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From Electrical Systems to</a:t>
            </a:r>
            <a:r>
              <a:rPr lang="en-US" altLang="zh-CN" sz="1800" kern="0" dirty="0">
                <a:solidFill>
                  <a:srgbClr val="0E0E0E"/>
                </a:solidFill>
                <a:effectLst/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icrosoft Himalaya" pitchFamily="2" charset="0"/>
              </a:rPr>
              <a:t>Electronic Circuits: Neurophysiology and Its Mechanical Metaphors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376531" y="2605870"/>
            <a:ext cx="662326" cy="662326"/>
            <a:chOff x="4622609" y="2100752"/>
            <a:chExt cx="1166191" cy="1166191"/>
          </a:xfrm>
          <a:solidFill>
            <a:srgbClr val="619F73"/>
          </a:solidFill>
        </p:grpSpPr>
        <p:sp>
          <p:nvSpPr>
            <p:cNvPr id="37" name="椭圆 36"/>
            <p:cNvSpPr/>
            <p:nvPr/>
          </p:nvSpPr>
          <p:spPr>
            <a:xfrm>
              <a:off x="4622609" y="2100752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6" name="图形 35" descr="太阳系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4758362" y="2236303"/>
              <a:ext cx="914400" cy="914400"/>
            </a:xfrm>
            <a:prstGeom prst="rect">
              <a:avLst/>
            </a:prstGeom>
            <a:grpFill/>
          </p:spPr>
        </p:pic>
      </p:grpSp>
      <p:grpSp>
        <p:nvGrpSpPr>
          <p:cNvPr id="43" name="组合 42"/>
          <p:cNvGrpSpPr/>
          <p:nvPr/>
        </p:nvGrpSpPr>
        <p:grpSpPr>
          <a:xfrm>
            <a:off x="5376531" y="5476226"/>
            <a:ext cx="662326" cy="662326"/>
            <a:chOff x="5050905" y="4347530"/>
            <a:chExt cx="1166191" cy="1166191"/>
          </a:xfrm>
          <a:solidFill>
            <a:srgbClr val="5B936B"/>
          </a:solidFill>
        </p:grpSpPr>
        <p:sp>
          <p:nvSpPr>
            <p:cNvPr id="40" name="椭圆 39"/>
            <p:cNvSpPr/>
            <p:nvPr/>
          </p:nvSpPr>
          <p:spPr>
            <a:xfrm>
              <a:off x="5050905" y="4347530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4" name="图形 33" descr="飘带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309324" y="4562021"/>
              <a:ext cx="726875" cy="726875"/>
            </a:xfrm>
            <a:prstGeom prst="rect">
              <a:avLst/>
            </a:prstGeom>
            <a:grpFill/>
          </p:spPr>
        </p:pic>
      </p:grpSp>
      <p:grpSp>
        <p:nvGrpSpPr>
          <p:cNvPr id="44" name="组合 43"/>
          <p:cNvGrpSpPr/>
          <p:nvPr/>
        </p:nvGrpSpPr>
        <p:grpSpPr>
          <a:xfrm>
            <a:off x="5376531" y="4041048"/>
            <a:ext cx="662326" cy="662326"/>
            <a:chOff x="7038731" y="4435914"/>
            <a:chExt cx="1166191" cy="1166191"/>
          </a:xfrm>
          <a:solidFill>
            <a:srgbClr val="5B936B"/>
          </a:solidFill>
        </p:grpSpPr>
        <p:sp>
          <p:nvSpPr>
            <p:cNvPr id="42" name="椭圆 41"/>
            <p:cNvSpPr/>
            <p:nvPr/>
          </p:nvSpPr>
          <p:spPr>
            <a:xfrm>
              <a:off x="7038731" y="4435914"/>
              <a:ext cx="1166191" cy="11661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2" name="图形 31" descr="小画图刷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7241324" y="4601777"/>
              <a:ext cx="779554" cy="779554"/>
            </a:xfrm>
            <a:prstGeom prst="rect">
              <a:avLst/>
            </a:prstGeom>
            <a:grpFill/>
          </p:spPr>
        </p:pic>
      </p:grpSp>
      <p:sp>
        <p:nvSpPr>
          <p:cNvPr id="45" name="文本框 44"/>
          <p:cNvSpPr txBox="1"/>
          <p:nvPr/>
        </p:nvSpPr>
        <p:spPr>
          <a:xfrm>
            <a:off x="6349514" y="3986354"/>
            <a:ext cx="4860234" cy="8794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Mostly Membranes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Radar, Math and Modeling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15786" y="5447700"/>
            <a:ext cx="5259180" cy="8794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Beyond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Soup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 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Forgotten Theories and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Amnesia in Science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直角三角形 46"/>
          <p:cNvSpPr/>
          <p:nvPr/>
        </p:nvSpPr>
        <p:spPr>
          <a:xfrm>
            <a:off x="9284722" y="970564"/>
            <a:ext cx="200379" cy="200379"/>
          </a:xfrm>
          <a:prstGeom prst="rtTriangle">
            <a:avLst/>
          </a:prstGeom>
          <a:solidFill>
            <a:srgbClr val="61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75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A9D66C-211D-5608-4307-523B523B4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622"/>
            <a:ext cx="2432821" cy="41696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32822" y="2454622"/>
            <a:ext cx="3274570" cy="4169605"/>
          </a:xfrm>
          <a:prstGeom prst="rect">
            <a:avLst/>
          </a:prstGeom>
          <a:solidFill>
            <a:srgbClr val="D3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半闭框 7"/>
          <p:cNvSpPr/>
          <p:nvPr/>
        </p:nvSpPr>
        <p:spPr>
          <a:xfrm flipH="1">
            <a:off x="11511280" y="294640"/>
            <a:ext cx="365760" cy="548640"/>
          </a:xfrm>
          <a:prstGeom prst="halfFrame">
            <a:avLst/>
          </a:pr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9381" y="3034942"/>
            <a:ext cx="39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ln w="25400" cap="rnd">
                  <a:noFill/>
                  <a:prstDash val="lgDash"/>
                </a:ln>
                <a:solidFill>
                  <a:srgbClr val="578F67"/>
                </a:solidFill>
                <a:cs typeface="+mn-ea"/>
                <a:sym typeface="+mn-lt"/>
              </a:rPr>
              <a:t>Conclusion</a:t>
            </a:r>
            <a:endParaRPr lang="zh-CN" altLang="en-US" sz="3600" b="1" spc="300" dirty="0">
              <a:ln w="25400" cap="rnd">
                <a:noFill/>
                <a:prstDash val="lgDash"/>
              </a:ln>
              <a:solidFill>
                <a:srgbClr val="578F67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34711" y="4543435"/>
            <a:ext cx="4850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E0E0E"/>
                </a:solidFill>
                <a:latin typeface=".AppleSystemUIFont"/>
              </a:rPr>
              <a:t>A metaphor is a tool we use to explore unknown territory and gain new knowledge by borrowing familiar concepts based on intuitive similarities in how things work or relate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It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works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shelter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well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as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an</a:t>
            </a:r>
            <a:r>
              <a:rPr lang="zh-CN" altLang="en-US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 </a:t>
            </a:r>
            <a:r>
              <a:rPr lang="en-US" altLang="zh-CN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Butler" panose="02070803080706020303" pitchFamily="18" charset="0"/>
                <a:cs typeface="+mn-ea"/>
                <a:sym typeface="+mn-lt"/>
              </a:rPr>
              <a:t>obscure.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latin typeface="Butler" panose="02070803080706020303" pitchFamily="18" charset="0"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9292593">
            <a:off x="9588619" y="3792598"/>
            <a:ext cx="682879" cy="345440"/>
          </a:xfrm>
          <a:custGeom>
            <a:avLst/>
            <a:gdLst>
              <a:gd name="connsiteX0" fmla="*/ 341440 w 682879"/>
              <a:gd name="connsiteY0" fmla="*/ 37103 h 345440"/>
              <a:gd name="connsiteX1" fmla="*/ 73349 w 682879"/>
              <a:gd name="connsiteY1" fmla="*/ 308335 h 345440"/>
              <a:gd name="connsiteX2" fmla="*/ 609531 w 682879"/>
              <a:gd name="connsiteY2" fmla="*/ 308335 h 345440"/>
              <a:gd name="connsiteX3" fmla="*/ 341440 w 682879"/>
              <a:gd name="connsiteY3" fmla="*/ 0 h 345440"/>
              <a:gd name="connsiteX4" fmla="*/ 682879 w 682879"/>
              <a:gd name="connsiteY4" fmla="*/ 345440 h 345440"/>
              <a:gd name="connsiteX5" fmla="*/ 0 w 682879"/>
              <a:gd name="connsiteY5" fmla="*/ 34544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879" h="345440">
                <a:moveTo>
                  <a:pt x="341440" y="37103"/>
                </a:moveTo>
                <a:lnTo>
                  <a:pt x="73349" y="308335"/>
                </a:lnTo>
                <a:lnTo>
                  <a:pt x="609531" y="308335"/>
                </a:lnTo>
                <a:close/>
                <a:moveTo>
                  <a:pt x="341440" y="0"/>
                </a:moveTo>
                <a:lnTo>
                  <a:pt x="682879" y="345440"/>
                </a:lnTo>
                <a:lnTo>
                  <a:pt x="0" y="345440"/>
                </a:lnTo>
                <a:close/>
              </a:path>
            </a:pathLst>
          </a:cu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9292593">
            <a:off x="9548777" y="3871591"/>
            <a:ext cx="454446" cy="249416"/>
          </a:xfrm>
          <a:prstGeom prst="triangle">
            <a:avLst/>
          </a:prstGeom>
          <a:solidFill>
            <a:srgbClr val="57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7938" y="2725237"/>
            <a:ext cx="2864337" cy="378462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065060" y="2536177"/>
            <a:ext cx="539774" cy="358812"/>
            <a:chOff x="5103246" y="2100371"/>
            <a:chExt cx="539774" cy="358812"/>
          </a:xfrm>
        </p:grpSpPr>
        <p:sp>
          <p:nvSpPr>
            <p:cNvPr id="35" name="任意多边形: 形状 34"/>
            <p:cNvSpPr/>
            <p:nvPr/>
          </p:nvSpPr>
          <p:spPr>
            <a:xfrm rot="19292593">
              <a:off x="5103246" y="2100371"/>
              <a:ext cx="474099" cy="239827"/>
            </a:xfrm>
            <a:custGeom>
              <a:avLst/>
              <a:gdLst>
                <a:gd name="connsiteX0" fmla="*/ 341440 w 682879"/>
                <a:gd name="connsiteY0" fmla="*/ 37103 h 345440"/>
                <a:gd name="connsiteX1" fmla="*/ 73349 w 682879"/>
                <a:gd name="connsiteY1" fmla="*/ 308335 h 345440"/>
                <a:gd name="connsiteX2" fmla="*/ 609531 w 682879"/>
                <a:gd name="connsiteY2" fmla="*/ 308335 h 345440"/>
                <a:gd name="connsiteX3" fmla="*/ 341440 w 682879"/>
                <a:gd name="connsiteY3" fmla="*/ 0 h 345440"/>
                <a:gd name="connsiteX4" fmla="*/ 682879 w 682879"/>
                <a:gd name="connsiteY4" fmla="*/ 345440 h 345440"/>
                <a:gd name="connsiteX5" fmla="*/ 0 w 682879"/>
                <a:gd name="connsiteY5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879" h="345440">
                  <a:moveTo>
                    <a:pt x="341440" y="37103"/>
                  </a:moveTo>
                  <a:lnTo>
                    <a:pt x="73349" y="308335"/>
                  </a:lnTo>
                  <a:lnTo>
                    <a:pt x="609531" y="308335"/>
                  </a:lnTo>
                  <a:close/>
                  <a:moveTo>
                    <a:pt x="341440" y="0"/>
                  </a:moveTo>
                  <a:lnTo>
                    <a:pt x="682879" y="345440"/>
                  </a:lnTo>
                  <a:lnTo>
                    <a:pt x="0" y="345440"/>
                  </a:lnTo>
                  <a:close/>
                </a:path>
              </a:pathLst>
            </a:custGeom>
            <a:solidFill>
              <a:srgbClr val="578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78F67"/>
                </a:solidFill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9292593">
              <a:off x="5188574" y="2209767"/>
              <a:ext cx="454446" cy="249416"/>
            </a:xfrm>
            <a:prstGeom prst="triangle">
              <a:avLst/>
            </a:prstGeom>
            <a:solidFill>
              <a:srgbClr val="578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578F67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8A84BE5-558C-A778-11ED-31D99A7E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94" y="462957"/>
            <a:ext cx="3555366" cy="1855619"/>
          </a:xfrm>
          <a:prstGeom prst="rect">
            <a:avLst/>
          </a:prstGeom>
        </p:spPr>
      </p:pic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C287D47-DE03-A9AE-AF20-0006F1AA9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39" y="462957"/>
            <a:ext cx="3794390" cy="1855612"/>
          </a:xfrm>
          <a:prstGeom prst="rect">
            <a:avLst/>
          </a:prstGeom>
        </p:spPr>
      </p:pic>
      <p:sp>
        <p:nvSpPr>
          <p:cNvPr id="6" name="图文框 5"/>
          <p:cNvSpPr/>
          <p:nvPr/>
        </p:nvSpPr>
        <p:spPr>
          <a:xfrm>
            <a:off x="2153475" y="1767840"/>
            <a:ext cx="682879" cy="5090160"/>
          </a:xfrm>
          <a:prstGeom prst="frame">
            <a:avLst/>
          </a:prstGeom>
          <a:solidFill>
            <a:srgbClr val="578F67"/>
          </a:solidFill>
          <a:ln w="63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435258">
            <a:off x="3544755" y="2683564"/>
            <a:ext cx="830490" cy="3597966"/>
          </a:xfrm>
          <a:prstGeom prst="rect">
            <a:avLst/>
          </a:prstGeom>
          <a:solidFill>
            <a:srgbClr val="9F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棱台 4"/>
          <p:cNvSpPr/>
          <p:nvPr/>
        </p:nvSpPr>
        <p:spPr>
          <a:xfrm>
            <a:off x="-377686" y="-139148"/>
            <a:ext cx="5595730" cy="7156174"/>
          </a:xfrm>
          <a:prstGeom prst="bevel">
            <a:avLst/>
          </a:prstGeom>
          <a:noFill/>
          <a:ln w="28575" cmpd="sng">
            <a:solidFill>
              <a:srgbClr val="9F4142">
                <a:alpha val="8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67352" y="542265"/>
            <a:ext cx="4429684" cy="646332"/>
            <a:chOff x="7250911" y="1226146"/>
            <a:chExt cx="3230935" cy="646332"/>
          </a:xfrm>
        </p:grpSpPr>
        <p:sp>
          <p:nvSpPr>
            <p:cNvPr id="7" name="文本框 6"/>
            <p:cNvSpPr txBox="1"/>
            <p:nvPr/>
          </p:nvSpPr>
          <p:spPr>
            <a:xfrm>
              <a:off x="7260755" y="1226146"/>
              <a:ext cx="3221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Initial Goals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50911" y="1226147"/>
              <a:ext cx="3150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rgbClr val="BF6161"/>
                  </a:solidFill>
                  <a:cs typeface="+mn-ea"/>
                  <a:sym typeface="+mn-lt"/>
                </a:rPr>
                <a:t>Initial Goals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rgbClr val="BF616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任意多边形: 形状 13"/>
          <p:cNvSpPr/>
          <p:nvPr/>
        </p:nvSpPr>
        <p:spPr>
          <a:xfrm rot="16200000">
            <a:off x="5525538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7057412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rot="16200000">
            <a:off x="7697992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-1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9229868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6200000">
            <a:off x="9870449" y="5369769"/>
            <a:ext cx="2463246" cy="450379"/>
          </a:xfrm>
          <a:custGeom>
            <a:avLst/>
            <a:gdLst>
              <a:gd name="connsiteX0" fmla="*/ 0 w 1518730"/>
              <a:gd name="connsiteY0" fmla="*/ 0 h 314220"/>
              <a:gd name="connsiteX1" fmla="*/ 1518730 w 1518730"/>
              <a:gd name="connsiteY1" fmla="*/ 0 h 314220"/>
              <a:gd name="connsiteX2" fmla="*/ 1518730 w 1518730"/>
              <a:gd name="connsiteY2" fmla="*/ 314220 h 314220"/>
              <a:gd name="connsiteX3" fmla="*/ 0 w 1518730"/>
              <a:gd name="connsiteY3" fmla="*/ 314220 h 314220"/>
              <a:gd name="connsiteX4" fmla="*/ 0 w 1518730"/>
              <a:gd name="connsiteY4" fmla="*/ 0 h 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730" h="314220">
                <a:moveTo>
                  <a:pt x="0" y="0"/>
                </a:moveTo>
                <a:lnTo>
                  <a:pt x="1518730" y="0"/>
                </a:lnTo>
                <a:lnTo>
                  <a:pt x="1518730" y="314220"/>
                </a:lnTo>
                <a:lnTo>
                  <a:pt x="0" y="3142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0">
            <a:noAutofit/>
          </a:bodyPr>
          <a:lstStyle/>
          <a:p>
            <a:pPr marL="0" lvl="0" indent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900" kern="1200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11402325" y="3429000"/>
            <a:ext cx="1501262" cy="3397581"/>
          </a:xfrm>
          <a:custGeom>
            <a:avLst/>
            <a:gdLst>
              <a:gd name="connsiteX0" fmla="*/ 0 w 1047400"/>
              <a:gd name="connsiteY0" fmla="*/ 0 h 2094800"/>
              <a:gd name="connsiteX1" fmla="*/ 1047400 w 1047400"/>
              <a:gd name="connsiteY1" fmla="*/ 0 h 2094800"/>
              <a:gd name="connsiteX2" fmla="*/ 1047400 w 1047400"/>
              <a:gd name="connsiteY2" fmla="*/ 2094800 h 2094800"/>
              <a:gd name="connsiteX3" fmla="*/ 0 w 1047400"/>
              <a:gd name="connsiteY3" fmla="*/ 2094800 h 2094800"/>
              <a:gd name="connsiteX4" fmla="*/ 0 w 1047400"/>
              <a:gd name="connsiteY4" fmla="*/ 0 h 209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00" h="2094800">
                <a:moveTo>
                  <a:pt x="0" y="0"/>
                </a:moveTo>
                <a:lnTo>
                  <a:pt x="1047400" y="0"/>
                </a:lnTo>
                <a:lnTo>
                  <a:pt x="1047400" y="2094800"/>
                </a:lnTo>
                <a:lnTo>
                  <a:pt x="0" y="209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500" kern="1200"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2803033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4325312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 rot="16200000">
            <a:off x="5234566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6756846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 rot="16200000">
            <a:off x="7666100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9188380" y="3909840"/>
            <a:ext cx="1645708" cy="3291416"/>
          </a:xfrm>
          <a:custGeom>
            <a:avLst/>
            <a:gdLst>
              <a:gd name="connsiteX0" fmla="*/ 0 w 1645708"/>
              <a:gd name="connsiteY0" fmla="*/ 0 h 3291416"/>
              <a:gd name="connsiteX1" fmla="*/ 1645708 w 1645708"/>
              <a:gd name="connsiteY1" fmla="*/ 0 h 3291416"/>
              <a:gd name="connsiteX2" fmla="*/ 1645708 w 1645708"/>
              <a:gd name="connsiteY2" fmla="*/ 3291416 h 3291416"/>
              <a:gd name="connsiteX3" fmla="*/ 0 w 1645708"/>
              <a:gd name="connsiteY3" fmla="*/ 3291416 h 3291416"/>
              <a:gd name="connsiteX4" fmla="*/ 0 w 1645708"/>
              <a:gd name="connsiteY4" fmla="*/ 0 h 329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708" h="3291416">
                <a:moveTo>
                  <a:pt x="0" y="0"/>
                </a:moveTo>
                <a:lnTo>
                  <a:pt x="1645708" y="0"/>
                </a:lnTo>
                <a:lnTo>
                  <a:pt x="1645708" y="3291416"/>
                </a:lnTo>
                <a:lnTo>
                  <a:pt x="0" y="32914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53" name="任意多边形: 形状 52"/>
          <p:cNvSpPr/>
          <p:nvPr/>
        </p:nvSpPr>
        <p:spPr>
          <a:xfrm rot="16200000">
            <a:off x="10097634" y="5761262"/>
            <a:ext cx="2386277" cy="493712"/>
          </a:xfrm>
          <a:custGeom>
            <a:avLst/>
            <a:gdLst>
              <a:gd name="connsiteX0" fmla="*/ 0 w 2386277"/>
              <a:gd name="connsiteY0" fmla="*/ 0 h 493712"/>
              <a:gd name="connsiteX1" fmla="*/ 2386277 w 2386277"/>
              <a:gd name="connsiteY1" fmla="*/ 0 h 493712"/>
              <a:gd name="connsiteX2" fmla="*/ 2386277 w 2386277"/>
              <a:gd name="connsiteY2" fmla="*/ 493712 h 493712"/>
              <a:gd name="connsiteX3" fmla="*/ 0 w 2386277"/>
              <a:gd name="connsiteY3" fmla="*/ 493712 h 493712"/>
              <a:gd name="connsiteX4" fmla="*/ 0 w 2386277"/>
              <a:gd name="connsiteY4" fmla="*/ 0 h 49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277" h="493712">
                <a:moveTo>
                  <a:pt x="0" y="0"/>
                </a:moveTo>
                <a:lnTo>
                  <a:pt x="2386277" y="0"/>
                </a:lnTo>
                <a:lnTo>
                  <a:pt x="2386277" y="493712"/>
                </a:lnTo>
                <a:lnTo>
                  <a:pt x="0" y="49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0" bIns="-1" numCol="1" spcCol="1270" anchor="b" anchorCtr="0">
            <a:noAutofit/>
          </a:bodyPr>
          <a:lstStyle/>
          <a:p>
            <a:pPr marL="0" lvl="0" indent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100" kern="1200"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1718501" y="6420678"/>
            <a:ext cx="411335" cy="397931"/>
            <a:chOff x="11680706" y="6180403"/>
            <a:chExt cx="411335" cy="337303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11793428" y="6206535"/>
              <a:ext cx="324746" cy="272481"/>
            </a:xfrm>
            <a:prstGeom prst="triangle">
              <a:avLst>
                <a:gd name="adj" fmla="val 45427"/>
              </a:avLst>
            </a:prstGeom>
            <a:solidFill>
              <a:srgbClr val="9F4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11654574" y="6219093"/>
              <a:ext cx="324745" cy="272481"/>
            </a:xfrm>
            <a:prstGeom prst="triangle">
              <a:avLst>
                <a:gd name="adj" fmla="val 45427"/>
              </a:avLst>
            </a:prstGeom>
            <a:solidFill>
              <a:srgbClr val="9F4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: 棱台 4">
            <a:extLst>
              <a:ext uri="{FF2B5EF4-FFF2-40B4-BE49-F238E27FC236}">
                <a16:creationId xmlns:a16="http://schemas.microsoft.com/office/drawing/2014/main" id="{B9771ADE-628E-07AA-08C0-4887F4512F35}"/>
              </a:ext>
            </a:extLst>
          </p:cNvPr>
          <p:cNvSpPr/>
          <p:nvPr/>
        </p:nvSpPr>
        <p:spPr>
          <a:xfrm>
            <a:off x="5765506" y="2513840"/>
            <a:ext cx="6078587" cy="4151169"/>
          </a:xfrm>
          <a:prstGeom prst="bevel">
            <a:avLst/>
          </a:prstGeom>
          <a:noFill/>
          <a:ln w="28575" cmpd="sng">
            <a:solidFill>
              <a:srgbClr val="9F4142">
                <a:alpha val="87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AC91BD-F50B-054A-6335-414CAC594982}"/>
              </a:ext>
            </a:extLst>
          </p:cNvPr>
          <p:cNvSpPr txBox="1"/>
          <p:nvPr/>
        </p:nvSpPr>
        <p:spPr>
          <a:xfrm>
            <a:off x="655254" y="1073980"/>
            <a:ext cx="311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xplored from the perspective of a non-human participant, the squid</a:t>
            </a:r>
            <a:r>
              <a:rPr lang="en-US" altLang="zh-CN" dirty="0"/>
              <a:t>, w</a:t>
            </a:r>
            <a:r>
              <a:rPr lang="zh-CN" altLang="en-US" dirty="0"/>
              <a:t>hat role did squid play in the scientific discovery of action potentials?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ow did the trans-Atlantic scientific network work together?</a:t>
            </a:r>
            <a:endParaRPr lang="zh-CN" altLang="en-US" dirty="0"/>
          </a:p>
        </p:txBody>
      </p:sp>
      <p:pic>
        <p:nvPicPr>
          <p:cNvPr id="17" name="图片 1" descr="Loligo pealeii">
            <a:extLst>
              <a:ext uri="{FF2B5EF4-FFF2-40B4-BE49-F238E27FC236}">
                <a16:creationId xmlns:a16="http://schemas.microsoft.com/office/drawing/2014/main" id="{D4988BBF-40E4-2596-0EB9-3FAFE22B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77" y="3780609"/>
            <a:ext cx="1308680" cy="241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le sitting at a desk with an open book and writing on some documents in his lap">
            <a:extLst>
              <a:ext uri="{FF2B5EF4-FFF2-40B4-BE49-F238E27FC236}">
                <a16:creationId xmlns:a16="http://schemas.microsoft.com/office/drawing/2014/main" id="{E639934E-EE30-6476-0398-B5A311F6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81" y="3859901"/>
            <a:ext cx="1344092" cy="22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2BD3F6-8078-E03A-DE02-27BF87E70656}"/>
              </a:ext>
            </a:extLst>
          </p:cNvPr>
          <p:cNvSpPr txBox="1"/>
          <p:nvPr/>
        </p:nvSpPr>
        <p:spPr>
          <a:xfrm>
            <a:off x="6974429" y="3470647"/>
            <a:ext cx="3558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W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hy did Hodgkin and Huxley adhere to the older theoretical model?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How has their research been reconciled with the rise of information theory and modern computational neuroscience?</a:t>
            </a:r>
            <a:r>
              <a:rPr lang="en-US" altLang="zh-CN" kern="0" dirty="0">
                <a:solidFill>
                  <a:srgbClr val="0E0E0E"/>
                </a:solidFill>
                <a:latin typeface=".AppleSystemUIFon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dirty="0">
              <a:ln w="25400" cap="rnd">
                <a:noFill/>
                <a:prstDash val="lgDash"/>
              </a:ln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2435258">
            <a:off x="1628176" y="812776"/>
            <a:ext cx="830490" cy="3597966"/>
          </a:xfrm>
          <a:prstGeom prst="rect">
            <a:avLst/>
          </a:prstGeom>
          <a:solidFill>
            <a:srgbClr val="E5C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3453903" y="1226371"/>
            <a:ext cx="8174879" cy="4828430"/>
          </a:xfrm>
          <a:prstGeom prst="frame">
            <a:avLst>
              <a:gd name="adj1" fmla="val 1636"/>
            </a:avLst>
          </a:prstGeom>
          <a:solidFill>
            <a:srgbClr val="E5C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ï$1iḑè"/>
          <p:cNvSpPr/>
          <p:nvPr/>
        </p:nvSpPr>
        <p:spPr>
          <a:xfrm>
            <a:off x="3801000" y="4477860"/>
            <a:ext cx="77194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S1îḓè"/>
          <p:cNvSpPr/>
          <p:nvPr/>
        </p:nvSpPr>
        <p:spPr>
          <a:xfrm>
            <a:off x="3801000" y="2807707"/>
            <a:ext cx="77194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968" y="1376241"/>
            <a:ext cx="3202270" cy="44877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3800999" y="1365131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800999" y="3033090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3800999" y="4703242"/>
            <a:ext cx="1215000" cy="1215000"/>
          </a:xfrm>
          <a:custGeom>
            <a:avLst/>
            <a:gdLst>
              <a:gd name="connsiteX0" fmla="*/ 607500 w 1215000"/>
              <a:gd name="connsiteY0" fmla="*/ 0 h 1215000"/>
              <a:gd name="connsiteX1" fmla="*/ 1215000 w 1215000"/>
              <a:gd name="connsiteY1" fmla="*/ 607500 h 1215000"/>
              <a:gd name="connsiteX2" fmla="*/ 607500 w 1215000"/>
              <a:gd name="connsiteY2" fmla="*/ 1215000 h 1215000"/>
              <a:gd name="connsiteX3" fmla="*/ 0 w 1215000"/>
              <a:gd name="connsiteY3" fmla="*/ 607500 h 1215000"/>
              <a:gd name="connsiteX4" fmla="*/ 607500 w 1215000"/>
              <a:gd name="connsiteY4" fmla="*/ 0 h 12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00" h="1215000">
                <a:moveTo>
                  <a:pt x="607500" y="0"/>
                </a:moveTo>
                <a:cubicBezTo>
                  <a:pt x="943013" y="0"/>
                  <a:pt x="1215000" y="271987"/>
                  <a:pt x="1215000" y="607500"/>
                </a:cubicBezTo>
                <a:cubicBezTo>
                  <a:pt x="1215000" y="943013"/>
                  <a:pt x="943013" y="1215000"/>
                  <a:pt x="607500" y="1215000"/>
                </a:cubicBezTo>
                <a:cubicBezTo>
                  <a:pt x="271987" y="1215000"/>
                  <a:pt x="0" y="943013"/>
                  <a:pt x="0" y="607500"/>
                </a:cubicBezTo>
                <a:cubicBezTo>
                  <a:pt x="0" y="271987"/>
                  <a:pt x="271987" y="0"/>
                  <a:pt x="607500" y="0"/>
                </a:cubicBezTo>
                <a:close/>
              </a:path>
            </a:pathLst>
          </a:custGeom>
        </p:spPr>
      </p:pic>
      <p:grpSp>
        <p:nvGrpSpPr>
          <p:cNvPr id="25" name="组合 24"/>
          <p:cNvGrpSpPr/>
          <p:nvPr/>
        </p:nvGrpSpPr>
        <p:grpSpPr>
          <a:xfrm>
            <a:off x="5689181" y="426775"/>
            <a:ext cx="5731860" cy="660366"/>
            <a:chOff x="1700261" y="637572"/>
            <a:chExt cx="5560225" cy="660366"/>
          </a:xfrm>
        </p:grpSpPr>
        <p:sp>
          <p:nvSpPr>
            <p:cNvPr id="26" name="文本框 25"/>
            <p:cNvSpPr txBox="1"/>
            <p:nvPr/>
          </p:nvSpPr>
          <p:spPr>
            <a:xfrm>
              <a:off x="1700262" y="637572"/>
              <a:ext cx="556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Future Projects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00261" y="651607"/>
              <a:ext cx="556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spc="300" dirty="0">
                  <a:ln w="25400" cap="rnd">
                    <a:noFill/>
                    <a:prstDash val="lgDash"/>
                  </a:ln>
                  <a:solidFill>
                    <a:srgbClr val="FFC000">
                      <a:alpha val="89000"/>
                    </a:srgbClr>
                  </a:solidFill>
                  <a:cs typeface="+mn-ea"/>
                  <a:sym typeface="+mn-lt"/>
                </a:rPr>
                <a:t>Future Projects</a:t>
              </a:r>
              <a:endParaRPr lang="zh-CN" altLang="en-US" sz="3600" b="1" spc="300" dirty="0">
                <a:ln w="25400" cap="rnd">
                  <a:noFill/>
                  <a:prstDash val="lgDash"/>
                </a:ln>
                <a:solidFill>
                  <a:srgbClr val="FFC000">
                    <a:alpha val="89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25040" y="156152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Learned the basics of social network relational graphs, and while I didn't practice it enough this semester and soon found out I didn't have to draw it myself (SAD), it was very useful and may be better used later in analyzing post-war Japanese-American academic networks, where node and edge data is more hidden than transatlantic, for now.</a:t>
            </a:r>
          </a:p>
        </p:txBody>
      </p:sp>
      <p:sp>
        <p:nvSpPr>
          <p:cNvPr id="30" name="矩形 29"/>
          <p:cNvSpPr/>
          <p:nvPr/>
        </p:nvSpPr>
        <p:spPr>
          <a:xfrm>
            <a:off x="5397138" y="3218903"/>
            <a:ext cx="5837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Plotting line graphs using quantitative methods based on text analysis is a great way to confirm historical staging. Similar to Google's Books </a:t>
            </a:r>
            <a:r>
              <a:rPr lang="en-US" altLang="zh-CN" sz="1400" dirty="0" err="1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Ngram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Viewer, it is great for identifying approximate historical staging before research.</a:t>
            </a:r>
            <a:endParaRPr lang="zh-CN" altLang="en-US" sz="14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24486" y="489699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At least found a good OCR for transcribing printed text</a:t>
            </a:r>
            <a:r>
              <a:rPr lang="zh-CN" altLang="en-US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6"/>
              </a:rPr>
              <a:t>https://github.com/getomni-ai/zerox?tab=readme-ov-file#python-zerox</a:t>
            </a:r>
            <a:r>
              <a:rPr lang="zh-CN" altLang="en-US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1400" dirty="0">
                <a:ln w="25400" cap="rnd">
                  <a:noFill/>
                  <a:prstDash val="lg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although handwriting still doesn't work.</a:t>
            </a:r>
            <a:endParaRPr lang="zh-CN" altLang="en-US" sz="1400" b="1" spc="300" dirty="0">
              <a:ln w="25400" cap="rnd">
                <a:noFill/>
                <a:prstDash val="lgDash"/>
              </a:ln>
              <a:solidFill>
                <a:schemeClr val="accent4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28510" y="1622641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39238" y="3270103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13977" y="4940255"/>
            <a:ext cx="699980" cy="6999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91376" y="1553180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91376" y="3223332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1376" y="4881542"/>
            <a:ext cx="5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ln w="25400" cap="rnd">
                  <a:noFill/>
                  <a:prstDash val="lgDash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b="1" dirty="0">
              <a:ln w="25400" cap="rnd">
                <a:noFill/>
                <a:prstDash val="lgDash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258564" y="2099970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58564" y="3759020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258564" y="5417827"/>
            <a:ext cx="361412" cy="361412"/>
          </a:xfrm>
          <a:prstGeom prst="ellipse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erq5ohs">
      <a:majorFont>
        <a:latin typeface="Butler"/>
        <a:ea typeface="xiaowei"/>
        <a:cs typeface=""/>
      </a:majorFont>
      <a:minorFont>
        <a:latin typeface="Butler"/>
        <a:ea typeface="xiaow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n w="25400" cap="rnd">
              <a:noFill/>
              <a:prstDash val="lgDash"/>
            </a:ln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504</Words>
  <Application>Microsoft Macintosh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.AppleSystemUIFont</vt:lpstr>
      <vt:lpstr>DengXian</vt:lpstr>
      <vt:lpstr>DengXian</vt:lpstr>
      <vt:lpstr>Alfred Serif Regular</vt:lpstr>
      <vt:lpstr>Butler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 Xiao</cp:lastModifiedBy>
  <cp:revision>293</cp:revision>
  <dcterms:created xsi:type="dcterms:W3CDTF">2017-10-28T03:07:00Z</dcterms:created>
  <dcterms:modified xsi:type="dcterms:W3CDTF">2024-12-08T16:49:07Z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