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jpg" ContentType="image/pn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6576000" cy="27432000"/>
  <p:notesSz cx="32004000" cy="511032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640">
          <p15:clr>
            <a:srgbClr val="000000"/>
          </p15:clr>
        </p15:guide>
        <p15:guide id="2" pos="1152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D842F2-370C-114E-8F52-0919B527F60C}" v="605" dt="2019-05-05T03:03:37.0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4668"/>
  </p:normalViewPr>
  <p:slideViewPr>
    <p:cSldViewPr snapToGrid="0">
      <p:cViewPr varScale="1">
        <p:scale>
          <a:sx n="26" d="100"/>
          <a:sy n="26" d="100"/>
        </p:scale>
        <p:origin x="2856" y="288"/>
      </p:cViewPr>
      <p:guideLst>
        <p:guide orient="horz" pos="8640"/>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22225"/>
            <a:ext cx="13868400" cy="2516187"/>
          </a:xfrm>
          <a:prstGeom prst="rect">
            <a:avLst/>
          </a:prstGeom>
          <a:noFill/>
          <a:ln>
            <a:noFill/>
          </a:ln>
        </p:spPr>
        <p:txBody>
          <a:bodyPr spcFirstLastPara="1" wrap="square" lIns="19050" tIns="0" rIns="19050" bIns="0" anchor="t" anchorCtr="0"/>
          <a:lstStyle>
            <a:lvl1pPr marR="0" lvl="0"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18135600" y="22225"/>
            <a:ext cx="13868400" cy="2516187"/>
          </a:xfrm>
          <a:prstGeom prst="rect">
            <a:avLst/>
          </a:prstGeom>
          <a:noFill/>
          <a:ln>
            <a:noFill/>
          </a:ln>
        </p:spPr>
        <p:txBody>
          <a:bodyPr spcFirstLastPara="1" wrap="square" lIns="19050" tIns="0" rIns="19050" bIns="0" anchor="t" anchorCtr="0"/>
          <a:lstStyle>
            <a:lvl1pPr marR="0" lvl="0"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txBox="1">
            <a:spLocks noGrp="1"/>
          </p:cNvSpPr>
          <p:nvPr>
            <p:ph type="ftr" idx="11"/>
          </p:nvPr>
        </p:nvSpPr>
        <p:spPr>
          <a:xfrm>
            <a:off x="0" y="48563213"/>
            <a:ext cx="13868400" cy="2516187"/>
          </a:xfrm>
          <a:prstGeom prst="rect">
            <a:avLst/>
          </a:prstGeom>
          <a:noFill/>
          <a:ln>
            <a:noFill/>
          </a:ln>
        </p:spPr>
        <p:txBody>
          <a:bodyPr spcFirstLastPara="1" wrap="square" lIns="19050" tIns="0" rIns="19050" bIns="0" anchor="b" anchorCtr="0"/>
          <a:lstStyle>
            <a:lvl1pPr marR="0" lvl="0"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9pPr>
          </a:lstStyle>
          <a:p>
            <a:endParaRPr/>
          </a:p>
        </p:txBody>
      </p:sp>
      <p:sp>
        <p:nvSpPr>
          <p:cNvPr id="6" name="Google Shape;6;n"/>
          <p:cNvSpPr txBox="1">
            <a:spLocks noGrp="1"/>
          </p:cNvSpPr>
          <p:nvPr>
            <p:ph type="sldNum" idx="12"/>
          </p:nvPr>
        </p:nvSpPr>
        <p:spPr>
          <a:xfrm>
            <a:off x="18135600" y="48563213"/>
            <a:ext cx="13868400" cy="2516187"/>
          </a:xfrm>
          <a:prstGeom prst="rect">
            <a:avLst/>
          </a:prstGeom>
          <a:noFill/>
          <a:ln>
            <a:noFill/>
          </a:ln>
        </p:spPr>
        <p:txBody>
          <a:bodyPr spcFirstLastPara="1" wrap="square" lIns="19050" tIns="0" rIns="19050" bIns="0" anchor="b" anchorCtr="0">
            <a:noAutofit/>
          </a:bodyPr>
          <a:lstStyle/>
          <a:p>
            <a:pPr marL="0" marR="0" lvl="0" indent="0" algn="r" rtl="0">
              <a:lnSpc>
                <a:spcPct val="100000"/>
              </a:lnSpc>
              <a:spcBef>
                <a:spcPts val="0"/>
              </a:spcBef>
              <a:spcAft>
                <a:spcPts val="0"/>
              </a:spcAft>
              <a:buClr>
                <a:srgbClr val="000000"/>
              </a:buClr>
              <a:buSzPts val="1000"/>
              <a:buFont typeface="Times New Roman"/>
              <a:buNone/>
            </a:pPr>
            <a:fld id="{00000000-1234-1234-1234-123412341234}" type="slidenum">
              <a:rPr lang="en-US" sz="1000" b="0" i="1" u="none" strike="noStrike" cap="none">
                <a:solidFill>
                  <a:srgbClr val="000000"/>
                </a:solidFill>
                <a:latin typeface="Times New Roman"/>
                <a:ea typeface="Times New Roman"/>
                <a:cs typeface="Times New Roman"/>
                <a:sym typeface="Times New Roman"/>
              </a:rPr>
              <a:t>‹#›</a:t>
            </a:fld>
            <a:endParaRPr/>
          </a:p>
        </p:txBody>
      </p:sp>
      <p:sp>
        <p:nvSpPr>
          <p:cNvPr id="7" name="Google Shape;7;n"/>
          <p:cNvSpPr txBox="1">
            <a:spLocks noGrp="1"/>
          </p:cNvSpPr>
          <p:nvPr>
            <p:ph type="body" idx="1"/>
          </p:nvPr>
        </p:nvSpPr>
        <p:spPr>
          <a:xfrm>
            <a:off x="4267200" y="24272875"/>
            <a:ext cx="23469601" cy="22996525"/>
          </a:xfrm>
          <a:prstGeom prst="rect">
            <a:avLst/>
          </a:prstGeom>
          <a:noFill/>
          <a:ln>
            <a:noFill/>
          </a:ln>
        </p:spPr>
        <p:txBody>
          <a:bodyPr spcFirstLastPara="1" wrap="square" lIns="430200" tIns="214300" rIns="430200" bIns="21430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n"/>
          <p:cNvSpPr>
            <a:spLocks noGrp="1" noRot="1" noChangeAspect="1"/>
          </p:cNvSpPr>
          <p:nvPr>
            <p:ph type="sldImg" idx="3"/>
          </p:nvPr>
        </p:nvSpPr>
        <p:spPr>
          <a:xfrm>
            <a:off x="13716000" y="11698287"/>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p:nvPr/>
        </p:nvSpPr>
        <p:spPr>
          <a:xfrm>
            <a:off x="18135600" y="48563213"/>
            <a:ext cx="13868400" cy="2516187"/>
          </a:xfrm>
          <a:prstGeom prst="rect">
            <a:avLst/>
          </a:prstGeom>
          <a:noFill/>
          <a:ln>
            <a:noFill/>
          </a:ln>
        </p:spPr>
        <p:txBody>
          <a:bodyPr spcFirstLastPara="1" wrap="square" lIns="19050" tIns="0" rIns="19050" bIns="0" anchor="b" anchorCtr="0">
            <a:noAutofit/>
          </a:bodyPr>
          <a:lstStyle/>
          <a:p>
            <a:pPr marL="0" marR="0" lvl="0" indent="0" algn="r" rtl="0">
              <a:lnSpc>
                <a:spcPct val="100000"/>
              </a:lnSpc>
              <a:spcBef>
                <a:spcPts val="0"/>
              </a:spcBef>
              <a:spcAft>
                <a:spcPts val="0"/>
              </a:spcAft>
              <a:buClr>
                <a:srgbClr val="000000"/>
              </a:buClr>
              <a:buSzPts val="1000"/>
              <a:buFont typeface="Times New Roman"/>
              <a:buNone/>
            </a:pPr>
            <a:fld id="{00000000-1234-1234-1234-123412341234}" type="slidenum">
              <a:rPr lang="en-US" sz="1000" b="0" i="1" u="none">
                <a:solidFill>
                  <a:srgbClr val="000000"/>
                </a:solidFill>
                <a:latin typeface="Times New Roman"/>
                <a:ea typeface="Times New Roman"/>
                <a:cs typeface="Times New Roman"/>
                <a:sym typeface="Times New Roman"/>
              </a:rPr>
              <a:t>1</a:t>
            </a:fld>
            <a:endParaRPr/>
          </a:p>
        </p:txBody>
      </p:sp>
      <p:sp>
        <p:nvSpPr>
          <p:cNvPr id="86" name="Google Shape;86;p1:notes"/>
          <p:cNvSpPr>
            <a:spLocks noGrp="1" noRot="1" noChangeAspect="1"/>
          </p:cNvSpPr>
          <p:nvPr>
            <p:ph type="sldImg" idx="2"/>
          </p:nvPr>
        </p:nvSpPr>
        <p:spPr>
          <a:xfrm>
            <a:off x="13716000" y="11698288"/>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 name="Google Shape;87;p1:notes"/>
          <p:cNvSpPr txBox="1">
            <a:spLocks noGrp="1"/>
          </p:cNvSpPr>
          <p:nvPr>
            <p:ph type="body" idx="1"/>
          </p:nvPr>
        </p:nvSpPr>
        <p:spPr>
          <a:xfrm>
            <a:off x="4267200" y="24272875"/>
            <a:ext cx="23469601" cy="22996525"/>
          </a:xfrm>
          <a:prstGeom prst="rect">
            <a:avLst/>
          </a:prstGeom>
          <a:noFill/>
          <a:ln>
            <a:noFill/>
          </a:ln>
        </p:spPr>
        <p:txBody>
          <a:bodyPr spcFirstLastPara="1" wrap="square" lIns="430200" tIns="214300" rIns="430200" bIns="214300"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2743200" y="8521700"/>
            <a:ext cx="31089601" cy="5880100"/>
          </a:xfrm>
          <a:prstGeom prst="rect">
            <a:avLst/>
          </a:prstGeom>
          <a:noFill/>
          <a:ln>
            <a:noFill/>
          </a:ln>
        </p:spPr>
        <p:txBody>
          <a:bodyPr spcFirstLastPara="1" wrap="square" lIns="368050" tIns="184025" rIns="368050" bIns="184025"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5486400" y="15544800"/>
            <a:ext cx="25603200" cy="7010400"/>
          </a:xfrm>
          <a:prstGeom prst="rect">
            <a:avLst/>
          </a:prstGeom>
          <a:noFill/>
          <a:ln>
            <a:noFill/>
          </a:ln>
        </p:spPr>
        <p:txBody>
          <a:bodyPr spcFirstLastPara="1" wrap="square" lIns="368050" tIns="184025" rIns="368050" bIns="184025" anchor="t" anchorCtr="0"/>
          <a:lstStyle>
            <a:lvl1pPr lvl="0" algn="ctr">
              <a:spcBef>
                <a:spcPts val="2640"/>
              </a:spcBef>
              <a:spcAft>
                <a:spcPts val="0"/>
              </a:spcAft>
              <a:buClr>
                <a:schemeClr val="dk1"/>
              </a:buClr>
              <a:buSzPts val="13200"/>
              <a:buFont typeface="Times New Roman"/>
              <a:buNone/>
              <a:defRPr/>
            </a:lvl1pPr>
            <a:lvl2pPr lvl="1" algn="ctr">
              <a:spcBef>
                <a:spcPts val="2240"/>
              </a:spcBef>
              <a:spcAft>
                <a:spcPts val="0"/>
              </a:spcAft>
              <a:buClr>
                <a:schemeClr val="dk1"/>
              </a:buClr>
              <a:buSzPts val="11200"/>
              <a:buFont typeface="Times New Roman"/>
              <a:buNone/>
              <a:defRPr/>
            </a:lvl2pPr>
            <a:lvl3pPr lvl="2" algn="ctr">
              <a:spcBef>
                <a:spcPts val="1920"/>
              </a:spcBef>
              <a:spcAft>
                <a:spcPts val="0"/>
              </a:spcAft>
              <a:buClr>
                <a:schemeClr val="dk1"/>
              </a:buClr>
              <a:buSzPts val="9600"/>
              <a:buFont typeface="Times New Roman"/>
              <a:buNone/>
              <a:defRPr/>
            </a:lvl3pPr>
            <a:lvl4pPr lvl="3" algn="ctr">
              <a:spcBef>
                <a:spcPts val="1600"/>
              </a:spcBef>
              <a:spcAft>
                <a:spcPts val="0"/>
              </a:spcAft>
              <a:buClr>
                <a:schemeClr val="dk1"/>
              </a:buClr>
              <a:buSzPts val="8000"/>
              <a:buFont typeface="Times New Roman"/>
              <a:buNone/>
              <a:defRPr/>
            </a:lvl4pPr>
            <a:lvl5pPr lvl="4" algn="ctr">
              <a:spcBef>
                <a:spcPts val="1600"/>
              </a:spcBef>
              <a:spcAft>
                <a:spcPts val="0"/>
              </a:spcAft>
              <a:buClr>
                <a:schemeClr val="dk1"/>
              </a:buClr>
              <a:buSzPts val="8000"/>
              <a:buFont typeface="Times New Roman"/>
              <a:buNone/>
              <a:defRPr/>
            </a:lvl5pPr>
            <a:lvl6pPr lvl="5" algn="ctr">
              <a:spcBef>
                <a:spcPts val="1600"/>
              </a:spcBef>
              <a:spcAft>
                <a:spcPts val="0"/>
              </a:spcAft>
              <a:buClr>
                <a:schemeClr val="dk1"/>
              </a:buClr>
              <a:buSzPts val="8000"/>
              <a:buFont typeface="Times New Roman"/>
              <a:buNone/>
              <a:defRPr/>
            </a:lvl6pPr>
            <a:lvl7pPr lvl="6" algn="ctr">
              <a:spcBef>
                <a:spcPts val="1600"/>
              </a:spcBef>
              <a:spcAft>
                <a:spcPts val="0"/>
              </a:spcAft>
              <a:buClr>
                <a:schemeClr val="dk1"/>
              </a:buClr>
              <a:buSzPts val="8000"/>
              <a:buFont typeface="Times New Roman"/>
              <a:buNone/>
              <a:defRPr/>
            </a:lvl7pPr>
            <a:lvl8pPr lvl="7" algn="ctr">
              <a:spcBef>
                <a:spcPts val="1600"/>
              </a:spcBef>
              <a:spcAft>
                <a:spcPts val="0"/>
              </a:spcAft>
              <a:buClr>
                <a:schemeClr val="dk1"/>
              </a:buClr>
              <a:buSzPts val="8000"/>
              <a:buFont typeface="Times New Roman"/>
              <a:buNone/>
              <a:defRPr/>
            </a:lvl8pPr>
            <a:lvl9pPr lvl="8" algn="ctr">
              <a:spcBef>
                <a:spcPts val="1600"/>
              </a:spcBef>
              <a:spcAft>
                <a:spcPts val="0"/>
              </a:spcAft>
              <a:buClr>
                <a:schemeClr val="dk1"/>
              </a:buClr>
              <a:buSzPts val="8000"/>
              <a:buFont typeface="Times New Roman"/>
              <a:buNone/>
              <a:defRPr/>
            </a:lvl9pPr>
          </a:lstStyle>
          <a:p>
            <a:endParaRPr/>
          </a:p>
        </p:txBody>
      </p:sp>
      <p:sp>
        <p:nvSpPr>
          <p:cNvPr id="18" name="Google Shape;18;p2"/>
          <p:cNvSpPr txBox="1">
            <a:spLocks noGrp="1"/>
          </p:cNvSpPr>
          <p:nvPr>
            <p:ph type="dt" idx="10"/>
          </p:nvPr>
        </p:nvSpPr>
        <p:spPr>
          <a:xfrm>
            <a:off x="2743200" y="24993600"/>
            <a:ext cx="76200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12496800" y="24993600"/>
            <a:ext cx="115824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26212800" y="24993600"/>
            <a:ext cx="7620000" cy="1828800"/>
          </a:xfrm>
          <a:prstGeom prst="rect">
            <a:avLst/>
          </a:prstGeom>
          <a:noFill/>
          <a:ln>
            <a:noFill/>
          </a:ln>
        </p:spPr>
        <p:txBody>
          <a:bodyPr spcFirstLastPara="1" wrap="square" lIns="368050" tIns="184025" rIns="368050" bIns="184025" anchor="ctr" anchorCtr="0">
            <a:noAutofit/>
          </a:bodyPr>
          <a:lstStyle>
            <a:lvl1pPr marL="0" marR="0" lvl="0" indent="0" algn="r">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2889250" y="17627600"/>
            <a:ext cx="31089601" cy="5448300"/>
          </a:xfrm>
          <a:prstGeom prst="rect">
            <a:avLst/>
          </a:prstGeom>
          <a:noFill/>
          <a:ln>
            <a:noFill/>
          </a:ln>
        </p:spPr>
        <p:txBody>
          <a:bodyPr spcFirstLastPara="1" wrap="square" lIns="368050" tIns="184025" rIns="368050" bIns="184025" anchor="t" anchorCtr="0"/>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2889250" y="11626850"/>
            <a:ext cx="31089601" cy="6000750"/>
          </a:xfrm>
          <a:prstGeom prst="rect">
            <a:avLst/>
          </a:prstGeom>
          <a:noFill/>
          <a:ln>
            <a:noFill/>
          </a:ln>
        </p:spPr>
        <p:txBody>
          <a:bodyPr spcFirstLastPara="1" wrap="square" lIns="368050" tIns="184025" rIns="368050" bIns="184025" anchor="b" anchorCtr="0"/>
          <a:lstStyle>
            <a:lvl1pPr marL="457200" lvl="0" indent="-228600" algn="l">
              <a:spcBef>
                <a:spcPts val="400"/>
              </a:spcBef>
              <a:spcAft>
                <a:spcPts val="0"/>
              </a:spcAft>
              <a:buClr>
                <a:schemeClr val="dk1"/>
              </a:buClr>
              <a:buSzPts val="2000"/>
              <a:buFont typeface="Times New Roman"/>
              <a:buNone/>
              <a:defRPr sz="2000"/>
            </a:lvl1pPr>
            <a:lvl2pPr marL="914400" lvl="1" indent="-228600" algn="l">
              <a:spcBef>
                <a:spcPts val="360"/>
              </a:spcBef>
              <a:spcAft>
                <a:spcPts val="0"/>
              </a:spcAft>
              <a:buClr>
                <a:schemeClr val="dk1"/>
              </a:buClr>
              <a:buSzPts val="1800"/>
              <a:buFont typeface="Times New Roman"/>
              <a:buNone/>
              <a:defRPr sz="1800"/>
            </a:lvl2pPr>
            <a:lvl3pPr marL="1371600" lvl="2" indent="-228600" algn="l">
              <a:spcBef>
                <a:spcPts val="320"/>
              </a:spcBef>
              <a:spcAft>
                <a:spcPts val="0"/>
              </a:spcAft>
              <a:buClr>
                <a:schemeClr val="dk1"/>
              </a:buClr>
              <a:buSzPts val="1600"/>
              <a:buFont typeface="Times New Roman"/>
              <a:buNone/>
              <a:defRPr sz="1600"/>
            </a:lvl3pPr>
            <a:lvl4pPr marL="1828800" lvl="3" indent="-228600" algn="l">
              <a:spcBef>
                <a:spcPts val="280"/>
              </a:spcBef>
              <a:spcAft>
                <a:spcPts val="0"/>
              </a:spcAft>
              <a:buClr>
                <a:schemeClr val="dk1"/>
              </a:buClr>
              <a:buSzPts val="1400"/>
              <a:buFont typeface="Times New Roman"/>
              <a:buNone/>
              <a:defRPr sz="1400"/>
            </a:lvl4pPr>
            <a:lvl5pPr marL="2286000" lvl="4" indent="-228600" algn="l">
              <a:spcBef>
                <a:spcPts val="280"/>
              </a:spcBef>
              <a:spcAft>
                <a:spcPts val="0"/>
              </a:spcAft>
              <a:buClr>
                <a:schemeClr val="dk1"/>
              </a:buClr>
              <a:buSzPts val="1400"/>
              <a:buFont typeface="Times New Roman"/>
              <a:buNone/>
              <a:defRPr sz="1400"/>
            </a:lvl5pPr>
            <a:lvl6pPr marL="2743200" lvl="5" indent="-228600" algn="l">
              <a:spcBef>
                <a:spcPts val="280"/>
              </a:spcBef>
              <a:spcAft>
                <a:spcPts val="0"/>
              </a:spcAft>
              <a:buClr>
                <a:schemeClr val="dk1"/>
              </a:buClr>
              <a:buSzPts val="1400"/>
              <a:buFont typeface="Times New Roman"/>
              <a:buNone/>
              <a:defRPr sz="1400"/>
            </a:lvl6pPr>
            <a:lvl7pPr marL="3200400" lvl="6" indent="-228600" algn="l">
              <a:spcBef>
                <a:spcPts val="280"/>
              </a:spcBef>
              <a:spcAft>
                <a:spcPts val="0"/>
              </a:spcAft>
              <a:buClr>
                <a:schemeClr val="dk1"/>
              </a:buClr>
              <a:buSzPts val="1400"/>
              <a:buFont typeface="Times New Roman"/>
              <a:buNone/>
              <a:defRPr sz="1400"/>
            </a:lvl7pPr>
            <a:lvl8pPr marL="3657600" lvl="7" indent="-228600" algn="l">
              <a:spcBef>
                <a:spcPts val="280"/>
              </a:spcBef>
              <a:spcAft>
                <a:spcPts val="0"/>
              </a:spcAft>
              <a:buClr>
                <a:schemeClr val="dk1"/>
              </a:buClr>
              <a:buSzPts val="1400"/>
              <a:buFont typeface="Times New Roman"/>
              <a:buNone/>
              <a:defRPr sz="1400"/>
            </a:lvl8pPr>
            <a:lvl9pPr marL="4114800" lvl="8" indent="-228600" algn="l">
              <a:spcBef>
                <a:spcPts val="280"/>
              </a:spcBef>
              <a:spcAft>
                <a:spcPts val="0"/>
              </a:spcAft>
              <a:buClr>
                <a:schemeClr val="dk1"/>
              </a:buClr>
              <a:buSzPts val="1400"/>
              <a:buFont typeface="Times New Roman"/>
              <a:buNone/>
              <a:defRPr sz="1400"/>
            </a:lvl9pPr>
          </a:lstStyle>
          <a:p>
            <a:endParaRPr/>
          </a:p>
        </p:txBody>
      </p:sp>
      <p:sp>
        <p:nvSpPr>
          <p:cNvPr id="75" name="Google Shape;75;p11"/>
          <p:cNvSpPr txBox="1">
            <a:spLocks noGrp="1"/>
          </p:cNvSpPr>
          <p:nvPr>
            <p:ph type="dt" idx="10"/>
          </p:nvPr>
        </p:nvSpPr>
        <p:spPr>
          <a:xfrm>
            <a:off x="2743200" y="24993600"/>
            <a:ext cx="76200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12496800" y="24993600"/>
            <a:ext cx="115824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26212800" y="24993600"/>
            <a:ext cx="7620000" cy="1828800"/>
          </a:xfrm>
          <a:prstGeom prst="rect">
            <a:avLst/>
          </a:prstGeom>
          <a:noFill/>
          <a:ln>
            <a:noFill/>
          </a:ln>
        </p:spPr>
        <p:txBody>
          <a:bodyPr spcFirstLastPara="1" wrap="square" lIns="368050" tIns="184025" rIns="368050" bIns="184025" anchor="ctr" anchorCtr="0">
            <a:noAutofit/>
          </a:bodyPr>
          <a:lstStyle>
            <a:lvl1pPr marL="0" marR="0" lvl="0"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2743200" y="2438400"/>
            <a:ext cx="31089601" cy="4572000"/>
          </a:xfrm>
          <a:prstGeom prst="rect">
            <a:avLst/>
          </a:prstGeom>
          <a:noFill/>
          <a:ln>
            <a:noFill/>
          </a:ln>
        </p:spPr>
        <p:txBody>
          <a:bodyPr spcFirstLastPara="1" wrap="square" lIns="368050" tIns="184025" rIns="368050" bIns="184025"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2743200" y="7924800"/>
            <a:ext cx="31089601" cy="16459200"/>
          </a:xfrm>
          <a:prstGeom prst="rect">
            <a:avLst/>
          </a:prstGeom>
          <a:noFill/>
          <a:ln>
            <a:noFill/>
          </a:ln>
        </p:spPr>
        <p:txBody>
          <a:bodyPr spcFirstLastPara="1" wrap="square" lIns="368050" tIns="184025" rIns="368050" bIns="184025"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2743200" y="24993600"/>
            <a:ext cx="76200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12496800" y="24993600"/>
            <a:ext cx="115824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26212800" y="24993600"/>
            <a:ext cx="7620000" cy="1828800"/>
          </a:xfrm>
          <a:prstGeom prst="rect">
            <a:avLst/>
          </a:prstGeom>
          <a:noFill/>
          <a:ln>
            <a:noFill/>
          </a:ln>
        </p:spPr>
        <p:txBody>
          <a:bodyPr spcFirstLastPara="1" wrap="square" lIns="368050" tIns="184025" rIns="368050" bIns="184025" anchor="ctr" anchorCtr="0">
            <a:noAutofit/>
          </a:bodyPr>
          <a:lstStyle>
            <a:lvl1pPr marL="0" marR="0" lvl="0"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rot="5400000">
            <a:off x="18973800" y="9525000"/>
            <a:ext cx="21945600" cy="7772400"/>
          </a:xfrm>
          <a:prstGeom prst="rect">
            <a:avLst/>
          </a:prstGeom>
          <a:noFill/>
          <a:ln>
            <a:noFill/>
          </a:ln>
        </p:spPr>
        <p:txBody>
          <a:bodyPr spcFirstLastPara="1" wrap="square" lIns="368050" tIns="184025" rIns="368050" bIns="184025"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body" idx="1"/>
          </p:nvPr>
        </p:nvSpPr>
        <p:spPr>
          <a:xfrm rot="5400000">
            <a:off x="3352800" y="1828800"/>
            <a:ext cx="21945600" cy="23164800"/>
          </a:xfrm>
          <a:prstGeom prst="rect">
            <a:avLst/>
          </a:prstGeom>
          <a:noFill/>
          <a:ln>
            <a:noFill/>
          </a:ln>
        </p:spPr>
        <p:txBody>
          <a:bodyPr spcFirstLastPara="1" wrap="square" lIns="368050" tIns="184025" rIns="368050" bIns="184025"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2743200" y="24993600"/>
            <a:ext cx="76200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12496800" y="24993600"/>
            <a:ext cx="115824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26212800" y="24993600"/>
            <a:ext cx="7620000" cy="1828800"/>
          </a:xfrm>
          <a:prstGeom prst="rect">
            <a:avLst/>
          </a:prstGeom>
          <a:noFill/>
          <a:ln>
            <a:noFill/>
          </a:ln>
        </p:spPr>
        <p:txBody>
          <a:bodyPr spcFirstLastPara="1" wrap="square" lIns="368050" tIns="184025" rIns="368050" bIns="184025" anchor="ctr" anchorCtr="0">
            <a:noAutofit/>
          </a:bodyPr>
          <a:lstStyle>
            <a:lvl1pPr marL="0" marR="0" lvl="0"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2743200" y="2438400"/>
            <a:ext cx="31089601" cy="4572000"/>
          </a:xfrm>
          <a:prstGeom prst="rect">
            <a:avLst/>
          </a:prstGeom>
          <a:noFill/>
          <a:ln>
            <a:noFill/>
          </a:ln>
        </p:spPr>
        <p:txBody>
          <a:bodyPr spcFirstLastPara="1" wrap="square" lIns="368050" tIns="184025" rIns="368050" bIns="184025"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4"/>
          <p:cNvSpPr txBox="1">
            <a:spLocks noGrp="1"/>
          </p:cNvSpPr>
          <p:nvPr>
            <p:ph type="body" idx="1"/>
          </p:nvPr>
        </p:nvSpPr>
        <p:spPr>
          <a:xfrm rot="5400000">
            <a:off x="10058400" y="609600"/>
            <a:ext cx="16459200" cy="31089601"/>
          </a:xfrm>
          <a:prstGeom prst="rect">
            <a:avLst/>
          </a:prstGeom>
          <a:noFill/>
          <a:ln>
            <a:noFill/>
          </a:ln>
        </p:spPr>
        <p:txBody>
          <a:bodyPr spcFirstLastPara="1" wrap="square" lIns="368050" tIns="184025" rIns="368050" bIns="184025"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2743200" y="24993600"/>
            <a:ext cx="76200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12496800" y="24993600"/>
            <a:ext cx="115824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26212800" y="24993600"/>
            <a:ext cx="7620000" cy="1828800"/>
          </a:xfrm>
          <a:prstGeom prst="rect">
            <a:avLst/>
          </a:prstGeom>
          <a:noFill/>
          <a:ln>
            <a:noFill/>
          </a:ln>
        </p:spPr>
        <p:txBody>
          <a:bodyPr spcFirstLastPara="1" wrap="square" lIns="368050" tIns="184025" rIns="368050" bIns="184025" anchor="ctr" anchorCtr="0">
            <a:noAutofit/>
          </a:bodyPr>
          <a:lstStyle>
            <a:lvl1pPr marL="0" marR="0" lvl="0"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7169150" y="19202400"/>
            <a:ext cx="21945600" cy="2266950"/>
          </a:xfrm>
          <a:prstGeom prst="rect">
            <a:avLst/>
          </a:prstGeom>
          <a:noFill/>
          <a:ln>
            <a:noFill/>
          </a:ln>
        </p:spPr>
        <p:txBody>
          <a:bodyPr spcFirstLastPara="1" wrap="square" lIns="368050" tIns="184025" rIns="368050" bIns="184025" anchor="b" anchorCtr="0"/>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5"/>
          <p:cNvSpPr>
            <a:spLocks noGrp="1"/>
          </p:cNvSpPr>
          <p:nvPr>
            <p:ph type="pic" idx="2"/>
          </p:nvPr>
        </p:nvSpPr>
        <p:spPr>
          <a:xfrm>
            <a:off x="7169150" y="2451100"/>
            <a:ext cx="21945600" cy="16459200"/>
          </a:xfrm>
          <a:prstGeom prst="rect">
            <a:avLst/>
          </a:prstGeom>
          <a:noFill/>
          <a:ln>
            <a:noFill/>
          </a:ln>
        </p:spPr>
        <p:txBody>
          <a:bodyPr spcFirstLastPara="1" wrap="square" lIns="368050" tIns="184025" rIns="368050" bIns="184025" anchor="t" anchorCtr="0"/>
          <a:lstStyle>
            <a:lvl1pPr marR="0" lvl="0" algn="l" rtl="0">
              <a:spcBef>
                <a:spcPts val="640"/>
              </a:spcBef>
              <a:spcAft>
                <a:spcPts val="0"/>
              </a:spcAft>
              <a:buClr>
                <a:schemeClr val="dk1"/>
              </a:buClr>
              <a:buSzPts val="3200"/>
              <a:buFont typeface="Times New Roman"/>
              <a:buNone/>
              <a:defRPr sz="3200" b="0" i="0" u="none" strike="noStrike" cap="none">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6" name="Google Shape;36;p5"/>
          <p:cNvSpPr txBox="1">
            <a:spLocks noGrp="1"/>
          </p:cNvSpPr>
          <p:nvPr>
            <p:ph type="body" idx="1"/>
          </p:nvPr>
        </p:nvSpPr>
        <p:spPr>
          <a:xfrm>
            <a:off x="7169150" y="21469350"/>
            <a:ext cx="21945600" cy="3219450"/>
          </a:xfrm>
          <a:prstGeom prst="rect">
            <a:avLst/>
          </a:prstGeom>
          <a:noFill/>
          <a:ln>
            <a:noFill/>
          </a:ln>
        </p:spPr>
        <p:txBody>
          <a:bodyPr spcFirstLastPara="1" wrap="square" lIns="368050" tIns="184025" rIns="368050" bIns="184025" anchor="t" anchorCtr="0"/>
          <a:lstStyle>
            <a:lvl1pPr marL="457200" lvl="0" indent="-228600" algn="l">
              <a:spcBef>
                <a:spcPts val="280"/>
              </a:spcBef>
              <a:spcAft>
                <a:spcPts val="0"/>
              </a:spcAft>
              <a:buClr>
                <a:schemeClr val="dk1"/>
              </a:buClr>
              <a:buSzPts val="1400"/>
              <a:buFont typeface="Times New Roman"/>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37" name="Google Shape;37;p5"/>
          <p:cNvSpPr txBox="1">
            <a:spLocks noGrp="1"/>
          </p:cNvSpPr>
          <p:nvPr>
            <p:ph type="dt" idx="10"/>
          </p:nvPr>
        </p:nvSpPr>
        <p:spPr>
          <a:xfrm>
            <a:off x="2743200" y="24993600"/>
            <a:ext cx="76200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12496800" y="24993600"/>
            <a:ext cx="115824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26212800" y="24993600"/>
            <a:ext cx="7620000" cy="1828800"/>
          </a:xfrm>
          <a:prstGeom prst="rect">
            <a:avLst/>
          </a:prstGeom>
          <a:noFill/>
          <a:ln>
            <a:noFill/>
          </a:ln>
        </p:spPr>
        <p:txBody>
          <a:bodyPr spcFirstLastPara="1" wrap="square" lIns="368050" tIns="184025" rIns="368050" bIns="184025" anchor="ctr" anchorCtr="0">
            <a:noAutofit/>
          </a:bodyPr>
          <a:lstStyle>
            <a:lvl1pPr marL="0" marR="0" lvl="0"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1828800" y="1092200"/>
            <a:ext cx="12033249" cy="4648200"/>
          </a:xfrm>
          <a:prstGeom prst="rect">
            <a:avLst/>
          </a:prstGeom>
          <a:noFill/>
          <a:ln>
            <a:noFill/>
          </a:ln>
        </p:spPr>
        <p:txBody>
          <a:bodyPr spcFirstLastPara="1" wrap="square" lIns="368050" tIns="184025" rIns="368050" bIns="184025" anchor="b" anchorCtr="0"/>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14300200" y="1092200"/>
            <a:ext cx="20447000" cy="23412450"/>
          </a:xfrm>
          <a:prstGeom prst="rect">
            <a:avLst/>
          </a:prstGeom>
          <a:noFill/>
          <a:ln>
            <a:noFill/>
          </a:ln>
        </p:spPr>
        <p:txBody>
          <a:bodyPr spcFirstLastPara="1" wrap="square" lIns="368050" tIns="184025" rIns="368050" bIns="184025" anchor="t" anchorCtr="0"/>
          <a:lstStyle>
            <a:lvl1pPr marL="457200" lvl="0" indent="-431800" algn="l">
              <a:spcBef>
                <a:spcPts val="640"/>
              </a:spcBef>
              <a:spcAft>
                <a:spcPts val="0"/>
              </a:spcAft>
              <a:buClr>
                <a:schemeClr val="dk1"/>
              </a:buClr>
              <a:buSzPts val="3200"/>
              <a:buFont typeface="Times New Roman"/>
              <a:buChar char="•"/>
              <a:defRPr sz="3200"/>
            </a:lvl1pPr>
            <a:lvl2pPr marL="914400" lvl="1" indent="-406400" algn="l">
              <a:spcBef>
                <a:spcPts val="560"/>
              </a:spcBef>
              <a:spcAft>
                <a:spcPts val="0"/>
              </a:spcAft>
              <a:buClr>
                <a:schemeClr val="dk1"/>
              </a:buClr>
              <a:buSzPts val="2800"/>
              <a:buFont typeface="Times New Roman"/>
              <a:buChar char="–"/>
              <a:defRPr sz="2800"/>
            </a:lvl2pPr>
            <a:lvl3pPr marL="1371600" lvl="2" indent="-381000" algn="l">
              <a:spcBef>
                <a:spcPts val="480"/>
              </a:spcBef>
              <a:spcAft>
                <a:spcPts val="0"/>
              </a:spcAft>
              <a:buClr>
                <a:schemeClr val="dk1"/>
              </a:buClr>
              <a:buSzPts val="2400"/>
              <a:buFont typeface="Times New Roman"/>
              <a:buChar char="•"/>
              <a:defRPr sz="2400"/>
            </a:lvl3pPr>
            <a:lvl4pPr marL="1828800" lvl="3" indent="-355600" algn="l">
              <a:spcBef>
                <a:spcPts val="400"/>
              </a:spcBef>
              <a:spcAft>
                <a:spcPts val="0"/>
              </a:spcAft>
              <a:buClr>
                <a:schemeClr val="dk1"/>
              </a:buClr>
              <a:buSzPts val="2000"/>
              <a:buFont typeface="Times New Roman"/>
              <a:buChar char="–"/>
              <a:defRPr sz="2000"/>
            </a:lvl4pPr>
            <a:lvl5pPr marL="2286000" lvl="4" indent="-355600" algn="l">
              <a:spcBef>
                <a:spcPts val="400"/>
              </a:spcBef>
              <a:spcAft>
                <a:spcPts val="0"/>
              </a:spcAft>
              <a:buClr>
                <a:schemeClr val="dk1"/>
              </a:buClr>
              <a:buSzPts val="2000"/>
              <a:buFont typeface="Times New Roman"/>
              <a:buChar char="•"/>
              <a:defRPr sz="2000"/>
            </a:lvl5pPr>
            <a:lvl6pPr marL="2743200" lvl="5" indent="-355600" algn="l">
              <a:spcBef>
                <a:spcPts val="400"/>
              </a:spcBef>
              <a:spcAft>
                <a:spcPts val="0"/>
              </a:spcAft>
              <a:buClr>
                <a:schemeClr val="dk1"/>
              </a:buClr>
              <a:buSzPts val="2000"/>
              <a:buFont typeface="Times New Roman"/>
              <a:buChar char="•"/>
              <a:defRPr sz="2000"/>
            </a:lvl6pPr>
            <a:lvl7pPr marL="3200400" lvl="6" indent="-355600" algn="l">
              <a:spcBef>
                <a:spcPts val="400"/>
              </a:spcBef>
              <a:spcAft>
                <a:spcPts val="0"/>
              </a:spcAft>
              <a:buClr>
                <a:schemeClr val="dk1"/>
              </a:buClr>
              <a:buSzPts val="2000"/>
              <a:buFont typeface="Times New Roman"/>
              <a:buChar char="•"/>
              <a:defRPr sz="2000"/>
            </a:lvl7pPr>
            <a:lvl8pPr marL="3657600" lvl="7" indent="-355600" algn="l">
              <a:spcBef>
                <a:spcPts val="400"/>
              </a:spcBef>
              <a:spcAft>
                <a:spcPts val="0"/>
              </a:spcAft>
              <a:buClr>
                <a:schemeClr val="dk1"/>
              </a:buClr>
              <a:buSzPts val="2000"/>
              <a:buFont typeface="Times New Roman"/>
              <a:buChar char="•"/>
              <a:defRPr sz="2000"/>
            </a:lvl8pPr>
            <a:lvl9pPr marL="4114800" lvl="8" indent="-355600" algn="l">
              <a:spcBef>
                <a:spcPts val="400"/>
              </a:spcBef>
              <a:spcAft>
                <a:spcPts val="0"/>
              </a:spcAft>
              <a:buClr>
                <a:schemeClr val="dk1"/>
              </a:buClr>
              <a:buSzPts val="2000"/>
              <a:buFont typeface="Times New Roman"/>
              <a:buChar char="•"/>
              <a:defRPr sz="2000"/>
            </a:lvl9pPr>
          </a:lstStyle>
          <a:p>
            <a:endParaRPr/>
          </a:p>
        </p:txBody>
      </p:sp>
      <p:sp>
        <p:nvSpPr>
          <p:cNvPr id="43" name="Google Shape;43;p6"/>
          <p:cNvSpPr txBox="1">
            <a:spLocks noGrp="1"/>
          </p:cNvSpPr>
          <p:nvPr>
            <p:ph type="body" idx="2"/>
          </p:nvPr>
        </p:nvSpPr>
        <p:spPr>
          <a:xfrm>
            <a:off x="1828800" y="5740400"/>
            <a:ext cx="12033249" cy="18764249"/>
          </a:xfrm>
          <a:prstGeom prst="rect">
            <a:avLst/>
          </a:prstGeom>
          <a:noFill/>
          <a:ln>
            <a:noFill/>
          </a:ln>
        </p:spPr>
        <p:txBody>
          <a:bodyPr spcFirstLastPara="1" wrap="square" lIns="368050" tIns="184025" rIns="368050" bIns="184025" anchor="t" anchorCtr="0"/>
          <a:lstStyle>
            <a:lvl1pPr marL="457200" lvl="0" indent="-228600" algn="l">
              <a:spcBef>
                <a:spcPts val="280"/>
              </a:spcBef>
              <a:spcAft>
                <a:spcPts val="0"/>
              </a:spcAft>
              <a:buClr>
                <a:schemeClr val="dk1"/>
              </a:buClr>
              <a:buSzPts val="1400"/>
              <a:buFont typeface="Times New Roman"/>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44" name="Google Shape;44;p6"/>
          <p:cNvSpPr txBox="1">
            <a:spLocks noGrp="1"/>
          </p:cNvSpPr>
          <p:nvPr>
            <p:ph type="dt" idx="10"/>
          </p:nvPr>
        </p:nvSpPr>
        <p:spPr>
          <a:xfrm>
            <a:off x="2743200" y="24993600"/>
            <a:ext cx="76200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12496800" y="24993600"/>
            <a:ext cx="115824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26212800" y="24993600"/>
            <a:ext cx="7620000" cy="1828800"/>
          </a:xfrm>
          <a:prstGeom prst="rect">
            <a:avLst/>
          </a:prstGeom>
          <a:noFill/>
          <a:ln>
            <a:noFill/>
          </a:ln>
        </p:spPr>
        <p:txBody>
          <a:bodyPr spcFirstLastPara="1" wrap="square" lIns="368050" tIns="184025" rIns="368050" bIns="184025" anchor="ctr" anchorCtr="0">
            <a:noAutofit/>
          </a:bodyPr>
          <a:lstStyle>
            <a:lvl1pPr marL="0" marR="0" lvl="0"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7"/>
          <p:cNvSpPr txBox="1">
            <a:spLocks noGrp="1"/>
          </p:cNvSpPr>
          <p:nvPr>
            <p:ph type="dt" idx="10"/>
          </p:nvPr>
        </p:nvSpPr>
        <p:spPr>
          <a:xfrm>
            <a:off x="2743200" y="24993600"/>
            <a:ext cx="76200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12496800" y="24993600"/>
            <a:ext cx="115824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26212800" y="24993600"/>
            <a:ext cx="7620000" cy="1828800"/>
          </a:xfrm>
          <a:prstGeom prst="rect">
            <a:avLst/>
          </a:prstGeom>
          <a:noFill/>
          <a:ln>
            <a:noFill/>
          </a:ln>
        </p:spPr>
        <p:txBody>
          <a:bodyPr spcFirstLastPara="1" wrap="square" lIns="368050" tIns="184025" rIns="368050" bIns="184025" anchor="ctr" anchorCtr="0">
            <a:noAutofit/>
          </a:bodyPr>
          <a:lstStyle>
            <a:lvl1pPr marL="0" marR="0" lvl="0"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2743200" y="2438400"/>
            <a:ext cx="31089601" cy="4572000"/>
          </a:xfrm>
          <a:prstGeom prst="rect">
            <a:avLst/>
          </a:prstGeom>
          <a:noFill/>
          <a:ln>
            <a:noFill/>
          </a:ln>
        </p:spPr>
        <p:txBody>
          <a:bodyPr spcFirstLastPara="1" wrap="square" lIns="368050" tIns="184025" rIns="368050" bIns="184025"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8"/>
          <p:cNvSpPr txBox="1">
            <a:spLocks noGrp="1"/>
          </p:cNvSpPr>
          <p:nvPr>
            <p:ph type="dt" idx="10"/>
          </p:nvPr>
        </p:nvSpPr>
        <p:spPr>
          <a:xfrm>
            <a:off x="2743200" y="24993600"/>
            <a:ext cx="76200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12496800" y="24993600"/>
            <a:ext cx="115824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26212800" y="24993600"/>
            <a:ext cx="7620000" cy="1828800"/>
          </a:xfrm>
          <a:prstGeom prst="rect">
            <a:avLst/>
          </a:prstGeom>
          <a:noFill/>
          <a:ln>
            <a:noFill/>
          </a:ln>
        </p:spPr>
        <p:txBody>
          <a:bodyPr spcFirstLastPara="1" wrap="square" lIns="368050" tIns="184025" rIns="368050" bIns="184025" anchor="ctr" anchorCtr="0">
            <a:noAutofit/>
          </a:bodyPr>
          <a:lstStyle>
            <a:lvl1pPr marL="0" marR="0" lvl="0"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1828800" y="1098550"/>
            <a:ext cx="32918401" cy="4572000"/>
          </a:xfrm>
          <a:prstGeom prst="rect">
            <a:avLst/>
          </a:prstGeom>
          <a:noFill/>
          <a:ln>
            <a:noFill/>
          </a:ln>
        </p:spPr>
        <p:txBody>
          <a:bodyPr spcFirstLastPara="1" wrap="square" lIns="368050" tIns="184025" rIns="368050" bIns="184025"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1828800" y="6140450"/>
            <a:ext cx="16160750" cy="2559050"/>
          </a:xfrm>
          <a:prstGeom prst="rect">
            <a:avLst/>
          </a:prstGeom>
          <a:noFill/>
          <a:ln>
            <a:noFill/>
          </a:ln>
        </p:spPr>
        <p:txBody>
          <a:bodyPr spcFirstLastPara="1" wrap="square" lIns="368050" tIns="184025" rIns="368050" bIns="184025" anchor="b" anchorCtr="0"/>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59" name="Google Shape;59;p9"/>
          <p:cNvSpPr txBox="1">
            <a:spLocks noGrp="1"/>
          </p:cNvSpPr>
          <p:nvPr>
            <p:ph type="body" idx="2"/>
          </p:nvPr>
        </p:nvSpPr>
        <p:spPr>
          <a:xfrm>
            <a:off x="1828800" y="8699500"/>
            <a:ext cx="16160750" cy="15805151"/>
          </a:xfrm>
          <a:prstGeom prst="rect">
            <a:avLst/>
          </a:prstGeom>
          <a:noFill/>
          <a:ln>
            <a:noFill/>
          </a:ln>
        </p:spPr>
        <p:txBody>
          <a:bodyPr spcFirstLastPara="1" wrap="square" lIns="368050" tIns="184025" rIns="368050" bIns="184025" anchor="t" anchorCtr="0"/>
          <a:lstStyle>
            <a:lvl1pPr marL="457200" lvl="0" indent="-381000" algn="l">
              <a:spcBef>
                <a:spcPts val="480"/>
              </a:spcBef>
              <a:spcAft>
                <a:spcPts val="0"/>
              </a:spcAft>
              <a:buClr>
                <a:schemeClr val="dk1"/>
              </a:buClr>
              <a:buSzPts val="2400"/>
              <a:buFont typeface="Times New Roman"/>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60" name="Google Shape;60;p9"/>
          <p:cNvSpPr txBox="1">
            <a:spLocks noGrp="1"/>
          </p:cNvSpPr>
          <p:nvPr>
            <p:ph type="body" idx="3"/>
          </p:nvPr>
        </p:nvSpPr>
        <p:spPr>
          <a:xfrm>
            <a:off x="18580100" y="6140450"/>
            <a:ext cx="16167100" cy="2559050"/>
          </a:xfrm>
          <a:prstGeom prst="rect">
            <a:avLst/>
          </a:prstGeom>
          <a:noFill/>
          <a:ln>
            <a:noFill/>
          </a:ln>
        </p:spPr>
        <p:txBody>
          <a:bodyPr spcFirstLastPara="1" wrap="square" lIns="368050" tIns="184025" rIns="368050" bIns="184025" anchor="b" anchorCtr="0"/>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61" name="Google Shape;61;p9"/>
          <p:cNvSpPr txBox="1">
            <a:spLocks noGrp="1"/>
          </p:cNvSpPr>
          <p:nvPr>
            <p:ph type="body" idx="4"/>
          </p:nvPr>
        </p:nvSpPr>
        <p:spPr>
          <a:xfrm>
            <a:off x="18580100" y="8699500"/>
            <a:ext cx="16167100" cy="15805151"/>
          </a:xfrm>
          <a:prstGeom prst="rect">
            <a:avLst/>
          </a:prstGeom>
          <a:noFill/>
          <a:ln>
            <a:noFill/>
          </a:ln>
        </p:spPr>
        <p:txBody>
          <a:bodyPr spcFirstLastPara="1" wrap="square" lIns="368050" tIns="184025" rIns="368050" bIns="184025" anchor="t" anchorCtr="0"/>
          <a:lstStyle>
            <a:lvl1pPr marL="457200" lvl="0" indent="-381000" algn="l">
              <a:spcBef>
                <a:spcPts val="480"/>
              </a:spcBef>
              <a:spcAft>
                <a:spcPts val="0"/>
              </a:spcAft>
              <a:buClr>
                <a:schemeClr val="dk1"/>
              </a:buClr>
              <a:buSzPts val="2400"/>
              <a:buFont typeface="Times New Roman"/>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62" name="Google Shape;62;p9"/>
          <p:cNvSpPr txBox="1">
            <a:spLocks noGrp="1"/>
          </p:cNvSpPr>
          <p:nvPr>
            <p:ph type="dt" idx="10"/>
          </p:nvPr>
        </p:nvSpPr>
        <p:spPr>
          <a:xfrm>
            <a:off x="2743200" y="24993600"/>
            <a:ext cx="76200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12496800" y="24993600"/>
            <a:ext cx="115824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26212800" y="24993600"/>
            <a:ext cx="7620000" cy="1828800"/>
          </a:xfrm>
          <a:prstGeom prst="rect">
            <a:avLst/>
          </a:prstGeom>
          <a:noFill/>
          <a:ln>
            <a:noFill/>
          </a:ln>
        </p:spPr>
        <p:txBody>
          <a:bodyPr spcFirstLastPara="1" wrap="square" lIns="368050" tIns="184025" rIns="368050" bIns="184025" anchor="ctr" anchorCtr="0">
            <a:noAutofit/>
          </a:bodyPr>
          <a:lstStyle>
            <a:lvl1pPr marL="0" marR="0" lvl="0"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743200" y="2438400"/>
            <a:ext cx="31089601" cy="4572000"/>
          </a:xfrm>
          <a:prstGeom prst="rect">
            <a:avLst/>
          </a:prstGeom>
          <a:noFill/>
          <a:ln>
            <a:noFill/>
          </a:ln>
        </p:spPr>
        <p:txBody>
          <a:bodyPr spcFirstLastPara="1" wrap="square" lIns="368050" tIns="184025" rIns="368050" bIns="184025"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2743200" y="7924800"/>
            <a:ext cx="15468600" cy="16459200"/>
          </a:xfrm>
          <a:prstGeom prst="rect">
            <a:avLst/>
          </a:prstGeom>
          <a:noFill/>
          <a:ln>
            <a:noFill/>
          </a:ln>
        </p:spPr>
        <p:txBody>
          <a:bodyPr spcFirstLastPara="1" wrap="square" lIns="368050" tIns="184025" rIns="368050" bIns="184025" anchor="t" anchorCtr="0"/>
          <a:lstStyle>
            <a:lvl1pPr marL="457200" lvl="0" indent="-406400" algn="l">
              <a:spcBef>
                <a:spcPts val="560"/>
              </a:spcBef>
              <a:spcAft>
                <a:spcPts val="0"/>
              </a:spcAft>
              <a:buClr>
                <a:schemeClr val="dk1"/>
              </a:buClr>
              <a:buSzPts val="2800"/>
              <a:buFont typeface="Times New Roman"/>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68" name="Google Shape;68;p10"/>
          <p:cNvSpPr txBox="1">
            <a:spLocks noGrp="1"/>
          </p:cNvSpPr>
          <p:nvPr>
            <p:ph type="body" idx="2"/>
          </p:nvPr>
        </p:nvSpPr>
        <p:spPr>
          <a:xfrm>
            <a:off x="18364200" y="7924800"/>
            <a:ext cx="15468600" cy="16459200"/>
          </a:xfrm>
          <a:prstGeom prst="rect">
            <a:avLst/>
          </a:prstGeom>
          <a:noFill/>
          <a:ln>
            <a:noFill/>
          </a:ln>
        </p:spPr>
        <p:txBody>
          <a:bodyPr spcFirstLastPara="1" wrap="square" lIns="368050" tIns="184025" rIns="368050" bIns="184025" anchor="t" anchorCtr="0"/>
          <a:lstStyle>
            <a:lvl1pPr marL="457200" lvl="0" indent="-406400" algn="l">
              <a:spcBef>
                <a:spcPts val="560"/>
              </a:spcBef>
              <a:spcAft>
                <a:spcPts val="0"/>
              </a:spcAft>
              <a:buClr>
                <a:schemeClr val="dk1"/>
              </a:buClr>
              <a:buSzPts val="2800"/>
              <a:buFont typeface="Times New Roman"/>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69" name="Google Shape;69;p10"/>
          <p:cNvSpPr txBox="1">
            <a:spLocks noGrp="1"/>
          </p:cNvSpPr>
          <p:nvPr>
            <p:ph type="dt" idx="10"/>
          </p:nvPr>
        </p:nvSpPr>
        <p:spPr>
          <a:xfrm>
            <a:off x="2743200" y="24993600"/>
            <a:ext cx="76200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12496800" y="24993600"/>
            <a:ext cx="115824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26212800" y="24993600"/>
            <a:ext cx="7620000" cy="1828800"/>
          </a:xfrm>
          <a:prstGeom prst="rect">
            <a:avLst/>
          </a:prstGeom>
          <a:noFill/>
          <a:ln>
            <a:noFill/>
          </a:ln>
        </p:spPr>
        <p:txBody>
          <a:bodyPr spcFirstLastPara="1" wrap="square" lIns="368050" tIns="184025" rIns="368050" bIns="184025" anchor="ctr" anchorCtr="0">
            <a:noAutofit/>
          </a:bodyPr>
          <a:lstStyle>
            <a:lvl1pPr marL="0" marR="0" lvl="0"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2743200" y="24993600"/>
            <a:ext cx="7620000" cy="1828800"/>
          </a:xfrm>
          <a:prstGeom prst="rect">
            <a:avLst/>
          </a:prstGeom>
          <a:noFill/>
          <a:ln>
            <a:noFill/>
          </a:ln>
        </p:spPr>
        <p:txBody>
          <a:bodyPr spcFirstLastPara="1" wrap="square" lIns="368050" tIns="184025" rIns="368050" bIns="184025" anchor="ctr" anchorCtr="0"/>
          <a:lstStyle>
            <a:lvl1pPr marR="0" lvl="0"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9pPr>
          </a:lstStyle>
          <a:p>
            <a:endParaRPr/>
          </a:p>
        </p:txBody>
      </p:sp>
      <p:sp>
        <p:nvSpPr>
          <p:cNvPr id="11" name="Google Shape;11;p1"/>
          <p:cNvSpPr txBox="1">
            <a:spLocks noGrp="1"/>
          </p:cNvSpPr>
          <p:nvPr>
            <p:ph type="ftr" idx="11"/>
          </p:nvPr>
        </p:nvSpPr>
        <p:spPr>
          <a:xfrm>
            <a:off x="12496800" y="24993600"/>
            <a:ext cx="11582400" cy="1828800"/>
          </a:xfrm>
          <a:prstGeom prst="rect">
            <a:avLst/>
          </a:prstGeom>
          <a:noFill/>
          <a:ln>
            <a:noFill/>
          </a:ln>
        </p:spPr>
        <p:txBody>
          <a:bodyPr spcFirstLastPara="1" wrap="square" lIns="368050" tIns="184025" rIns="368050" bIns="184025" anchor="ctr" anchorCtr="0"/>
          <a:lstStyle>
            <a:lvl1pPr marR="0" lvl="0"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sldNum" idx="12"/>
          </p:nvPr>
        </p:nvSpPr>
        <p:spPr>
          <a:xfrm>
            <a:off x="26212800" y="24993600"/>
            <a:ext cx="7620000" cy="1828800"/>
          </a:xfrm>
          <a:prstGeom prst="rect">
            <a:avLst/>
          </a:prstGeom>
          <a:noFill/>
          <a:ln>
            <a:noFill/>
          </a:ln>
        </p:spPr>
        <p:txBody>
          <a:bodyPr spcFirstLastPara="1" wrap="square" lIns="368050" tIns="184025" rIns="368050" bIns="184025" anchor="ctr" anchorCtr="0">
            <a:noAutofit/>
          </a:bodyPr>
          <a:lstStyle>
            <a:lvl1pPr marL="0" marR="0" lvl="0" indent="0" algn="r" rtl="0">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3" name="Google Shape;13;p1"/>
          <p:cNvSpPr txBox="1">
            <a:spLocks noGrp="1"/>
          </p:cNvSpPr>
          <p:nvPr>
            <p:ph type="title"/>
          </p:nvPr>
        </p:nvSpPr>
        <p:spPr>
          <a:xfrm>
            <a:off x="2743200" y="2438400"/>
            <a:ext cx="31089601" cy="4572000"/>
          </a:xfrm>
          <a:prstGeom prst="rect">
            <a:avLst/>
          </a:prstGeom>
          <a:noFill/>
          <a:ln>
            <a:noFill/>
          </a:ln>
        </p:spPr>
        <p:txBody>
          <a:bodyPr spcFirstLastPara="1" wrap="square" lIns="368050" tIns="184025" rIns="368050" bIns="184025" anchor="ctr" anchorCtr="0"/>
          <a:lstStyle>
            <a:lvl1pPr marR="0" lvl="0"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body" idx="1"/>
          </p:nvPr>
        </p:nvSpPr>
        <p:spPr>
          <a:xfrm>
            <a:off x="2743200" y="7924800"/>
            <a:ext cx="31089601" cy="16459200"/>
          </a:xfrm>
          <a:prstGeom prst="rect">
            <a:avLst/>
          </a:prstGeom>
          <a:noFill/>
          <a:ln>
            <a:noFill/>
          </a:ln>
        </p:spPr>
        <p:txBody>
          <a:bodyPr spcFirstLastPara="1" wrap="square" lIns="368050" tIns="184025" rIns="368050" bIns="184025" anchor="t" anchorCtr="0"/>
          <a:lstStyle>
            <a:lvl1pPr marL="457200" marR="0" lvl="0" indent="-1066800" algn="l" rtl="0">
              <a:spcBef>
                <a:spcPts val="2640"/>
              </a:spcBef>
              <a:spcAft>
                <a:spcPts val="0"/>
              </a:spcAft>
              <a:buClr>
                <a:schemeClr val="dk1"/>
              </a:buClr>
              <a:buSzPts val="13200"/>
              <a:buFont typeface="Times New Roman"/>
              <a:buChar char="•"/>
              <a:defRPr sz="13200" b="0" i="0" u="none" strike="noStrike" cap="none">
                <a:solidFill>
                  <a:schemeClr val="dk1"/>
                </a:solidFill>
                <a:latin typeface="Times New Roman"/>
                <a:ea typeface="Times New Roman"/>
                <a:cs typeface="Times New Roman"/>
                <a:sym typeface="Times New Roman"/>
              </a:defRPr>
            </a:lvl1pPr>
            <a:lvl2pPr marL="914400" marR="0" lvl="1" indent="-939800" algn="l" rtl="0">
              <a:spcBef>
                <a:spcPts val="2240"/>
              </a:spcBef>
              <a:spcAft>
                <a:spcPts val="0"/>
              </a:spcAft>
              <a:buClr>
                <a:schemeClr val="dk1"/>
              </a:buClr>
              <a:buSzPts val="11200"/>
              <a:buFont typeface="Times New Roman"/>
              <a:buChar char="–"/>
              <a:defRPr sz="11200" b="0" i="0" u="none" strike="noStrike" cap="none">
                <a:solidFill>
                  <a:schemeClr val="dk1"/>
                </a:solidFill>
                <a:latin typeface="Times New Roman"/>
                <a:ea typeface="Times New Roman"/>
                <a:cs typeface="Times New Roman"/>
                <a:sym typeface="Times New Roman"/>
              </a:defRPr>
            </a:lvl2pPr>
            <a:lvl3pPr marL="1371600" marR="0" lvl="2" indent="-838200" algn="l" rtl="0">
              <a:spcBef>
                <a:spcPts val="1920"/>
              </a:spcBef>
              <a:spcAft>
                <a:spcPts val="0"/>
              </a:spcAft>
              <a:buClr>
                <a:schemeClr val="dk1"/>
              </a:buClr>
              <a:buSzPts val="9600"/>
              <a:buFont typeface="Times New Roman"/>
              <a:buChar char="•"/>
              <a:defRPr sz="9600" b="0" i="0" u="none" strike="noStrike" cap="none">
                <a:solidFill>
                  <a:schemeClr val="dk1"/>
                </a:solidFill>
                <a:latin typeface="Times New Roman"/>
                <a:ea typeface="Times New Roman"/>
                <a:cs typeface="Times New Roman"/>
                <a:sym typeface="Times New Roman"/>
              </a:defRPr>
            </a:lvl3pPr>
            <a:lvl4pPr marL="1828800" marR="0" lvl="3" indent="-736600" algn="l" rtl="0">
              <a:spcBef>
                <a:spcPts val="1600"/>
              </a:spcBef>
              <a:spcAft>
                <a:spcPts val="0"/>
              </a:spcAft>
              <a:buClr>
                <a:schemeClr val="dk1"/>
              </a:buClr>
              <a:buSzPts val="8000"/>
              <a:buFont typeface="Times New Roman"/>
              <a:buChar char="–"/>
              <a:defRPr sz="8000" b="0" i="0" u="none" strike="noStrike" cap="none">
                <a:solidFill>
                  <a:schemeClr val="dk1"/>
                </a:solidFill>
                <a:latin typeface="Times New Roman"/>
                <a:ea typeface="Times New Roman"/>
                <a:cs typeface="Times New Roman"/>
                <a:sym typeface="Times New Roman"/>
              </a:defRPr>
            </a:lvl4pPr>
            <a:lvl5pPr marL="2286000" marR="0" lvl="4" indent="-736600" algn="l" rtl="0">
              <a:spcBef>
                <a:spcPts val="1600"/>
              </a:spcBef>
              <a:spcAft>
                <a:spcPts val="0"/>
              </a:spcAft>
              <a:buClr>
                <a:schemeClr val="dk1"/>
              </a:buClr>
              <a:buSzPts val="8000"/>
              <a:buFont typeface="Times New Roman"/>
              <a:buChar char="•"/>
              <a:defRPr sz="8000" b="0" i="0" u="none" strike="noStrike" cap="none">
                <a:solidFill>
                  <a:schemeClr val="dk1"/>
                </a:solidFill>
                <a:latin typeface="Times New Roman"/>
                <a:ea typeface="Times New Roman"/>
                <a:cs typeface="Times New Roman"/>
                <a:sym typeface="Times New Roman"/>
              </a:defRPr>
            </a:lvl5pPr>
            <a:lvl6pPr marL="2743200" marR="0" lvl="5" indent="-736600" algn="l" rtl="0">
              <a:spcBef>
                <a:spcPts val="1600"/>
              </a:spcBef>
              <a:spcAft>
                <a:spcPts val="0"/>
              </a:spcAft>
              <a:buClr>
                <a:schemeClr val="dk1"/>
              </a:buClr>
              <a:buSzPts val="8000"/>
              <a:buFont typeface="Times New Roman"/>
              <a:buChar char="•"/>
              <a:defRPr sz="8000" b="0" i="0" u="none" strike="noStrike" cap="none">
                <a:solidFill>
                  <a:schemeClr val="dk1"/>
                </a:solidFill>
                <a:latin typeface="Times New Roman"/>
                <a:ea typeface="Times New Roman"/>
                <a:cs typeface="Times New Roman"/>
                <a:sym typeface="Times New Roman"/>
              </a:defRPr>
            </a:lvl6pPr>
            <a:lvl7pPr marL="3200400" marR="0" lvl="6" indent="-736600" algn="l" rtl="0">
              <a:spcBef>
                <a:spcPts val="1600"/>
              </a:spcBef>
              <a:spcAft>
                <a:spcPts val="0"/>
              </a:spcAft>
              <a:buClr>
                <a:schemeClr val="dk1"/>
              </a:buClr>
              <a:buSzPts val="8000"/>
              <a:buFont typeface="Times New Roman"/>
              <a:buChar char="•"/>
              <a:defRPr sz="8000" b="0" i="0" u="none" strike="noStrike" cap="none">
                <a:solidFill>
                  <a:schemeClr val="dk1"/>
                </a:solidFill>
                <a:latin typeface="Times New Roman"/>
                <a:ea typeface="Times New Roman"/>
                <a:cs typeface="Times New Roman"/>
                <a:sym typeface="Times New Roman"/>
              </a:defRPr>
            </a:lvl7pPr>
            <a:lvl8pPr marL="3657600" marR="0" lvl="7" indent="-736600" algn="l" rtl="0">
              <a:spcBef>
                <a:spcPts val="1600"/>
              </a:spcBef>
              <a:spcAft>
                <a:spcPts val="0"/>
              </a:spcAft>
              <a:buClr>
                <a:schemeClr val="dk1"/>
              </a:buClr>
              <a:buSzPts val="8000"/>
              <a:buFont typeface="Times New Roman"/>
              <a:buChar char="•"/>
              <a:defRPr sz="8000" b="0" i="0" u="none" strike="noStrike" cap="none">
                <a:solidFill>
                  <a:schemeClr val="dk1"/>
                </a:solidFill>
                <a:latin typeface="Times New Roman"/>
                <a:ea typeface="Times New Roman"/>
                <a:cs typeface="Times New Roman"/>
                <a:sym typeface="Times New Roman"/>
              </a:defRPr>
            </a:lvl8pPr>
            <a:lvl9pPr marL="4114800" marR="0" lvl="8" indent="-736600" algn="l" rtl="0">
              <a:spcBef>
                <a:spcPts val="1600"/>
              </a:spcBef>
              <a:spcAft>
                <a:spcPts val="0"/>
              </a:spcAft>
              <a:buClr>
                <a:schemeClr val="dk1"/>
              </a:buClr>
              <a:buSzPts val="8000"/>
              <a:buFont typeface="Times New Roman"/>
              <a:buChar char="•"/>
              <a:defRPr sz="8000" b="0" i="0" u="none" strike="noStrike" cap="none">
                <a:solidFill>
                  <a:schemeClr val="dk1"/>
                </a:solidFill>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tif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5938361" y="342258"/>
            <a:ext cx="24231600" cy="1524000"/>
          </a:xfrm>
          <a:prstGeom prst="rect">
            <a:avLst/>
          </a:prstGeom>
          <a:noFill/>
          <a:ln>
            <a:noFill/>
          </a:ln>
        </p:spPr>
        <p:txBody>
          <a:bodyPr spcFirstLastPara="1" wrap="square" lIns="368050" tIns="184025" rIns="368050" bIns="184025" anchor="ctr" anchorCtr="0">
            <a:noAutofit/>
          </a:bodyPr>
          <a:lstStyle/>
          <a:p>
            <a:pPr lvl="0">
              <a:buClr>
                <a:srgbClr val="C00000"/>
              </a:buClr>
              <a:buSzPts val="7200"/>
            </a:pPr>
            <a:r>
              <a:rPr lang="en-US" altLang="en-US" sz="7200" b="1" dirty="0">
                <a:solidFill>
                  <a:srgbClr val="C00000"/>
                </a:solidFill>
              </a:rPr>
              <a:t>Improved Unsupervised Style Transfer - Mask Cycle-GAN</a:t>
            </a:r>
            <a:endParaRPr b="1" dirty="0">
              <a:solidFill>
                <a:srgbClr val="C00000"/>
              </a:solidFill>
            </a:endParaRPr>
          </a:p>
        </p:txBody>
      </p:sp>
      <p:sp>
        <p:nvSpPr>
          <p:cNvPr id="90" name="Google Shape;90;p13"/>
          <p:cNvSpPr txBox="1"/>
          <p:nvPr/>
        </p:nvSpPr>
        <p:spPr>
          <a:xfrm>
            <a:off x="1136943" y="3452823"/>
            <a:ext cx="10363200" cy="8680816"/>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Times New Roman"/>
              <a:ea typeface="Times New Roman"/>
              <a:cs typeface="Times New Roman"/>
              <a:sym typeface="Times New Roman"/>
            </a:endParaRPr>
          </a:p>
        </p:txBody>
      </p:sp>
      <p:sp>
        <p:nvSpPr>
          <p:cNvPr id="91" name="Google Shape;91;p13"/>
          <p:cNvSpPr txBox="1"/>
          <p:nvPr/>
        </p:nvSpPr>
        <p:spPr>
          <a:xfrm>
            <a:off x="11829593" y="3452823"/>
            <a:ext cx="11907300" cy="22586731"/>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2800"/>
            </a:pPr>
            <a:endParaRPr lang="en-US" sz="2800" b="1" dirty="0">
              <a:solidFill>
                <a:schemeClr val="dk1"/>
              </a:solidFill>
              <a:latin typeface="Times New Roman"/>
              <a:ea typeface="Times New Roman"/>
              <a:cs typeface="Times New Roman"/>
              <a:sym typeface="Times New Roman"/>
            </a:endParaRPr>
          </a:p>
        </p:txBody>
      </p:sp>
      <p:sp>
        <p:nvSpPr>
          <p:cNvPr id="94" name="Google Shape;94;p13"/>
          <p:cNvSpPr txBox="1"/>
          <p:nvPr/>
        </p:nvSpPr>
        <p:spPr>
          <a:xfrm>
            <a:off x="1145643" y="3565180"/>
            <a:ext cx="10430700" cy="4146689"/>
          </a:xfrm>
          <a:prstGeom prst="rect">
            <a:avLst/>
          </a:prstGeom>
          <a:noFill/>
          <a:ln>
            <a:noFill/>
          </a:ln>
        </p:spPr>
        <p:txBody>
          <a:bodyPr spcFirstLastPara="1" wrap="square" lIns="368050" tIns="184025" rIns="368050" bIns="184025" anchor="t" anchorCtr="0">
            <a:noAutofit/>
          </a:bodyPr>
          <a:lstStyle/>
          <a:p>
            <a:pPr marL="0" marR="0" lvl="0" indent="0" algn="just" rtl="0">
              <a:lnSpc>
                <a:spcPct val="100000"/>
              </a:lnSpc>
              <a:spcBef>
                <a:spcPts val="0"/>
              </a:spcBef>
              <a:spcAft>
                <a:spcPts val="0"/>
              </a:spcAft>
              <a:buClr>
                <a:schemeClr val="dk1"/>
              </a:buClr>
              <a:buSzPts val="2800"/>
              <a:buFont typeface="Arial"/>
              <a:buNone/>
            </a:pPr>
            <a:r>
              <a:rPr lang="en-US" sz="4000" b="1" dirty="0">
                <a:solidFill>
                  <a:srgbClr val="C00000"/>
                </a:solidFill>
                <a:latin typeface="Times New Roman" panose="02020603050405020304" pitchFamily="18" charset="0"/>
                <a:cs typeface="Times New Roman" panose="02020603050405020304" pitchFamily="18" charset="0"/>
              </a:rPr>
              <a:t>Introduction</a:t>
            </a:r>
          </a:p>
          <a:p>
            <a:pPr marL="0" marR="0" lvl="0" indent="0" algn="just" rtl="0">
              <a:lnSpc>
                <a:spcPct val="100000"/>
              </a:lnSpc>
              <a:spcBef>
                <a:spcPts val="0"/>
              </a:spcBef>
              <a:spcAft>
                <a:spcPts val="0"/>
              </a:spcAft>
              <a:buClr>
                <a:schemeClr val="dk1"/>
              </a:buClr>
              <a:buSzPts val="2800"/>
              <a:buFont typeface="Arial"/>
              <a:buNone/>
            </a:pPr>
            <a:endParaRPr lang="en-US" b="1" dirty="0">
              <a:solidFill>
                <a:schemeClr val="dk1"/>
              </a:solidFill>
              <a:latin typeface="Times New Roman" panose="02020603050405020304" pitchFamily="18" charset="0"/>
              <a:cs typeface="Times New Roman" panose="02020603050405020304" pitchFamily="18" charset="0"/>
            </a:endParaRPr>
          </a:p>
          <a:p>
            <a:pPr>
              <a:buClr>
                <a:schemeClr val="dk1"/>
              </a:buClr>
              <a:buSzPts val="2800"/>
            </a:pPr>
            <a:r>
              <a:rPr lang="en-US" sz="2800" dirty="0">
                <a:solidFill>
                  <a:schemeClr val="dk1"/>
                </a:solidFill>
                <a:latin typeface="Times New Roman"/>
                <a:cs typeface="Times New Roman"/>
              </a:rPr>
              <a:t>Cycle-GAN has achieved great results in unsupervised style transfer. However, it is sometimes not precise. For example, in figure 1, when the original Cycle-GAN transfers a horse to zebra, it applies stripes to not only the horse body, but also the human riding the horse. Besides, the background of the image is also patternized with stripes and rendered a lower saturation than the input. </a:t>
            </a:r>
          </a:p>
        </p:txBody>
      </p:sp>
      <p:sp>
        <p:nvSpPr>
          <p:cNvPr id="95" name="Google Shape;95;p13"/>
          <p:cNvSpPr txBox="1"/>
          <p:nvPr/>
        </p:nvSpPr>
        <p:spPr>
          <a:xfrm>
            <a:off x="11620793" y="3484355"/>
            <a:ext cx="10248900" cy="925512"/>
          </a:xfrm>
          <a:prstGeom prst="rect">
            <a:avLst/>
          </a:prstGeom>
          <a:noFill/>
          <a:ln>
            <a:noFill/>
          </a:ln>
        </p:spPr>
        <p:txBody>
          <a:bodyPr spcFirstLastPara="1" wrap="square" lIns="368050" tIns="184025" rIns="368050" bIns="184025" anchor="t" anchorCtr="0">
            <a:noAutofit/>
          </a:bodyPr>
          <a:lstStyle/>
          <a:p>
            <a:pPr marL="0" marR="0" lvl="0" indent="228600" algn="l" rtl="0">
              <a:lnSpc>
                <a:spcPct val="100000"/>
              </a:lnSpc>
              <a:spcBef>
                <a:spcPts val="0"/>
              </a:spcBef>
              <a:spcAft>
                <a:spcPts val="0"/>
              </a:spcAft>
              <a:buClr>
                <a:schemeClr val="dk1"/>
              </a:buClr>
              <a:buSzPts val="3600"/>
              <a:buFont typeface="Arial"/>
              <a:buNone/>
            </a:pPr>
            <a:endParaRPr sz="2800">
              <a:solidFill>
                <a:schemeClr val="dk1"/>
              </a:solidFill>
              <a:latin typeface="Times New Roman"/>
              <a:ea typeface="Times New Roman"/>
              <a:cs typeface="Times New Roman"/>
              <a:sym typeface="Times New Roman"/>
            </a:endParaRPr>
          </a:p>
        </p:txBody>
      </p:sp>
      <p:sp>
        <p:nvSpPr>
          <p:cNvPr id="98" name="Google Shape;98;p13"/>
          <p:cNvSpPr txBox="1"/>
          <p:nvPr/>
        </p:nvSpPr>
        <p:spPr>
          <a:xfrm>
            <a:off x="11690643" y="21772355"/>
            <a:ext cx="10363200" cy="3292475"/>
          </a:xfrm>
          <a:prstGeom prst="rect">
            <a:avLst/>
          </a:prstGeom>
          <a:noFill/>
          <a:ln>
            <a:noFill/>
          </a:ln>
        </p:spPr>
        <p:txBody>
          <a:bodyPr spcFirstLastPara="1" wrap="square" lIns="365525" tIns="182750" rIns="365525" bIns="182750" anchor="t" anchorCtr="0">
            <a:noAutofit/>
          </a:bodyPr>
          <a:lstStyle/>
          <a:p>
            <a:pPr marL="0" marR="0" lvl="0" indent="0" algn="l" rtl="0">
              <a:lnSpc>
                <a:spcPct val="100000"/>
              </a:lnSpc>
              <a:spcBef>
                <a:spcPts val="0"/>
              </a:spcBef>
              <a:spcAft>
                <a:spcPts val="0"/>
              </a:spcAft>
              <a:buClr>
                <a:schemeClr val="dk1"/>
              </a:buClr>
              <a:buSzPts val="9600"/>
              <a:buFont typeface="Times New Roman"/>
              <a:buNone/>
            </a:pPr>
            <a:endParaRPr sz="9600" b="0" i="0" u="none">
              <a:solidFill>
                <a:schemeClr val="lt1"/>
              </a:solidFill>
              <a:latin typeface="Times New Roman"/>
              <a:ea typeface="Times New Roman"/>
              <a:cs typeface="Times New Roman"/>
              <a:sym typeface="Times New Roman"/>
            </a:endParaRPr>
          </a:p>
          <a:p>
            <a:pPr marL="0" marR="0" lvl="0" indent="0" algn="l" rtl="0">
              <a:lnSpc>
                <a:spcPct val="100000"/>
              </a:lnSpc>
              <a:spcBef>
                <a:spcPts val="1600"/>
              </a:spcBef>
              <a:spcAft>
                <a:spcPts val="0"/>
              </a:spcAft>
              <a:buClr>
                <a:schemeClr val="dk1"/>
              </a:buClr>
              <a:buSzPts val="3200"/>
              <a:buFont typeface="Times New Roman"/>
              <a:buNone/>
            </a:pPr>
            <a:endParaRPr sz="3200" b="0" i="0" u="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b="0" i="0" u="none">
              <a:solidFill>
                <a:schemeClr val="lt1"/>
              </a:solidFill>
              <a:latin typeface="Times New Roman"/>
              <a:ea typeface="Times New Roman"/>
              <a:cs typeface="Times New Roman"/>
              <a:sym typeface="Times New Roman"/>
            </a:endParaRPr>
          </a:p>
        </p:txBody>
      </p:sp>
      <p:sp>
        <p:nvSpPr>
          <p:cNvPr id="99" name="Google Shape;99;p13"/>
          <p:cNvSpPr txBox="1"/>
          <p:nvPr/>
        </p:nvSpPr>
        <p:spPr>
          <a:xfrm>
            <a:off x="22231643" y="19943555"/>
            <a:ext cx="698500" cy="836612"/>
          </a:xfrm>
          <a:prstGeom prst="rect">
            <a:avLst/>
          </a:prstGeom>
          <a:noFill/>
          <a:ln>
            <a:noFill/>
          </a:ln>
        </p:spPr>
        <p:txBody>
          <a:bodyPr spcFirstLastPara="1" wrap="square" lIns="349025" tIns="174500" rIns="349025" bIns="174500" anchor="t" anchorCtr="0">
            <a:noAutofit/>
          </a:bodyPr>
          <a:lstStyle/>
          <a:p>
            <a:pPr marL="0" marR="0" lvl="0" indent="0" algn="l" rtl="0">
              <a:lnSpc>
                <a:spcPct val="100000"/>
              </a:lnSpc>
              <a:spcBef>
                <a:spcPts val="0"/>
              </a:spcBef>
              <a:spcAft>
                <a:spcPts val="0"/>
              </a:spcAft>
              <a:buNone/>
            </a:pPr>
            <a:endParaRPr sz="3200" b="0" i="0" u="none">
              <a:solidFill>
                <a:schemeClr val="dk1"/>
              </a:solidFill>
              <a:latin typeface="Times New Roman"/>
              <a:ea typeface="Times New Roman"/>
              <a:cs typeface="Times New Roman"/>
              <a:sym typeface="Times New Roman"/>
            </a:endParaRPr>
          </a:p>
        </p:txBody>
      </p:sp>
      <p:grpSp>
        <p:nvGrpSpPr>
          <p:cNvPr id="8" name="Group 7">
            <a:extLst>
              <a:ext uri="{FF2B5EF4-FFF2-40B4-BE49-F238E27FC236}">
                <a16:creationId xmlns:a16="http://schemas.microsoft.com/office/drawing/2014/main" id="{A20410E5-78D8-3A4A-BD74-3CE5C4AEFA6B}"/>
              </a:ext>
            </a:extLst>
          </p:cNvPr>
          <p:cNvGrpSpPr/>
          <p:nvPr/>
        </p:nvGrpSpPr>
        <p:grpSpPr>
          <a:xfrm>
            <a:off x="1145643" y="12568049"/>
            <a:ext cx="10363200" cy="11227490"/>
            <a:chOff x="983274" y="8295322"/>
            <a:chExt cx="10361126" cy="7154954"/>
          </a:xfrm>
        </p:grpSpPr>
        <p:sp>
          <p:nvSpPr>
            <p:cNvPr id="97" name="Google Shape;97;p13"/>
            <p:cNvSpPr txBox="1"/>
            <p:nvPr/>
          </p:nvSpPr>
          <p:spPr>
            <a:xfrm rot="10800000" flipH="1">
              <a:off x="986600" y="8295322"/>
              <a:ext cx="10357800" cy="5614735"/>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p:txBody>
        </p:sp>
        <p:sp>
          <p:nvSpPr>
            <p:cNvPr id="101" name="Google Shape;101;p13"/>
            <p:cNvSpPr txBox="1"/>
            <p:nvPr/>
          </p:nvSpPr>
          <p:spPr>
            <a:xfrm>
              <a:off x="983274" y="8313587"/>
              <a:ext cx="10357799" cy="7136689"/>
            </a:xfrm>
            <a:prstGeom prst="rect">
              <a:avLst/>
            </a:prstGeom>
            <a:noFill/>
            <a:ln>
              <a:noFill/>
            </a:ln>
          </p:spPr>
          <p:txBody>
            <a:bodyPr spcFirstLastPara="1" wrap="square" lIns="368050" tIns="184025" rIns="368050" bIns="184025" anchor="t" anchorCtr="0">
              <a:noAutofit/>
            </a:bodyPr>
            <a:lstStyle/>
            <a:p>
              <a:pPr marL="0" marR="0" lvl="0" indent="0" algn="l" rtl="0">
                <a:lnSpc>
                  <a:spcPct val="100000"/>
                </a:lnSpc>
                <a:spcBef>
                  <a:spcPts val="0"/>
                </a:spcBef>
                <a:spcAft>
                  <a:spcPts val="0"/>
                </a:spcAft>
                <a:buClr>
                  <a:schemeClr val="dk1"/>
                </a:buClr>
                <a:buSzPts val="2800"/>
                <a:buFont typeface="Arial"/>
                <a:buNone/>
              </a:pPr>
              <a:endParaRPr lang="en-US" sz="800" b="1" dirty="0">
                <a:solidFill>
                  <a:srgbClr val="C00000"/>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Arial"/>
                <a:buNone/>
              </a:pPr>
              <a:r>
                <a:rPr lang="en-US" sz="4000" b="1" dirty="0">
                  <a:solidFill>
                    <a:srgbClr val="C00000"/>
                  </a:solidFill>
                  <a:latin typeface="Times New Roman" panose="02020603050405020304" pitchFamily="18" charset="0"/>
                  <a:cs typeface="Times New Roman" panose="02020603050405020304" pitchFamily="18" charset="0"/>
                </a:rPr>
                <a:t>Related Work</a:t>
              </a:r>
              <a:endParaRPr sz="4000" b="1" dirty="0">
                <a:solidFill>
                  <a:srgbClr val="C00000"/>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Arial"/>
                <a:buNone/>
              </a:pPr>
              <a:endParaRPr lang="en-US" b="1" dirty="0">
                <a:solidFill>
                  <a:schemeClr val="dk1"/>
                </a:solidFill>
              </a:endParaRPr>
            </a:p>
            <a:p>
              <a:pPr marL="457200" indent="-457200">
                <a:buClr>
                  <a:schemeClr val="dk1"/>
                </a:buClr>
                <a:buSzPts val="2800"/>
                <a:buFont typeface="Arial" panose="020B0604020202020204" pitchFamily="34" charset="0"/>
                <a:buChar char="•"/>
              </a:pPr>
              <a:r>
                <a:rPr lang="en-US" sz="2800" b="1" dirty="0">
                  <a:solidFill>
                    <a:schemeClr val="dk1"/>
                  </a:solidFill>
                  <a:latin typeface="Times New Roman"/>
                  <a:ea typeface="Times New Roman"/>
                  <a:cs typeface="Times New Roman"/>
                  <a:sym typeface="Times New Roman"/>
                </a:rPr>
                <a:t>Cycle-GAN</a:t>
              </a:r>
            </a:p>
            <a:p>
              <a:pPr>
                <a:buClr>
                  <a:schemeClr val="dk1"/>
                </a:buClr>
                <a:buSzPts val="2800"/>
              </a:pPr>
              <a:endParaRPr lang="en-US" sz="1000" dirty="0">
                <a:solidFill>
                  <a:schemeClr val="dk1"/>
                </a:solidFill>
                <a:latin typeface="Times New Roman"/>
                <a:cs typeface="Times New Roman"/>
              </a:endParaRPr>
            </a:p>
            <a:p>
              <a:pPr>
                <a:buClr>
                  <a:schemeClr val="dk1"/>
                </a:buClr>
                <a:buSzPts val="2800"/>
              </a:pPr>
              <a:r>
                <a:rPr lang="en-US" sz="2800" dirty="0">
                  <a:solidFill>
                    <a:schemeClr val="dk1"/>
                  </a:solidFill>
                  <a:latin typeface="Times New Roman"/>
                  <a:cs typeface="Times New Roman"/>
                </a:rPr>
                <a:t>Cycle-GAN adds a second generator which converts a generated image back. There is a constraint as it needs to keep the difference between input and converted back image down. </a:t>
              </a:r>
            </a:p>
            <a:p>
              <a:pPr lvl="0">
                <a:buClr>
                  <a:schemeClr val="dk1"/>
                </a:buClr>
                <a:buSzPts val="2800"/>
              </a:pPr>
              <a:endParaRPr lang="en-US" sz="2200" dirty="0">
                <a:solidFill>
                  <a:schemeClr val="dk1"/>
                </a:solidFill>
                <a:latin typeface="Times New Roman"/>
                <a:cs typeface="Times New Roman"/>
              </a:endParaRPr>
            </a:p>
            <a:p>
              <a:pPr lvl="0">
                <a:buClr>
                  <a:schemeClr val="dk1"/>
                </a:buClr>
                <a:buSzPts val="2800"/>
              </a:pPr>
              <a:r>
                <a:rPr lang="en-US" sz="2800" dirty="0">
                  <a:solidFill>
                    <a:schemeClr val="dk1"/>
                  </a:solidFill>
                  <a:latin typeface="Times New Roman"/>
                  <a:cs typeface="Times New Roman"/>
                </a:rPr>
                <a:t>Cycle-GAN fails to identify objects within output images. For example, when trying to convert an image of horse to an image of zebra, the saturation of the output background will be reduced because of the black and white stripes on zebras. Our project plans to reduce this side effect so that only the object that needs to be transferred with the style will be rendered. </a:t>
              </a:r>
            </a:p>
            <a:p>
              <a:pPr lvl="0">
                <a:buClr>
                  <a:schemeClr val="dk1"/>
                </a:buClr>
                <a:buSzPts val="2800"/>
              </a:pPr>
              <a:endParaRPr lang="en-US" sz="2800" dirty="0">
                <a:solidFill>
                  <a:schemeClr val="dk1"/>
                </a:solidFill>
                <a:latin typeface="Times New Roman"/>
                <a:cs typeface="Times New Roman"/>
              </a:endParaRPr>
            </a:p>
            <a:p>
              <a:pPr marL="457200" lvl="0" indent="-457200">
                <a:buClr>
                  <a:schemeClr val="dk1"/>
                </a:buClr>
                <a:buSzPts val="2800"/>
                <a:buFont typeface="Arial" panose="020B0604020202020204" pitchFamily="34" charset="0"/>
                <a:buChar char="•"/>
              </a:pPr>
              <a:r>
                <a:rPr lang="en-US" sz="2800" b="1" dirty="0">
                  <a:solidFill>
                    <a:schemeClr val="dk1"/>
                  </a:solidFill>
                  <a:latin typeface="Times New Roman"/>
                  <a:cs typeface="Times New Roman"/>
                </a:rPr>
                <a:t>Mask R-CNN</a:t>
              </a:r>
            </a:p>
            <a:p>
              <a:pPr lvl="0">
                <a:buClr>
                  <a:schemeClr val="dk1"/>
                </a:buClr>
                <a:buSzPts val="2800"/>
              </a:pPr>
              <a:endParaRPr lang="en-US" sz="1000" dirty="0">
                <a:solidFill>
                  <a:schemeClr val="dk1"/>
                </a:solidFill>
                <a:latin typeface="Times New Roman"/>
                <a:cs typeface="Times New Roman"/>
              </a:endParaRPr>
            </a:p>
            <a:p>
              <a:pPr>
                <a:buClr>
                  <a:schemeClr val="dk1"/>
                </a:buClr>
                <a:buSzPts val="2800"/>
              </a:pPr>
              <a:r>
                <a:rPr lang="en-US" sz="2800" dirty="0">
                  <a:solidFill>
                    <a:schemeClr val="dk1"/>
                  </a:solidFill>
                  <a:latin typeface="Times New Roman"/>
                  <a:cs typeface="Times New Roman"/>
                </a:rPr>
                <a:t>They present a conceptually simple, flexible and general framework for object instance segmentation. The applied approach efficiently detects objects in image while simultaneously generating a high-quality segmentation mask for each instance.</a:t>
              </a:r>
            </a:p>
            <a:p>
              <a:pPr lvl="0">
                <a:buClr>
                  <a:schemeClr val="dk1"/>
                </a:buClr>
                <a:buSzPts val="2800"/>
              </a:pPr>
              <a:endParaRPr sz="2800" dirty="0">
                <a:solidFill>
                  <a:schemeClr val="dk1"/>
                </a:solidFill>
                <a:latin typeface="Times New Roman"/>
                <a:cs typeface="Times New Roman"/>
              </a:endParaRPr>
            </a:p>
            <a:p>
              <a:pPr marL="0" marR="0" lvl="0" indent="0" algn="l" rtl="0">
                <a:lnSpc>
                  <a:spcPct val="100000"/>
                </a:lnSpc>
                <a:spcBef>
                  <a:spcPts val="0"/>
                </a:spcBef>
                <a:spcAft>
                  <a:spcPts val="0"/>
                </a:spcAft>
                <a:buClr>
                  <a:schemeClr val="dk1"/>
                </a:buClr>
                <a:buSzPts val="2800"/>
                <a:buFont typeface="Times New Roman"/>
                <a:buNone/>
              </a:pPr>
              <a:endParaRPr sz="2800" dirty="0">
                <a:solidFill>
                  <a:schemeClr val="dk1"/>
                </a:solidFill>
                <a:latin typeface="Times New Roman"/>
                <a:ea typeface="Times New Roman"/>
                <a:cs typeface="Times New Roman"/>
                <a:sym typeface="Times New Roman"/>
              </a:endParaRPr>
            </a:p>
          </p:txBody>
        </p:sp>
      </p:grpSp>
      <p:sp>
        <p:nvSpPr>
          <p:cNvPr id="103" name="Google Shape;103;p13"/>
          <p:cNvSpPr txBox="1"/>
          <p:nvPr/>
        </p:nvSpPr>
        <p:spPr>
          <a:xfrm>
            <a:off x="24063043" y="3462155"/>
            <a:ext cx="11681400" cy="6962499"/>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50800" marR="0" lvl="0" algn="l" rtl="0">
              <a:lnSpc>
                <a:spcPct val="100000"/>
              </a:lnSpc>
              <a:spcBef>
                <a:spcPts val="0"/>
              </a:spcBef>
              <a:spcAft>
                <a:spcPts val="0"/>
              </a:spcAft>
              <a:buClr>
                <a:schemeClr val="dk1"/>
              </a:buClr>
              <a:buSzPts val="2800"/>
            </a:pPr>
            <a:endParaRPr sz="2800" dirty="0">
              <a:solidFill>
                <a:schemeClr val="dk1"/>
              </a:solidFill>
              <a:latin typeface="Times New Roman"/>
              <a:ea typeface="Times New Roman"/>
              <a:cs typeface="Times New Roman"/>
              <a:sym typeface="Times New Roman"/>
            </a:endParaRPr>
          </a:p>
        </p:txBody>
      </p:sp>
      <p:sp>
        <p:nvSpPr>
          <p:cNvPr id="104" name="Google Shape;104;p13"/>
          <p:cNvSpPr txBox="1"/>
          <p:nvPr/>
        </p:nvSpPr>
        <p:spPr>
          <a:xfrm rot="10800000" flipH="1">
            <a:off x="1133193" y="21813051"/>
            <a:ext cx="10370700" cy="4216823"/>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Times New Roman"/>
              <a:ea typeface="Times New Roman"/>
              <a:cs typeface="Times New Roman"/>
              <a:sym typeface="Times New Roman"/>
            </a:endParaRPr>
          </a:p>
        </p:txBody>
      </p:sp>
      <p:sp>
        <p:nvSpPr>
          <p:cNvPr id="106" name="Google Shape;106;p13"/>
          <p:cNvSpPr txBox="1"/>
          <p:nvPr/>
        </p:nvSpPr>
        <p:spPr>
          <a:xfrm>
            <a:off x="1068377" y="22039627"/>
            <a:ext cx="10357800" cy="3619400"/>
          </a:xfrm>
          <a:prstGeom prst="rect">
            <a:avLst/>
          </a:prstGeom>
          <a:noFill/>
          <a:ln>
            <a:noFill/>
          </a:ln>
        </p:spPr>
        <p:txBody>
          <a:bodyPr spcFirstLastPara="1" wrap="square" lIns="368050" tIns="184025" rIns="368050" bIns="1840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4000" b="1" dirty="0">
                <a:solidFill>
                  <a:srgbClr val="C00000"/>
                </a:solidFill>
                <a:latin typeface="Times New Roman" panose="02020603050405020304" pitchFamily="18" charset="0"/>
                <a:cs typeface="Times New Roman" panose="02020603050405020304" pitchFamily="18" charset="0"/>
              </a:rPr>
              <a:t>Methods</a:t>
            </a:r>
            <a:endParaRPr sz="4000" b="1" dirty="0">
              <a:solidFill>
                <a:srgbClr val="C00000"/>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Arial"/>
              <a:buNone/>
            </a:pPr>
            <a:endParaRPr sz="2000" b="1" dirty="0">
              <a:solidFill>
                <a:schemeClr val="dk1"/>
              </a:solidFill>
            </a:endParaRPr>
          </a:p>
          <a:p>
            <a:pPr marL="508000" marR="0" lvl="0" indent="-457200" algn="l" rtl="0">
              <a:lnSpc>
                <a:spcPct val="100000"/>
              </a:lnSpc>
              <a:spcBef>
                <a:spcPts val="0"/>
              </a:spcBef>
              <a:spcAft>
                <a:spcPts val="0"/>
              </a:spcAft>
              <a:buClr>
                <a:schemeClr val="dk1"/>
              </a:buClr>
              <a:buSzPts val="2800"/>
              <a:buFont typeface="Arial" panose="020B0604020202020204" pitchFamily="34" charset="0"/>
              <a:buChar char="•"/>
            </a:pPr>
            <a:r>
              <a:rPr lang="en-US" sz="2800" b="1" dirty="0">
                <a:solidFill>
                  <a:schemeClr val="dk1"/>
                </a:solidFill>
                <a:latin typeface="Times New Roman"/>
                <a:ea typeface="Times New Roman"/>
                <a:cs typeface="Times New Roman"/>
                <a:sym typeface="Times New Roman"/>
              </a:rPr>
              <a:t>Pipeline</a:t>
            </a:r>
          </a:p>
          <a:p>
            <a:pPr marL="50800" marR="0" lvl="0" algn="l" rtl="0">
              <a:lnSpc>
                <a:spcPct val="100000"/>
              </a:lnSpc>
              <a:spcBef>
                <a:spcPts val="0"/>
              </a:spcBef>
              <a:spcAft>
                <a:spcPts val="0"/>
              </a:spcAft>
              <a:buClr>
                <a:schemeClr val="dk1"/>
              </a:buClr>
              <a:buSzPts val="2800"/>
            </a:pPr>
            <a:endParaRPr lang="en-US" sz="1000" b="1" dirty="0">
              <a:solidFill>
                <a:schemeClr val="dk1"/>
              </a:solidFill>
              <a:latin typeface="Times New Roman"/>
              <a:ea typeface="Times New Roman"/>
              <a:cs typeface="Times New Roman"/>
              <a:sym typeface="Times New Roman"/>
            </a:endParaRPr>
          </a:p>
          <a:p>
            <a:pPr marL="50800" marR="0" lvl="0" rtl="0">
              <a:lnSpc>
                <a:spcPct val="100000"/>
              </a:lnSpc>
              <a:spcBef>
                <a:spcPts val="0"/>
              </a:spcBef>
              <a:spcAft>
                <a:spcPts val="0"/>
              </a:spcAft>
              <a:buClr>
                <a:schemeClr val="dk1"/>
              </a:buClr>
              <a:buSzPts val="2800"/>
            </a:pPr>
            <a:r>
              <a:rPr lang="en-US" sz="2800" dirty="0">
                <a:solidFill>
                  <a:schemeClr val="dk1"/>
                </a:solidFill>
                <a:latin typeface="Times New Roman"/>
                <a:ea typeface="Times New Roman"/>
                <a:cs typeface="Times New Roman"/>
                <a:sym typeface="Times New Roman"/>
              </a:rPr>
              <a:t>There are two important components in the pipeline as the figure 2. One is the </a:t>
            </a:r>
            <a:r>
              <a:rPr lang="en-US" sz="2800" b="1" dirty="0">
                <a:solidFill>
                  <a:schemeClr val="dk1"/>
                </a:solidFill>
                <a:latin typeface="Times New Roman"/>
                <a:ea typeface="Times New Roman"/>
                <a:cs typeface="Times New Roman"/>
                <a:sym typeface="Times New Roman"/>
              </a:rPr>
              <a:t>Mask R-CNN </a:t>
            </a:r>
            <a:r>
              <a:rPr lang="en-US" sz="2800" dirty="0">
                <a:solidFill>
                  <a:schemeClr val="dk1"/>
                </a:solidFill>
                <a:latin typeface="Times New Roman"/>
                <a:ea typeface="Times New Roman"/>
                <a:cs typeface="Times New Roman"/>
                <a:sym typeface="Times New Roman"/>
              </a:rPr>
              <a:t>for generating mask of the target object; The other is a </a:t>
            </a:r>
            <a:r>
              <a:rPr lang="en-US" sz="2800" b="1" dirty="0">
                <a:solidFill>
                  <a:schemeClr val="dk1"/>
                </a:solidFill>
                <a:latin typeface="Times New Roman"/>
                <a:ea typeface="Times New Roman"/>
                <a:cs typeface="Times New Roman"/>
                <a:sym typeface="Times New Roman"/>
              </a:rPr>
              <a:t>Cycle-GAN</a:t>
            </a:r>
            <a:r>
              <a:rPr lang="en-US" sz="2800" dirty="0">
                <a:solidFill>
                  <a:schemeClr val="dk1"/>
                </a:solidFill>
                <a:latin typeface="Times New Roman"/>
                <a:ea typeface="Times New Roman"/>
                <a:cs typeface="Times New Roman"/>
                <a:sym typeface="Times New Roman"/>
              </a:rPr>
              <a:t> which takes images with four channels (RGB+mask). </a:t>
            </a:r>
          </a:p>
        </p:txBody>
      </p:sp>
      <p:grpSp>
        <p:nvGrpSpPr>
          <p:cNvPr id="12" name="Group 11">
            <a:extLst>
              <a:ext uri="{FF2B5EF4-FFF2-40B4-BE49-F238E27FC236}">
                <a16:creationId xmlns:a16="http://schemas.microsoft.com/office/drawing/2014/main" id="{70E0E112-8698-2147-A3F1-F62F48F48CF5}"/>
              </a:ext>
            </a:extLst>
          </p:cNvPr>
          <p:cNvGrpSpPr/>
          <p:nvPr/>
        </p:nvGrpSpPr>
        <p:grpSpPr>
          <a:xfrm>
            <a:off x="10401037" y="2045954"/>
            <a:ext cx="14451712" cy="1354126"/>
            <a:chOff x="9487343" y="2145890"/>
            <a:chExt cx="14451712" cy="1354126"/>
          </a:xfrm>
        </p:grpSpPr>
        <p:sp>
          <p:nvSpPr>
            <p:cNvPr id="93" name="Google Shape;93;p13"/>
            <p:cNvSpPr txBox="1"/>
            <p:nvPr/>
          </p:nvSpPr>
          <p:spPr>
            <a:xfrm>
              <a:off x="9487343" y="2595984"/>
              <a:ext cx="14451712" cy="904032"/>
            </a:xfrm>
            <a:prstGeom prst="rect">
              <a:avLst/>
            </a:prstGeom>
            <a:noFill/>
            <a:ln>
              <a:noFill/>
            </a:ln>
          </p:spPr>
          <p:txBody>
            <a:bodyPr spcFirstLastPara="1" wrap="square" lIns="368050" tIns="184025" rIns="368050" bIns="184025" anchor="t" anchorCtr="0">
              <a:noAutofit/>
            </a:bodyPr>
            <a:lstStyle/>
            <a:p>
              <a:pPr marL="0" lvl="0" indent="0" algn="ctr" rtl="0">
                <a:spcBef>
                  <a:spcPts val="0"/>
                </a:spcBef>
                <a:spcAft>
                  <a:spcPts val="0"/>
                </a:spcAft>
                <a:buClr>
                  <a:schemeClr val="dk1"/>
                </a:buClr>
                <a:buSzPts val="3200"/>
                <a:buFont typeface="Times New Roman"/>
                <a:buNone/>
              </a:pPr>
              <a:r>
                <a:rPr lang="en-US" sz="2800" i="1" dirty="0">
                  <a:solidFill>
                    <a:schemeClr val="dk1"/>
                  </a:solidFill>
                  <a:latin typeface="Times New Roman"/>
                  <a:ea typeface="Times New Roman"/>
                  <a:cs typeface="Times New Roman"/>
                  <a:sym typeface="Times New Roman"/>
                </a:rPr>
                <a:t>Language Technologies Institute, School of Computer Science, Carnegie Mellon University</a:t>
              </a:r>
              <a:endParaRPr sz="2800" i="1" dirty="0">
                <a:solidFill>
                  <a:schemeClr val="dk1"/>
                </a:solidFill>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37EEE1BA-6240-CC44-BD7B-885FE2FAF1AB}"/>
                </a:ext>
              </a:extLst>
            </p:cNvPr>
            <p:cNvSpPr txBox="1"/>
            <p:nvPr/>
          </p:nvSpPr>
          <p:spPr>
            <a:xfrm>
              <a:off x="12471211" y="2145890"/>
              <a:ext cx="8483975"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Jianlin Du, Zehao Guan, Yi Zhou, Wendi Cui</a:t>
              </a:r>
            </a:p>
          </p:txBody>
        </p:sp>
      </p:grpSp>
      <p:sp>
        <p:nvSpPr>
          <p:cNvPr id="5" name="AutoShape 2" descr="https://docs.google.com/drawings/u/1/d/sCzjnSOIKQJA_bgtsTGZrvA/image?w=433&amp;h=566&amp;rev=565&amp;ac=1&amp;parent=1po4jUn2eX1JNa48NyT6d94G5HfuJJ6ZNhHiioeO43cY">
            <a:extLst>
              <a:ext uri="{FF2B5EF4-FFF2-40B4-BE49-F238E27FC236}">
                <a16:creationId xmlns:a16="http://schemas.microsoft.com/office/drawing/2014/main" id="{AC4F29D4-FC08-034C-802F-6A4FBF1838FA}"/>
              </a:ext>
            </a:extLst>
          </p:cNvPr>
          <p:cNvSpPr>
            <a:spLocks noChangeAspect="1" noChangeArrowheads="1"/>
          </p:cNvSpPr>
          <p:nvPr/>
        </p:nvSpPr>
        <p:spPr bwMode="auto">
          <a:xfrm>
            <a:off x="15697493" y="9796255"/>
            <a:ext cx="5499100" cy="7188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docs.google.com/drawings/u/1/d/sCzjnSOIKQJA_bgtsTGZrvA/image?w=433&amp;h=566&amp;rev=565&amp;ac=1&amp;parent=1po4jUn2eX1JNa48NyT6d94G5HfuJJ6ZNhHiioeO43cY">
            <a:extLst>
              <a:ext uri="{FF2B5EF4-FFF2-40B4-BE49-F238E27FC236}">
                <a16:creationId xmlns:a16="http://schemas.microsoft.com/office/drawing/2014/main" id="{2D1D4196-58E4-D84C-A277-0B2593C1038E}"/>
              </a:ext>
            </a:extLst>
          </p:cNvPr>
          <p:cNvSpPr>
            <a:spLocks noChangeAspect="1" noChangeArrowheads="1"/>
          </p:cNvSpPr>
          <p:nvPr/>
        </p:nvSpPr>
        <p:spPr bwMode="auto">
          <a:xfrm>
            <a:off x="15849893" y="9948655"/>
            <a:ext cx="5499100" cy="7188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7" name="Group 36">
            <a:extLst>
              <a:ext uri="{FF2B5EF4-FFF2-40B4-BE49-F238E27FC236}">
                <a16:creationId xmlns:a16="http://schemas.microsoft.com/office/drawing/2014/main" id="{602B3E77-08C0-7942-90BA-9270A435C67E}"/>
              </a:ext>
            </a:extLst>
          </p:cNvPr>
          <p:cNvGrpSpPr/>
          <p:nvPr/>
        </p:nvGrpSpPr>
        <p:grpSpPr>
          <a:xfrm>
            <a:off x="12868344" y="3930727"/>
            <a:ext cx="10565392" cy="12085372"/>
            <a:chOff x="1871025" y="65250"/>
            <a:chExt cx="4924022" cy="6446312"/>
          </a:xfrm>
        </p:grpSpPr>
        <p:sp>
          <p:nvSpPr>
            <p:cNvPr id="38" name="Rectangle 37">
              <a:extLst>
                <a:ext uri="{FF2B5EF4-FFF2-40B4-BE49-F238E27FC236}">
                  <a16:creationId xmlns:a16="http://schemas.microsoft.com/office/drawing/2014/main" id="{6D7CE9EE-F5CC-0A4F-ABC3-92754DE41E31}"/>
                </a:ext>
              </a:extLst>
            </p:cNvPr>
            <p:cNvSpPr/>
            <p:nvPr/>
          </p:nvSpPr>
          <p:spPr>
            <a:xfrm>
              <a:off x="1871025" y="1600672"/>
              <a:ext cx="1361700" cy="8031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gn="ctr">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Mask R-CNN</a:t>
              </a:r>
              <a:endParaRPr lang="en-US" sz="1200">
                <a:effectLst/>
                <a:latin typeface="Calibri" panose="020F0502020204030204" pitchFamily="34" charset="0"/>
                <a:ea typeface="Calibri" panose="020F0502020204030204" pitchFamily="34" charset="0"/>
              </a:endParaRPr>
            </a:p>
          </p:txBody>
        </p:sp>
        <p:sp>
          <p:nvSpPr>
            <p:cNvPr id="39" name="Rectangle 38">
              <a:extLst>
                <a:ext uri="{FF2B5EF4-FFF2-40B4-BE49-F238E27FC236}">
                  <a16:creationId xmlns:a16="http://schemas.microsoft.com/office/drawing/2014/main" id="{E82F0A4B-7086-8446-AA81-35C7983573B6}"/>
                </a:ext>
              </a:extLst>
            </p:cNvPr>
            <p:cNvSpPr/>
            <p:nvPr/>
          </p:nvSpPr>
          <p:spPr>
            <a:xfrm>
              <a:off x="4567533" y="3677265"/>
              <a:ext cx="1567200" cy="9441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gn="ctr">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Cycle-GAN</a:t>
              </a:r>
              <a:endParaRPr lang="en-US" sz="1200">
                <a:effectLst/>
                <a:latin typeface="Calibri" panose="020F0502020204030204" pitchFamily="34" charset="0"/>
                <a:ea typeface="Calibri" panose="020F0502020204030204" pitchFamily="34" charset="0"/>
              </a:endParaRPr>
            </a:p>
          </p:txBody>
        </p:sp>
        <p:sp>
          <p:nvSpPr>
            <p:cNvPr id="40" name="Rectangle 39">
              <a:extLst>
                <a:ext uri="{FF2B5EF4-FFF2-40B4-BE49-F238E27FC236}">
                  <a16:creationId xmlns:a16="http://schemas.microsoft.com/office/drawing/2014/main" id="{9CC17A58-8B6E-3940-A426-B121522C0C54}"/>
                </a:ext>
              </a:extLst>
            </p:cNvPr>
            <p:cNvSpPr/>
            <p:nvPr/>
          </p:nvSpPr>
          <p:spPr>
            <a:xfrm>
              <a:off x="3588549" y="243588"/>
              <a:ext cx="1026900" cy="6786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gn="ctr">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Image</a:t>
              </a:r>
              <a:endParaRPr lang="en-US" sz="1200">
                <a:effectLst/>
                <a:latin typeface="Calibri" panose="020F0502020204030204" pitchFamily="34" charset="0"/>
                <a:ea typeface="Calibri" panose="020F0502020204030204" pitchFamily="34" charset="0"/>
              </a:endParaRPr>
            </a:p>
          </p:txBody>
        </p:sp>
        <p:pic>
          <p:nvPicPr>
            <p:cNvPr id="41" name="Shape 5">
              <a:extLst>
                <a:ext uri="{FF2B5EF4-FFF2-40B4-BE49-F238E27FC236}">
                  <a16:creationId xmlns:a16="http://schemas.microsoft.com/office/drawing/2014/main" id="{3936EC89-17D1-764B-BD33-BE16A6E5CEE6}"/>
                </a:ext>
              </a:extLst>
            </p:cNvPr>
            <p:cNvPicPr preferRelativeResize="0"/>
            <p:nvPr/>
          </p:nvPicPr>
          <p:blipFill>
            <a:blip r:embed="rId3">
              <a:alphaModFix/>
            </a:blip>
            <a:stretch>
              <a:fillRect/>
            </a:stretch>
          </p:blipFill>
          <p:spPr>
            <a:xfrm>
              <a:off x="4681023" y="65250"/>
              <a:ext cx="777911" cy="1035302"/>
            </a:xfrm>
            <a:prstGeom prst="rect">
              <a:avLst/>
            </a:prstGeom>
            <a:noFill/>
            <a:ln>
              <a:noFill/>
            </a:ln>
          </p:spPr>
        </p:pic>
        <p:sp>
          <p:nvSpPr>
            <p:cNvPr id="42" name="Text Box 7">
              <a:extLst>
                <a:ext uri="{FF2B5EF4-FFF2-40B4-BE49-F238E27FC236}">
                  <a16:creationId xmlns:a16="http://schemas.microsoft.com/office/drawing/2014/main" id="{7CDFCFE9-D0C3-D94D-9FBB-261819E7882C}"/>
                </a:ext>
              </a:extLst>
            </p:cNvPr>
            <p:cNvSpPr txBox="1"/>
            <p:nvPr/>
          </p:nvSpPr>
          <p:spPr>
            <a:xfrm>
              <a:off x="3348350" y="2949775"/>
              <a:ext cx="1026900" cy="504000"/>
            </a:xfrm>
            <a:prstGeom prst="rect">
              <a:avLst/>
            </a:prstGeom>
            <a:noFill/>
            <a:ln>
              <a:noFill/>
            </a:ln>
          </p:spPr>
          <p:txBody>
            <a:bodyPr spcFirstLastPara="1" wrap="square" lIns="91425" tIns="91425" rIns="91425" bIns="91425" anchor="t" anchorCtr="0"/>
            <a:lstStyle/>
            <a:p>
              <a:pPr marL="0" marR="0" algn="ctr">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mask: </a:t>
              </a:r>
              <a:endParaRPr lang="en-US" sz="1200">
                <a:effectLst/>
                <a:latin typeface="Calibri" panose="020F0502020204030204" pitchFamily="34" charset="0"/>
                <a:ea typeface="Calibri" panose="020F0502020204030204" pitchFamily="34" charset="0"/>
              </a:endParaRPr>
            </a:p>
            <a:p>
              <a:pPr marL="0" marR="0" algn="ctr">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1 channel</a:t>
              </a:r>
              <a:endParaRPr lang="en-US" sz="1200">
                <a:effectLst/>
                <a:latin typeface="Calibri" panose="020F0502020204030204" pitchFamily="34" charset="0"/>
                <a:ea typeface="Calibri" panose="020F0502020204030204" pitchFamily="34" charset="0"/>
              </a:endParaRPr>
            </a:p>
          </p:txBody>
        </p:sp>
        <p:cxnSp>
          <p:nvCxnSpPr>
            <p:cNvPr id="43" name="Elbow Connector 42">
              <a:extLst>
                <a:ext uri="{FF2B5EF4-FFF2-40B4-BE49-F238E27FC236}">
                  <a16:creationId xmlns:a16="http://schemas.microsoft.com/office/drawing/2014/main" id="{2AC3E67F-B6CD-5846-BEF6-BC17DF002D85}"/>
                </a:ext>
              </a:extLst>
            </p:cNvPr>
            <p:cNvCxnSpPr/>
            <p:nvPr/>
          </p:nvCxnSpPr>
          <p:spPr>
            <a:xfrm rot="-5400000" flipH="1">
              <a:off x="3348999" y="1675188"/>
              <a:ext cx="2755200" cy="1249200"/>
            </a:xfrm>
            <a:prstGeom prst="bentConnector3">
              <a:avLst>
                <a:gd name="adj1" fmla="val 13170"/>
              </a:avLst>
            </a:prstGeom>
            <a:noFill/>
            <a:ln w="28575" cap="flat" cmpd="sng">
              <a:solidFill>
                <a:srgbClr val="000000"/>
              </a:solidFill>
              <a:prstDash val="solid"/>
              <a:round/>
              <a:headEnd type="none" w="med" len="med"/>
              <a:tailEnd type="triangle" w="med" len="med"/>
            </a:ln>
          </p:spPr>
        </p:cxnSp>
        <p:cxnSp>
          <p:nvCxnSpPr>
            <p:cNvPr id="44" name="Elbow Connector 43">
              <a:extLst>
                <a:ext uri="{FF2B5EF4-FFF2-40B4-BE49-F238E27FC236}">
                  <a16:creationId xmlns:a16="http://schemas.microsoft.com/office/drawing/2014/main" id="{0455078D-56AE-7840-AFE9-195AE4FDC581}"/>
                </a:ext>
              </a:extLst>
            </p:cNvPr>
            <p:cNvCxnSpPr/>
            <p:nvPr/>
          </p:nvCxnSpPr>
          <p:spPr>
            <a:xfrm rot="-5400000" flipH="1">
              <a:off x="3314775" y="1640872"/>
              <a:ext cx="1273500" cy="2799300"/>
            </a:xfrm>
            <a:prstGeom prst="bentConnector3">
              <a:avLst>
                <a:gd name="adj1" fmla="val 42921"/>
              </a:avLst>
            </a:prstGeom>
            <a:noFill/>
            <a:ln w="28575" cap="flat" cmpd="sng">
              <a:solidFill>
                <a:srgbClr val="000000"/>
              </a:solidFill>
              <a:prstDash val="solid"/>
              <a:round/>
              <a:headEnd type="none" w="med" len="med"/>
              <a:tailEnd type="triangle" w="med" len="med"/>
            </a:ln>
          </p:spPr>
        </p:cxnSp>
        <p:cxnSp>
          <p:nvCxnSpPr>
            <p:cNvPr id="45" name="Elbow Connector 44">
              <a:extLst>
                <a:ext uri="{FF2B5EF4-FFF2-40B4-BE49-F238E27FC236}">
                  <a16:creationId xmlns:a16="http://schemas.microsoft.com/office/drawing/2014/main" id="{E7BAC015-0474-C74D-B8F6-95FF3FCC1FF0}"/>
                </a:ext>
              </a:extLst>
            </p:cNvPr>
            <p:cNvCxnSpPr/>
            <p:nvPr/>
          </p:nvCxnSpPr>
          <p:spPr>
            <a:xfrm rot="5400000">
              <a:off x="2987649" y="486438"/>
              <a:ext cx="678600" cy="1550100"/>
            </a:xfrm>
            <a:prstGeom prst="bentConnector3">
              <a:avLst>
                <a:gd name="adj1" fmla="val 53844"/>
              </a:avLst>
            </a:prstGeom>
            <a:noFill/>
            <a:ln w="28575" cap="flat" cmpd="sng">
              <a:solidFill>
                <a:srgbClr val="000000"/>
              </a:solidFill>
              <a:prstDash val="solid"/>
              <a:round/>
              <a:headEnd type="none" w="med" len="med"/>
              <a:tailEnd type="triangle" w="med" len="med"/>
            </a:ln>
          </p:spPr>
        </p:cxnSp>
        <p:sp>
          <p:nvSpPr>
            <p:cNvPr id="46" name="Text Box 11">
              <a:extLst>
                <a:ext uri="{FF2B5EF4-FFF2-40B4-BE49-F238E27FC236}">
                  <a16:creationId xmlns:a16="http://schemas.microsoft.com/office/drawing/2014/main" id="{2CE6DD77-4F0B-9E4B-BEFB-FEC740BFB2A2}"/>
                </a:ext>
              </a:extLst>
            </p:cNvPr>
            <p:cNvSpPr txBox="1"/>
            <p:nvPr/>
          </p:nvSpPr>
          <p:spPr>
            <a:xfrm>
              <a:off x="5346675" y="1861963"/>
              <a:ext cx="1149000" cy="449700"/>
            </a:xfrm>
            <a:prstGeom prst="rect">
              <a:avLst/>
            </a:prstGeom>
            <a:noFill/>
            <a:ln>
              <a:noFill/>
            </a:ln>
          </p:spPr>
          <p:txBody>
            <a:bodyPr spcFirstLastPara="1" wrap="square" lIns="91425" tIns="91425" rIns="91425" bIns="91425" anchor="t" anchorCtr="0"/>
            <a:lstStyle/>
            <a:p>
              <a:pPr marL="0" marR="0" algn="ctr">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image: </a:t>
              </a:r>
              <a:endParaRPr lang="en-US" sz="1200">
                <a:effectLst/>
                <a:latin typeface="Calibri" panose="020F0502020204030204" pitchFamily="34" charset="0"/>
                <a:ea typeface="Calibri" panose="020F0502020204030204" pitchFamily="34" charset="0"/>
              </a:endParaRPr>
            </a:p>
            <a:p>
              <a:pPr marL="0" marR="0" algn="ctr">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3 channels</a:t>
              </a:r>
              <a:endParaRPr lang="en-US" sz="1200">
                <a:effectLst/>
                <a:latin typeface="Calibri" panose="020F0502020204030204" pitchFamily="34" charset="0"/>
                <a:ea typeface="Calibri" panose="020F0502020204030204" pitchFamily="34" charset="0"/>
              </a:endParaRPr>
            </a:p>
          </p:txBody>
        </p:sp>
        <p:sp>
          <p:nvSpPr>
            <p:cNvPr id="47" name="Text Box 12">
              <a:extLst>
                <a:ext uri="{FF2B5EF4-FFF2-40B4-BE49-F238E27FC236}">
                  <a16:creationId xmlns:a16="http://schemas.microsoft.com/office/drawing/2014/main" id="{B1F90C4F-75C1-A844-852E-B6B6D5628B88}"/>
                </a:ext>
              </a:extLst>
            </p:cNvPr>
            <p:cNvSpPr txBox="1"/>
            <p:nvPr/>
          </p:nvSpPr>
          <p:spPr>
            <a:xfrm>
              <a:off x="5436047" y="3059958"/>
              <a:ext cx="1359000" cy="504000"/>
            </a:xfrm>
            <a:prstGeom prst="rect">
              <a:avLst/>
            </a:prstGeom>
            <a:noFill/>
            <a:ln>
              <a:noFill/>
            </a:ln>
          </p:spPr>
          <p:txBody>
            <a:bodyPr spcFirstLastPara="1" wrap="square" lIns="91425" tIns="91425" rIns="91425" bIns="91425" anchor="t" anchorCtr="0"/>
            <a:lstStyle/>
            <a:p>
              <a:pPr marL="0" marR="0" algn="ctr">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image+mask:</a:t>
              </a:r>
              <a:endParaRPr lang="en-US" sz="1200">
                <a:effectLst/>
                <a:latin typeface="Calibri" panose="020F0502020204030204" pitchFamily="34" charset="0"/>
                <a:ea typeface="Calibri" panose="020F0502020204030204" pitchFamily="34" charset="0"/>
              </a:endParaRPr>
            </a:p>
            <a:p>
              <a:pPr marL="0" marR="0" algn="ctr">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4-channel</a:t>
              </a:r>
              <a:endParaRPr lang="en-US" sz="1200">
                <a:effectLst/>
                <a:latin typeface="Calibri" panose="020F0502020204030204" pitchFamily="34" charset="0"/>
                <a:ea typeface="Calibri" panose="020F0502020204030204" pitchFamily="34" charset="0"/>
              </a:endParaRPr>
            </a:p>
          </p:txBody>
        </p:sp>
        <p:cxnSp>
          <p:nvCxnSpPr>
            <p:cNvPr id="48" name="Straight Arrow Connector 47">
              <a:extLst>
                <a:ext uri="{FF2B5EF4-FFF2-40B4-BE49-F238E27FC236}">
                  <a16:creationId xmlns:a16="http://schemas.microsoft.com/office/drawing/2014/main" id="{925A1FF4-65E3-A645-900A-138976117723}"/>
                </a:ext>
              </a:extLst>
            </p:cNvPr>
            <p:cNvCxnSpPr/>
            <p:nvPr/>
          </p:nvCxnSpPr>
          <p:spPr>
            <a:xfrm>
              <a:off x="5351133" y="4621365"/>
              <a:ext cx="0" cy="359100"/>
            </a:xfrm>
            <a:prstGeom prst="straightConnector1">
              <a:avLst/>
            </a:prstGeom>
            <a:noFill/>
            <a:ln w="28575" cap="flat" cmpd="sng">
              <a:solidFill>
                <a:srgbClr val="000000"/>
              </a:solidFill>
              <a:prstDash val="solid"/>
              <a:round/>
              <a:headEnd type="none" w="med" len="med"/>
              <a:tailEnd type="triangle" w="med" len="med"/>
            </a:ln>
          </p:spPr>
        </p:cxnSp>
        <p:pic>
          <p:nvPicPr>
            <p:cNvPr id="49" name="Shape 13">
              <a:extLst>
                <a:ext uri="{FF2B5EF4-FFF2-40B4-BE49-F238E27FC236}">
                  <a16:creationId xmlns:a16="http://schemas.microsoft.com/office/drawing/2014/main" id="{F20B7178-2F3A-E94B-8D44-78F156B29562}"/>
                </a:ext>
              </a:extLst>
            </p:cNvPr>
            <p:cNvPicPr preferRelativeResize="0"/>
            <p:nvPr/>
          </p:nvPicPr>
          <p:blipFill>
            <a:blip r:embed="rId4">
              <a:alphaModFix/>
            </a:blip>
            <a:stretch>
              <a:fillRect/>
            </a:stretch>
          </p:blipFill>
          <p:spPr>
            <a:xfrm>
              <a:off x="4837724" y="4980499"/>
              <a:ext cx="1026822" cy="1531063"/>
            </a:xfrm>
            <a:prstGeom prst="rect">
              <a:avLst/>
            </a:prstGeom>
            <a:noFill/>
            <a:ln>
              <a:noFill/>
            </a:ln>
          </p:spPr>
        </p:pic>
        <p:pic>
          <p:nvPicPr>
            <p:cNvPr id="50" name="Shape 14" descr="ok3.png">
              <a:extLst>
                <a:ext uri="{FF2B5EF4-FFF2-40B4-BE49-F238E27FC236}">
                  <a16:creationId xmlns:a16="http://schemas.microsoft.com/office/drawing/2014/main" id="{ADD53323-BF36-B84A-9F33-5C3926417E81}"/>
                </a:ext>
              </a:extLst>
            </p:cNvPr>
            <p:cNvPicPr preferRelativeResize="0"/>
            <p:nvPr/>
          </p:nvPicPr>
          <p:blipFill>
            <a:blip r:embed="rId5">
              <a:alphaModFix/>
            </a:blip>
            <a:stretch>
              <a:fillRect/>
            </a:stretch>
          </p:blipFill>
          <p:spPr>
            <a:xfrm>
              <a:off x="3547100" y="2005675"/>
              <a:ext cx="629400" cy="944100"/>
            </a:xfrm>
            <a:prstGeom prst="rect">
              <a:avLst/>
            </a:prstGeom>
            <a:noFill/>
            <a:ln>
              <a:noFill/>
            </a:ln>
          </p:spPr>
        </p:pic>
        <p:sp>
          <p:nvSpPr>
            <p:cNvPr id="51" name="Oval 50">
              <a:extLst>
                <a:ext uri="{FF2B5EF4-FFF2-40B4-BE49-F238E27FC236}">
                  <a16:creationId xmlns:a16="http://schemas.microsoft.com/office/drawing/2014/main" id="{E6C53FBB-4BE8-2F44-A62D-6BD0C697F090}"/>
                </a:ext>
              </a:extLst>
            </p:cNvPr>
            <p:cNvSpPr/>
            <p:nvPr/>
          </p:nvSpPr>
          <p:spPr>
            <a:xfrm>
              <a:off x="5123738" y="2769625"/>
              <a:ext cx="454800" cy="4497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spcBef>
                  <a:spcPts val="0"/>
                </a:spcBef>
                <a:spcAft>
                  <a:spcPts val="0"/>
                </a:spcAft>
              </a:pPr>
              <a:r>
                <a:rPr lang="en-US" sz="1200">
                  <a:effectLst/>
                  <a:latin typeface="Calibri" panose="020F0502020204030204" pitchFamily="34" charset="0"/>
                  <a:ea typeface="Calibri" panose="020F0502020204030204" pitchFamily="34" charset="0"/>
                </a:rPr>
                <a:t> </a:t>
              </a:r>
            </a:p>
          </p:txBody>
        </p:sp>
        <p:sp>
          <p:nvSpPr>
            <p:cNvPr id="52" name="Plus 51">
              <a:extLst>
                <a:ext uri="{FF2B5EF4-FFF2-40B4-BE49-F238E27FC236}">
                  <a16:creationId xmlns:a16="http://schemas.microsoft.com/office/drawing/2014/main" id="{D8CFC368-7A12-604A-8F21-27F96CE51D3E}"/>
                </a:ext>
              </a:extLst>
            </p:cNvPr>
            <p:cNvSpPr/>
            <p:nvPr/>
          </p:nvSpPr>
          <p:spPr>
            <a:xfrm>
              <a:off x="5190050" y="2827663"/>
              <a:ext cx="322200" cy="325500"/>
            </a:xfrm>
            <a:prstGeom prst="mathPlus">
              <a:avLst>
                <a:gd name="adj1" fmla="val 6913"/>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spcBef>
                  <a:spcPts val="0"/>
                </a:spcBef>
                <a:spcAft>
                  <a:spcPts val="0"/>
                </a:spcAft>
              </a:pPr>
              <a:r>
                <a:rPr lang="en-US" sz="1200">
                  <a:effectLst/>
                  <a:latin typeface="Calibri" panose="020F0502020204030204" pitchFamily="34" charset="0"/>
                  <a:ea typeface="Calibri" panose="020F0502020204030204" pitchFamily="34" charset="0"/>
                </a:rPr>
                <a:t> </a:t>
              </a:r>
            </a:p>
          </p:txBody>
        </p:sp>
      </p:grpSp>
      <p:pic>
        <p:nvPicPr>
          <p:cNvPr id="56" name="image2.jpg">
            <a:extLst>
              <a:ext uri="{FF2B5EF4-FFF2-40B4-BE49-F238E27FC236}">
                <a16:creationId xmlns:a16="http://schemas.microsoft.com/office/drawing/2014/main" id="{723B2526-4671-2746-8F78-6794E069746B}"/>
              </a:ext>
            </a:extLst>
          </p:cNvPr>
          <p:cNvPicPr/>
          <p:nvPr/>
        </p:nvPicPr>
        <p:blipFill>
          <a:blip r:embed="rId6"/>
          <a:srcRect/>
          <a:stretch>
            <a:fillRect/>
          </a:stretch>
        </p:blipFill>
        <p:spPr>
          <a:xfrm>
            <a:off x="1462088" y="7485739"/>
            <a:ext cx="4785189" cy="3588501"/>
          </a:xfrm>
          <a:prstGeom prst="rect">
            <a:avLst/>
          </a:prstGeom>
          <a:ln/>
        </p:spPr>
      </p:pic>
      <p:sp>
        <p:nvSpPr>
          <p:cNvPr id="57" name="Google Shape;101;p13">
            <a:extLst>
              <a:ext uri="{FF2B5EF4-FFF2-40B4-BE49-F238E27FC236}">
                <a16:creationId xmlns:a16="http://schemas.microsoft.com/office/drawing/2014/main" id="{3D0BAB60-AD52-C646-AE2F-C04C5B40C7CD}"/>
              </a:ext>
            </a:extLst>
          </p:cNvPr>
          <p:cNvSpPr txBox="1"/>
          <p:nvPr/>
        </p:nvSpPr>
        <p:spPr>
          <a:xfrm>
            <a:off x="6075312" y="7214364"/>
            <a:ext cx="5587900" cy="4700952"/>
          </a:xfrm>
          <a:prstGeom prst="rect">
            <a:avLst/>
          </a:prstGeom>
          <a:noFill/>
          <a:ln>
            <a:noFill/>
          </a:ln>
        </p:spPr>
        <p:txBody>
          <a:bodyPr spcFirstLastPara="1" wrap="square" lIns="368050" tIns="184025" rIns="368050" bIns="184025" anchor="t" anchorCtr="0">
            <a:noAutofit/>
          </a:bodyPr>
          <a:lstStyle/>
          <a:p>
            <a:pPr>
              <a:buClr>
                <a:schemeClr val="dk1"/>
              </a:buClr>
              <a:buSzPts val="2800"/>
            </a:pPr>
            <a:r>
              <a:rPr lang="en-US" sz="2800" dirty="0">
                <a:solidFill>
                  <a:schemeClr val="dk1"/>
                </a:solidFill>
                <a:latin typeface="Times New Roman"/>
                <a:cs typeface="Times New Roman"/>
              </a:rPr>
              <a:t>To remedy this problem, we propose the </a:t>
            </a:r>
            <a:r>
              <a:rPr lang="en-US" sz="2800" b="1" dirty="0">
                <a:solidFill>
                  <a:schemeClr val="dk1"/>
                </a:solidFill>
                <a:latin typeface="Times New Roman"/>
                <a:cs typeface="Times New Roman"/>
              </a:rPr>
              <a:t>Mask Cycle-GAN </a:t>
            </a:r>
            <a:r>
              <a:rPr lang="en-US" sz="2800" dirty="0">
                <a:solidFill>
                  <a:schemeClr val="dk1"/>
                </a:solidFill>
                <a:latin typeface="Times New Roman"/>
                <a:cs typeface="Times New Roman"/>
              </a:rPr>
              <a:t>which consists of a segmentation network and a Cycle-GAN.</a:t>
            </a:r>
            <a:r>
              <a:rPr lang="en-US" sz="2800" dirty="0">
                <a:solidFill>
                  <a:schemeClr val="dk1"/>
                </a:solidFill>
                <a:latin typeface="Times New Roman"/>
                <a:cs typeface="Times New Roman"/>
                <a:sym typeface="Times New Roman"/>
              </a:rPr>
              <a:t> Our model achieves a satisfying performance by rendering precise images with patterns applied only on the target object. Meanwhile, the background becomes less noisy and more realistic now.</a:t>
            </a:r>
          </a:p>
          <a:p>
            <a:pPr marL="0" marR="0" lvl="0" indent="0" rtl="0">
              <a:lnSpc>
                <a:spcPct val="100000"/>
              </a:lnSpc>
              <a:spcBef>
                <a:spcPts val="0"/>
              </a:spcBef>
              <a:spcAft>
                <a:spcPts val="0"/>
              </a:spcAft>
              <a:buClr>
                <a:schemeClr val="dk1"/>
              </a:buClr>
              <a:buSzPts val="2800"/>
              <a:buFont typeface="Arial"/>
              <a:buNone/>
            </a:pPr>
            <a:endParaRPr b="1" dirty="0">
              <a:solidFill>
                <a:schemeClr val="dk1"/>
              </a:solidFill>
            </a:endParaRPr>
          </a:p>
          <a:p>
            <a:pPr marL="0" marR="0" lvl="0" indent="0" algn="just" rtl="0">
              <a:lnSpc>
                <a:spcPct val="100000"/>
              </a:lnSpc>
              <a:spcBef>
                <a:spcPts val="0"/>
              </a:spcBef>
              <a:spcAft>
                <a:spcPts val="0"/>
              </a:spcAft>
              <a:buClr>
                <a:schemeClr val="dk1"/>
              </a:buClr>
              <a:buSzPts val="2800"/>
              <a:buFont typeface="Times New Roman"/>
              <a:buNone/>
            </a:pPr>
            <a:endParaRPr sz="2800" dirty="0">
              <a:solidFill>
                <a:schemeClr val="dk1"/>
              </a:solidFill>
              <a:latin typeface="Times New Roman"/>
              <a:ea typeface="Times New Roman"/>
              <a:cs typeface="Times New Roman"/>
              <a:sym typeface="Times New Roman"/>
            </a:endParaRPr>
          </a:p>
        </p:txBody>
      </p:sp>
      <p:sp>
        <p:nvSpPr>
          <p:cNvPr id="10" name="TextBox 9">
            <a:extLst>
              <a:ext uri="{FF2B5EF4-FFF2-40B4-BE49-F238E27FC236}">
                <a16:creationId xmlns:a16="http://schemas.microsoft.com/office/drawing/2014/main" id="{B7D6BF6B-27B7-174E-9E43-CBA8C89329E9}"/>
              </a:ext>
            </a:extLst>
          </p:cNvPr>
          <p:cNvSpPr txBox="1"/>
          <p:nvPr/>
        </p:nvSpPr>
        <p:spPr>
          <a:xfrm>
            <a:off x="1683252" y="11196674"/>
            <a:ext cx="431586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1: Failure of Cycle-GAN</a:t>
            </a:r>
          </a:p>
        </p:txBody>
      </p:sp>
      <p:sp>
        <p:nvSpPr>
          <p:cNvPr id="59" name="Google Shape;106;p13">
            <a:extLst>
              <a:ext uri="{FF2B5EF4-FFF2-40B4-BE49-F238E27FC236}">
                <a16:creationId xmlns:a16="http://schemas.microsoft.com/office/drawing/2014/main" id="{EABABC4D-44DB-794B-BDC5-0792AB518308}"/>
              </a:ext>
            </a:extLst>
          </p:cNvPr>
          <p:cNvSpPr txBox="1"/>
          <p:nvPr/>
        </p:nvSpPr>
        <p:spPr>
          <a:xfrm>
            <a:off x="11934634" y="16941990"/>
            <a:ext cx="11681400" cy="8906034"/>
          </a:xfrm>
          <a:prstGeom prst="rect">
            <a:avLst/>
          </a:prstGeom>
          <a:noFill/>
          <a:ln>
            <a:noFill/>
          </a:ln>
        </p:spPr>
        <p:txBody>
          <a:bodyPr spcFirstLastPara="1" wrap="square" lIns="368050" tIns="184025" rIns="368050" bIns="184025" anchor="t" anchorCtr="0">
            <a:noAutofit/>
          </a:bodyPr>
          <a:lstStyle/>
          <a:p>
            <a:pPr marL="508000" marR="0" lvl="0" indent="-457200" algn="l" rtl="0">
              <a:lnSpc>
                <a:spcPct val="100000"/>
              </a:lnSpc>
              <a:spcBef>
                <a:spcPts val="0"/>
              </a:spcBef>
              <a:spcAft>
                <a:spcPts val="0"/>
              </a:spcAft>
              <a:buClr>
                <a:schemeClr val="dk1"/>
              </a:buClr>
              <a:buSzPts val="2800"/>
              <a:buFont typeface="Arial" panose="020B0604020202020204" pitchFamily="34" charset="0"/>
              <a:buChar char="•"/>
            </a:pPr>
            <a:r>
              <a:rPr lang="en-US" sz="2800" b="1" dirty="0">
                <a:solidFill>
                  <a:schemeClr val="dk1"/>
                </a:solidFill>
                <a:latin typeface="Times New Roman"/>
                <a:ea typeface="Times New Roman"/>
                <a:cs typeface="Times New Roman"/>
                <a:sym typeface="Times New Roman"/>
              </a:rPr>
              <a:t>Mask R-CNN fine tuning</a:t>
            </a:r>
          </a:p>
          <a:p>
            <a:pPr marL="50800" marR="0" lvl="0" algn="l" rtl="0">
              <a:lnSpc>
                <a:spcPct val="100000"/>
              </a:lnSpc>
              <a:spcBef>
                <a:spcPts val="0"/>
              </a:spcBef>
              <a:spcAft>
                <a:spcPts val="0"/>
              </a:spcAft>
              <a:buClr>
                <a:schemeClr val="dk1"/>
              </a:buClr>
              <a:buSzPts val="2800"/>
            </a:pPr>
            <a:endParaRPr lang="en-US" sz="1000" b="1" dirty="0">
              <a:solidFill>
                <a:schemeClr val="dk1"/>
              </a:solidFill>
              <a:latin typeface="Times New Roman"/>
              <a:ea typeface="Times New Roman"/>
              <a:cs typeface="Times New Roman"/>
              <a:sym typeface="Times New Roman"/>
            </a:endParaRPr>
          </a:p>
          <a:p>
            <a:r>
              <a:rPr lang="en-US" sz="2800" dirty="0">
                <a:solidFill>
                  <a:schemeClr val="dk1"/>
                </a:solidFill>
                <a:latin typeface="Times New Roman"/>
                <a:cs typeface="Times New Roman"/>
              </a:rPr>
              <a:t>We started with a pre-trained Mask R-CNN on COCO dataset (which includes horse and zebra classes). In order to further improve the ability of the network to produce masks, we fine-tune the pre-trained model to only recognize people, horses, and zebras and ignore other classes. </a:t>
            </a:r>
          </a:p>
          <a:p>
            <a:endParaRPr lang="en-US" sz="2200" dirty="0">
              <a:solidFill>
                <a:schemeClr val="dk1"/>
              </a:solidFill>
              <a:latin typeface="Times New Roman"/>
              <a:cs typeface="Times New Roman"/>
            </a:endParaRPr>
          </a:p>
          <a:p>
            <a:r>
              <a:rPr lang="en-US" sz="2800" dirty="0">
                <a:solidFill>
                  <a:schemeClr val="dk1"/>
                </a:solidFill>
                <a:latin typeface="Times New Roman"/>
                <a:cs typeface="Times New Roman"/>
              </a:rPr>
              <a:t>Then, we preprocessed the dataset of horses and zebras provided in the Cycle-GAN repository with the fine-tuned Mask R-CNN to generate the masks. </a:t>
            </a:r>
          </a:p>
          <a:p>
            <a:endParaRPr lang="en-US" sz="4000" dirty="0">
              <a:solidFill>
                <a:schemeClr val="dk1"/>
              </a:solidFill>
              <a:latin typeface="Times New Roman"/>
              <a:cs typeface="Times New Roman"/>
            </a:endParaRPr>
          </a:p>
          <a:p>
            <a:pPr marL="508000" lvl="0" indent="-457200">
              <a:buClr>
                <a:schemeClr val="dk1"/>
              </a:buClr>
              <a:buSzPts val="2800"/>
              <a:buFont typeface="Arial" panose="020B0604020202020204" pitchFamily="34" charset="0"/>
              <a:buChar char="•"/>
            </a:pPr>
            <a:r>
              <a:rPr lang="en-US" altLang="zh-CN" sz="2800" b="1" dirty="0">
                <a:solidFill>
                  <a:schemeClr val="dk1"/>
                </a:solidFill>
                <a:latin typeface="Times New Roman"/>
                <a:cs typeface="Times New Roman"/>
                <a:sym typeface="Times New Roman"/>
              </a:rPr>
              <a:t>Cycle-GAN</a:t>
            </a:r>
            <a:r>
              <a:rPr lang="zh-CN" altLang="en-US" sz="2800" b="1" dirty="0">
                <a:solidFill>
                  <a:schemeClr val="dk1"/>
                </a:solidFill>
                <a:latin typeface="Times New Roman"/>
                <a:cs typeface="Times New Roman"/>
                <a:sym typeface="Times New Roman"/>
              </a:rPr>
              <a:t> </a:t>
            </a:r>
            <a:r>
              <a:rPr lang="en-US" altLang="zh-CN" sz="2800" b="1" dirty="0">
                <a:solidFill>
                  <a:schemeClr val="dk1"/>
                </a:solidFill>
                <a:latin typeface="Times New Roman"/>
                <a:cs typeface="Times New Roman"/>
                <a:sym typeface="Times New Roman"/>
              </a:rPr>
              <a:t>training</a:t>
            </a:r>
          </a:p>
          <a:p>
            <a:pPr marL="50800" lvl="0">
              <a:buClr>
                <a:schemeClr val="dk1"/>
              </a:buClr>
              <a:buSzPts val="2800"/>
            </a:pPr>
            <a:endParaRPr lang="en-US" altLang="zh-CN" sz="1000" b="1" dirty="0">
              <a:solidFill>
                <a:schemeClr val="dk1"/>
              </a:solidFill>
              <a:latin typeface="Times New Roman"/>
              <a:cs typeface="Times New Roman"/>
            </a:endParaRPr>
          </a:p>
          <a:p>
            <a:pPr marL="50800">
              <a:buClr>
                <a:schemeClr val="dk1"/>
              </a:buClr>
              <a:buSzPts val="2800"/>
            </a:pPr>
            <a:r>
              <a:rPr lang="en-US" altLang="zh-CN" sz="2800" dirty="0">
                <a:solidFill>
                  <a:schemeClr val="dk1"/>
                </a:solidFill>
                <a:latin typeface="Times New Roman"/>
                <a:cs typeface="Times New Roman"/>
              </a:rPr>
              <a:t>Besides RGB, we added the forth channel (mask) to the original model which takes input from masks produced from Mask R-CNN. To ensure that they are on the same scale as the other three channels, the pixel value of masked area is set to 255 and that of the background is set to 127. </a:t>
            </a:r>
          </a:p>
          <a:p>
            <a:pPr marL="50800">
              <a:buClr>
                <a:schemeClr val="dk1"/>
              </a:buClr>
              <a:buSzPts val="2800"/>
            </a:pPr>
            <a:endParaRPr lang="en-US" altLang="zh-CN" sz="2200" dirty="0">
              <a:solidFill>
                <a:schemeClr val="dk1"/>
              </a:solidFill>
              <a:latin typeface="Times New Roman"/>
              <a:cs typeface="Times New Roman"/>
            </a:endParaRPr>
          </a:p>
          <a:p>
            <a:pPr marL="50800">
              <a:buClr>
                <a:schemeClr val="dk1"/>
              </a:buClr>
              <a:buSzPts val="2800"/>
            </a:pPr>
            <a:r>
              <a:rPr lang="en-US" altLang="zh-CN" sz="2800" dirty="0">
                <a:solidFill>
                  <a:schemeClr val="dk1"/>
                </a:solidFill>
                <a:latin typeface="Times New Roman"/>
                <a:cs typeface="Times New Roman"/>
              </a:rPr>
              <a:t>Then, we trained Cycle-GAN on the images with masks for 200 epochs, after which we feed the test picture (Putin riding the horse) and successfully transferred the horse in the picture to zebra as shown in the Figure 4.</a:t>
            </a:r>
            <a:endParaRPr lang="en-US" altLang="zh-CN" sz="2800" dirty="0">
              <a:solidFill>
                <a:schemeClr val="dk1"/>
              </a:solidFill>
              <a:latin typeface="Times New Roman"/>
              <a:cs typeface="Times New Roman"/>
              <a:sym typeface="Times New Roman"/>
            </a:endParaRPr>
          </a:p>
          <a:p>
            <a:pPr marL="50800" lvl="0">
              <a:buClr>
                <a:schemeClr val="dk1"/>
              </a:buClr>
              <a:buSzPts val="2800"/>
            </a:pPr>
            <a:endParaRPr lang="en-US" altLang="zh-CN" sz="2200" dirty="0">
              <a:solidFill>
                <a:schemeClr val="dk1"/>
              </a:solidFill>
              <a:latin typeface="Times New Roman"/>
              <a:cs typeface="Times New Roman"/>
              <a:sym typeface="Times New Roman"/>
            </a:endParaRPr>
          </a:p>
          <a:p>
            <a:endParaRPr lang="en-US" sz="2800" strike="sngStrike" dirty="0">
              <a:solidFill>
                <a:schemeClr val="dk1"/>
              </a:solidFill>
              <a:latin typeface="Times New Roman"/>
              <a:cs typeface="Times New Roman"/>
              <a:sym typeface="Times New Roman"/>
            </a:endParaRPr>
          </a:p>
        </p:txBody>
      </p:sp>
      <p:sp>
        <p:nvSpPr>
          <p:cNvPr id="60" name="TextBox 59">
            <a:extLst>
              <a:ext uri="{FF2B5EF4-FFF2-40B4-BE49-F238E27FC236}">
                <a16:creationId xmlns:a16="http://schemas.microsoft.com/office/drawing/2014/main" id="{D28A0601-95FB-474F-BD85-0E126415DBD4}"/>
              </a:ext>
            </a:extLst>
          </p:cNvPr>
          <p:cNvSpPr txBox="1"/>
          <p:nvPr/>
        </p:nvSpPr>
        <p:spPr>
          <a:xfrm>
            <a:off x="16227826" y="16057006"/>
            <a:ext cx="2798132" cy="4605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2: Pipeline</a:t>
            </a:r>
          </a:p>
        </p:txBody>
      </p:sp>
      <p:grpSp>
        <p:nvGrpSpPr>
          <p:cNvPr id="23" name="Group 22">
            <a:extLst>
              <a:ext uri="{FF2B5EF4-FFF2-40B4-BE49-F238E27FC236}">
                <a16:creationId xmlns:a16="http://schemas.microsoft.com/office/drawing/2014/main" id="{489B7EFF-1654-014B-B402-334026E790EF}"/>
              </a:ext>
            </a:extLst>
          </p:cNvPr>
          <p:cNvGrpSpPr/>
          <p:nvPr/>
        </p:nvGrpSpPr>
        <p:grpSpPr>
          <a:xfrm>
            <a:off x="24066343" y="10783640"/>
            <a:ext cx="11681400" cy="4581964"/>
            <a:chOff x="23898600" y="12006289"/>
            <a:chExt cx="11681400" cy="3524230"/>
          </a:xfrm>
        </p:grpSpPr>
        <p:sp>
          <p:nvSpPr>
            <p:cNvPr id="65" name="Google Shape;103;p13">
              <a:extLst>
                <a:ext uri="{FF2B5EF4-FFF2-40B4-BE49-F238E27FC236}">
                  <a16:creationId xmlns:a16="http://schemas.microsoft.com/office/drawing/2014/main" id="{EA2FC1FE-0BA5-8F4B-983D-D432613DE4E5}"/>
                </a:ext>
              </a:extLst>
            </p:cNvPr>
            <p:cNvSpPr txBox="1"/>
            <p:nvPr/>
          </p:nvSpPr>
          <p:spPr>
            <a:xfrm>
              <a:off x="23898600" y="12006289"/>
              <a:ext cx="11681400" cy="352423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lvl="0">
                <a:buClr>
                  <a:schemeClr val="dk1"/>
                </a:buClr>
                <a:buSzPts val="2800"/>
              </a:pPr>
              <a:endParaRPr lang="en-US" sz="2800" b="1" dirty="0">
                <a:solidFill>
                  <a:schemeClr val="dk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41C143AA-4040-154A-A9AE-FB4C3D67B9E9}"/>
                </a:ext>
              </a:extLst>
            </p:cNvPr>
            <p:cNvSpPr/>
            <p:nvPr/>
          </p:nvSpPr>
          <p:spPr>
            <a:xfrm>
              <a:off x="24246388" y="12172647"/>
              <a:ext cx="10791757" cy="544472"/>
            </a:xfrm>
            <a:prstGeom prst="rect">
              <a:avLst/>
            </a:prstGeom>
          </p:spPr>
          <p:txBody>
            <a:bodyPr wrap="square">
              <a:spAutoFit/>
            </a:bodyPr>
            <a:lstStyle/>
            <a:p>
              <a:pPr lvl="0">
                <a:buClr>
                  <a:schemeClr val="dk1"/>
                </a:buClr>
                <a:buSzPts val="2800"/>
              </a:pPr>
              <a:r>
                <a:rPr lang="en-US" sz="4000" b="1" dirty="0">
                  <a:solidFill>
                    <a:srgbClr val="C00000"/>
                  </a:solidFill>
                  <a:latin typeface="Times New Roman" panose="02020603050405020304" pitchFamily="18" charset="0"/>
                  <a:cs typeface="Times New Roman" panose="02020603050405020304" pitchFamily="18" charset="0"/>
                </a:rPr>
                <a:t>Datasets</a:t>
              </a:r>
            </a:p>
          </p:txBody>
        </p:sp>
      </p:grpSp>
      <p:grpSp>
        <p:nvGrpSpPr>
          <p:cNvPr id="21" name="Group 20">
            <a:extLst>
              <a:ext uri="{FF2B5EF4-FFF2-40B4-BE49-F238E27FC236}">
                <a16:creationId xmlns:a16="http://schemas.microsoft.com/office/drawing/2014/main" id="{B4C821B9-E47F-0E47-903F-C6364DA23DF6}"/>
              </a:ext>
            </a:extLst>
          </p:cNvPr>
          <p:cNvGrpSpPr/>
          <p:nvPr/>
        </p:nvGrpSpPr>
        <p:grpSpPr>
          <a:xfrm>
            <a:off x="24057643" y="15680150"/>
            <a:ext cx="11681400" cy="6656982"/>
            <a:chOff x="23898600" y="21200526"/>
            <a:chExt cx="11681400" cy="2443674"/>
          </a:xfrm>
        </p:grpSpPr>
        <p:sp>
          <p:nvSpPr>
            <p:cNvPr id="67" name="Google Shape;103;p13">
              <a:extLst>
                <a:ext uri="{FF2B5EF4-FFF2-40B4-BE49-F238E27FC236}">
                  <a16:creationId xmlns:a16="http://schemas.microsoft.com/office/drawing/2014/main" id="{55647D26-CEE8-FC43-88EE-DB57806C61C5}"/>
                </a:ext>
              </a:extLst>
            </p:cNvPr>
            <p:cNvSpPr txBox="1"/>
            <p:nvPr/>
          </p:nvSpPr>
          <p:spPr>
            <a:xfrm>
              <a:off x="23898600" y="21200526"/>
              <a:ext cx="11681400" cy="2443674"/>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lvl="0">
                <a:buClr>
                  <a:schemeClr val="dk1"/>
                </a:buClr>
                <a:buSzPts val="2800"/>
              </a:pPr>
              <a:endParaRPr lang="en-US" sz="2800" b="1" dirty="0">
                <a:solidFill>
                  <a:schemeClr val="dk1"/>
                </a:solidFill>
                <a:latin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a16="http://schemas.microsoft.com/office/drawing/2014/main" id="{31E4B9B6-FAF7-F04B-9586-B08821B1C937}"/>
                </a:ext>
              </a:extLst>
            </p:cNvPr>
            <p:cNvSpPr/>
            <p:nvPr/>
          </p:nvSpPr>
          <p:spPr>
            <a:xfrm>
              <a:off x="24183322" y="21300822"/>
              <a:ext cx="10791757" cy="259854"/>
            </a:xfrm>
            <a:prstGeom prst="rect">
              <a:avLst/>
            </a:prstGeom>
          </p:spPr>
          <p:txBody>
            <a:bodyPr wrap="square">
              <a:spAutoFit/>
            </a:bodyPr>
            <a:lstStyle/>
            <a:p>
              <a:pPr lvl="0">
                <a:buClr>
                  <a:schemeClr val="dk1"/>
                </a:buClr>
                <a:buSzPts val="2800"/>
              </a:pPr>
              <a:r>
                <a:rPr lang="en-US" sz="4000" b="1" dirty="0">
                  <a:solidFill>
                    <a:srgbClr val="C00000"/>
                  </a:solidFill>
                  <a:latin typeface="Times New Roman" panose="02020603050405020304" pitchFamily="18" charset="0"/>
                  <a:cs typeface="Times New Roman" panose="02020603050405020304" pitchFamily="18" charset="0"/>
                </a:rPr>
                <a:t>Conclusion</a:t>
              </a:r>
            </a:p>
          </p:txBody>
        </p:sp>
      </p:grpSp>
      <p:grpSp>
        <p:nvGrpSpPr>
          <p:cNvPr id="16" name="Group 15">
            <a:extLst>
              <a:ext uri="{FF2B5EF4-FFF2-40B4-BE49-F238E27FC236}">
                <a16:creationId xmlns:a16="http://schemas.microsoft.com/office/drawing/2014/main" id="{106B6231-DBF1-504B-A203-E93C5573BEF2}"/>
              </a:ext>
            </a:extLst>
          </p:cNvPr>
          <p:cNvGrpSpPr/>
          <p:nvPr/>
        </p:nvGrpSpPr>
        <p:grpSpPr>
          <a:xfrm>
            <a:off x="30402224" y="4554823"/>
            <a:ext cx="4101430" cy="5513002"/>
            <a:chOff x="15713317" y="20594247"/>
            <a:chExt cx="4101430" cy="5513002"/>
          </a:xfrm>
        </p:grpSpPr>
        <p:sp>
          <p:nvSpPr>
            <p:cNvPr id="62" name="TextBox 61">
              <a:extLst>
                <a:ext uri="{FF2B5EF4-FFF2-40B4-BE49-F238E27FC236}">
                  <a16:creationId xmlns:a16="http://schemas.microsoft.com/office/drawing/2014/main" id="{0BAB21AF-52C0-A544-8AB3-C4822DC95A8F}"/>
                </a:ext>
              </a:extLst>
            </p:cNvPr>
            <p:cNvSpPr txBox="1"/>
            <p:nvPr/>
          </p:nvSpPr>
          <p:spPr>
            <a:xfrm>
              <a:off x="15868468" y="25645584"/>
              <a:ext cx="394627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4: Mask Cycle-GAN</a:t>
              </a:r>
            </a:p>
          </p:txBody>
        </p:sp>
        <p:pic>
          <p:nvPicPr>
            <p:cNvPr id="14" name="Picture 13">
              <a:extLst>
                <a:ext uri="{FF2B5EF4-FFF2-40B4-BE49-F238E27FC236}">
                  <a16:creationId xmlns:a16="http://schemas.microsoft.com/office/drawing/2014/main" id="{CABFAE05-7340-0D46-903D-9E9223945D1E}"/>
                </a:ext>
              </a:extLst>
            </p:cNvPr>
            <p:cNvPicPr>
              <a:picLocks noChangeAspect="1"/>
            </p:cNvPicPr>
            <p:nvPr/>
          </p:nvPicPr>
          <p:blipFill>
            <a:blip r:embed="rId7"/>
            <a:stretch>
              <a:fillRect/>
            </a:stretch>
          </p:blipFill>
          <p:spPr>
            <a:xfrm>
              <a:off x="15713317" y="20594247"/>
              <a:ext cx="4043429" cy="4820226"/>
            </a:xfrm>
            <a:prstGeom prst="rect">
              <a:avLst/>
            </a:prstGeom>
          </p:spPr>
        </p:pic>
      </p:grpSp>
      <p:graphicFrame>
        <p:nvGraphicFramePr>
          <p:cNvPr id="15" name="Table 14">
            <a:extLst>
              <a:ext uri="{FF2B5EF4-FFF2-40B4-BE49-F238E27FC236}">
                <a16:creationId xmlns:a16="http://schemas.microsoft.com/office/drawing/2014/main" id="{DF74A766-7161-B247-B65C-2D533972CE7F}"/>
              </a:ext>
            </a:extLst>
          </p:cNvPr>
          <p:cNvGraphicFramePr>
            <a:graphicFrameLocks noGrp="1"/>
          </p:cNvGraphicFramePr>
          <p:nvPr>
            <p:extLst>
              <p:ext uri="{D42A27DB-BD31-4B8C-83A1-F6EECF244321}">
                <p14:modId xmlns:p14="http://schemas.microsoft.com/office/powerpoint/2010/main" val="643200895"/>
              </p:ext>
            </p:extLst>
          </p:nvPr>
        </p:nvGraphicFramePr>
        <p:xfrm>
          <a:off x="24653137" y="12341275"/>
          <a:ext cx="4713989" cy="2536260"/>
        </p:xfrm>
        <a:graphic>
          <a:graphicData uri="http://schemas.openxmlformats.org/drawingml/2006/table">
            <a:tbl>
              <a:tblPr firstRow="1" bandRow="1">
                <a:tableStyleId>{073A0DAA-6AF3-43AB-8588-CEC1D06C72B9}</a:tableStyleId>
              </a:tblPr>
              <a:tblGrid>
                <a:gridCol w="1612215">
                  <a:extLst>
                    <a:ext uri="{9D8B030D-6E8A-4147-A177-3AD203B41FA5}">
                      <a16:colId xmlns:a16="http://schemas.microsoft.com/office/drawing/2014/main" val="2003370742"/>
                    </a:ext>
                  </a:extLst>
                </a:gridCol>
                <a:gridCol w="1639614">
                  <a:extLst>
                    <a:ext uri="{9D8B030D-6E8A-4147-A177-3AD203B41FA5}">
                      <a16:colId xmlns:a16="http://schemas.microsoft.com/office/drawing/2014/main" val="3483661016"/>
                    </a:ext>
                  </a:extLst>
                </a:gridCol>
                <a:gridCol w="1462160">
                  <a:extLst>
                    <a:ext uri="{9D8B030D-6E8A-4147-A177-3AD203B41FA5}">
                      <a16:colId xmlns:a16="http://schemas.microsoft.com/office/drawing/2014/main" val="3694131248"/>
                    </a:ext>
                  </a:extLst>
                </a:gridCol>
              </a:tblGrid>
              <a:tr h="634065">
                <a:tc>
                  <a:txBody>
                    <a:bodyPr/>
                    <a:lstStyle/>
                    <a:p>
                      <a:pPr algn="ctr"/>
                      <a:endParaRPr lang="en-US" sz="2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Times New Roman" panose="02020603050405020304" pitchFamily="18" charset="0"/>
                          <a:cs typeface="Times New Roman" panose="02020603050405020304" pitchFamily="18" charset="0"/>
                        </a:rPr>
                        <a:t>Train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Times New Roman" panose="02020603050405020304" pitchFamily="18" charset="0"/>
                          <a:cs typeface="Times New Roman" panose="02020603050405020304" pitchFamily="18" charset="0"/>
                        </a:rPr>
                        <a:t>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2861764"/>
                  </a:ext>
                </a:extLst>
              </a:tr>
              <a:tr h="634065">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horse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8627189"/>
                  </a:ext>
                </a:extLst>
              </a:tr>
              <a:tr h="634065">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zebra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3820053"/>
                  </a:ext>
                </a:extLst>
              </a:tr>
              <a:tr h="634065">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5201615"/>
                  </a:ext>
                </a:extLst>
              </a:tr>
            </a:tbl>
          </a:graphicData>
        </a:graphic>
      </p:graphicFrame>
      <p:pic>
        <p:nvPicPr>
          <p:cNvPr id="18" name="Picture 17">
            <a:extLst>
              <a:ext uri="{FF2B5EF4-FFF2-40B4-BE49-F238E27FC236}">
                <a16:creationId xmlns:a16="http://schemas.microsoft.com/office/drawing/2014/main" id="{B7B048DA-4FA2-FE4C-ACE6-4F9086121D42}"/>
              </a:ext>
            </a:extLst>
          </p:cNvPr>
          <p:cNvPicPr>
            <a:picLocks noChangeAspect="1"/>
          </p:cNvPicPr>
          <p:nvPr/>
        </p:nvPicPr>
        <p:blipFill>
          <a:blip r:embed="rId8"/>
          <a:stretch>
            <a:fillRect/>
          </a:stretch>
        </p:blipFill>
        <p:spPr>
          <a:xfrm>
            <a:off x="25287269" y="4556140"/>
            <a:ext cx="3867140" cy="4835537"/>
          </a:xfrm>
          <a:prstGeom prst="rect">
            <a:avLst/>
          </a:prstGeom>
        </p:spPr>
      </p:pic>
      <p:sp>
        <p:nvSpPr>
          <p:cNvPr id="78" name="TextBox 77">
            <a:extLst>
              <a:ext uri="{FF2B5EF4-FFF2-40B4-BE49-F238E27FC236}">
                <a16:creationId xmlns:a16="http://schemas.microsoft.com/office/drawing/2014/main" id="{25EB3788-246D-D645-98E3-8F437FD10175}"/>
              </a:ext>
            </a:extLst>
          </p:cNvPr>
          <p:cNvSpPr txBox="1"/>
          <p:nvPr/>
        </p:nvSpPr>
        <p:spPr>
          <a:xfrm>
            <a:off x="25769366" y="9607964"/>
            <a:ext cx="308168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3: Cycle-GAN</a:t>
            </a:r>
          </a:p>
        </p:txBody>
      </p:sp>
      <p:sp>
        <p:nvSpPr>
          <p:cNvPr id="19" name="TextBox 18">
            <a:extLst>
              <a:ext uri="{FF2B5EF4-FFF2-40B4-BE49-F238E27FC236}">
                <a16:creationId xmlns:a16="http://schemas.microsoft.com/office/drawing/2014/main" id="{F299AB47-0DFA-2C4F-8B72-45DE3B00B87E}"/>
              </a:ext>
            </a:extLst>
          </p:cNvPr>
          <p:cNvSpPr txBox="1"/>
          <p:nvPr/>
        </p:nvSpPr>
        <p:spPr>
          <a:xfrm>
            <a:off x="24528112" y="11703480"/>
            <a:ext cx="5446112"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dk1"/>
                </a:solidFill>
                <a:latin typeface="Times New Roman"/>
                <a:cs typeface="Times New Roman"/>
                <a:sym typeface="Times New Roman"/>
              </a:rPr>
              <a:t>Mask R-CNN training dataset</a:t>
            </a:r>
            <a:endParaRPr lang="en-US" sz="2800" dirty="0"/>
          </a:p>
        </p:txBody>
      </p:sp>
      <p:sp>
        <p:nvSpPr>
          <p:cNvPr id="81" name="TextBox 80">
            <a:extLst>
              <a:ext uri="{FF2B5EF4-FFF2-40B4-BE49-F238E27FC236}">
                <a16:creationId xmlns:a16="http://schemas.microsoft.com/office/drawing/2014/main" id="{98F51050-C5F9-804B-95D6-E5C213CAF983}"/>
              </a:ext>
            </a:extLst>
          </p:cNvPr>
          <p:cNvSpPr txBox="1"/>
          <p:nvPr/>
        </p:nvSpPr>
        <p:spPr>
          <a:xfrm>
            <a:off x="29907043" y="11753605"/>
            <a:ext cx="5697959"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dk1"/>
                </a:solidFill>
                <a:latin typeface="Times New Roman"/>
                <a:cs typeface="Times New Roman"/>
                <a:sym typeface="Times New Roman"/>
              </a:rPr>
              <a:t>Mask Cycle-GAN training dataset</a:t>
            </a:r>
            <a:endParaRPr lang="en-US" sz="2800" dirty="0"/>
          </a:p>
        </p:txBody>
      </p:sp>
      <p:graphicFrame>
        <p:nvGraphicFramePr>
          <p:cNvPr id="82" name="Table 81">
            <a:extLst>
              <a:ext uri="{FF2B5EF4-FFF2-40B4-BE49-F238E27FC236}">
                <a16:creationId xmlns:a16="http://schemas.microsoft.com/office/drawing/2014/main" id="{14C5F082-6B8F-2847-A173-A47EB5AA957E}"/>
              </a:ext>
            </a:extLst>
          </p:cNvPr>
          <p:cNvGraphicFramePr>
            <a:graphicFrameLocks noGrp="1"/>
          </p:cNvGraphicFramePr>
          <p:nvPr>
            <p:extLst>
              <p:ext uri="{D42A27DB-BD31-4B8C-83A1-F6EECF244321}">
                <p14:modId xmlns:p14="http://schemas.microsoft.com/office/powerpoint/2010/main" val="2869522784"/>
              </p:ext>
            </p:extLst>
          </p:nvPr>
        </p:nvGraphicFramePr>
        <p:xfrm>
          <a:off x="30278476" y="12339496"/>
          <a:ext cx="4931286" cy="1902195"/>
        </p:xfrm>
        <a:graphic>
          <a:graphicData uri="http://schemas.openxmlformats.org/drawingml/2006/table">
            <a:tbl>
              <a:tblPr firstRow="1" bandRow="1">
                <a:tableStyleId>{073A0DAA-6AF3-43AB-8588-CEC1D06C72B9}</a:tableStyleId>
              </a:tblPr>
              <a:tblGrid>
                <a:gridCol w="1643762">
                  <a:extLst>
                    <a:ext uri="{9D8B030D-6E8A-4147-A177-3AD203B41FA5}">
                      <a16:colId xmlns:a16="http://schemas.microsoft.com/office/drawing/2014/main" val="2003370742"/>
                    </a:ext>
                  </a:extLst>
                </a:gridCol>
                <a:gridCol w="1643762">
                  <a:extLst>
                    <a:ext uri="{9D8B030D-6E8A-4147-A177-3AD203B41FA5}">
                      <a16:colId xmlns:a16="http://schemas.microsoft.com/office/drawing/2014/main" val="3483661016"/>
                    </a:ext>
                  </a:extLst>
                </a:gridCol>
                <a:gridCol w="1643762">
                  <a:extLst>
                    <a:ext uri="{9D8B030D-6E8A-4147-A177-3AD203B41FA5}">
                      <a16:colId xmlns:a16="http://schemas.microsoft.com/office/drawing/2014/main" val="3694131248"/>
                    </a:ext>
                  </a:extLst>
                </a:gridCol>
              </a:tblGrid>
              <a:tr h="634065">
                <a:tc>
                  <a:txBody>
                    <a:bodyPr/>
                    <a:lstStyle/>
                    <a:p>
                      <a:pPr algn="ctr"/>
                      <a:endParaRPr lang="en-US" sz="2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Times New Roman" panose="02020603050405020304" pitchFamily="18" charset="0"/>
                          <a:cs typeface="Times New Roman" panose="02020603050405020304" pitchFamily="18" charset="0"/>
                        </a:rPr>
                        <a:t>Train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Times New Roman" panose="02020603050405020304" pitchFamily="18" charset="0"/>
                          <a:cs typeface="Times New Roman" panose="02020603050405020304" pitchFamily="18" charset="0"/>
                        </a:rPr>
                        <a:t>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2861764"/>
                  </a:ext>
                </a:extLst>
              </a:tr>
              <a:tr h="634065">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horse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1068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141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8627189"/>
                  </a:ext>
                </a:extLst>
              </a:tr>
              <a:tr h="634065">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zebra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1335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141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5201615"/>
                  </a:ext>
                </a:extLst>
              </a:tr>
            </a:tbl>
          </a:graphicData>
        </a:graphic>
      </p:graphicFrame>
      <p:grpSp>
        <p:nvGrpSpPr>
          <p:cNvPr id="20" name="Group 19">
            <a:extLst>
              <a:ext uri="{FF2B5EF4-FFF2-40B4-BE49-F238E27FC236}">
                <a16:creationId xmlns:a16="http://schemas.microsoft.com/office/drawing/2014/main" id="{AF7B7433-ABA7-B344-A28C-C4C5535CAB8F}"/>
              </a:ext>
            </a:extLst>
          </p:cNvPr>
          <p:cNvGrpSpPr/>
          <p:nvPr/>
        </p:nvGrpSpPr>
        <p:grpSpPr>
          <a:xfrm>
            <a:off x="24057643" y="22669869"/>
            <a:ext cx="11681400" cy="3369686"/>
            <a:chOff x="23898600" y="24627578"/>
            <a:chExt cx="11681400" cy="1737621"/>
          </a:xfrm>
        </p:grpSpPr>
        <p:sp>
          <p:nvSpPr>
            <p:cNvPr id="83" name="Google Shape;103;p13">
              <a:extLst>
                <a:ext uri="{FF2B5EF4-FFF2-40B4-BE49-F238E27FC236}">
                  <a16:creationId xmlns:a16="http://schemas.microsoft.com/office/drawing/2014/main" id="{21CD8A64-C978-944C-9916-96FC683C08CF}"/>
                </a:ext>
              </a:extLst>
            </p:cNvPr>
            <p:cNvSpPr txBox="1"/>
            <p:nvPr/>
          </p:nvSpPr>
          <p:spPr>
            <a:xfrm>
              <a:off x="23898600" y="24627578"/>
              <a:ext cx="11681400" cy="1737621"/>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lvl="0">
                <a:buClr>
                  <a:schemeClr val="dk1"/>
                </a:buClr>
                <a:buSzPts val="2800"/>
              </a:pPr>
              <a:endParaRPr lang="en-US" sz="2800" b="1" dirty="0">
                <a:solidFill>
                  <a:schemeClr val="dk1"/>
                </a:solidFill>
                <a:latin typeface="Times New Roman" panose="02020603050405020304" pitchFamily="18" charset="0"/>
                <a:cs typeface="Times New Roman" panose="02020603050405020304" pitchFamily="18" charset="0"/>
              </a:endParaRPr>
            </a:p>
          </p:txBody>
        </p:sp>
        <p:sp>
          <p:nvSpPr>
            <p:cNvPr id="84" name="Rectangle 83">
              <a:extLst>
                <a:ext uri="{FF2B5EF4-FFF2-40B4-BE49-F238E27FC236}">
                  <a16:creationId xmlns:a16="http://schemas.microsoft.com/office/drawing/2014/main" id="{D1D04510-271F-2048-B671-366F8DB6C04F}"/>
                </a:ext>
              </a:extLst>
            </p:cNvPr>
            <p:cNvSpPr/>
            <p:nvPr/>
          </p:nvSpPr>
          <p:spPr>
            <a:xfrm>
              <a:off x="24246385" y="24744144"/>
              <a:ext cx="10791757" cy="365030"/>
            </a:xfrm>
            <a:prstGeom prst="rect">
              <a:avLst/>
            </a:prstGeom>
          </p:spPr>
          <p:txBody>
            <a:bodyPr wrap="square">
              <a:spAutoFit/>
            </a:bodyPr>
            <a:lstStyle/>
            <a:p>
              <a:pPr lvl="0">
                <a:buClr>
                  <a:schemeClr val="dk1"/>
                </a:buClr>
                <a:buSzPts val="2800"/>
              </a:pPr>
              <a:r>
                <a:rPr lang="en-US" sz="4000" b="1" dirty="0">
                  <a:solidFill>
                    <a:srgbClr val="C00000"/>
                  </a:solidFill>
                  <a:latin typeface="Times New Roman" panose="02020603050405020304" pitchFamily="18" charset="0"/>
                  <a:cs typeface="Times New Roman" panose="02020603050405020304" pitchFamily="18" charset="0"/>
                </a:rPr>
                <a:t>References</a:t>
              </a:r>
            </a:p>
          </p:txBody>
        </p:sp>
      </p:grpSp>
      <p:sp>
        <p:nvSpPr>
          <p:cNvPr id="24" name="TextBox 23">
            <a:extLst>
              <a:ext uri="{FF2B5EF4-FFF2-40B4-BE49-F238E27FC236}">
                <a16:creationId xmlns:a16="http://schemas.microsoft.com/office/drawing/2014/main" id="{2DFFA3F6-3856-4940-AEEB-D6AD58F1F1CA}"/>
              </a:ext>
            </a:extLst>
          </p:cNvPr>
          <p:cNvSpPr txBox="1"/>
          <p:nvPr/>
        </p:nvSpPr>
        <p:spPr>
          <a:xfrm>
            <a:off x="24370348" y="23673898"/>
            <a:ext cx="11440482" cy="2092881"/>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  Zhu, J. Y., Park, T., Isola, P., &amp; </a:t>
            </a:r>
            <a:r>
              <a:rPr lang="en-US" sz="2400" dirty="0" err="1">
                <a:latin typeface="Times New Roman" panose="02020603050405020304" pitchFamily="18" charset="0"/>
                <a:cs typeface="Times New Roman" panose="02020603050405020304" pitchFamily="18" charset="0"/>
              </a:rPr>
              <a:t>Efros</a:t>
            </a:r>
            <a:r>
              <a:rPr lang="en-US" sz="2400" dirty="0">
                <a:latin typeface="Times New Roman" panose="02020603050405020304" pitchFamily="18" charset="0"/>
                <a:cs typeface="Times New Roman" panose="02020603050405020304" pitchFamily="18" charset="0"/>
              </a:rPr>
              <a:t>, A. A. (2017). Unpaired image-to-image translation using cycle-consistent adversarial networks. In </a:t>
            </a:r>
            <a:r>
              <a:rPr lang="en-US" sz="2400" i="1" dirty="0">
                <a:latin typeface="Times New Roman" panose="02020603050405020304" pitchFamily="18" charset="0"/>
                <a:cs typeface="Times New Roman" panose="02020603050405020304" pitchFamily="18" charset="0"/>
              </a:rPr>
              <a:t>Proceedings of the IEEE International Conference on Computer Vision</a:t>
            </a:r>
            <a:r>
              <a:rPr lang="en-US" sz="2400" dirty="0">
                <a:latin typeface="Times New Roman" panose="02020603050405020304" pitchFamily="18" charset="0"/>
                <a:cs typeface="Times New Roman" panose="02020603050405020304" pitchFamily="18" charset="0"/>
              </a:rPr>
              <a:t> (pp. 2223-2232).</a:t>
            </a:r>
          </a:p>
          <a:p>
            <a:endParaRPr lang="en-US" sz="1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  He, K., </a:t>
            </a:r>
            <a:r>
              <a:rPr lang="en-US" sz="2400" dirty="0" err="1">
                <a:latin typeface="Times New Roman" panose="02020603050405020304" pitchFamily="18" charset="0"/>
                <a:cs typeface="Times New Roman" panose="02020603050405020304" pitchFamily="18" charset="0"/>
              </a:rPr>
              <a:t>Gkioxari</a:t>
            </a:r>
            <a:r>
              <a:rPr lang="en-US" sz="2400" dirty="0">
                <a:latin typeface="Times New Roman" panose="02020603050405020304" pitchFamily="18" charset="0"/>
                <a:cs typeface="Times New Roman" panose="02020603050405020304" pitchFamily="18" charset="0"/>
              </a:rPr>
              <a:t>, G., </a:t>
            </a:r>
            <a:r>
              <a:rPr lang="en-US" sz="2400" dirty="0" err="1">
                <a:latin typeface="Times New Roman" panose="02020603050405020304" pitchFamily="18" charset="0"/>
                <a:cs typeface="Times New Roman" panose="02020603050405020304" pitchFamily="18" charset="0"/>
              </a:rPr>
              <a:t>Dollár</a:t>
            </a:r>
            <a:r>
              <a:rPr lang="en-US" sz="2400" dirty="0">
                <a:latin typeface="Times New Roman" panose="02020603050405020304" pitchFamily="18" charset="0"/>
                <a:cs typeface="Times New Roman" panose="02020603050405020304" pitchFamily="18" charset="0"/>
              </a:rPr>
              <a:t>, P., &amp; </a:t>
            </a:r>
            <a:r>
              <a:rPr lang="en-US" sz="2400" dirty="0" err="1">
                <a:latin typeface="Times New Roman" panose="02020603050405020304" pitchFamily="18" charset="0"/>
                <a:cs typeface="Times New Roman" panose="02020603050405020304" pitchFamily="18" charset="0"/>
              </a:rPr>
              <a:t>Girshick</a:t>
            </a:r>
            <a:r>
              <a:rPr lang="en-US" sz="2400" dirty="0">
                <a:latin typeface="Times New Roman" panose="02020603050405020304" pitchFamily="18" charset="0"/>
                <a:cs typeface="Times New Roman" panose="02020603050405020304" pitchFamily="18" charset="0"/>
              </a:rPr>
              <a:t>, R. (2017). Mask r-</a:t>
            </a:r>
            <a:r>
              <a:rPr lang="en-US" sz="2400" dirty="0" err="1">
                <a:latin typeface="Times New Roman" panose="02020603050405020304" pitchFamily="18" charset="0"/>
                <a:cs typeface="Times New Roman" panose="02020603050405020304" pitchFamily="18" charset="0"/>
              </a:rPr>
              <a:t>cnn</a:t>
            </a:r>
            <a:r>
              <a:rPr lang="en-US" sz="2400" dirty="0">
                <a:latin typeface="Times New Roman" panose="02020603050405020304" pitchFamily="18" charset="0"/>
                <a:cs typeface="Times New Roman" panose="02020603050405020304" pitchFamily="18" charset="0"/>
              </a:rPr>
              <a:t>. In Proceedings of the IEEE international conference on computer vision (pp. 2961-2969).</a:t>
            </a:r>
          </a:p>
        </p:txBody>
      </p:sp>
      <p:sp>
        <p:nvSpPr>
          <p:cNvPr id="25" name="TextBox 24">
            <a:extLst>
              <a:ext uri="{FF2B5EF4-FFF2-40B4-BE49-F238E27FC236}">
                <a16:creationId xmlns:a16="http://schemas.microsoft.com/office/drawing/2014/main" id="{F56D8601-2ABD-124C-93FF-CDC473784D82}"/>
              </a:ext>
            </a:extLst>
          </p:cNvPr>
          <p:cNvSpPr txBox="1"/>
          <p:nvPr/>
        </p:nvSpPr>
        <p:spPr>
          <a:xfrm>
            <a:off x="24342365" y="16887310"/>
            <a:ext cx="11232784" cy="5170646"/>
          </a:xfrm>
          <a:prstGeom prst="rect">
            <a:avLst/>
          </a:prstGeom>
          <a:noFill/>
        </p:spPr>
        <p:txBody>
          <a:bodyPr wrap="square" rtlCol="0" anchor="t">
            <a:spAutoFit/>
          </a:bodyPr>
          <a:lstStyle/>
          <a:p>
            <a:r>
              <a:rPr lang="en-US" sz="2800" dirty="0">
                <a:latin typeface="Times New Roman" panose="02020603050405020304" pitchFamily="18" charset="0"/>
                <a:cs typeface="Times New Roman" panose="02020603050405020304" pitchFamily="18" charset="0"/>
              </a:rPr>
              <a:t>Our model successfully solve original Cycle-GAN’s problem of sometimes misunderstanding what is the target object and what is background, and proved that generator of Cycle-GAN can successfully perceive the meaning of masks. </a:t>
            </a:r>
          </a:p>
          <a:p>
            <a:endParaRPr lang="en-US" sz="22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 limitation of our approach is that although the mask is good most of the time, Mask R-CNN may make mistakes which may affect the following result of Mask-Cycle-GAN. However, we believe there will be better segmentation techniques to produce more accurate mask in the future. </a:t>
            </a:r>
          </a:p>
          <a:p>
            <a:endParaRPr lang="en-US" sz="2200" dirty="0">
              <a:latin typeface="Times New Roman" panose="02020603050405020304" pitchFamily="18" charset="0"/>
              <a:cs typeface="Times New Roman" panose="02020603050405020304" pitchFamily="18" charset="0"/>
            </a:endParaRPr>
          </a:p>
          <a:p>
            <a:r>
              <a:rPr lang="en-US" sz="2800" dirty="0">
                <a:latin typeface="Times New Roman"/>
                <a:cs typeface="Times New Roman"/>
              </a:rPr>
              <a:t>One of the possible future improvements is to use a smooth/fuzzy mask, instead of setting pixel values to either 255 or 127. </a:t>
            </a:r>
            <a:endParaRPr lang="en-US" sz="2800" dirty="0">
              <a:latin typeface="Times New Roman" panose="02020603050405020304" pitchFamily="18" charset="0"/>
              <a:cs typeface="Times New Roman" panose="02020603050405020304" pitchFamily="18" charset="0"/>
            </a:endParaRPr>
          </a:p>
        </p:txBody>
      </p:sp>
      <p:sp>
        <p:nvSpPr>
          <p:cNvPr id="66" name="Rectangle 67">
            <a:extLst>
              <a:ext uri="{FF2B5EF4-FFF2-40B4-BE49-F238E27FC236}">
                <a16:creationId xmlns:a16="http://schemas.microsoft.com/office/drawing/2014/main" id="{79FCCBE6-FE09-4648-9758-F471E9DD6CFA}"/>
              </a:ext>
            </a:extLst>
          </p:cNvPr>
          <p:cNvSpPr/>
          <p:nvPr/>
        </p:nvSpPr>
        <p:spPr>
          <a:xfrm>
            <a:off x="24370348" y="3675257"/>
            <a:ext cx="10791757" cy="707886"/>
          </a:xfrm>
          <a:prstGeom prst="rect">
            <a:avLst/>
          </a:prstGeom>
        </p:spPr>
        <p:txBody>
          <a:bodyPr wrap="square">
            <a:spAutoFit/>
          </a:bodyPr>
          <a:lstStyle/>
          <a:p>
            <a:pPr lvl="0">
              <a:buClr>
                <a:schemeClr val="dk1"/>
              </a:buClr>
              <a:buSzPts val="2800"/>
            </a:pPr>
            <a:r>
              <a:rPr lang="en-US" sz="4000" b="1" dirty="0">
                <a:solidFill>
                  <a:srgbClr val="C00000"/>
                </a:solidFill>
                <a:latin typeface="Times New Roman" panose="02020603050405020304" pitchFamily="18" charset="0"/>
                <a:cs typeface="Times New Roman" panose="02020603050405020304" pitchFamily="18" charset="0"/>
              </a:rPr>
              <a:t>Results</a:t>
            </a:r>
          </a:p>
        </p:txBody>
      </p:sp>
      <p:pic>
        <p:nvPicPr>
          <p:cNvPr id="2" name="Picture 1">
            <a:extLst>
              <a:ext uri="{FF2B5EF4-FFF2-40B4-BE49-F238E27FC236}">
                <a16:creationId xmlns:a16="http://schemas.microsoft.com/office/drawing/2014/main" id="{146809F0-7128-D34F-83EE-49CB42E2A356}"/>
              </a:ext>
            </a:extLst>
          </p:cNvPr>
          <p:cNvPicPr>
            <a:picLocks noChangeAspect="1"/>
          </p:cNvPicPr>
          <p:nvPr/>
        </p:nvPicPr>
        <p:blipFill>
          <a:blip r:embed="rId9"/>
          <a:stretch>
            <a:fillRect/>
          </a:stretch>
        </p:blipFill>
        <p:spPr>
          <a:xfrm>
            <a:off x="1068377" y="26139126"/>
            <a:ext cx="7197431" cy="1239558"/>
          </a:xfrm>
          <a:prstGeom prst="rect">
            <a:avLst/>
          </a:prstGeom>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707</Words>
  <Application>Microsoft Macintosh PowerPoint</Application>
  <PresentationFormat>Custom</PresentationFormat>
  <Paragraphs>85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Default Design</vt:lpstr>
      <vt:lpstr>Improved Unsupervised Style Transfer - Mask Cycle-GAN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Improved Unsupervised Style Transfer - Mask Cycle-GAN</dc:title>
  <cp:lastModifiedBy>zehaog</cp:lastModifiedBy>
  <cp:revision>16</cp:revision>
  <dcterms:modified xsi:type="dcterms:W3CDTF">2019-05-05T03:47:26Z</dcterms:modified>
</cp:coreProperties>
</file>