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0"/>
  </p:notesMasterIdLst>
  <p:sldIdLst>
    <p:sldId id="256" r:id="rId2"/>
    <p:sldId id="602" r:id="rId3"/>
    <p:sldId id="609" r:id="rId4"/>
    <p:sldId id="610" r:id="rId5"/>
    <p:sldId id="611" r:id="rId6"/>
    <p:sldId id="603" r:id="rId7"/>
    <p:sldId id="613" r:id="rId8"/>
    <p:sldId id="614" r:id="rId9"/>
    <p:sldId id="612" r:id="rId10"/>
    <p:sldId id="604" r:id="rId11"/>
    <p:sldId id="605" r:id="rId12"/>
    <p:sldId id="606" r:id="rId13"/>
    <p:sldId id="617" r:id="rId14"/>
    <p:sldId id="616" r:id="rId15"/>
    <p:sldId id="618" r:id="rId16"/>
    <p:sldId id="619" r:id="rId17"/>
    <p:sldId id="607" r:id="rId18"/>
    <p:sldId id="60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180" autoAdjust="0"/>
  </p:normalViewPr>
  <p:slideViewPr>
    <p:cSldViewPr>
      <p:cViewPr varScale="1">
        <p:scale>
          <a:sx n="107" d="100"/>
          <a:sy n="107" d="100"/>
        </p:scale>
        <p:origin x="84" y="166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1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3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75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7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5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Picture from: http://javastudy.ru/interview/collections/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2019-03-06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8/docs/api/java/util/Iterator.html" TargetMode="External"/><Relationship Id="rId4" Type="http://schemas.openxmlformats.org/officeDocument/2006/relationships/hyperlink" Target="http://docs.oracle.com/javase/8/docs/api/java/util/Collec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Discovering Java Collections Framework and Iterators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dirty="0"/>
              <a:t>In order </a:t>
            </a:r>
            <a:r>
              <a:rPr lang="en-US" dirty="0">
                <a:solidFill>
                  <a:schemeClr val="tx2"/>
                </a:solidFill>
              </a:rPr>
              <a:t>to find out what elements in a </a:t>
            </a:r>
            <a:r>
              <a:rPr lang="en-US" b="1" dirty="0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 satisfy a condition</a:t>
            </a:r>
            <a:r>
              <a:rPr lang="en-US" dirty="0"/>
              <a:t>, you could filter list elements </a:t>
            </a:r>
            <a:r>
              <a:rPr lang="en-US" dirty="0">
                <a:solidFill>
                  <a:schemeClr val="tx2"/>
                </a:solidFill>
              </a:rPr>
              <a:t>by iterating the list and choosing only the elements that satisfy the imposed condition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instance, if you want to have a List with strings shorter than 6, you could write: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ArrayList&lt;&gt;(0);   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for (String s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 6)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shorterThanSix.add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r>
              <a:rPr lang="en-US" dirty="0"/>
              <a:t>Hint: </a:t>
            </a:r>
            <a:r>
              <a:rPr lang="en-US" dirty="0">
                <a:solidFill>
                  <a:schemeClr val="tx2"/>
                </a:solidFill>
              </a:rPr>
              <a:t>using iterators is a better approach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Filtering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78" y="915566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In order </a:t>
            </a:r>
            <a:r>
              <a:rPr lang="en-US" sz="2300" dirty="0">
                <a:solidFill>
                  <a:schemeClr val="tx2"/>
                </a:solidFill>
              </a:rPr>
              <a:t>to modify all the elements </a:t>
            </a:r>
            <a:r>
              <a:rPr lang="en-US" sz="2300" dirty="0"/>
              <a:t>of a list, you could </a:t>
            </a:r>
            <a:r>
              <a:rPr lang="en-US" sz="2300" dirty="0">
                <a:solidFill>
                  <a:schemeClr val="tx2"/>
                </a:solidFill>
              </a:rPr>
              <a:t>iterate the list and change the elements of the collection, one at the time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For instance, if you want all your elements from the list of strings to have “Book” at the end, you could write:</a:t>
            </a:r>
          </a:p>
          <a:p>
            <a:pPr marL="274320" lvl="1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ArrayList(0);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   for (String s :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myBooks.add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(s + "Book");</a:t>
            </a:r>
          </a:p>
          <a:p>
            <a:pPr marL="274320" lvl="1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solidFill>
                  <a:schemeClr val="tx2"/>
                </a:solidFill>
              </a:rPr>
              <a:t>Hint: not using raw types and using iterators is a better approach</a:t>
            </a:r>
            <a:r>
              <a:rPr lang="en-US" sz="2300" dirty="0"/>
              <a:t>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Modifying A List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Set is a collection that </a:t>
            </a:r>
            <a:r>
              <a:rPr lang="en-US" dirty="0">
                <a:solidFill>
                  <a:schemeClr val="tx2"/>
                </a:solidFill>
              </a:rPr>
              <a:t>cannot contain duplicate elements.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FindDistinct.java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Set</a:t>
            </a:r>
            <a:endParaRPr lang="en-US" sz="2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4098D6A-F535-463E-96C4-2F1E233D6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55" y="1419622"/>
            <a:ext cx="5129689" cy="31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Set is a collection that </a:t>
            </a:r>
            <a:r>
              <a:rPr lang="en-US" dirty="0">
                <a:solidFill>
                  <a:schemeClr val="tx2"/>
                </a:solidFill>
              </a:rPr>
              <a:t>cannot contain duplicate elements.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/>
                </a:solidFill>
              </a:rPr>
              <a:t>FindUnique.java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Bulk Operations on Sets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43F16-F773-4824-BCB6-C1A1CC6FA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15" y="1536667"/>
            <a:ext cx="4214366" cy="29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Map is an object that </a:t>
            </a:r>
            <a:r>
              <a:rPr lang="en-US" dirty="0">
                <a:solidFill>
                  <a:schemeClr val="tx2"/>
                </a:solidFill>
              </a:rPr>
              <a:t>maps keys to values.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Map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E109B-C2DC-4A22-BABC-14F2E1130A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51" y="1491630"/>
            <a:ext cx="5818697" cy="34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2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15566"/>
            <a:ext cx="8874731" cy="3937570"/>
          </a:xfrm>
        </p:spPr>
        <p:txBody>
          <a:bodyPr>
            <a:noAutofit/>
          </a:bodyPr>
          <a:lstStyle/>
          <a:p>
            <a:r>
              <a:rPr lang="en-US" sz="2200" dirty="0"/>
              <a:t>A Map </a:t>
            </a:r>
            <a:r>
              <a:rPr lang="en-US" sz="2200" dirty="0">
                <a:solidFill>
                  <a:schemeClr val="tx2"/>
                </a:solidFill>
              </a:rPr>
              <a:t>cannot contain duplicate keys </a:t>
            </a:r>
            <a:r>
              <a:rPr lang="en-US" sz="2200" dirty="0"/>
              <a:t>(the collection of keys is a set.)</a:t>
            </a:r>
          </a:p>
          <a:p>
            <a:endParaRPr lang="en-US" sz="2200" dirty="0"/>
          </a:p>
          <a:p>
            <a:r>
              <a:rPr lang="en-US" sz="2200" dirty="0"/>
              <a:t>Each key can map to </a:t>
            </a:r>
            <a:r>
              <a:rPr lang="en-US" sz="2200" dirty="0">
                <a:solidFill>
                  <a:schemeClr val="tx2"/>
                </a:solidFill>
              </a:rPr>
              <a:t>at most one value </a:t>
            </a:r>
            <a:r>
              <a:rPr lang="en-US" sz="2200" dirty="0"/>
              <a:t>(mathematical function abstraction.)</a:t>
            </a:r>
          </a:p>
          <a:p>
            <a:endParaRPr lang="en-US" sz="2200" dirty="0"/>
          </a:p>
          <a:p>
            <a:r>
              <a:rPr lang="en-CA" sz="2200" b="1" dirty="0" err="1"/>
              <a:t>keySet</a:t>
            </a:r>
            <a:r>
              <a:rPr lang="en-CA" sz="2200" b="1" dirty="0"/>
              <a:t> </a:t>
            </a:r>
            <a:r>
              <a:rPr lang="en-CA" sz="2200" dirty="0"/>
              <a:t>method returns the </a:t>
            </a:r>
            <a:r>
              <a:rPr lang="en-CA" sz="2200" b="1" dirty="0"/>
              <a:t>Set </a:t>
            </a:r>
            <a:r>
              <a:rPr lang="en-CA" sz="2200" dirty="0"/>
              <a:t>of keys contained in the </a:t>
            </a:r>
            <a:r>
              <a:rPr lang="en-CA" sz="2200" b="1" dirty="0"/>
              <a:t>Map.</a:t>
            </a:r>
          </a:p>
          <a:p>
            <a:endParaRPr lang="en-CA" sz="2200" b="1" dirty="0"/>
          </a:p>
          <a:p>
            <a:r>
              <a:rPr lang="en-CA" sz="2200" b="1" dirty="0" err="1"/>
              <a:t>entrySet</a:t>
            </a:r>
            <a:r>
              <a:rPr lang="en-CA" sz="2200" b="1" dirty="0"/>
              <a:t> </a:t>
            </a:r>
            <a:r>
              <a:rPr lang="en-CA" sz="2200" dirty="0"/>
              <a:t>method returns the </a:t>
            </a:r>
            <a:r>
              <a:rPr lang="en-CA" sz="2200" b="1" dirty="0"/>
              <a:t>Set </a:t>
            </a:r>
            <a:r>
              <a:rPr lang="en-CA" sz="2200" dirty="0"/>
              <a:t>of key-value pairs contained in the </a:t>
            </a:r>
            <a:r>
              <a:rPr lang="en-CA" sz="2200" b="1" dirty="0"/>
              <a:t>Map </a:t>
            </a:r>
            <a:r>
              <a:rPr lang="en-CA" sz="2200" dirty="0"/>
              <a:t>(the </a:t>
            </a:r>
            <a:r>
              <a:rPr lang="en-CA" sz="2200" b="1" dirty="0"/>
              <a:t>Map </a:t>
            </a:r>
            <a:r>
              <a:rPr lang="en-CA" sz="2200" dirty="0"/>
              <a:t>interface has a nested interface called </a:t>
            </a:r>
            <a:r>
              <a:rPr lang="en-CA" sz="2200" b="1" dirty="0" err="1"/>
              <a:t>Map.Entry</a:t>
            </a:r>
            <a:r>
              <a:rPr lang="en-CA" sz="2200" dirty="0"/>
              <a:t>) which could be used for iterating over key-value pairs: </a:t>
            </a:r>
            <a:r>
              <a:rPr lang="en-US" sz="2200" dirty="0"/>
              <a:t>Check</a:t>
            </a:r>
            <a:r>
              <a:rPr lang="en-US" sz="2200" dirty="0">
                <a:solidFill>
                  <a:schemeClr val="tx2"/>
                </a:solidFill>
              </a:rPr>
              <a:t> Rate.java.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Some Points on Maps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57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87574"/>
            <a:ext cx="8730715" cy="4032448"/>
          </a:xfrm>
        </p:spPr>
        <p:txBody>
          <a:bodyPr>
            <a:noAutofit/>
          </a:bodyPr>
          <a:lstStyle/>
          <a:p>
            <a:r>
              <a:rPr lang="en-CA" dirty="0"/>
              <a:t>Elements that can be compared to one another are called </a:t>
            </a:r>
            <a:r>
              <a:rPr lang="en-CA" i="1" dirty="0">
                <a:solidFill>
                  <a:schemeClr val="tx2"/>
                </a:solidFill>
              </a:rPr>
              <a:t>mutually comparable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US" dirty="0"/>
              <a:t>There are </a:t>
            </a:r>
            <a:r>
              <a:rPr lang="en-US" dirty="0">
                <a:solidFill>
                  <a:schemeClr val="tx2"/>
                </a:solidFill>
              </a:rPr>
              <a:t>two main Interface types which enable you to compare objects.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Comparable interface </a:t>
            </a:r>
            <a:r>
              <a:rPr lang="en-US" dirty="0"/>
              <a:t>has 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compareTo</a:t>
            </a:r>
            <a:r>
              <a:rPr lang="en-US" dirty="0">
                <a:solidFill>
                  <a:schemeClr val="tx2"/>
                </a:solidFill>
              </a:rPr>
              <a:t> method </a:t>
            </a:r>
            <a:r>
              <a:rPr lang="en-US" dirty="0"/>
              <a:t>which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CA" dirty="0"/>
              <a:t>returns a negative integer, zero, or a positive integer depending on whether this object is less than, equal to, or greater than the specified object </a:t>
            </a:r>
            <a:r>
              <a:rPr lang="en-US" dirty="0"/>
              <a:t>(check </a:t>
            </a:r>
            <a:r>
              <a:rPr lang="en-US" dirty="0">
                <a:solidFill>
                  <a:schemeClr val="tx2"/>
                </a:solidFill>
              </a:rPr>
              <a:t>AlphabeticalStudents.java</a:t>
            </a:r>
            <a:r>
              <a:rPr lang="en-US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Objects Ordering and Comparable 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22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6135" y="1383854"/>
            <a:ext cx="8874731" cy="3814092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2"/>
                </a:solidFill>
              </a:rPr>
              <a:t>Comparator interface </a:t>
            </a:r>
            <a:r>
              <a:rPr lang="en-US" sz="2500" dirty="0"/>
              <a:t>defines a comparison function (</a:t>
            </a:r>
            <a:r>
              <a:rPr lang="en-US" sz="2500" dirty="0">
                <a:solidFill>
                  <a:schemeClr val="tx2"/>
                </a:solidFill>
              </a:rPr>
              <a:t>compare method</a:t>
            </a:r>
            <a:r>
              <a:rPr lang="en-US" sz="2500" dirty="0"/>
              <a:t>)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/>
              <a:t>which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CA" sz="2500" dirty="0"/>
              <a:t>imposes a total ordering on some collection of objects.</a:t>
            </a:r>
          </a:p>
          <a:p>
            <a:endParaRPr lang="en-CA" sz="2500" dirty="0"/>
          </a:p>
          <a:p>
            <a:r>
              <a:rPr lang="en-CA" sz="2500" dirty="0"/>
              <a:t>Compare method compares its two arguments for order and returns a negative integer, zero, or a positive integer as the first argument is less than, equal to, or greater than the second </a:t>
            </a:r>
            <a:r>
              <a:rPr lang="en-US" sz="2500" dirty="0"/>
              <a:t>(check </a:t>
            </a:r>
            <a:r>
              <a:rPr lang="en-US" sz="2500" dirty="0">
                <a:solidFill>
                  <a:schemeClr val="tx2"/>
                </a:solidFill>
              </a:rPr>
              <a:t>CollegeStudent.java</a:t>
            </a:r>
            <a:r>
              <a:rPr lang="en-US" sz="2500" dirty="0"/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4421EE-3EAA-41EC-8677-D5156276FF85}"/>
              </a:ext>
            </a:extLst>
          </p:cNvPr>
          <p:cNvSpPr txBox="1">
            <a:spLocks/>
          </p:cNvSpPr>
          <p:nvPr/>
        </p:nvSpPr>
        <p:spPr>
          <a:xfrm>
            <a:off x="242154" y="4885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Objects Ordering and Comparable Types – Cont’d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9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347614"/>
            <a:ext cx="8712969" cy="3600400"/>
          </a:xfrm>
        </p:spPr>
        <p:txBody>
          <a:bodyPr>
            <a:noAutofit/>
          </a:bodyPr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tx2"/>
                </a:solidFill>
              </a:rPr>
              <a:t>Examples </a:t>
            </a:r>
            <a:r>
              <a:rPr lang="en-US" dirty="0"/>
              <a:t>project: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Check</a:t>
            </a:r>
            <a:r>
              <a:rPr lang="en-US" dirty="0">
                <a:solidFill>
                  <a:schemeClr val="tx2"/>
                </a:solidFill>
              </a:rPr>
              <a:t> OperatingSystem.java, ExampleComparable.java,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ExampleComparator.java</a:t>
            </a:r>
          </a:p>
          <a:p>
            <a:pPr marL="27432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 could also check</a:t>
            </a:r>
            <a:r>
              <a:rPr lang="en-US" dirty="0">
                <a:solidFill>
                  <a:schemeClr val="tx2"/>
                </a:solidFill>
              </a:rPr>
              <a:t> ExampleCollections.java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ExampleArrays.java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Some Other Examples on Objects Ordering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1178298"/>
            <a:ext cx="8874731" cy="3769716"/>
          </a:xfrm>
        </p:spPr>
        <p:txBody>
          <a:bodyPr>
            <a:noAutofit/>
          </a:bodyPr>
          <a:lstStyle/>
          <a:p>
            <a:r>
              <a:rPr lang="en-US" sz="2800" dirty="0"/>
              <a:t>Collection</a:t>
            </a:r>
            <a:r>
              <a:rPr lang="en-US" sz="2800" b="1" dirty="0"/>
              <a:t> </a:t>
            </a:r>
            <a:r>
              <a:rPr lang="en-US" sz="2800" dirty="0"/>
              <a:t>is an object that </a:t>
            </a:r>
            <a:r>
              <a:rPr lang="en-US" sz="2800" dirty="0">
                <a:solidFill>
                  <a:schemeClr val="tx2"/>
                </a:solidFill>
              </a:rPr>
              <a:t>contains a group of objects or groups multiple elements into a single unit</a:t>
            </a:r>
            <a:r>
              <a:rPr lang="en-US" sz="2800" dirty="0"/>
              <a:t>; sometimes it is called data structure.</a:t>
            </a:r>
          </a:p>
          <a:p>
            <a:endParaRPr lang="en-US" sz="2800" dirty="0"/>
          </a:p>
          <a:p>
            <a:r>
              <a:rPr lang="en-US" sz="2800" dirty="0"/>
              <a:t>Collection Framework is </a:t>
            </a:r>
            <a:r>
              <a:rPr lang="en-US" sz="2800" dirty="0">
                <a:solidFill>
                  <a:schemeClr val="tx2"/>
                </a:solidFill>
              </a:rPr>
              <a:t>a unified architecture for representing and manipulating collections </a:t>
            </a:r>
            <a:r>
              <a:rPr lang="en-US" sz="2800" dirty="0"/>
              <a:t>(it’s composed of </a:t>
            </a:r>
            <a:r>
              <a:rPr lang="en-US" sz="2800" dirty="0">
                <a:solidFill>
                  <a:schemeClr val="tx2"/>
                </a:solidFill>
              </a:rPr>
              <a:t>interfaces, implementations, and algorithms</a:t>
            </a:r>
            <a:r>
              <a:rPr lang="en-US" sz="2800" dirty="0"/>
              <a:t>.)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Java Collection Framework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High level view of Core Collection Interfaces and classes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78783B4-C23E-4B9E-B4B1-3EA4E5B22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728" y="987574"/>
            <a:ext cx="5125277" cy="39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Collection&lt;E&gt; Interface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4688F-617E-4CED-8B60-8999CE8B3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55" y="1200150"/>
            <a:ext cx="6414090" cy="3657600"/>
          </a:xfrm>
        </p:spPr>
      </p:pic>
    </p:spTree>
    <p:extLst>
      <p:ext uri="{BB962C8B-B14F-4D97-AF65-F5344CB8AC3E}">
        <p14:creationId xmlns:p14="http://schemas.microsoft.com/office/powerpoint/2010/main" val="25049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063162"/>
            <a:ext cx="8874731" cy="3884851"/>
          </a:xfrm>
        </p:spPr>
        <p:txBody>
          <a:bodyPr>
            <a:noAutofit/>
          </a:bodyPr>
          <a:lstStyle/>
          <a:p>
            <a:r>
              <a:rPr lang="en-US" sz="2700" dirty="0" err="1">
                <a:solidFill>
                  <a:schemeClr val="tx2"/>
                </a:solidFill>
              </a:rPr>
              <a:t>ArrayList</a:t>
            </a:r>
            <a:r>
              <a:rPr lang="en-US" sz="2700" dirty="0">
                <a:solidFill>
                  <a:schemeClr val="tx2"/>
                </a:solidFill>
              </a:rPr>
              <a:t> </a:t>
            </a:r>
            <a:r>
              <a:rPr lang="en-US" sz="2700"/>
              <a:t>is probably </a:t>
            </a:r>
            <a:r>
              <a:rPr lang="en-US" sz="2700" dirty="0"/>
              <a:t>the </a:t>
            </a:r>
            <a:r>
              <a:rPr lang="en-US" sz="2700"/>
              <a:t>simplest collection; </a:t>
            </a:r>
            <a:r>
              <a:rPr lang="en-US" sz="2700" dirty="0"/>
              <a:t>while array is a</a:t>
            </a:r>
            <a:r>
              <a:rPr lang="en-US" sz="2700" dirty="0">
                <a:solidFill>
                  <a:schemeClr val="tx2"/>
                </a:solidFill>
              </a:rPr>
              <a:t> fixed-size</a:t>
            </a:r>
            <a:r>
              <a:rPr lang="en-US" sz="2700" dirty="0"/>
              <a:t> collection of the objects with the same type stored sequentially, </a:t>
            </a:r>
            <a:r>
              <a:rPr lang="en-US" sz="2700" dirty="0">
                <a:solidFill>
                  <a:schemeClr val="tx2"/>
                </a:solidFill>
                <a:hlinkClick r:id="rId3"/>
              </a:rPr>
              <a:t>ArrayList&lt;E&gt;</a:t>
            </a:r>
            <a:r>
              <a:rPr lang="en-US" sz="2700" dirty="0"/>
              <a:t> is a </a:t>
            </a:r>
            <a:r>
              <a:rPr lang="en-US" sz="2700" dirty="0">
                <a:solidFill>
                  <a:schemeClr val="tx2"/>
                </a:solidFill>
              </a:rPr>
              <a:t>resizable array</a:t>
            </a:r>
            <a:r>
              <a:rPr lang="en-US" sz="2700" dirty="0"/>
              <a:t>.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Check </a:t>
            </a:r>
            <a:r>
              <a:rPr lang="en-US" sz="2700" dirty="0" err="1">
                <a:solidFill>
                  <a:schemeClr val="tx2"/>
                </a:solidFill>
              </a:rPr>
              <a:t>FilterStudents</a:t>
            </a:r>
            <a:r>
              <a:rPr lang="en-US" sz="2700" dirty="0">
                <a:solidFill>
                  <a:schemeClr val="tx2"/>
                </a:solidFill>
              </a:rPr>
              <a:t> </a:t>
            </a:r>
            <a:r>
              <a:rPr lang="en-US" sz="2700" dirty="0"/>
              <a:t>project to see an example of how to iterate over a </a:t>
            </a:r>
            <a:r>
              <a:rPr lang="en-US" sz="2700" u="sng" dirty="0">
                <a:hlinkClick r:id="rId4"/>
              </a:rPr>
              <a:t>Collection</a:t>
            </a:r>
            <a:r>
              <a:rPr lang="en-US" sz="2700" dirty="0"/>
              <a:t> using the </a:t>
            </a:r>
            <a:r>
              <a:rPr lang="en-US" sz="2700" u="sng" dirty="0">
                <a:hlinkClick r:id="rId5"/>
              </a:rPr>
              <a:t>Iterator</a:t>
            </a:r>
            <a:r>
              <a:rPr lang="en-US" sz="2700" u="sng" dirty="0"/>
              <a:t> </a:t>
            </a:r>
            <a:r>
              <a:rPr lang="en-US" sz="2700" dirty="0"/>
              <a:t>interface and why we’d better use iterators while traversing collections.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 example of using Java Collections and Iterators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77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867" y="987574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List is an </a:t>
            </a:r>
            <a:r>
              <a:rPr lang="en-US" dirty="0">
                <a:solidFill>
                  <a:schemeClr val="tx2"/>
                </a:solidFill>
              </a:rPr>
              <a:t>ordered collection: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List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BF640-EBAB-40C5-AC42-D437D2AB5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2" y="1419622"/>
            <a:ext cx="5774736" cy="36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List&lt;E&gt; Interface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C03A36-39B1-4CE7-ACBC-943B2CDC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8" y="1200150"/>
            <a:ext cx="7059484" cy="3657600"/>
          </a:xfrm>
        </p:spPr>
      </p:pic>
    </p:spTree>
    <p:extLst>
      <p:ext uri="{BB962C8B-B14F-4D97-AF65-F5344CB8AC3E}">
        <p14:creationId xmlns:p14="http://schemas.microsoft.com/office/powerpoint/2010/main" val="90078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The </a:t>
            </a:r>
            <a:r>
              <a:rPr lang="en-US" sz="2800" b="1" dirty="0" err="1"/>
              <a:t>ListIterator</a:t>
            </a:r>
            <a:r>
              <a:rPr lang="en-US" sz="2800" b="1" dirty="0"/>
              <a:t>&lt;E&gt; Interface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A8068-14DE-4540-A779-EBF873BE6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78" y="1200150"/>
            <a:ext cx="6457444" cy="3657600"/>
          </a:xfrm>
        </p:spPr>
      </p:pic>
    </p:spTree>
    <p:extLst>
      <p:ext uri="{BB962C8B-B14F-4D97-AF65-F5344CB8AC3E}">
        <p14:creationId xmlns:p14="http://schemas.microsoft.com/office/powerpoint/2010/main" val="328588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15566"/>
            <a:ext cx="8874731" cy="3937570"/>
          </a:xfrm>
        </p:spPr>
        <p:txBody>
          <a:bodyPr>
            <a:noAutofit/>
          </a:bodyPr>
          <a:lstStyle/>
          <a:p>
            <a:r>
              <a:rPr lang="en-US" sz="2600" dirty="0"/>
              <a:t>Lists (like Java arrays) are </a:t>
            </a:r>
            <a:r>
              <a:rPr lang="en-US" sz="2600" dirty="0">
                <a:solidFill>
                  <a:schemeClr val="tx2"/>
                </a:solidFill>
              </a:rPr>
              <a:t>zero based</a:t>
            </a:r>
            <a:r>
              <a:rPr lang="en-US" sz="2600" dirty="0"/>
              <a:t>, but a list </a:t>
            </a:r>
            <a:r>
              <a:rPr lang="en-US" sz="2600" dirty="0">
                <a:solidFill>
                  <a:schemeClr val="tx2"/>
                </a:solidFill>
              </a:rPr>
              <a:t>does not have a fixed-size </a:t>
            </a:r>
            <a:r>
              <a:rPr lang="en-US" sz="2600" dirty="0"/>
              <a:t>(check </a:t>
            </a:r>
            <a:r>
              <a:rPr lang="en-US" sz="2600" dirty="0">
                <a:solidFill>
                  <a:schemeClr val="tx2"/>
                </a:solidFill>
              </a:rPr>
              <a:t>ListExample.java</a:t>
            </a:r>
            <a:r>
              <a:rPr lang="en-US" sz="2600" dirty="0"/>
              <a:t>)</a:t>
            </a:r>
          </a:p>
          <a:p>
            <a:endParaRPr lang="en-US" sz="2600" dirty="0"/>
          </a:p>
          <a:p>
            <a:r>
              <a:rPr lang="en-US" sz="2600" dirty="0"/>
              <a:t>It is possible to </a:t>
            </a:r>
            <a:r>
              <a:rPr lang="en-US" sz="2600" dirty="0">
                <a:solidFill>
                  <a:schemeClr val="tx2"/>
                </a:solidFill>
              </a:rPr>
              <a:t>create a list from an array</a:t>
            </a:r>
            <a:r>
              <a:rPr lang="en-US" sz="2600" dirty="0"/>
              <a:t>:</a:t>
            </a:r>
          </a:p>
          <a:p>
            <a:pPr marL="274320" lvl="1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listofStrings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("first", "second", "third");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/>
          </a:p>
          <a:p>
            <a:r>
              <a:rPr lang="en-US" sz="2600" dirty="0"/>
              <a:t>It is possible to </a:t>
            </a:r>
            <a:r>
              <a:rPr lang="en-US" sz="2600" dirty="0">
                <a:solidFill>
                  <a:schemeClr val="tx2"/>
                </a:solidFill>
              </a:rPr>
              <a:t>print the list contents using </a:t>
            </a:r>
            <a:r>
              <a:rPr lang="en-US" sz="2600" dirty="0" err="1">
                <a:solidFill>
                  <a:schemeClr val="tx2"/>
                </a:solidFill>
              </a:rPr>
              <a:t>toString</a:t>
            </a:r>
            <a:r>
              <a:rPr lang="en-US" sz="2600" dirty="0">
                <a:solidFill>
                  <a:schemeClr val="tx2"/>
                </a:solidFill>
              </a:rPr>
              <a:t>() </a:t>
            </a:r>
            <a:r>
              <a:rPr lang="en-US" sz="2600" dirty="0"/>
              <a:t>method.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Some Points on Lists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482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17419</TotalTime>
  <Words>644</Words>
  <Application>Microsoft Office PowerPoint</Application>
  <PresentationFormat>On-screen Show 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889</cp:revision>
  <dcterms:created xsi:type="dcterms:W3CDTF">2016-05-30T19:06:58Z</dcterms:created>
  <dcterms:modified xsi:type="dcterms:W3CDTF">2019-03-06T19:04:10Z</dcterms:modified>
</cp:coreProperties>
</file>