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notesMasterIdLst>
    <p:notesMasterId r:id="rId14"/>
  </p:notesMasterIdLst>
  <p:sldIdLst>
    <p:sldId id="256" r:id="rId2"/>
    <p:sldId id="588" r:id="rId3"/>
    <p:sldId id="592" r:id="rId4"/>
    <p:sldId id="594" r:id="rId5"/>
    <p:sldId id="552" r:id="rId6"/>
    <p:sldId id="595" r:id="rId7"/>
    <p:sldId id="586" r:id="rId8"/>
    <p:sldId id="589" r:id="rId9"/>
    <p:sldId id="593" r:id="rId10"/>
    <p:sldId id="584" r:id="rId11"/>
    <p:sldId id="585" r:id="rId12"/>
    <p:sldId id="591"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63798" autoAdjust="0"/>
  </p:normalViewPr>
  <p:slideViewPr>
    <p:cSldViewPr>
      <p:cViewPr varScale="1">
        <p:scale>
          <a:sx n="144" d="100"/>
          <a:sy n="144" d="100"/>
        </p:scale>
        <p:origin x="2256" y="68"/>
      </p:cViewPr>
      <p:guideLst>
        <p:guide orient="horz" pos="1620"/>
        <p:guide pos="2880"/>
      </p:guideLst>
    </p:cSldViewPr>
  </p:slideViewPr>
  <p:notesTextViewPr>
    <p:cViewPr>
      <p:scale>
        <a:sx n="66" d="100"/>
        <a:sy n="66" d="100"/>
      </p:scale>
      <p:origin x="0" y="0"/>
    </p:cViewPr>
  </p:notesTextViewPr>
  <p:sorterViewPr>
    <p:cViewPr>
      <p:scale>
        <a:sx n="83" d="100"/>
        <a:sy n="8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49775B-8F53-4D6D-8CF3-A5EC3380B11F}" type="datetimeFigureOut">
              <a:rPr lang="en-US" smtClean="0"/>
              <a:t>1/23/2019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E49CAB-11E7-4E46-B3A8-B9759289B5BF}" type="slidenum">
              <a:rPr lang="en-US" smtClean="0"/>
              <a:t>‹#›</a:t>
            </a:fld>
            <a:endParaRPr lang="en-US"/>
          </a:p>
        </p:txBody>
      </p:sp>
    </p:spTree>
    <p:extLst>
      <p:ext uri="{BB962C8B-B14F-4D97-AF65-F5344CB8AC3E}">
        <p14:creationId xmlns:p14="http://schemas.microsoft.com/office/powerpoint/2010/main" val="1908658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2</a:t>
            </a:fld>
            <a:endParaRPr lang="en-US"/>
          </a:p>
        </p:txBody>
      </p:sp>
    </p:spTree>
    <p:extLst>
      <p:ext uri="{BB962C8B-B14F-4D97-AF65-F5344CB8AC3E}">
        <p14:creationId xmlns:p14="http://schemas.microsoft.com/office/powerpoint/2010/main" val="4018892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Ans. </a:t>
            </a:r>
            <a:r>
              <a:rPr lang="en-US" b="1" dirty="0"/>
              <a:t>4</a:t>
            </a:r>
          </a:p>
          <a:p>
            <a:r>
              <a:rPr lang="en-US" sz="1200" kern="1200" dirty="0">
                <a:solidFill>
                  <a:schemeClr val="tx1"/>
                </a:solidFill>
                <a:effectLst/>
                <a:latin typeface="+mn-lt"/>
                <a:ea typeface="+mn-ea"/>
                <a:cs typeface="+mn-cs"/>
              </a:rPr>
              <a:t>For the read operation, Object[] is a superclass of any array String[] and Integer[]. It would work if the signature is public static void print(Object[] array) and for loop is for (Object x : array)</a:t>
            </a:r>
          </a:p>
          <a:p>
            <a:r>
              <a:rPr lang="en-US" sz="1200" kern="1200" dirty="0">
                <a:solidFill>
                  <a:schemeClr val="tx1"/>
                </a:solidFill>
                <a:effectLst/>
                <a:latin typeface="+mn-lt"/>
                <a:ea typeface="+mn-ea"/>
                <a:cs typeface="+mn-cs"/>
              </a:rPr>
              <a:t>Generic method is correctly defined, following the syntax of a generic method with one parameter.</a:t>
            </a:r>
          </a:p>
        </p:txBody>
      </p:sp>
      <p:sp>
        <p:nvSpPr>
          <p:cNvPr id="4" name="Slide Number Placeholder 3"/>
          <p:cNvSpPr>
            <a:spLocks noGrp="1"/>
          </p:cNvSpPr>
          <p:nvPr>
            <p:ph type="sldNum" sz="quarter" idx="10"/>
          </p:nvPr>
        </p:nvSpPr>
        <p:spPr/>
        <p:txBody>
          <a:bodyPr/>
          <a:lstStyle/>
          <a:p>
            <a:fld id="{6CE49CAB-11E7-4E46-B3A8-B9759289B5BF}" type="slidenum">
              <a:rPr lang="en-US" smtClean="0"/>
              <a:t>11</a:t>
            </a:fld>
            <a:endParaRPr lang="en-US"/>
          </a:p>
        </p:txBody>
      </p:sp>
    </p:spTree>
    <p:extLst>
      <p:ext uri="{BB962C8B-B14F-4D97-AF65-F5344CB8AC3E}">
        <p14:creationId xmlns:p14="http://schemas.microsoft.com/office/powerpoint/2010/main" val="4104382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12</a:t>
            </a:fld>
            <a:endParaRPr lang="en-US"/>
          </a:p>
        </p:txBody>
      </p:sp>
    </p:spTree>
    <p:extLst>
      <p:ext uri="{BB962C8B-B14F-4D97-AF65-F5344CB8AC3E}">
        <p14:creationId xmlns:p14="http://schemas.microsoft.com/office/powerpoint/2010/main" val="248874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you use someone else's exceptions, will users have access to those exceptions? A similar question is, should your package be independent and self-contained?</a:t>
            </a:r>
          </a:p>
          <a:p>
            <a:r>
              <a:rPr lang="en-US" b="1" dirty="0"/>
              <a:t>http://docs.oracle.com/javase/tutorial/essential/exceptions/creating.html</a:t>
            </a:r>
          </a:p>
        </p:txBody>
      </p:sp>
      <p:sp>
        <p:nvSpPr>
          <p:cNvPr id="4" name="Slide Number Placeholder 3"/>
          <p:cNvSpPr>
            <a:spLocks noGrp="1"/>
          </p:cNvSpPr>
          <p:nvPr>
            <p:ph type="sldNum" sz="quarter" idx="10"/>
          </p:nvPr>
        </p:nvSpPr>
        <p:spPr/>
        <p:txBody>
          <a:bodyPr/>
          <a:lstStyle/>
          <a:p>
            <a:fld id="{6CE49CAB-11E7-4E46-B3A8-B9759289B5BF}" type="slidenum">
              <a:rPr lang="en-US" smtClean="0"/>
              <a:t>3</a:t>
            </a:fld>
            <a:endParaRPr lang="en-US"/>
          </a:p>
        </p:txBody>
      </p:sp>
    </p:spTree>
    <p:extLst>
      <p:ext uri="{BB962C8B-B14F-4D97-AF65-F5344CB8AC3E}">
        <p14:creationId xmlns:p14="http://schemas.microsoft.com/office/powerpoint/2010/main" val="1057609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4</a:t>
            </a:fld>
            <a:endParaRPr lang="en-US"/>
          </a:p>
        </p:txBody>
      </p:sp>
    </p:spTree>
    <p:extLst>
      <p:ext uri="{BB962C8B-B14F-4D97-AF65-F5344CB8AC3E}">
        <p14:creationId xmlns:p14="http://schemas.microsoft.com/office/powerpoint/2010/main" val="599561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5</a:t>
            </a:fld>
            <a:endParaRPr lang="en-US"/>
          </a:p>
        </p:txBody>
      </p:sp>
    </p:spTree>
    <p:extLst>
      <p:ext uri="{BB962C8B-B14F-4D97-AF65-F5344CB8AC3E}">
        <p14:creationId xmlns:p14="http://schemas.microsoft.com/office/powerpoint/2010/main" val="423670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Ans. </a:t>
            </a:r>
            <a:r>
              <a:rPr lang="en-US" b="1" dirty="0"/>
              <a:t>2 and 4</a:t>
            </a:r>
            <a:endParaRPr lang="en-US" sz="1800" b="1" u="sng"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6</a:t>
            </a:fld>
            <a:endParaRPr lang="en-US"/>
          </a:p>
        </p:txBody>
      </p:sp>
    </p:spTree>
    <p:extLst>
      <p:ext uri="{BB962C8B-B14F-4D97-AF65-F5344CB8AC3E}">
        <p14:creationId xmlns:p14="http://schemas.microsoft.com/office/powerpoint/2010/main" val="3557132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Ans. </a:t>
            </a:r>
            <a:r>
              <a:rPr lang="en-US" b="1" dirty="0"/>
              <a:t>2 and 4</a:t>
            </a:r>
            <a:endParaRPr lang="en-US" sz="1800" b="1" u="sng"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7</a:t>
            </a:fld>
            <a:endParaRPr lang="en-US"/>
          </a:p>
        </p:txBody>
      </p:sp>
    </p:spTree>
    <p:extLst>
      <p:ext uri="{BB962C8B-B14F-4D97-AF65-F5344CB8AC3E}">
        <p14:creationId xmlns:p14="http://schemas.microsoft.com/office/powerpoint/2010/main" val="2947274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Ans. </a:t>
            </a:r>
            <a:r>
              <a:rPr lang="en-US" sz="1200" b="1" kern="1200" dirty="0">
                <a:solidFill>
                  <a:schemeClr val="tx1"/>
                </a:solidFill>
                <a:effectLst/>
                <a:latin typeface="+mn-lt"/>
                <a:ea typeface="+mn-ea"/>
                <a:cs typeface="+mn-cs"/>
              </a:rPr>
              <a:t>Error</a:t>
            </a:r>
            <a:r>
              <a:rPr lang="en-US" sz="1200" kern="1200" dirty="0">
                <a:solidFill>
                  <a:schemeClr val="tx1"/>
                </a:solidFill>
                <a:effectLst/>
                <a:latin typeface="+mn-lt"/>
                <a:ea typeface="+mn-ea"/>
                <a:cs typeface="+mn-cs"/>
              </a:rPr>
              <a:t> which raises a fatal error that terminates the program</a:t>
            </a:r>
            <a:endParaRPr lang="en-US" sz="1800" b="1" u="sng"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8</a:t>
            </a:fld>
            <a:endParaRPr lang="en-US"/>
          </a:p>
        </p:txBody>
      </p:sp>
    </p:spTree>
    <p:extLst>
      <p:ext uri="{BB962C8B-B14F-4D97-AF65-F5344CB8AC3E}">
        <p14:creationId xmlns:p14="http://schemas.microsoft.com/office/powerpoint/2010/main" val="386590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 </a:t>
            </a:r>
            <a:r>
              <a:rPr lang="en-US" sz="1200" b="1" kern="1200" dirty="0">
                <a:solidFill>
                  <a:schemeClr val="tx1"/>
                </a:solidFill>
                <a:effectLst/>
                <a:latin typeface="+mn-lt"/>
                <a:ea typeface="+mn-ea"/>
                <a:cs typeface="+mn-cs"/>
              </a:rPr>
              <a:t>In main: finally clause</a:t>
            </a:r>
            <a:endParaRPr lang="en-US" sz="1800" b="1" u="sng"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Finally block is always executed regardless the exit mode from the try block.</a:t>
            </a:r>
          </a:p>
          <a:p>
            <a:r>
              <a:rPr lang="en-US" sz="1200" kern="1200" dirty="0">
                <a:solidFill>
                  <a:schemeClr val="tx1"/>
                </a:solidFill>
                <a:effectLst/>
                <a:latin typeface="+mn-lt"/>
                <a:ea typeface="+mn-ea"/>
                <a:cs typeface="+mn-cs"/>
              </a:rPr>
              <a:t>Here the try block has the statement return as its last statement. However, the finally block is executed.</a:t>
            </a:r>
            <a:endParaRPr lang="en-US" sz="1800" b="1" u="sng"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9</a:t>
            </a:fld>
            <a:endParaRPr lang="en-US"/>
          </a:p>
        </p:txBody>
      </p:sp>
    </p:spTree>
    <p:extLst>
      <p:ext uri="{BB962C8B-B14F-4D97-AF65-F5344CB8AC3E}">
        <p14:creationId xmlns:p14="http://schemas.microsoft.com/office/powerpoint/2010/main" val="1627836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Ans. </a:t>
            </a:r>
            <a:r>
              <a:rPr lang="en-US" b="1" dirty="0"/>
              <a:t>Yes</a:t>
            </a:r>
            <a:r>
              <a:rPr lang="en-US" dirty="0"/>
              <a:t>,</a:t>
            </a:r>
            <a:r>
              <a:rPr lang="en-US" baseline="0" dirty="0"/>
              <a:t> </a:t>
            </a:r>
            <a:r>
              <a:rPr lang="en-US" sz="1200" kern="1200" dirty="0">
                <a:solidFill>
                  <a:schemeClr val="tx1"/>
                </a:solidFill>
                <a:effectLst/>
                <a:latin typeface="+mn-lt"/>
                <a:ea typeface="+mn-ea"/>
                <a:cs typeface="+mn-cs"/>
              </a:rPr>
              <a:t>The program compiles correctly, since the there are no syntactical errors. Run the code to check its output.</a:t>
            </a:r>
          </a:p>
        </p:txBody>
      </p:sp>
      <p:sp>
        <p:nvSpPr>
          <p:cNvPr id="4" name="Slide Number Placeholder 3"/>
          <p:cNvSpPr>
            <a:spLocks noGrp="1"/>
          </p:cNvSpPr>
          <p:nvPr>
            <p:ph type="sldNum" sz="quarter" idx="10"/>
          </p:nvPr>
        </p:nvSpPr>
        <p:spPr/>
        <p:txBody>
          <a:bodyPr/>
          <a:lstStyle/>
          <a:p>
            <a:fld id="{6CE49CAB-11E7-4E46-B3A8-B9759289B5BF}" type="slidenum">
              <a:rPr lang="en-US" smtClean="0"/>
              <a:t>10</a:t>
            </a:fld>
            <a:endParaRPr lang="en-US"/>
          </a:p>
        </p:txBody>
      </p:sp>
    </p:spTree>
    <p:extLst>
      <p:ext uri="{BB962C8B-B14F-4D97-AF65-F5344CB8AC3E}">
        <p14:creationId xmlns:p14="http://schemas.microsoft.com/office/powerpoint/2010/main" val="3376986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2019-01-23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07471-B472-4C3F-B46F-D347BD4AB42B}" type="datetimeFigureOut">
              <a:rPr lang="en-CA" smtClean="0"/>
              <a:t>2019-01-23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2019-01-23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2019-01-23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2019-01-23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2019-01-23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2019-01-23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ry - Stop">
    <p:spTree>
      <p:nvGrpSpPr>
        <p:cNvPr id="1" name=""/>
        <p:cNvGrpSpPr/>
        <p:nvPr/>
      </p:nvGrpSpPr>
      <p:grpSpPr>
        <a:xfrm>
          <a:off x="0" y="0"/>
          <a:ext cx="0" cy="0"/>
          <a:chOff x="0" y="0"/>
          <a:chExt cx="0" cy="0"/>
        </a:xfrm>
      </p:grpSpPr>
      <p:sp>
        <p:nvSpPr>
          <p:cNvPr id="2" name="Title 1"/>
          <p:cNvSpPr>
            <a:spLocks noGrp="1"/>
          </p:cNvSpPr>
          <p:nvPr>
            <p:ph type="title"/>
          </p:nvPr>
        </p:nvSpPr>
        <p:spPr>
          <a:xfrm>
            <a:off x="457200" y="400050"/>
            <a:ext cx="7571184" cy="742950"/>
          </a:xfrm>
        </p:spPr>
        <p:txBody>
          <a:bodyPr/>
          <a:lstStyle/>
          <a:p>
            <a:r>
              <a:rPr lang="en-US" dirty="0"/>
              <a:t>Click to edit Master title style</a:t>
            </a:r>
            <a:endParaRPr lang="en-CA" dirty="0"/>
          </a:p>
        </p:txBody>
      </p:sp>
      <p:sp>
        <p:nvSpPr>
          <p:cNvPr id="3" name="Date Placeholder 2"/>
          <p:cNvSpPr>
            <a:spLocks noGrp="1"/>
          </p:cNvSpPr>
          <p:nvPr>
            <p:ph type="dt" sz="half" idx="10"/>
          </p:nvPr>
        </p:nvSpPr>
        <p:spPr/>
        <p:txBody>
          <a:bodyPr/>
          <a:lstStyle/>
          <a:p>
            <a:fld id="{E9B07471-B472-4C3F-B46F-D347BD4AB42B}" type="datetimeFigureOut">
              <a:rPr lang="en-CA" smtClean="0"/>
              <a:t>2019-01-23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
        <p:nvSpPr>
          <p:cNvPr id="6" name="Content Placeholder 2"/>
          <p:cNvSpPr>
            <a:spLocks noGrp="1"/>
          </p:cNvSpPr>
          <p:nvPr>
            <p:ph idx="1"/>
          </p:nvPr>
        </p:nvSpPr>
        <p:spPr>
          <a:xfrm>
            <a:off x="457200" y="1200150"/>
            <a:ext cx="82296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8091958" y="411509"/>
            <a:ext cx="720080" cy="830997"/>
          </a:xfrm>
          <a:prstGeom prst="rect">
            <a:avLst/>
          </a:prstGeom>
          <a:noFill/>
        </p:spPr>
        <p:txBody>
          <a:bodyPr wrap="square" rtlCol="0">
            <a:spAutoFit/>
          </a:bodyPr>
          <a:lstStyle/>
          <a:p>
            <a:r>
              <a:rPr lang="en-CA" sz="4800" dirty="0" err="1">
                <a:solidFill>
                  <a:schemeClr val="tx2">
                    <a:lumMod val="60000"/>
                    <a:lumOff val="40000"/>
                  </a:schemeClr>
                </a:solidFill>
                <a:latin typeface="Webdings" pitchFamily="18" charset="2"/>
              </a:rPr>
              <a:t>i</a:t>
            </a:r>
            <a:endParaRPr lang="en-CA" sz="4800" dirty="0">
              <a:solidFill>
                <a:schemeClr val="tx2">
                  <a:lumMod val="60000"/>
                  <a:lumOff val="40000"/>
                </a:schemeClr>
              </a:solidFill>
              <a:latin typeface="Webdings" pitchFamily="18" charset="2"/>
            </a:endParaRPr>
          </a:p>
        </p:txBody>
      </p:sp>
    </p:spTree>
    <p:extLst>
      <p:ext uri="{BB962C8B-B14F-4D97-AF65-F5344CB8AC3E}">
        <p14:creationId xmlns:p14="http://schemas.microsoft.com/office/powerpoint/2010/main" val="2482613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000" b="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07471-B472-4C3F-B46F-D347BD4AB42B}" type="datetimeFigureOut">
              <a:rPr lang="en-CA" smtClean="0"/>
              <a:t>2019-01-23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7" name="Straight Connector 6"/>
          <p:cNvCxnSpPr/>
          <p:nvPr/>
        </p:nvCxnSpPr>
        <p:spPr>
          <a:xfrm>
            <a:off x="731520" y="344957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8219256"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sz="24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8219256"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9B07471-B472-4C3F-B46F-D347BD4AB42B}" type="datetimeFigureOut">
              <a:rPr lang="en-CA" smtClean="0"/>
              <a:t>2019-01-23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spTree>
    <p:extLst>
      <p:ext uri="{BB962C8B-B14F-4D97-AF65-F5344CB8AC3E}">
        <p14:creationId xmlns:p14="http://schemas.microsoft.com/office/powerpoint/2010/main" val="53037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47484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B07471-B472-4C3F-B46F-D347BD4AB42B}" type="datetimeFigureOut">
              <a:rPr lang="en-CA" smtClean="0"/>
              <a:t>2019-01-23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
        <p:nvSpPr>
          <p:cNvPr id="9" name="Picture Placeholder 8"/>
          <p:cNvSpPr>
            <a:spLocks noGrp="1"/>
          </p:cNvSpPr>
          <p:nvPr>
            <p:ph type="pic" sz="quarter" idx="13"/>
          </p:nvPr>
        </p:nvSpPr>
        <p:spPr>
          <a:xfrm>
            <a:off x="5004048" y="1257301"/>
            <a:ext cx="4139952" cy="3886200"/>
          </a:xfrm>
        </p:spPr>
        <p:txBody>
          <a:bodyPr/>
          <a:lstStyle/>
          <a:p>
            <a:endParaRPr lang="en-CA" dirty="0"/>
          </a:p>
        </p:txBody>
      </p:sp>
    </p:spTree>
    <p:extLst>
      <p:ext uri="{BB962C8B-B14F-4D97-AF65-F5344CB8AC3E}">
        <p14:creationId xmlns:p14="http://schemas.microsoft.com/office/powerpoint/2010/main" val="616190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Franklin Gothic Demi"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07471-B472-4C3F-B46F-D347BD4AB42B}" type="datetimeFigureOut">
              <a:rPr lang="en-CA" smtClean="0"/>
              <a:t>2019-01-23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B07471-B472-4C3F-B46F-D347BD4AB42B}" type="datetimeFigureOut">
              <a:rPr lang="en-CA" smtClean="0"/>
              <a:t>2019-01-23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07471-B472-4C3F-B46F-D347BD4AB42B}" type="datetimeFigureOut">
              <a:rPr lang="en-CA" smtClean="0"/>
              <a:t>2019-01-23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E9B07471-B472-4C3F-B46F-D347BD4AB42B}" type="datetimeFigureOut">
              <a:rPr lang="en-CA" smtClean="0"/>
              <a:t>2019-01-23</a:t>
            </a:fld>
            <a:endParaRPr lang="en-CA"/>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endParaRPr lang="en-CA" dirty="0"/>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fld id="{9520302C-C939-453E-8DD2-9FE6F9C2455B}"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28" r:id="rId3"/>
    <p:sldLayoutId id="2147484119" r:id="rId4"/>
    <p:sldLayoutId id="2147484130" r:id="rId5"/>
    <p:sldLayoutId id="2147484129" r:id="rId6"/>
    <p:sldLayoutId id="2147484121" r:id="rId7"/>
    <p:sldLayoutId id="2147484122" r:id="rId8"/>
    <p:sldLayoutId id="2147484123" r:id="rId9"/>
    <p:sldLayoutId id="2147484120" r:id="rId10"/>
    <p:sldLayoutId id="2147484124" r:id="rId11"/>
    <p:sldLayoutId id="2147484125" r:id="rId12"/>
    <p:sldLayoutId id="2147484126" r:id="rId13"/>
    <p:sldLayoutId id="2147484127" r:id="rId14"/>
  </p:sldLayoutIdLst>
  <p:txStyles>
    <p:title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java.sun.com/docs/books/tutorial/extra/generics/index.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journaldev.com/1663#generics-methods-constructor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Java for C++ Programmers</a:t>
            </a:r>
            <a:endParaRPr lang="en-CA" dirty="0"/>
          </a:p>
        </p:txBody>
      </p:sp>
      <p:sp>
        <p:nvSpPr>
          <p:cNvPr id="3" name="Subtitle 2"/>
          <p:cNvSpPr>
            <a:spLocks noGrp="1"/>
          </p:cNvSpPr>
          <p:nvPr>
            <p:ph type="subTitle" idx="1"/>
          </p:nvPr>
        </p:nvSpPr>
        <p:spPr>
          <a:xfrm>
            <a:off x="685800" y="2628900"/>
            <a:ext cx="7848600" cy="1887066"/>
          </a:xfrm>
        </p:spPr>
        <p:txBody>
          <a:bodyPr>
            <a:normAutofit/>
          </a:bodyPr>
          <a:lstStyle/>
          <a:p>
            <a:r>
              <a:rPr lang="en-US" b="1" dirty="0"/>
              <a:t>Exception Handling, and Generic Programming in Java</a:t>
            </a:r>
          </a:p>
          <a:p>
            <a:endParaRPr lang="en-US" b="1" dirty="0"/>
          </a:p>
          <a:p>
            <a:r>
              <a:rPr lang="en-US" b="1" dirty="0"/>
              <a:t>Professor: Reza </a:t>
            </a:r>
            <a:r>
              <a:rPr lang="en-US" b="1" dirty="0" err="1"/>
              <a:t>Khojasteh</a:t>
            </a:r>
            <a:endParaRPr lang="en-CA" b="1" dirty="0"/>
          </a:p>
          <a:p>
            <a:endParaRPr lang="en-CA" b="1" dirty="0"/>
          </a:p>
        </p:txBody>
      </p:sp>
    </p:spTree>
    <p:extLst>
      <p:ext uri="{BB962C8B-B14F-4D97-AF65-F5344CB8AC3E}">
        <p14:creationId xmlns:p14="http://schemas.microsoft.com/office/powerpoint/2010/main" val="2586690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035" y="172616"/>
            <a:ext cx="8928992" cy="742950"/>
          </a:xfrm>
        </p:spPr>
        <p:txBody>
          <a:bodyPr>
            <a:noAutofit/>
          </a:bodyPr>
          <a:lstStyle/>
          <a:p>
            <a:r>
              <a:rPr lang="en-US" sz="3600" b="1" dirty="0">
                <a:solidFill>
                  <a:schemeClr val="accent1"/>
                </a:solidFill>
              </a:rPr>
              <a:t>Generics Case Study</a:t>
            </a:r>
          </a:p>
        </p:txBody>
      </p:sp>
      <p:sp>
        <p:nvSpPr>
          <p:cNvPr id="3" name="Content Placeholder 2"/>
          <p:cNvSpPr>
            <a:spLocks noGrp="1"/>
          </p:cNvSpPr>
          <p:nvPr>
            <p:ph idx="1"/>
          </p:nvPr>
        </p:nvSpPr>
        <p:spPr>
          <a:xfrm>
            <a:off x="64652" y="915566"/>
            <a:ext cx="8899836" cy="4305672"/>
          </a:xfrm>
        </p:spPr>
        <p:txBody>
          <a:bodyPr>
            <a:normAutofit fontScale="25000" lnSpcReduction="20000"/>
          </a:bodyPr>
          <a:lstStyle/>
          <a:p>
            <a:pPr marL="0" indent="0">
              <a:buNone/>
            </a:pPr>
            <a:r>
              <a:rPr lang="en-US" sz="7200" b="1" dirty="0">
                <a:latin typeface="Courier New" panose="02070309020205020404" pitchFamily="49" charset="0"/>
                <a:cs typeface="Courier New" panose="02070309020205020404" pitchFamily="49" charset="0"/>
              </a:rPr>
              <a:t>Does this code compile?</a:t>
            </a:r>
          </a:p>
          <a:p>
            <a:pPr marL="0" indent="0">
              <a:buNone/>
            </a:pPr>
            <a:endParaRPr lang="en-US" sz="3700" b="1" dirty="0">
              <a:latin typeface="Courier New" panose="02070309020205020404" pitchFamily="49" charset="0"/>
              <a:cs typeface="Courier New" panose="02070309020205020404" pitchFamily="49" charset="0"/>
            </a:endParaRPr>
          </a:p>
          <a:p>
            <a:pPr marL="0" indent="0">
              <a:buNone/>
            </a:pPr>
            <a:endParaRPr lang="en-US" sz="3700" b="1" dirty="0">
              <a:latin typeface="Courier New" panose="02070309020205020404" pitchFamily="49" charset="0"/>
              <a:cs typeface="Courier New" panose="02070309020205020404" pitchFamily="49" charset="0"/>
            </a:endParaRP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sz="3600" b="1" dirty="0">
                <a:latin typeface="Courier New" panose="02070309020205020404" pitchFamily="49" charset="0"/>
                <a:cs typeface="Courier New" panose="02070309020205020404" pitchFamily="49" charset="0"/>
              </a:rPr>
              <a:t>class Generic&lt;T&gt; {</a:t>
            </a:r>
          </a:p>
          <a:p>
            <a:pPr marL="0" indent="0">
              <a:buNone/>
            </a:pPr>
            <a:endParaRPr lang="en-US" sz="3600" b="1" dirty="0">
              <a:latin typeface="Courier New" panose="02070309020205020404" pitchFamily="49" charset="0"/>
              <a:cs typeface="Courier New" panose="02070309020205020404" pitchFamily="49" charset="0"/>
            </a:endParaRPr>
          </a:p>
          <a:p>
            <a:pPr marL="0" indent="0">
              <a:buNone/>
            </a:pPr>
            <a:r>
              <a:rPr lang="en-US" sz="3600" b="1" dirty="0">
                <a:latin typeface="Courier New" panose="02070309020205020404" pitchFamily="49" charset="0"/>
                <a:cs typeface="Courier New" panose="02070309020205020404" pitchFamily="49" charset="0"/>
              </a:rPr>
              <a:t>	T </a:t>
            </a:r>
            <a:r>
              <a:rPr lang="en-US" sz="3600" b="1" dirty="0" err="1">
                <a:latin typeface="Courier New" panose="02070309020205020404" pitchFamily="49" charset="0"/>
                <a:cs typeface="Courier New" panose="02070309020205020404" pitchFamily="49" charset="0"/>
              </a:rPr>
              <a:t>t</a:t>
            </a:r>
            <a:r>
              <a:rPr lang="en-US" sz="3600" b="1" dirty="0">
                <a:latin typeface="Courier New" panose="02070309020205020404" pitchFamily="49" charset="0"/>
                <a:cs typeface="Courier New" panose="02070309020205020404" pitchFamily="49" charset="0"/>
              </a:rPr>
              <a:t>;</a:t>
            </a:r>
          </a:p>
          <a:p>
            <a:pPr marL="0" indent="0">
              <a:buNone/>
            </a:pPr>
            <a:endParaRPr lang="en-US" sz="3600" b="1" dirty="0">
              <a:latin typeface="Courier New" panose="02070309020205020404" pitchFamily="49" charset="0"/>
              <a:cs typeface="Courier New" panose="02070309020205020404" pitchFamily="49" charset="0"/>
            </a:endParaRPr>
          </a:p>
          <a:p>
            <a:pPr marL="0" indent="0">
              <a:buNone/>
            </a:pPr>
            <a:r>
              <a:rPr lang="en-US" sz="3600" b="1" dirty="0">
                <a:latin typeface="Courier New" panose="02070309020205020404" pitchFamily="49" charset="0"/>
                <a:cs typeface="Courier New" panose="02070309020205020404" pitchFamily="49" charset="0"/>
              </a:rPr>
              <a:t>	public Generic(T t) {</a:t>
            </a:r>
          </a:p>
          <a:p>
            <a:pPr marL="0" indent="0">
              <a:buNone/>
            </a:pPr>
            <a:r>
              <a:rPr lang="en-US" sz="3600" b="1" dirty="0">
                <a:latin typeface="Courier New" panose="02070309020205020404" pitchFamily="49" charset="0"/>
                <a:cs typeface="Courier New" panose="02070309020205020404" pitchFamily="49" charset="0"/>
              </a:rPr>
              <a:t>		this.t = t;</a:t>
            </a:r>
          </a:p>
          <a:p>
            <a:pPr marL="0" indent="0">
              <a:buNone/>
            </a:pPr>
            <a:r>
              <a:rPr lang="en-US" sz="3600" b="1" dirty="0">
                <a:latin typeface="Courier New" panose="02070309020205020404" pitchFamily="49" charset="0"/>
                <a:cs typeface="Courier New" panose="02070309020205020404" pitchFamily="49" charset="0"/>
              </a:rPr>
              <a:t>	}</a:t>
            </a:r>
          </a:p>
          <a:p>
            <a:pPr marL="0" indent="0">
              <a:buNone/>
            </a:pPr>
            <a:endParaRPr lang="en-US" sz="3600" b="1" dirty="0">
              <a:latin typeface="Courier New" panose="02070309020205020404" pitchFamily="49" charset="0"/>
              <a:cs typeface="Courier New" panose="02070309020205020404" pitchFamily="49" charset="0"/>
            </a:endParaRPr>
          </a:p>
          <a:p>
            <a:pPr marL="0" indent="0">
              <a:buNone/>
            </a:pPr>
            <a:r>
              <a:rPr lang="en-US" sz="3600" b="1" dirty="0">
                <a:latin typeface="Courier New" panose="02070309020205020404" pitchFamily="49" charset="0"/>
                <a:cs typeface="Courier New" panose="02070309020205020404" pitchFamily="49" charset="0"/>
              </a:rPr>
              <a:t>	public String </a:t>
            </a:r>
            <a:r>
              <a:rPr lang="en-US" sz="3600" b="1" dirty="0" err="1">
                <a:latin typeface="Courier New" panose="02070309020205020404" pitchFamily="49" charset="0"/>
                <a:cs typeface="Courier New" panose="02070309020205020404" pitchFamily="49" charset="0"/>
              </a:rPr>
              <a:t>toString</a:t>
            </a:r>
            <a:r>
              <a:rPr lang="en-US" sz="3600" b="1" dirty="0">
                <a:latin typeface="Courier New" panose="02070309020205020404" pitchFamily="49" charset="0"/>
                <a:cs typeface="Courier New" panose="02070309020205020404" pitchFamily="49" charset="0"/>
              </a:rPr>
              <a:t>() {</a:t>
            </a:r>
          </a:p>
          <a:p>
            <a:pPr marL="0" indent="0">
              <a:buNone/>
            </a:pPr>
            <a:r>
              <a:rPr lang="en-US" sz="3600" b="1" dirty="0">
                <a:latin typeface="Courier New" panose="02070309020205020404" pitchFamily="49" charset="0"/>
                <a:cs typeface="Courier New" panose="02070309020205020404" pitchFamily="49" charset="0"/>
              </a:rPr>
              <a:t>		return </a:t>
            </a:r>
            <a:r>
              <a:rPr lang="en-US" sz="3600" b="1" dirty="0" err="1">
                <a:latin typeface="Courier New" panose="02070309020205020404" pitchFamily="49" charset="0"/>
                <a:cs typeface="Courier New" panose="02070309020205020404" pitchFamily="49" charset="0"/>
              </a:rPr>
              <a:t>t.toString</a:t>
            </a:r>
            <a:r>
              <a:rPr lang="en-US" sz="3600" b="1" dirty="0">
                <a:latin typeface="Courier New" panose="02070309020205020404" pitchFamily="49" charset="0"/>
                <a:cs typeface="Courier New" panose="02070309020205020404" pitchFamily="49" charset="0"/>
              </a:rPr>
              <a:t>();</a:t>
            </a:r>
          </a:p>
          <a:p>
            <a:pPr marL="0" indent="0">
              <a:buNone/>
            </a:pPr>
            <a:r>
              <a:rPr lang="en-US" sz="3600" b="1" dirty="0">
                <a:latin typeface="Courier New" panose="02070309020205020404" pitchFamily="49" charset="0"/>
                <a:cs typeface="Courier New" panose="02070309020205020404" pitchFamily="49" charset="0"/>
              </a:rPr>
              <a:t>	}</a:t>
            </a:r>
          </a:p>
          <a:p>
            <a:pPr marL="0" indent="0">
              <a:buNone/>
            </a:pPr>
            <a:r>
              <a:rPr lang="en-US" sz="3600" b="1" dirty="0">
                <a:latin typeface="Courier New" panose="02070309020205020404" pitchFamily="49" charset="0"/>
                <a:cs typeface="Courier New" panose="02070309020205020404" pitchFamily="49" charset="0"/>
              </a:rPr>
              <a:t>}</a:t>
            </a:r>
          </a:p>
          <a:p>
            <a:pPr marL="0" indent="0">
              <a:buNone/>
            </a:pPr>
            <a:endParaRPr lang="en-US" sz="3600" b="1" dirty="0">
              <a:latin typeface="Courier New" panose="02070309020205020404" pitchFamily="49" charset="0"/>
              <a:cs typeface="Courier New" panose="02070309020205020404" pitchFamily="49" charset="0"/>
            </a:endParaRPr>
          </a:p>
          <a:p>
            <a:pPr marL="0" indent="0">
              <a:buNone/>
            </a:pPr>
            <a:r>
              <a:rPr lang="en-US" sz="3600" b="1" dirty="0">
                <a:latin typeface="Courier New" panose="02070309020205020404" pitchFamily="49" charset="0"/>
                <a:cs typeface="Courier New" panose="02070309020205020404" pitchFamily="49" charset="0"/>
              </a:rPr>
              <a:t>class X { </a:t>
            </a:r>
          </a:p>
          <a:p>
            <a:pPr marL="0" indent="0">
              <a:buNone/>
            </a:pPr>
            <a:endParaRPr lang="en-US" sz="3600" b="1" dirty="0">
              <a:latin typeface="Courier New" panose="02070309020205020404" pitchFamily="49" charset="0"/>
              <a:cs typeface="Courier New" panose="02070309020205020404" pitchFamily="49" charset="0"/>
            </a:endParaRPr>
          </a:p>
          <a:p>
            <a:pPr marL="0" indent="0">
              <a:buNone/>
            </a:pPr>
            <a:r>
              <a:rPr lang="en-US" sz="3600" b="1" dirty="0">
                <a:latin typeface="Courier New" panose="02070309020205020404" pitchFamily="49" charset="0"/>
                <a:cs typeface="Courier New" panose="02070309020205020404" pitchFamily="49" charset="0"/>
              </a:rPr>
              <a:t>}</a:t>
            </a:r>
          </a:p>
          <a:p>
            <a:pPr marL="0" indent="0">
              <a:buNone/>
            </a:pPr>
            <a:endParaRPr lang="en-US" sz="3600" b="1" dirty="0">
              <a:latin typeface="Courier New" panose="02070309020205020404" pitchFamily="49" charset="0"/>
              <a:cs typeface="Courier New" panose="02070309020205020404" pitchFamily="49" charset="0"/>
            </a:endParaRPr>
          </a:p>
          <a:p>
            <a:pPr marL="0" indent="0">
              <a:buNone/>
            </a:pPr>
            <a:r>
              <a:rPr lang="en-US" sz="3600" b="1" dirty="0">
                <a:latin typeface="Courier New" panose="02070309020205020404" pitchFamily="49" charset="0"/>
                <a:cs typeface="Courier New" panose="02070309020205020404" pitchFamily="49" charset="0"/>
              </a:rPr>
              <a:t>public class Test {</a:t>
            </a:r>
          </a:p>
          <a:p>
            <a:pPr marL="0" indent="0">
              <a:buNone/>
            </a:pPr>
            <a:endParaRPr lang="en-US" sz="3600" b="1" dirty="0">
              <a:latin typeface="Courier New" panose="02070309020205020404" pitchFamily="49" charset="0"/>
              <a:cs typeface="Courier New" panose="02070309020205020404" pitchFamily="49" charset="0"/>
            </a:endParaRPr>
          </a:p>
          <a:p>
            <a:pPr marL="0" indent="0">
              <a:buNone/>
            </a:pPr>
            <a:r>
              <a:rPr lang="en-US" sz="3600" b="1" dirty="0">
                <a:latin typeface="Courier New" panose="02070309020205020404" pitchFamily="49" charset="0"/>
                <a:cs typeface="Courier New" panose="02070309020205020404" pitchFamily="49" charset="0"/>
              </a:rPr>
              <a:t>	public static void main(String[] </a:t>
            </a:r>
            <a:r>
              <a:rPr lang="en-US" sz="3600" b="1" dirty="0" err="1">
                <a:latin typeface="Courier New" panose="02070309020205020404" pitchFamily="49" charset="0"/>
                <a:cs typeface="Courier New" panose="02070309020205020404" pitchFamily="49" charset="0"/>
              </a:rPr>
              <a:t>arg</a:t>
            </a:r>
            <a:r>
              <a:rPr lang="en-US" sz="3600" b="1" dirty="0">
                <a:latin typeface="Courier New" panose="02070309020205020404" pitchFamily="49" charset="0"/>
                <a:cs typeface="Courier New" panose="02070309020205020404" pitchFamily="49" charset="0"/>
              </a:rPr>
              <a:t>) {</a:t>
            </a:r>
          </a:p>
          <a:p>
            <a:pPr marL="0" indent="0">
              <a:buNone/>
            </a:pPr>
            <a:r>
              <a:rPr lang="en-US" sz="3600" b="1" dirty="0">
                <a:latin typeface="Courier New" panose="02070309020205020404" pitchFamily="49" charset="0"/>
                <a:cs typeface="Courier New" panose="02070309020205020404" pitchFamily="49" charset="0"/>
              </a:rPr>
              <a:t>		Generic&lt;Integer&gt; </a:t>
            </a:r>
            <a:r>
              <a:rPr lang="en-US" sz="3600" b="1" dirty="0" err="1">
                <a:latin typeface="Courier New" panose="02070309020205020404" pitchFamily="49" charset="0"/>
                <a:cs typeface="Courier New" panose="02070309020205020404" pitchFamily="49" charset="0"/>
              </a:rPr>
              <a:t>gs</a:t>
            </a:r>
            <a:r>
              <a:rPr lang="en-US" sz="3600" b="1" dirty="0">
                <a:latin typeface="Courier New" panose="02070309020205020404" pitchFamily="49" charset="0"/>
                <a:cs typeface="Courier New" panose="02070309020205020404" pitchFamily="49" charset="0"/>
              </a:rPr>
              <a:t> = new Generic&lt;Integer&gt;(new Integer(1));</a:t>
            </a:r>
          </a:p>
          <a:p>
            <a:pPr marL="0" indent="0">
              <a:buNone/>
            </a:pPr>
            <a:r>
              <a:rPr lang="en-US" sz="3600" b="1" dirty="0">
                <a:latin typeface="Courier New" panose="02070309020205020404" pitchFamily="49" charset="0"/>
                <a:cs typeface="Courier New" panose="02070309020205020404" pitchFamily="49" charset="0"/>
              </a:rPr>
              <a:t>		Generic&lt;X&gt; </a:t>
            </a:r>
            <a:r>
              <a:rPr lang="en-US" sz="3600" b="1" dirty="0" err="1">
                <a:latin typeface="Courier New" panose="02070309020205020404" pitchFamily="49" charset="0"/>
                <a:cs typeface="Courier New" panose="02070309020205020404" pitchFamily="49" charset="0"/>
              </a:rPr>
              <a:t>gx</a:t>
            </a:r>
            <a:r>
              <a:rPr lang="en-US" sz="3600" b="1" dirty="0">
                <a:latin typeface="Courier New" panose="02070309020205020404" pitchFamily="49" charset="0"/>
                <a:cs typeface="Courier New" panose="02070309020205020404" pitchFamily="49" charset="0"/>
              </a:rPr>
              <a:t> = new Generic&lt;X&gt;(new X());</a:t>
            </a:r>
          </a:p>
          <a:p>
            <a:pPr marL="0" indent="0">
              <a:buNone/>
            </a:pPr>
            <a:r>
              <a:rPr lang="en-US" sz="3600" b="1" dirty="0">
                <a:latin typeface="Courier New" panose="02070309020205020404" pitchFamily="49" charset="0"/>
                <a:cs typeface="Courier New" panose="02070309020205020404" pitchFamily="49" charset="0"/>
              </a:rPr>
              <a:t>		</a:t>
            </a:r>
            <a:r>
              <a:rPr lang="en-US" sz="3600" b="1" dirty="0" err="1">
                <a:latin typeface="Courier New" panose="02070309020205020404" pitchFamily="49" charset="0"/>
                <a:cs typeface="Courier New" panose="02070309020205020404" pitchFamily="49" charset="0"/>
              </a:rPr>
              <a:t>System.out.println</a:t>
            </a:r>
            <a:r>
              <a:rPr lang="en-US" sz="3600" b="1" dirty="0">
                <a:latin typeface="Courier New" panose="02070309020205020404" pitchFamily="49" charset="0"/>
                <a:cs typeface="Courier New" panose="02070309020205020404" pitchFamily="49" charset="0"/>
              </a:rPr>
              <a:t>(</a:t>
            </a:r>
            <a:r>
              <a:rPr lang="en-US" sz="3600" b="1" dirty="0" err="1">
                <a:latin typeface="Courier New" panose="02070309020205020404" pitchFamily="49" charset="0"/>
                <a:cs typeface="Courier New" panose="02070309020205020404" pitchFamily="49" charset="0"/>
              </a:rPr>
              <a:t>gs</a:t>
            </a:r>
            <a:r>
              <a:rPr lang="en-US" sz="3600" b="1" dirty="0">
                <a:latin typeface="Courier New" panose="02070309020205020404" pitchFamily="49" charset="0"/>
                <a:cs typeface="Courier New" panose="02070309020205020404" pitchFamily="49" charset="0"/>
              </a:rPr>
              <a:t>);</a:t>
            </a:r>
          </a:p>
          <a:p>
            <a:pPr marL="0" indent="0">
              <a:buNone/>
            </a:pPr>
            <a:r>
              <a:rPr lang="en-US" sz="3600" b="1" dirty="0">
                <a:latin typeface="Courier New" panose="02070309020205020404" pitchFamily="49" charset="0"/>
                <a:cs typeface="Courier New" panose="02070309020205020404" pitchFamily="49" charset="0"/>
              </a:rPr>
              <a:t>		</a:t>
            </a:r>
            <a:r>
              <a:rPr lang="en-US" sz="3600" b="1" dirty="0" err="1">
                <a:latin typeface="Courier New" panose="02070309020205020404" pitchFamily="49" charset="0"/>
                <a:cs typeface="Courier New" panose="02070309020205020404" pitchFamily="49" charset="0"/>
              </a:rPr>
              <a:t>System.out.println</a:t>
            </a:r>
            <a:r>
              <a:rPr lang="en-US" sz="3600" b="1" dirty="0">
                <a:latin typeface="Courier New" panose="02070309020205020404" pitchFamily="49" charset="0"/>
                <a:cs typeface="Courier New" panose="02070309020205020404" pitchFamily="49" charset="0"/>
              </a:rPr>
              <a:t>(</a:t>
            </a:r>
            <a:r>
              <a:rPr lang="en-US" sz="3600" b="1" dirty="0" err="1">
                <a:latin typeface="Courier New" panose="02070309020205020404" pitchFamily="49" charset="0"/>
                <a:cs typeface="Courier New" panose="02070309020205020404" pitchFamily="49" charset="0"/>
              </a:rPr>
              <a:t>gx</a:t>
            </a:r>
            <a:r>
              <a:rPr lang="en-US" sz="3600" b="1" dirty="0">
                <a:latin typeface="Courier New" panose="02070309020205020404" pitchFamily="49" charset="0"/>
                <a:cs typeface="Courier New" panose="02070309020205020404" pitchFamily="49" charset="0"/>
              </a:rPr>
              <a:t>);</a:t>
            </a:r>
          </a:p>
          <a:p>
            <a:pPr marL="0" indent="0">
              <a:buNone/>
            </a:pPr>
            <a:r>
              <a:rPr lang="en-US" sz="3600" b="1" dirty="0">
                <a:latin typeface="Courier New" panose="02070309020205020404" pitchFamily="49" charset="0"/>
                <a:cs typeface="Courier New" panose="02070309020205020404" pitchFamily="49" charset="0"/>
              </a:rPr>
              <a:t>	}</a:t>
            </a:r>
          </a:p>
          <a:p>
            <a:pPr marL="0" indent="0">
              <a:buNone/>
            </a:pPr>
            <a:r>
              <a:rPr lang="en-US" sz="3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04251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035" y="172616"/>
            <a:ext cx="8928992" cy="742950"/>
          </a:xfrm>
        </p:spPr>
        <p:txBody>
          <a:bodyPr>
            <a:noAutofit/>
          </a:bodyPr>
          <a:lstStyle/>
          <a:p>
            <a:r>
              <a:rPr lang="en-US" cap="all" dirty="0">
                <a:solidFill>
                  <a:schemeClr val="accent1"/>
                </a:solidFill>
              </a:rPr>
              <a:t>GENERIC METHOD</a:t>
            </a:r>
            <a:endParaRPr lang="en-US" b="1" dirty="0">
              <a:solidFill>
                <a:schemeClr val="accent1"/>
              </a:solidFill>
            </a:endParaRPr>
          </a:p>
        </p:txBody>
      </p:sp>
      <p:sp>
        <p:nvSpPr>
          <p:cNvPr id="3" name="Content Placeholder 2"/>
          <p:cNvSpPr>
            <a:spLocks noGrp="1"/>
          </p:cNvSpPr>
          <p:nvPr>
            <p:ph idx="1"/>
          </p:nvPr>
        </p:nvSpPr>
        <p:spPr>
          <a:xfrm>
            <a:off x="64652" y="915566"/>
            <a:ext cx="8899836" cy="4305672"/>
          </a:xfrm>
        </p:spPr>
        <p:txBody>
          <a:bodyPr>
            <a:normAutofit fontScale="25000" lnSpcReduction="20000"/>
          </a:bodyPr>
          <a:lstStyle/>
          <a:p>
            <a:pPr marL="0" indent="0">
              <a:buNone/>
            </a:pPr>
            <a:r>
              <a:rPr lang="en-US" sz="7200" b="1" dirty="0">
                <a:latin typeface="Courier New" panose="02070309020205020404" pitchFamily="49" charset="0"/>
                <a:cs typeface="Courier New" panose="02070309020205020404" pitchFamily="49" charset="0"/>
              </a:rPr>
              <a:t>Which one is the signature of the print method?</a:t>
            </a:r>
            <a:endParaRPr lang="en-US" sz="3700" b="1" dirty="0">
              <a:latin typeface="Courier New" panose="02070309020205020404" pitchFamily="49" charset="0"/>
              <a:cs typeface="Courier New" panose="02070309020205020404" pitchFamily="49" charset="0"/>
            </a:endParaRPr>
          </a:p>
          <a:p>
            <a:pPr marL="0" indent="0">
              <a:buNone/>
            </a:pPr>
            <a:endParaRPr lang="en-US" sz="3700" b="1" dirty="0">
              <a:latin typeface="Courier New" panose="02070309020205020404" pitchFamily="49" charset="0"/>
              <a:cs typeface="Courier New" panose="02070309020205020404" pitchFamily="49" charset="0"/>
            </a:endParaRP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sz="4800" b="1" dirty="0">
                <a:latin typeface="Courier New" panose="02070309020205020404" pitchFamily="49" charset="0"/>
                <a:cs typeface="Courier New" panose="02070309020205020404" pitchFamily="49" charset="0"/>
              </a:rPr>
              <a:t>public class Question{</a:t>
            </a:r>
          </a:p>
          <a:p>
            <a:pPr marL="0" indent="0">
              <a:buNone/>
            </a:pPr>
            <a:r>
              <a:rPr lang="en-US" sz="4800" b="1" dirty="0">
                <a:latin typeface="Courier New" panose="02070309020205020404" pitchFamily="49" charset="0"/>
                <a:cs typeface="Courier New" panose="02070309020205020404" pitchFamily="49" charset="0"/>
              </a:rPr>
              <a:t>  public static void main(String[] </a:t>
            </a:r>
            <a:r>
              <a:rPr lang="en-US" sz="4800" b="1" dirty="0" err="1">
                <a:latin typeface="Courier New" panose="02070309020205020404" pitchFamily="49" charset="0"/>
                <a:cs typeface="Courier New" panose="02070309020205020404" pitchFamily="49" charset="0"/>
              </a:rPr>
              <a:t>args</a:t>
            </a:r>
            <a:r>
              <a:rPr lang="en-US" sz="4800" b="1" dirty="0">
                <a:latin typeface="Courier New" panose="02070309020205020404" pitchFamily="49" charset="0"/>
                <a:cs typeface="Courier New" panose="02070309020205020404" pitchFamily="49" charset="0"/>
              </a:rPr>
              <a:t> ) {</a:t>
            </a:r>
          </a:p>
          <a:p>
            <a:pPr marL="0" indent="0">
              <a:buNone/>
            </a:pPr>
            <a:r>
              <a:rPr lang="en-US" sz="4800" b="1" dirty="0">
                <a:latin typeface="Courier New" panose="02070309020205020404" pitchFamily="49" charset="0"/>
                <a:cs typeface="Courier New" panose="02070309020205020404" pitchFamily="49" charset="0"/>
              </a:rPr>
              <a:t>    Integer[] integers = {1, 2, 3, 4, 5};</a:t>
            </a:r>
          </a:p>
          <a:p>
            <a:pPr marL="0" indent="0">
              <a:buNone/>
            </a:pPr>
            <a:r>
              <a:rPr lang="en-US" sz="4800" b="1" dirty="0">
                <a:latin typeface="Courier New" panose="02070309020205020404" pitchFamily="49" charset="0"/>
                <a:cs typeface="Courier New" panose="02070309020205020404" pitchFamily="49" charset="0"/>
              </a:rPr>
              <a:t>    String[] strings = {"JAC444", "BTP400", "EJB605", "DPS903"};</a:t>
            </a:r>
          </a:p>
          <a:p>
            <a:pPr marL="0" indent="0">
              <a:buNone/>
            </a:pPr>
            <a:endParaRPr lang="en-US" sz="4800" b="1" dirty="0">
              <a:latin typeface="Courier New" panose="02070309020205020404" pitchFamily="49" charset="0"/>
              <a:cs typeface="Courier New" panose="02070309020205020404" pitchFamily="49" charset="0"/>
            </a:endParaRPr>
          </a:p>
          <a:p>
            <a:pPr marL="0" indent="0">
              <a:buNone/>
            </a:pPr>
            <a:r>
              <a:rPr lang="en-US" sz="4800" b="1" dirty="0">
                <a:latin typeface="Courier New" panose="02070309020205020404" pitchFamily="49" charset="0"/>
                <a:cs typeface="Courier New" panose="02070309020205020404" pitchFamily="49" charset="0"/>
              </a:rPr>
              <a:t>    print(integers);</a:t>
            </a:r>
          </a:p>
          <a:p>
            <a:pPr marL="0" indent="0">
              <a:buNone/>
            </a:pPr>
            <a:r>
              <a:rPr lang="en-US" sz="4800" b="1" dirty="0">
                <a:latin typeface="Courier New" panose="02070309020205020404" pitchFamily="49" charset="0"/>
                <a:cs typeface="Courier New" panose="02070309020205020404" pitchFamily="49" charset="0"/>
              </a:rPr>
              <a:t>    print(strings);</a:t>
            </a:r>
          </a:p>
          <a:p>
            <a:pPr marL="0" indent="0">
              <a:buNone/>
            </a:pPr>
            <a:r>
              <a:rPr lang="en-US" sz="4800" b="1" dirty="0">
                <a:latin typeface="Courier New" panose="02070309020205020404" pitchFamily="49" charset="0"/>
                <a:cs typeface="Courier New" panose="02070309020205020404" pitchFamily="49" charset="0"/>
              </a:rPr>
              <a:t>  }</a:t>
            </a:r>
          </a:p>
          <a:p>
            <a:pPr marL="0" indent="0">
              <a:buNone/>
            </a:pPr>
            <a:endParaRPr lang="en-US" sz="4800" b="1" dirty="0">
              <a:latin typeface="Courier New" panose="02070309020205020404" pitchFamily="49" charset="0"/>
              <a:cs typeface="Courier New" panose="02070309020205020404" pitchFamily="49" charset="0"/>
            </a:endParaRPr>
          </a:p>
          <a:p>
            <a:pPr marL="0" indent="0">
              <a:buNone/>
            </a:pPr>
            <a:r>
              <a:rPr lang="en-US" sz="4800" b="1" dirty="0">
                <a:latin typeface="Courier New" panose="02070309020205020404" pitchFamily="49" charset="0"/>
                <a:cs typeface="Courier New" panose="02070309020205020404" pitchFamily="49" charset="0"/>
              </a:rPr>
              <a:t>  ?????????? {</a:t>
            </a:r>
          </a:p>
          <a:p>
            <a:pPr marL="0" indent="0">
              <a:buNone/>
            </a:pPr>
            <a:r>
              <a:rPr lang="en-US" sz="4800" b="1" dirty="0">
                <a:latin typeface="Courier New" panose="02070309020205020404" pitchFamily="49" charset="0"/>
                <a:cs typeface="Courier New" panose="02070309020205020404" pitchFamily="49" charset="0"/>
              </a:rPr>
              <a:t>    for (T x : array)</a:t>
            </a:r>
          </a:p>
          <a:p>
            <a:pPr marL="0" indent="0">
              <a:buNone/>
            </a:pPr>
            <a:r>
              <a:rPr lang="en-US" sz="4800" b="1" dirty="0">
                <a:latin typeface="Courier New" panose="02070309020205020404" pitchFamily="49" charset="0"/>
                <a:cs typeface="Courier New" panose="02070309020205020404" pitchFamily="49" charset="0"/>
              </a:rPr>
              <a:t>      </a:t>
            </a:r>
            <a:r>
              <a:rPr lang="en-US" sz="4800" b="1" dirty="0" err="1">
                <a:latin typeface="Courier New" panose="02070309020205020404" pitchFamily="49" charset="0"/>
                <a:cs typeface="Courier New" panose="02070309020205020404" pitchFamily="49" charset="0"/>
              </a:rPr>
              <a:t>System.out.print</a:t>
            </a:r>
            <a:r>
              <a:rPr lang="en-US" sz="4800" b="1" dirty="0">
                <a:latin typeface="Courier New" panose="02070309020205020404" pitchFamily="49" charset="0"/>
                <a:cs typeface="Courier New" panose="02070309020205020404" pitchFamily="49" charset="0"/>
              </a:rPr>
              <a:t>(x);</a:t>
            </a:r>
          </a:p>
          <a:p>
            <a:pPr marL="0" indent="0">
              <a:buNone/>
            </a:pPr>
            <a:r>
              <a:rPr lang="en-US" sz="4800" b="1" dirty="0">
                <a:latin typeface="Courier New" panose="02070309020205020404" pitchFamily="49" charset="0"/>
                <a:cs typeface="Courier New" panose="02070309020205020404" pitchFamily="49" charset="0"/>
              </a:rPr>
              <a:t>    </a:t>
            </a:r>
          </a:p>
          <a:p>
            <a:pPr marL="0" indent="0">
              <a:buNone/>
            </a:pPr>
            <a:r>
              <a:rPr lang="en-US" sz="4800" b="1" dirty="0">
                <a:latin typeface="Courier New" panose="02070309020205020404" pitchFamily="49" charset="0"/>
                <a:cs typeface="Courier New" panose="02070309020205020404" pitchFamily="49" charset="0"/>
              </a:rPr>
              <a:t>  }</a:t>
            </a:r>
          </a:p>
          <a:p>
            <a:pPr marL="0" indent="0">
              <a:buNone/>
            </a:pPr>
            <a:r>
              <a:rPr lang="en-US" sz="4800" b="1" dirty="0">
                <a:latin typeface="Courier New" panose="02070309020205020404" pitchFamily="49" charset="0"/>
                <a:cs typeface="Courier New" panose="02070309020205020404" pitchFamily="49" charset="0"/>
              </a:rPr>
              <a:t>}</a:t>
            </a:r>
          </a:p>
          <a:p>
            <a:pPr marL="0" indent="0">
              <a:buNone/>
            </a:pPr>
            <a:endParaRPr lang="en-US" sz="4800" b="1" dirty="0">
              <a:latin typeface="Courier New" panose="02070309020205020404" pitchFamily="49" charset="0"/>
              <a:cs typeface="Courier New" panose="02070309020205020404" pitchFamily="49" charset="0"/>
            </a:endParaRPr>
          </a:p>
          <a:p>
            <a:pPr marL="0" indent="0">
              <a:buNone/>
            </a:pPr>
            <a:r>
              <a:rPr lang="en-US" sz="4800" b="1" dirty="0">
                <a:latin typeface="Courier New" panose="02070309020205020404" pitchFamily="49" charset="0"/>
                <a:cs typeface="Courier New" panose="02070309020205020404" pitchFamily="49" charset="0"/>
              </a:rPr>
              <a:t>1- public static void print(Object[] array)</a:t>
            </a:r>
          </a:p>
          <a:p>
            <a:pPr marL="0" indent="0">
              <a:buNone/>
            </a:pPr>
            <a:r>
              <a:rPr lang="en-US" sz="4800" b="1" dirty="0">
                <a:latin typeface="Courier New" panose="02070309020205020404" pitchFamily="49" charset="0"/>
                <a:cs typeface="Courier New" panose="02070309020205020404" pitchFamily="49" charset="0"/>
              </a:rPr>
              <a:t>2- public static void print(Integer[] array)</a:t>
            </a:r>
          </a:p>
          <a:p>
            <a:pPr marL="0" indent="0">
              <a:buNone/>
            </a:pPr>
            <a:r>
              <a:rPr lang="en-US" sz="4800" b="1" dirty="0">
                <a:latin typeface="Courier New" panose="02070309020205020404" pitchFamily="49" charset="0"/>
                <a:cs typeface="Courier New" panose="02070309020205020404" pitchFamily="49" charset="0"/>
              </a:rPr>
              <a:t>3- public static void print(String[] array)</a:t>
            </a:r>
          </a:p>
          <a:p>
            <a:pPr marL="0" indent="0">
              <a:buNone/>
            </a:pPr>
            <a:r>
              <a:rPr lang="en-US" sz="4800" b="1" dirty="0">
                <a:latin typeface="Courier New" panose="02070309020205020404" pitchFamily="49" charset="0"/>
                <a:cs typeface="Courier New" panose="02070309020205020404" pitchFamily="49" charset="0"/>
              </a:rPr>
              <a:t>4- public static &lt;T&gt; void print(T[] array)</a:t>
            </a:r>
          </a:p>
        </p:txBody>
      </p:sp>
    </p:spTree>
    <p:extLst>
      <p:ext uri="{BB962C8B-B14F-4D97-AF65-F5344CB8AC3E}">
        <p14:creationId xmlns:p14="http://schemas.microsoft.com/office/powerpoint/2010/main" val="3090784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035" y="172616"/>
            <a:ext cx="8928992" cy="742950"/>
          </a:xfrm>
        </p:spPr>
        <p:txBody>
          <a:bodyPr>
            <a:noAutofit/>
          </a:bodyPr>
          <a:lstStyle/>
          <a:p>
            <a:r>
              <a:rPr lang="en-US" cap="all" dirty="0">
                <a:solidFill>
                  <a:schemeClr val="accent1"/>
                </a:solidFill>
              </a:rPr>
              <a:t>GENERIC METHOD SIGNATURE</a:t>
            </a:r>
          </a:p>
        </p:txBody>
      </p:sp>
      <p:sp>
        <p:nvSpPr>
          <p:cNvPr id="3" name="Content Placeholder 2"/>
          <p:cNvSpPr>
            <a:spLocks noGrp="1"/>
          </p:cNvSpPr>
          <p:nvPr>
            <p:ph idx="1"/>
          </p:nvPr>
        </p:nvSpPr>
        <p:spPr>
          <a:xfrm>
            <a:off x="64652" y="915566"/>
            <a:ext cx="8899836" cy="4305672"/>
          </a:xfrm>
        </p:spPr>
        <p:txBody>
          <a:bodyPr>
            <a:normAutofit/>
          </a:bodyPr>
          <a:lstStyle/>
          <a:p>
            <a:r>
              <a:rPr lang="en-US" dirty="0"/>
              <a:t>Check </a:t>
            </a:r>
            <a:r>
              <a:rPr lang="en-US" dirty="0">
                <a:solidFill>
                  <a:schemeClr val="tx2"/>
                </a:solidFill>
              </a:rPr>
              <a:t>Pair.java</a:t>
            </a:r>
            <a:r>
              <a:rPr lang="en-US" dirty="0"/>
              <a:t>; The generic method “flip” in this class, takes as the parameter, an object of type “Pair” and returns an object of type “Pair”, where the components are flipped (e.g., the pair (first, second) becomes (second, first)).</a:t>
            </a:r>
          </a:p>
          <a:p>
            <a:endParaRPr lang="en-US" sz="3200" b="1" dirty="0">
              <a:solidFill>
                <a:schemeClr val="tx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32561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1" y="1082452"/>
            <a:ext cx="8874731" cy="3937570"/>
          </a:xfrm>
        </p:spPr>
        <p:txBody>
          <a:bodyPr>
            <a:normAutofit/>
          </a:bodyPr>
          <a:lstStyle/>
          <a:p>
            <a:r>
              <a:rPr lang="en-US" dirty="0"/>
              <a:t>Please study the file “</a:t>
            </a:r>
            <a:r>
              <a:rPr lang="en-US" dirty="0">
                <a:solidFill>
                  <a:schemeClr val="tx2"/>
                </a:solidFill>
              </a:rPr>
              <a:t>Exceptions.pdf</a:t>
            </a:r>
            <a:r>
              <a:rPr lang="en-US" dirty="0"/>
              <a:t>” in the files given to you.</a:t>
            </a:r>
          </a:p>
          <a:p>
            <a:endParaRPr lang="en-US" dirty="0"/>
          </a:p>
          <a:p>
            <a:r>
              <a:rPr lang="en-US" i="1" dirty="0"/>
              <a:t>All </a:t>
            </a:r>
            <a:r>
              <a:rPr lang="en-US" i="1" dirty="0">
                <a:solidFill>
                  <a:schemeClr val="tx2"/>
                </a:solidFill>
              </a:rPr>
              <a:t>checked exceptions (i.e. while working with files or streams) </a:t>
            </a:r>
            <a:r>
              <a:rPr lang="en-US" i="1" dirty="0"/>
              <a:t>in your Java program should either be caught or specified!</a:t>
            </a:r>
          </a:p>
          <a:p>
            <a:endParaRPr lang="en-US" dirty="0"/>
          </a:p>
          <a:p>
            <a:pPr>
              <a:buFont typeface="Wingdings" panose="05000000000000000000" pitchFamily="2" charset="2"/>
              <a:buChar char="ü"/>
            </a:pPr>
            <a:r>
              <a:rPr lang="en-US" dirty="0"/>
              <a:t>Check </a:t>
            </a:r>
            <a:r>
              <a:rPr lang="en-US" dirty="0">
                <a:solidFill>
                  <a:schemeClr val="tx2"/>
                </a:solidFill>
              </a:rPr>
              <a:t>TestException.java</a:t>
            </a:r>
          </a:p>
          <a:p>
            <a:pPr>
              <a:buFont typeface="Wingdings" panose="05000000000000000000" pitchFamily="2" charset="2"/>
              <a:buChar char="ü"/>
            </a:pPr>
            <a:endParaRPr lang="en-US" dirty="0">
              <a:solidFill>
                <a:schemeClr val="tx2"/>
              </a:solidFill>
            </a:endParaRPr>
          </a:p>
          <a:p>
            <a:endParaRPr lang="en-US" dirty="0"/>
          </a:p>
          <a:p>
            <a:endParaRPr lang="en-US" dirty="0"/>
          </a:p>
          <a:p>
            <a:endParaRPr lang="en-US" dirty="0"/>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t>Exceptions in Java</a:t>
            </a:r>
          </a:p>
        </p:txBody>
      </p:sp>
    </p:spTree>
    <p:extLst>
      <p:ext uri="{BB962C8B-B14F-4D97-AF65-F5344CB8AC3E}">
        <p14:creationId xmlns:p14="http://schemas.microsoft.com/office/powerpoint/2010/main" val="3164765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1" y="1082452"/>
            <a:ext cx="8874731" cy="3937570"/>
          </a:xfrm>
        </p:spPr>
        <p:txBody>
          <a:bodyPr>
            <a:normAutofit fontScale="92500" lnSpcReduction="20000"/>
          </a:bodyPr>
          <a:lstStyle/>
          <a:p>
            <a:r>
              <a:rPr lang="en-US" dirty="0"/>
              <a:t>When faced with choosing the type of exception to throw, you can either use one written by someone else - the Java platform provides a lot of exception classes you can use - or you can write one of your own.</a:t>
            </a:r>
          </a:p>
          <a:p>
            <a:endParaRPr lang="en-US" dirty="0"/>
          </a:p>
          <a:p>
            <a:r>
              <a:rPr lang="en-US" dirty="0"/>
              <a:t>You should write your own exception classes </a:t>
            </a:r>
            <a:r>
              <a:rPr lang="en-US" dirty="0">
                <a:solidFill>
                  <a:schemeClr val="tx2"/>
                </a:solidFill>
              </a:rPr>
              <a:t>if you answer yes to any of the following questions; otherwise, you can probably use someone else's.</a:t>
            </a:r>
          </a:p>
          <a:p>
            <a:pPr marL="457200" lvl="0" indent="-457200">
              <a:buFont typeface="+mj-lt"/>
              <a:buAutoNum type="arabicPeriod"/>
            </a:pPr>
            <a:r>
              <a:rPr lang="en-US" dirty="0"/>
              <a:t>Do you need an exception type that isn't represented by those in the Java platform?</a:t>
            </a:r>
          </a:p>
          <a:p>
            <a:pPr marL="457200" lvl="0" indent="-457200">
              <a:buFont typeface="+mj-lt"/>
              <a:buAutoNum type="arabicPeriod"/>
            </a:pPr>
            <a:r>
              <a:rPr lang="en-US" dirty="0"/>
              <a:t>Would it help users if they could differentiate your exceptions from those thrown by classes written by other vendors?</a:t>
            </a:r>
          </a:p>
          <a:p>
            <a:pPr marL="457200" lvl="0" indent="-457200">
              <a:buFont typeface="+mj-lt"/>
              <a:buAutoNum type="arabicPeriod"/>
            </a:pPr>
            <a:r>
              <a:rPr lang="en-US" dirty="0"/>
              <a:t>Does your code throw more than one related exception?</a:t>
            </a:r>
          </a:p>
          <a:p>
            <a:pPr marL="457200" lvl="0" indent="-457200">
              <a:buFont typeface="+mj-lt"/>
              <a:buAutoNum type="arabicPeriod"/>
            </a:pPr>
            <a:endParaRPr lang="en-US" dirty="0"/>
          </a:p>
          <a:p>
            <a:pPr marL="457200" lvl="0" indent="-457200">
              <a:buFont typeface="+mj-lt"/>
              <a:buAutoNum type="arabicPeriod"/>
            </a:pPr>
            <a:endParaRPr lang="en-US" dirty="0"/>
          </a:p>
          <a:p>
            <a:endParaRPr lang="en-US" dirty="0">
              <a:solidFill>
                <a:schemeClr val="tx2"/>
              </a:solidFill>
            </a:endParaRPr>
          </a:p>
          <a:p>
            <a:endParaRPr lang="en-US" dirty="0">
              <a:solidFill>
                <a:schemeClr val="tx2"/>
              </a:solidFill>
            </a:endParaRPr>
          </a:p>
          <a:p>
            <a:endParaRPr lang="en-US" dirty="0"/>
          </a:p>
          <a:p>
            <a:endParaRPr lang="en-US" dirty="0"/>
          </a:p>
          <a:p>
            <a:endParaRPr lang="en-US" dirty="0"/>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t>Custom Exceptions in Java</a:t>
            </a:r>
          </a:p>
        </p:txBody>
      </p:sp>
    </p:spTree>
    <p:extLst>
      <p:ext uri="{BB962C8B-B14F-4D97-AF65-F5344CB8AC3E}">
        <p14:creationId xmlns:p14="http://schemas.microsoft.com/office/powerpoint/2010/main" val="2182507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1" y="1082452"/>
            <a:ext cx="8874731" cy="3937570"/>
          </a:xfrm>
        </p:spPr>
        <p:txBody>
          <a:bodyPr>
            <a:normAutofit fontScale="62500" lnSpcReduction="20000"/>
          </a:bodyPr>
          <a:lstStyle/>
          <a:p>
            <a:r>
              <a:rPr lang="en-US" dirty="0"/>
              <a:t>Here is our example of how to define a custom exception (your exception):</a:t>
            </a:r>
          </a:p>
          <a:p>
            <a:endParaRPr lang="en-US" dirty="0"/>
          </a:p>
          <a:p>
            <a:pPr marL="274320" lvl="1" indent="0">
              <a:buNone/>
            </a:pPr>
            <a:r>
              <a:rPr lang="en-US" sz="2300" dirty="0">
                <a:latin typeface="Courier New" panose="02070309020205020404" pitchFamily="49" charset="0"/>
                <a:cs typeface="Courier New" panose="02070309020205020404" pitchFamily="49" charset="0"/>
              </a:rPr>
              <a:t>class </a:t>
            </a:r>
            <a:r>
              <a:rPr lang="en-US" sz="2300" dirty="0" err="1">
                <a:latin typeface="Courier New" panose="02070309020205020404" pitchFamily="49" charset="0"/>
                <a:cs typeface="Courier New" panose="02070309020205020404" pitchFamily="49" charset="0"/>
              </a:rPr>
              <a:t>OddDayException</a:t>
            </a:r>
            <a:r>
              <a:rPr lang="en-US" sz="2300" dirty="0">
                <a:latin typeface="Courier New" panose="02070309020205020404" pitchFamily="49" charset="0"/>
                <a:cs typeface="Courier New" panose="02070309020205020404" pitchFamily="49" charset="0"/>
              </a:rPr>
              <a:t> extends Exception {   </a:t>
            </a:r>
          </a:p>
          <a:p>
            <a:pPr marL="274320" lvl="1" indent="0">
              <a:buNone/>
            </a:pPr>
            <a:r>
              <a:rPr lang="en-US" sz="2300" dirty="0">
                <a:latin typeface="Courier New" panose="02070309020205020404" pitchFamily="49" charset="0"/>
                <a:cs typeface="Courier New" panose="02070309020205020404" pitchFamily="49" charset="0"/>
              </a:rPr>
              <a:t>   </a:t>
            </a:r>
          </a:p>
          <a:p>
            <a:pPr marL="274320" lvl="1" indent="0">
              <a:buNone/>
            </a:pPr>
            <a:r>
              <a:rPr lang="en-US" sz="2300" dirty="0">
                <a:latin typeface="Courier New" panose="02070309020205020404" pitchFamily="49" charset="0"/>
                <a:cs typeface="Courier New" panose="02070309020205020404" pitchFamily="49" charset="0"/>
              </a:rPr>
              <a:t>   public </a:t>
            </a:r>
            <a:r>
              <a:rPr lang="en-US" sz="2300" dirty="0" err="1">
                <a:latin typeface="Courier New" panose="02070309020205020404" pitchFamily="49" charset="0"/>
                <a:cs typeface="Courier New" panose="02070309020205020404" pitchFamily="49" charset="0"/>
              </a:rPr>
              <a:t>OddDayException</a:t>
            </a:r>
            <a:r>
              <a:rPr lang="en-US" sz="2300" dirty="0">
                <a:latin typeface="Courier New" panose="02070309020205020404" pitchFamily="49" charset="0"/>
                <a:cs typeface="Courier New" panose="02070309020205020404" pitchFamily="49" charset="0"/>
              </a:rPr>
              <a:t>() {    </a:t>
            </a:r>
          </a:p>
          <a:p>
            <a:pPr marL="274320" lvl="1" indent="0">
              <a:buNone/>
            </a:pPr>
            <a:r>
              <a:rPr lang="en-US" sz="2300" dirty="0">
                <a:latin typeface="Courier New" panose="02070309020205020404" pitchFamily="49" charset="0"/>
                <a:cs typeface="Courier New" panose="02070309020205020404" pitchFamily="49" charset="0"/>
              </a:rPr>
              <a:t>      super();  </a:t>
            </a:r>
          </a:p>
          <a:p>
            <a:pPr marL="274320" lvl="1" indent="0">
              <a:buNone/>
            </a:pPr>
            <a:r>
              <a:rPr lang="en-US" sz="2300" dirty="0">
                <a:latin typeface="Courier New" panose="02070309020205020404" pitchFamily="49" charset="0"/>
                <a:cs typeface="Courier New" panose="02070309020205020404" pitchFamily="49" charset="0"/>
              </a:rPr>
              <a:t>   }   </a:t>
            </a:r>
          </a:p>
          <a:p>
            <a:pPr marL="274320" lvl="1" indent="0">
              <a:buNone/>
            </a:pPr>
            <a:endParaRPr lang="en-US" sz="2300" dirty="0">
              <a:latin typeface="Courier New" panose="02070309020205020404" pitchFamily="49" charset="0"/>
              <a:cs typeface="Courier New" panose="02070309020205020404" pitchFamily="49" charset="0"/>
            </a:endParaRPr>
          </a:p>
          <a:p>
            <a:pPr marL="274320" lvl="1" indent="0">
              <a:buNone/>
            </a:pPr>
            <a:r>
              <a:rPr lang="en-US" sz="2300" dirty="0">
                <a:latin typeface="Courier New" panose="02070309020205020404" pitchFamily="49" charset="0"/>
                <a:cs typeface="Courier New" panose="02070309020205020404" pitchFamily="49" charset="0"/>
              </a:rPr>
              <a:t>   public </a:t>
            </a:r>
            <a:r>
              <a:rPr lang="en-US" sz="2300" dirty="0" err="1">
                <a:latin typeface="Courier New" panose="02070309020205020404" pitchFamily="49" charset="0"/>
                <a:cs typeface="Courier New" panose="02070309020205020404" pitchFamily="49" charset="0"/>
              </a:rPr>
              <a:t>OddDayException</a:t>
            </a:r>
            <a:r>
              <a:rPr lang="en-US" sz="2300" dirty="0">
                <a:latin typeface="Courier New" panose="02070309020205020404" pitchFamily="49" charset="0"/>
                <a:cs typeface="Courier New" panose="02070309020205020404" pitchFamily="49" charset="0"/>
              </a:rPr>
              <a:t>(String message) {    </a:t>
            </a:r>
          </a:p>
          <a:p>
            <a:pPr marL="274320" lvl="1" indent="0">
              <a:buNone/>
            </a:pPr>
            <a:r>
              <a:rPr lang="en-US" sz="2300" dirty="0">
                <a:latin typeface="Courier New" panose="02070309020205020404" pitchFamily="49" charset="0"/>
                <a:cs typeface="Courier New" panose="02070309020205020404" pitchFamily="49" charset="0"/>
              </a:rPr>
              <a:t>      super(message);  </a:t>
            </a:r>
          </a:p>
          <a:p>
            <a:pPr marL="274320" lvl="1" indent="0">
              <a:buNone/>
            </a:pPr>
            <a:r>
              <a:rPr lang="en-US" sz="2300" dirty="0">
                <a:latin typeface="Courier New" panose="02070309020205020404" pitchFamily="49" charset="0"/>
                <a:cs typeface="Courier New" panose="02070309020205020404" pitchFamily="49" charset="0"/>
              </a:rPr>
              <a:t>   }</a:t>
            </a:r>
          </a:p>
          <a:p>
            <a:pPr marL="274320" lvl="1" indent="0">
              <a:buNone/>
            </a:pPr>
            <a:r>
              <a:rPr lang="en-US" sz="2300" dirty="0">
                <a:latin typeface="Courier New" panose="02070309020205020404" pitchFamily="49" charset="0"/>
                <a:cs typeface="Courier New" panose="02070309020205020404" pitchFamily="49" charset="0"/>
              </a:rPr>
              <a:t>}</a:t>
            </a:r>
          </a:p>
          <a:p>
            <a:endParaRPr lang="en-US" b="1" dirty="0"/>
          </a:p>
          <a:p>
            <a:pPr>
              <a:spcBef>
                <a:spcPts val="0"/>
              </a:spcBef>
              <a:buClrTx/>
              <a:buSzTx/>
              <a:defRPr/>
            </a:pPr>
            <a:r>
              <a:rPr lang="en-US" i="1" dirty="0"/>
              <a:t>As you see, creating an exception is very simple: it’d be a class that extends Exception and has two constructors: a default (if you need!) and a constructor with a string message argument.</a:t>
            </a:r>
          </a:p>
          <a:p>
            <a:pPr>
              <a:spcBef>
                <a:spcPts val="0"/>
              </a:spcBef>
              <a:buClrTx/>
              <a:buSzTx/>
              <a:defRPr/>
            </a:pPr>
            <a:endParaRPr lang="en-US" i="1" dirty="0"/>
          </a:p>
          <a:p>
            <a:pPr>
              <a:spcBef>
                <a:spcPts val="0"/>
              </a:spcBef>
              <a:buClrTx/>
              <a:buSzTx/>
              <a:defRPr/>
            </a:pPr>
            <a:endParaRPr lang="en-US" i="1" dirty="0"/>
          </a:p>
          <a:p>
            <a:pPr>
              <a:spcBef>
                <a:spcPts val="0"/>
              </a:spcBef>
              <a:buClrTx/>
              <a:buSzTx/>
              <a:buFont typeface="Wingdings" panose="05000000000000000000" pitchFamily="2" charset="2"/>
              <a:buChar char="ü"/>
              <a:defRPr/>
            </a:pPr>
            <a:r>
              <a:rPr lang="en-US" dirty="0"/>
              <a:t>Check a partial solution to </a:t>
            </a:r>
            <a:r>
              <a:rPr lang="en-US" dirty="0">
                <a:solidFill>
                  <a:schemeClr val="tx2"/>
                </a:solidFill>
              </a:rPr>
              <a:t>Partial Workshop 2 </a:t>
            </a:r>
            <a:r>
              <a:rPr lang="en-US" dirty="0"/>
              <a:t>project.</a:t>
            </a:r>
            <a:endParaRPr lang="en-US" i="1" dirty="0"/>
          </a:p>
          <a:p>
            <a:pPr marL="457200" lvl="0" indent="-457200">
              <a:buFont typeface="+mj-lt"/>
              <a:buAutoNum type="arabicPeriod"/>
            </a:pPr>
            <a:endParaRPr lang="en-US" dirty="0"/>
          </a:p>
          <a:p>
            <a:pPr marL="457200" lvl="0" indent="-457200">
              <a:buFont typeface="+mj-lt"/>
              <a:buAutoNum type="arabicPeriod"/>
            </a:pPr>
            <a:endParaRPr lang="en-US" dirty="0"/>
          </a:p>
          <a:p>
            <a:endParaRPr lang="en-US" dirty="0">
              <a:solidFill>
                <a:schemeClr val="tx2"/>
              </a:solidFill>
            </a:endParaRPr>
          </a:p>
          <a:p>
            <a:endParaRPr lang="en-US" dirty="0">
              <a:solidFill>
                <a:schemeClr val="tx2"/>
              </a:solidFill>
            </a:endParaRPr>
          </a:p>
          <a:p>
            <a:endParaRPr lang="en-US" dirty="0"/>
          </a:p>
          <a:p>
            <a:endParaRPr lang="en-US" dirty="0"/>
          </a:p>
          <a:p>
            <a:endParaRPr lang="en-US" dirty="0"/>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t>Custom Exceptions in Java – Cont’d</a:t>
            </a:r>
          </a:p>
        </p:txBody>
      </p:sp>
    </p:spTree>
    <p:extLst>
      <p:ext uri="{BB962C8B-B14F-4D97-AF65-F5344CB8AC3E}">
        <p14:creationId xmlns:p14="http://schemas.microsoft.com/office/powerpoint/2010/main" val="1385998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1" y="1082452"/>
            <a:ext cx="8874731" cy="4369618"/>
          </a:xfrm>
        </p:spPr>
        <p:txBody>
          <a:bodyPr>
            <a:normAutofit fontScale="70000" lnSpcReduction="20000"/>
          </a:bodyPr>
          <a:lstStyle/>
          <a:p>
            <a:r>
              <a:rPr lang="en-US" b="1" dirty="0">
                <a:solidFill>
                  <a:schemeClr val="accent1"/>
                </a:solidFill>
              </a:rPr>
              <a:t>Optional</a:t>
            </a:r>
            <a:r>
              <a:rPr lang="en-US" b="1" dirty="0"/>
              <a:t>: </a:t>
            </a:r>
            <a:r>
              <a:rPr lang="en-US" dirty="0"/>
              <a:t>Please study the file “</a:t>
            </a:r>
            <a:r>
              <a:rPr lang="en-US" dirty="0">
                <a:solidFill>
                  <a:schemeClr val="tx2"/>
                </a:solidFill>
              </a:rPr>
              <a:t>Generics.pdf</a:t>
            </a:r>
            <a:r>
              <a:rPr lang="en-US" dirty="0"/>
              <a:t>” in the files given to you. You could also read </a:t>
            </a:r>
            <a:r>
              <a:rPr lang="en-US" u="sng" cap="all" dirty="0">
                <a:hlinkClick r:id="rId3"/>
              </a:rPr>
              <a:t>JAVA TUTORIALS/GENERICS</a:t>
            </a:r>
            <a:r>
              <a:rPr lang="en-US" dirty="0"/>
              <a:t> if you want to completely understand Generics in Java.</a:t>
            </a:r>
          </a:p>
          <a:p>
            <a:endParaRPr lang="en-US" dirty="0"/>
          </a:p>
          <a:p>
            <a:r>
              <a:rPr lang="en-US" dirty="0"/>
              <a:t>Check </a:t>
            </a:r>
            <a:r>
              <a:rPr lang="en-US" dirty="0">
                <a:solidFill>
                  <a:schemeClr val="tx2"/>
                </a:solidFill>
              </a:rPr>
              <a:t>Generics </a:t>
            </a:r>
            <a:r>
              <a:rPr lang="en-US" dirty="0"/>
              <a:t>project.</a:t>
            </a:r>
          </a:p>
          <a:p>
            <a:endParaRPr lang="en-US" dirty="0"/>
          </a:p>
          <a:p>
            <a:pPr lvl="0"/>
            <a:r>
              <a:rPr lang="en-US" dirty="0"/>
              <a:t>A </a:t>
            </a:r>
            <a:r>
              <a:rPr lang="en-US" b="1" dirty="0"/>
              <a:t>raw type</a:t>
            </a:r>
            <a:r>
              <a:rPr lang="en-US" dirty="0"/>
              <a:t> is the name of a generic class or interface without any </a:t>
            </a:r>
            <a:r>
              <a:rPr lang="en-US" b="1" dirty="0"/>
              <a:t>type arguments</a:t>
            </a:r>
            <a:r>
              <a:rPr lang="en-US" dirty="0"/>
              <a:t>. For example, given the generic Box class: </a:t>
            </a:r>
            <a:r>
              <a:rPr lang="en-US" dirty="0">
                <a:latin typeface="Courier New" panose="02070309020205020404" pitchFamily="49" charset="0"/>
                <a:cs typeface="Courier New" panose="02070309020205020404" pitchFamily="49" charset="0"/>
              </a:rPr>
              <a:t>public class Box&lt;T&gt;, </a:t>
            </a:r>
            <a:r>
              <a:rPr lang="en-US" dirty="0"/>
              <a:t>To create a </a:t>
            </a:r>
            <a:r>
              <a:rPr lang="en-US" b="1" dirty="0"/>
              <a:t>parameterized</a:t>
            </a:r>
            <a:r>
              <a:rPr lang="en-US" dirty="0"/>
              <a:t> </a:t>
            </a:r>
            <a:r>
              <a:rPr lang="en-US" b="1" dirty="0"/>
              <a:t>type</a:t>
            </a:r>
            <a:r>
              <a:rPr lang="en-US" dirty="0"/>
              <a:t> of Box&lt;T&gt;, you supply an actual </a:t>
            </a:r>
            <a:r>
              <a:rPr lang="en-US" b="1" dirty="0"/>
              <a:t>type</a:t>
            </a:r>
            <a:r>
              <a:rPr lang="en-US" dirty="0"/>
              <a:t> </a:t>
            </a:r>
            <a:r>
              <a:rPr lang="en-US" b="1" dirty="0"/>
              <a:t>argument</a:t>
            </a:r>
            <a:r>
              <a:rPr lang="en-US" dirty="0"/>
              <a:t> for the formal </a:t>
            </a:r>
            <a:r>
              <a:rPr lang="en-US" b="1" dirty="0"/>
              <a:t>type parameter</a:t>
            </a:r>
            <a:r>
              <a:rPr lang="en-US" dirty="0"/>
              <a:t> T. On the other hand, </a:t>
            </a:r>
            <a:r>
              <a:rPr lang="en-US" b="1" dirty="0"/>
              <a:t>Box</a:t>
            </a:r>
            <a:r>
              <a:rPr lang="en-US" dirty="0"/>
              <a:t> without parameter is a </a:t>
            </a:r>
            <a:r>
              <a:rPr lang="en-US" b="1" dirty="0"/>
              <a:t>raw type</a:t>
            </a:r>
            <a:r>
              <a:rPr lang="en-US" dirty="0"/>
              <a:t>.</a:t>
            </a:r>
          </a:p>
          <a:p>
            <a:pPr lvl="0"/>
            <a:endParaRPr lang="en-US" dirty="0"/>
          </a:p>
          <a:p>
            <a:r>
              <a:rPr lang="en-US" b="1" dirty="0"/>
              <a:t>AVOID</a:t>
            </a:r>
            <a:r>
              <a:rPr lang="en-US" dirty="0"/>
              <a:t> mixture of generic types and raw types in java - you will get warnings at compile time and </a:t>
            </a:r>
            <a:r>
              <a:rPr lang="en-US" dirty="0">
                <a:solidFill>
                  <a:schemeClr val="tx2"/>
                </a:solidFill>
              </a:rPr>
              <a:t>possible errors at run time</a:t>
            </a:r>
            <a:r>
              <a:rPr lang="en-US" dirty="0"/>
              <a:t>. (Check </a:t>
            </a:r>
            <a:r>
              <a:rPr lang="en-US" dirty="0" err="1">
                <a:solidFill>
                  <a:schemeClr val="tx2"/>
                </a:solidFill>
              </a:rPr>
              <a:t>GenericsType</a:t>
            </a:r>
            <a:r>
              <a:rPr lang="en-US" dirty="0">
                <a:solidFill>
                  <a:schemeClr val="tx2"/>
                </a:solidFill>
              </a:rPr>
              <a:t> </a:t>
            </a:r>
            <a:r>
              <a:rPr lang="en-US" dirty="0"/>
              <a:t>project. For more info, you could also check: </a:t>
            </a:r>
            <a:r>
              <a:rPr lang="en-US" dirty="0">
                <a:hlinkClick r:id="rId4"/>
              </a:rPr>
              <a:t>http://www.journaldev.com/1663#generics-methods-constructors</a:t>
            </a:r>
            <a:r>
              <a:rPr lang="en-US" dirty="0"/>
              <a:t>)</a:t>
            </a:r>
          </a:p>
          <a:p>
            <a:endParaRPr lang="en-US" dirty="0"/>
          </a:p>
          <a:p>
            <a:r>
              <a:rPr lang="en-US" b="1" dirty="0"/>
              <a:t>List&lt;?&gt;</a:t>
            </a:r>
            <a:r>
              <a:rPr lang="en-US" dirty="0"/>
              <a:t> and </a:t>
            </a:r>
            <a:r>
              <a:rPr lang="en-US" b="1" dirty="0"/>
              <a:t>List&lt;Object&gt;</a:t>
            </a:r>
            <a:r>
              <a:rPr lang="en-US" dirty="0"/>
              <a:t> are generic list type declarations. List&lt;?&gt; is a list of </a:t>
            </a:r>
            <a:r>
              <a:rPr lang="en-US" i="1" dirty="0"/>
              <a:t>unknown type and </a:t>
            </a:r>
            <a:r>
              <a:rPr lang="en-US" dirty="0"/>
              <a:t>List&lt;Object&gt; is a list of </a:t>
            </a:r>
            <a:r>
              <a:rPr lang="en-US" i="1" dirty="0"/>
              <a:t>any type, since Object is the root of any object.</a:t>
            </a:r>
            <a:endParaRPr lang="en-US" b="1" dirty="0"/>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t>Generics in Java</a:t>
            </a:r>
          </a:p>
        </p:txBody>
      </p:sp>
    </p:spTree>
    <p:extLst>
      <p:ext uri="{BB962C8B-B14F-4D97-AF65-F5344CB8AC3E}">
        <p14:creationId xmlns:p14="http://schemas.microsoft.com/office/powerpoint/2010/main" val="1252769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035" y="172616"/>
            <a:ext cx="8928992" cy="742950"/>
          </a:xfrm>
        </p:spPr>
        <p:txBody>
          <a:bodyPr>
            <a:noAutofit/>
          </a:bodyPr>
          <a:lstStyle/>
          <a:p>
            <a:r>
              <a:rPr lang="en-US" dirty="0">
                <a:solidFill>
                  <a:schemeClr val="accent1"/>
                </a:solidFill>
              </a:rPr>
              <a:t>Multi-catch exceptions</a:t>
            </a:r>
          </a:p>
        </p:txBody>
      </p:sp>
      <p:sp>
        <p:nvSpPr>
          <p:cNvPr id="3" name="Content Placeholder 2"/>
          <p:cNvSpPr>
            <a:spLocks noGrp="1"/>
          </p:cNvSpPr>
          <p:nvPr>
            <p:ph idx="1"/>
          </p:nvPr>
        </p:nvSpPr>
        <p:spPr>
          <a:xfrm>
            <a:off x="64652" y="915566"/>
            <a:ext cx="8899836" cy="4305672"/>
          </a:xfrm>
        </p:spPr>
        <p:txBody>
          <a:bodyPr>
            <a:normAutofit/>
          </a:bodyPr>
          <a:lstStyle/>
          <a:p>
            <a:r>
              <a:rPr lang="en-US" sz="2800" dirty="0"/>
              <a:t>Multi-catch exceptions has been added to Java SE 7.</a:t>
            </a:r>
          </a:p>
          <a:p>
            <a:endParaRPr lang="en-US" sz="2800" dirty="0"/>
          </a:p>
          <a:p>
            <a:r>
              <a:rPr lang="en-US" sz="2800" dirty="0"/>
              <a:t>Using that, one can catch multiple exceptions in one catch block separated by pipe (|) to reduce code </a:t>
            </a:r>
            <a:r>
              <a:rPr lang="en-US" sz="2800"/>
              <a:t>duplication.</a:t>
            </a:r>
          </a:p>
          <a:p>
            <a:endParaRPr lang="en-US" sz="2800" dirty="0"/>
          </a:p>
          <a:p>
            <a:r>
              <a:rPr lang="en-US" sz="2800" dirty="0"/>
              <a:t>Please check </a:t>
            </a:r>
            <a:r>
              <a:rPr lang="en-US" sz="2800" dirty="0">
                <a:solidFill>
                  <a:schemeClr val="tx2"/>
                </a:solidFill>
              </a:rPr>
              <a:t>Number.java</a:t>
            </a:r>
            <a:endParaRPr lang="en-US" sz="2800" dirty="0"/>
          </a:p>
        </p:txBody>
      </p:sp>
    </p:spTree>
    <p:extLst>
      <p:ext uri="{BB962C8B-B14F-4D97-AF65-F5344CB8AC3E}">
        <p14:creationId xmlns:p14="http://schemas.microsoft.com/office/powerpoint/2010/main" val="1945368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035" y="172616"/>
            <a:ext cx="8928992" cy="742950"/>
          </a:xfrm>
        </p:spPr>
        <p:txBody>
          <a:bodyPr>
            <a:noAutofit/>
          </a:bodyPr>
          <a:lstStyle/>
          <a:p>
            <a:r>
              <a:rPr lang="en-US" cap="all" dirty="0">
                <a:solidFill>
                  <a:schemeClr val="accent1"/>
                </a:solidFill>
              </a:rPr>
              <a:t>EXCEPTION IN METHOD</a:t>
            </a:r>
            <a:endParaRPr lang="en-US" dirty="0">
              <a:solidFill>
                <a:schemeClr val="accent1"/>
              </a:solidFill>
            </a:endParaRPr>
          </a:p>
        </p:txBody>
      </p:sp>
      <p:sp>
        <p:nvSpPr>
          <p:cNvPr id="3" name="Content Placeholder 2"/>
          <p:cNvSpPr>
            <a:spLocks noGrp="1"/>
          </p:cNvSpPr>
          <p:nvPr>
            <p:ph idx="1"/>
          </p:nvPr>
        </p:nvSpPr>
        <p:spPr>
          <a:xfrm>
            <a:off x="64652" y="915566"/>
            <a:ext cx="8899836" cy="4305672"/>
          </a:xfrm>
        </p:spPr>
        <p:txBody>
          <a:bodyPr>
            <a:normAutofit fontScale="40000" lnSpcReduction="20000"/>
          </a:bodyPr>
          <a:lstStyle/>
          <a:p>
            <a:pPr marL="0" indent="0">
              <a:buNone/>
            </a:pPr>
            <a:r>
              <a:rPr lang="en-US" sz="7000" b="1" dirty="0">
                <a:latin typeface="Courier New" panose="02070309020205020404" pitchFamily="49" charset="0"/>
                <a:cs typeface="Courier New" panose="02070309020205020404" pitchFamily="49" charset="0"/>
              </a:rPr>
              <a:t>What should a method do when an event that disrupts its execution occurs? Select the answer that matches</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sz="4900" b="1" dirty="0">
                <a:latin typeface="Courier New" panose="02070309020205020404" pitchFamily="49" charset="0"/>
                <a:cs typeface="Courier New" panose="02070309020205020404" pitchFamily="49" charset="0"/>
              </a:rPr>
              <a:t>1- It should transfer control to the operating system.</a:t>
            </a:r>
          </a:p>
          <a:p>
            <a:pPr marL="0" indent="0">
              <a:buNone/>
            </a:pPr>
            <a:endParaRPr lang="en-US" sz="4900" b="1" dirty="0">
              <a:latin typeface="Courier New" panose="02070309020205020404" pitchFamily="49" charset="0"/>
              <a:cs typeface="Courier New" panose="02070309020205020404" pitchFamily="49" charset="0"/>
            </a:endParaRPr>
          </a:p>
          <a:p>
            <a:pPr marL="0" indent="0">
              <a:buNone/>
            </a:pPr>
            <a:r>
              <a:rPr lang="en-US" sz="4900" b="1" dirty="0">
                <a:latin typeface="Courier New" panose="02070309020205020404" pitchFamily="49" charset="0"/>
                <a:cs typeface="Courier New" panose="02070309020205020404" pitchFamily="49" charset="0"/>
              </a:rPr>
              <a:t>2- The method must terminate, but the program that called the </a:t>
            </a:r>
            <a:r>
              <a:rPr lang="en-US" sz="5000" b="1" dirty="0">
                <a:latin typeface="Courier New" panose="02070309020205020404" pitchFamily="49" charset="0"/>
                <a:cs typeface="Courier New" panose="02070309020205020404" pitchFamily="49" charset="0"/>
              </a:rPr>
              <a:t>method still runs.</a:t>
            </a:r>
          </a:p>
          <a:p>
            <a:pPr marL="0" indent="0">
              <a:buNone/>
            </a:pPr>
            <a:endParaRPr lang="en-US" sz="5000" b="1" dirty="0">
              <a:latin typeface="Courier New" panose="02070309020205020404" pitchFamily="49" charset="0"/>
              <a:cs typeface="Courier New" panose="02070309020205020404" pitchFamily="49" charset="0"/>
            </a:endParaRPr>
          </a:p>
          <a:p>
            <a:pPr marL="0" indent="0">
              <a:buNone/>
            </a:pPr>
            <a:r>
              <a:rPr lang="en-US" sz="5000" b="1" dirty="0">
                <a:latin typeface="Courier New" panose="02070309020205020404" pitchFamily="49" charset="0"/>
                <a:cs typeface="Courier New" panose="02070309020205020404" pitchFamily="49" charset="0"/>
              </a:rPr>
              <a:t>3- It should abort the whole program.</a:t>
            </a:r>
          </a:p>
          <a:p>
            <a:pPr marL="0" indent="0">
              <a:buNone/>
            </a:pPr>
            <a:endParaRPr lang="en-US" sz="5000" b="1" dirty="0">
              <a:latin typeface="Courier New" panose="02070309020205020404" pitchFamily="49" charset="0"/>
              <a:cs typeface="Courier New" panose="02070309020205020404" pitchFamily="49" charset="0"/>
            </a:endParaRPr>
          </a:p>
          <a:p>
            <a:pPr marL="0" indent="0">
              <a:buNone/>
            </a:pPr>
            <a:r>
              <a:rPr lang="en-US" sz="5000" b="1" dirty="0">
                <a:latin typeface="Courier New" panose="02070309020205020404" pitchFamily="49" charset="0"/>
                <a:cs typeface="Courier New" panose="02070309020205020404" pitchFamily="49" charset="0"/>
              </a:rPr>
              <a:t>4- The method should give up its execution, but let some other parts of the program deal with the unexpected event.</a:t>
            </a:r>
          </a:p>
        </p:txBody>
      </p:sp>
    </p:spTree>
    <p:extLst>
      <p:ext uri="{BB962C8B-B14F-4D97-AF65-F5344CB8AC3E}">
        <p14:creationId xmlns:p14="http://schemas.microsoft.com/office/powerpoint/2010/main" val="908285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035" y="172616"/>
            <a:ext cx="8928992" cy="742950"/>
          </a:xfrm>
        </p:spPr>
        <p:txBody>
          <a:bodyPr>
            <a:noAutofit/>
          </a:bodyPr>
          <a:lstStyle/>
          <a:p>
            <a:r>
              <a:rPr lang="en-US" cap="all" dirty="0">
                <a:solidFill>
                  <a:schemeClr val="accent1"/>
                </a:solidFill>
              </a:rPr>
              <a:t>Error</a:t>
            </a:r>
            <a:endParaRPr lang="en-US" dirty="0">
              <a:solidFill>
                <a:schemeClr val="accent1"/>
              </a:solidFill>
            </a:endParaRPr>
          </a:p>
        </p:txBody>
      </p:sp>
      <p:sp>
        <p:nvSpPr>
          <p:cNvPr id="3" name="Content Placeholder 2"/>
          <p:cNvSpPr>
            <a:spLocks noGrp="1"/>
          </p:cNvSpPr>
          <p:nvPr>
            <p:ph idx="1"/>
          </p:nvPr>
        </p:nvSpPr>
        <p:spPr>
          <a:xfrm>
            <a:off x="64652" y="915566"/>
            <a:ext cx="9259876" cy="4305672"/>
          </a:xfrm>
        </p:spPr>
        <p:txBody>
          <a:bodyPr>
            <a:normAutofit fontScale="47500" lnSpcReduction="20000"/>
          </a:bodyPr>
          <a:lstStyle/>
          <a:p>
            <a:pPr marL="0" indent="0">
              <a:buNone/>
            </a:pPr>
            <a:r>
              <a:rPr lang="en-US" sz="5900" b="1" dirty="0">
                <a:latin typeface="Courier New" panose="02070309020205020404" pitchFamily="49" charset="0"/>
                <a:cs typeface="Courier New" panose="02070309020205020404" pitchFamily="49" charset="0"/>
              </a:rPr>
              <a:t>What exception type does the following program throw?</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sz="4500" b="1" dirty="0">
                <a:latin typeface="Courier New" panose="02070309020205020404" pitchFamily="49" charset="0"/>
                <a:cs typeface="Courier New" panose="02070309020205020404" pitchFamily="49" charset="0"/>
              </a:rPr>
              <a:t>class Test {</a:t>
            </a:r>
          </a:p>
          <a:p>
            <a:pPr marL="0" indent="0">
              <a:buNone/>
            </a:pPr>
            <a:r>
              <a:rPr lang="en-US" sz="4500" b="1" dirty="0">
                <a:latin typeface="Courier New" panose="02070309020205020404" pitchFamily="49" charset="0"/>
                <a:cs typeface="Courier New" panose="02070309020205020404" pitchFamily="49" charset="0"/>
              </a:rPr>
              <a:t>  public static void main(String[] </a:t>
            </a:r>
            <a:r>
              <a:rPr lang="en-US" sz="4500" b="1" dirty="0" err="1">
                <a:latin typeface="Courier New" panose="02070309020205020404" pitchFamily="49" charset="0"/>
                <a:cs typeface="Courier New" panose="02070309020205020404" pitchFamily="49" charset="0"/>
              </a:rPr>
              <a:t>args</a:t>
            </a:r>
            <a:r>
              <a:rPr lang="en-US" sz="4500" b="1" dirty="0">
                <a:latin typeface="Courier New" panose="02070309020205020404" pitchFamily="49" charset="0"/>
                <a:cs typeface="Courier New" panose="02070309020205020404" pitchFamily="49" charset="0"/>
              </a:rPr>
              <a:t>) throws     	</a:t>
            </a:r>
            <a:r>
              <a:rPr lang="en-US" sz="4500" b="1" dirty="0" err="1">
                <a:latin typeface="Courier New" panose="02070309020205020404" pitchFamily="49" charset="0"/>
                <a:cs typeface="Courier New" panose="02070309020205020404" pitchFamily="49" charset="0"/>
              </a:rPr>
              <a:t>UserException</a:t>
            </a:r>
            <a:r>
              <a:rPr lang="en-US" sz="4500" b="1" dirty="0">
                <a:latin typeface="Courier New" panose="02070309020205020404" pitchFamily="49" charset="0"/>
                <a:cs typeface="Courier New" panose="02070309020205020404" pitchFamily="49" charset="0"/>
              </a:rPr>
              <a:t> {</a:t>
            </a:r>
          </a:p>
          <a:p>
            <a:pPr marL="0" indent="0">
              <a:buNone/>
            </a:pPr>
            <a:r>
              <a:rPr lang="en-US" sz="4500" b="1" dirty="0">
                <a:latin typeface="Courier New" panose="02070309020205020404" pitchFamily="49" charset="0"/>
                <a:cs typeface="Courier New" panose="02070309020205020404" pitchFamily="49" charset="0"/>
              </a:rPr>
              <a:t>      //...</a:t>
            </a:r>
          </a:p>
          <a:p>
            <a:pPr marL="0" indent="0">
              <a:buNone/>
            </a:pPr>
            <a:r>
              <a:rPr lang="en-US" sz="4500" b="1" dirty="0">
                <a:latin typeface="Courier New" panose="02070309020205020404" pitchFamily="49" charset="0"/>
                <a:cs typeface="Courier New" panose="02070309020205020404" pitchFamily="49" charset="0"/>
              </a:rPr>
              <a:t>  }</a:t>
            </a:r>
          </a:p>
          <a:p>
            <a:pPr marL="0" indent="0">
              <a:buNone/>
            </a:pPr>
            <a:r>
              <a:rPr lang="en-US" sz="4500" b="1" dirty="0">
                <a:latin typeface="Courier New" panose="02070309020205020404" pitchFamily="49" charset="0"/>
                <a:cs typeface="Courier New" panose="02070309020205020404" pitchFamily="49" charset="0"/>
              </a:rPr>
              <a:t>}</a:t>
            </a:r>
          </a:p>
          <a:p>
            <a:pPr marL="0" indent="0">
              <a:buNone/>
            </a:pPr>
            <a:endParaRPr lang="en-US" sz="4500" b="1" dirty="0">
              <a:latin typeface="Courier New" panose="02070309020205020404" pitchFamily="49" charset="0"/>
              <a:cs typeface="Courier New" panose="02070309020205020404" pitchFamily="49" charset="0"/>
            </a:endParaRPr>
          </a:p>
          <a:p>
            <a:pPr marL="0" indent="0">
              <a:buNone/>
            </a:pPr>
            <a:r>
              <a:rPr lang="en-US" sz="4500" b="1" dirty="0">
                <a:latin typeface="Courier New" panose="02070309020205020404" pitchFamily="49" charset="0"/>
                <a:cs typeface="Courier New" panose="02070309020205020404" pitchFamily="49" charset="0"/>
              </a:rPr>
              <a:t>class </a:t>
            </a:r>
            <a:r>
              <a:rPr lang="en-US" sz="4500" b="1" dirty="0" err="1">
                <a:latin typeface="Courier New" panose="02070309020205020404" pitchFamily="49" charset="0"/>
                <a:cs typeface="Courier New" panose="02070309020205020404" pitchFamily="49" charset="0"/>
              </a:rPr>
              <a:t>UserException</a:t>
            </a:r>
            <a:r>
              <a:rPr lang="en-US" sz="4500" b="1" dirty="0">
                <a:latin typeface="Courier New" panose="02070309020205020404" pitchFamily="49" charset="0"/>
                <a:cs typeface="Courier New" panose="02070309020205020404" pitchFamily="49" charset="0"/>
              </a:rPr>
              <a:t> extends Error {</a:t>
            </a:r>
          </a:p>
          <a:p>
            <a:pPr marL="0" indent="0">
              <a:buNone/>
            </a:pPr>
            <a:r>
              <a:rPr lang="en-US" sz="4500" b="1" dirty="0">
                <a:latin typeface="Courier New" panose="02070309020205020404" pitchFamily="49" charset="0"/>
                <a:cs typeface="Courier New" panose="02070309020205020404" pitchFamily="49" charset="0"/>
              </a:rPr>
              <a:t>  //...</a:t>
            </a:r>
          </a:p>
          <a:p>
            <a:pPr marL="0" indent="0">
              <a:buNone/>
            </a:pPr>
            <a:r>
              <a:rPr lang="en-US" sz="45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84816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035" y="172616"/>
            <a:ext cx="8928992" cy="742950"/>
          </a:xfrm>
        </p:spPr>
        <p:txBody>
          <a:bodyPr>
            <a:noAutofit/>
          </a:bodyPr>
          <a:lstStyle/>
          <a:p>
            <a:r>
              <a:rPr lang="en-US" cap="all" dirty="0">
                <a:solidFill>
                  <a:schemeClr val="accent1"/>
                </a:solidFill>
              </a:rPr>
              <a:t>Finally block</a:t>
            </a:r>
            <a:endParaRPr lang="en-US" dirty="0">
              <a:solidFill>
                <a:schemeClr val="accent1"/>
              </a:solidFill>
            </a:endParaRPr>
          </a:p>
        </p:txBody>
      </p:sp>
      <p:sp>
        <p:nvSpPr>
          <p:cNvPr id="3" name="Content Placeholder 2"/>
          <p:cNvSpPr>
            <a:spLocks noGrp="1"/>
          </p:cNvSpPr>
          <p:nvPr>
            <p:ph idx="1"/>
          </p:nvPr>
        </p:nvSpPr>
        <p:spPr>
          <a:xfrm>
            <a:off x="64652" y="915566"/>
            <a:ext cx="9259876" cy="4305672"/>
          </a:xfrm>
        </p:spPr>
        <p:txBody>
          <a:bodyPr>
            <a:normAutofit fontScale="40000" lnSpcReduction="20000"/>
          </a:bodyPr>
          <a:lstStyle/>
          <a:p>
            <a:pPr marL="0" indent="0">
              <a:buNone/>
            </a:pPr>
            <a:r>
              <a:rPr lang="en-US" sz="5500" b="1" dirty="0">
                <a:latin typeface="Courier New" panose="02070309020205020404" pitchFamily="49" charset="0"/>
                <a:cs typeface="Courier New" panose="02070309020205020404" pitchFamily="49" charset="0"/>
              </a:rPr>
              <a:t>What it will be printed when you run this program?</a:t>
            </a:r>
          </a:p>
          <a:p>
            <a:pPr marL="0" indent="0">
              <a:buNone/>
            </a:pPr>
            <a:endParaRPr lang="en-US" b="1" dirty="0">
              <a:latin typeface="Courier New" panose="02070309020205020404" pitchFamily="49" charset="0"/>
              <a:cs typeface="Courier New" panose="02070309020205020404" pitchFamily="49" charset="0"/>
            </a:endParaRP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sz="5000" b="1" dirty="0">
                <a:latin typeface="Courier New" panose="02070309020205020404" pitchFamily="49" charset="0"/>
                <a:cs typeface="Courier New" panose="02070309020205020404" pitchFamily="49" charset="0"/>
              </a:rPr>
              <a:t>class Test {</a:t>
            </a:r>
          </a:p>
          <a:p>
            <a:pPr marL="0" indent="0">
              <a:buNone/>
            </a:pPr>
            <a:r>
              <a:rPr lang="en-US" sz="5000" b="1" dirty="0">
                <a:latin typeface="Courier New" panose="02070309020205020404" pitchFamily="49" charset="0"/>
                <a:cs typeface="Courier New" panose="02070309020205020404" pitchFamily="49" charset="0"/>
              </a:rPr>
              <a:t>  public static void main (String[] </a:t>
            </a:r>
            <a:r>
              <a:rPr lang="en-US" sz="5000" b="1" dirty="0" err="1">
                <a:latin typeface="Courier New" panose="02070309020205020404" pitchFamily="49" charset="0"/>
                <a:cs typeface="Courier New" panose="02070309020205020404" pitchFamily="49" charset="0"/>
              </a:rPr>
              <a:t>args</a:t>
            </a:r>
            <a:r>
              <a:rPr lang="en-US" sz="5000" b="1" dirty="0">
                <a:latin typeface="Courier New" panose="02070309020205020404" pitchFamily="49" charset="0"/>
                <a:cs typeface="Courier New" panose="02070309020205020404" pitchFamily="49" charset="0"/>
              </a:rPr>
              <a:t>) {</a:t>
            </a:r>
          </a:p>
          <a:p>
            <a:pPr marL="0" indent="0">
              <a:buNone/>
            </a:pPr>
            <a:r>
              <a:rPr lang="en-US" sz="5000" b="1" dirty="0">
                <a:latin typeface="Courier New" panose="02070309020205020404" pitchFamily="49" charset="0"/>
                <a:cs typeface="Courier New" panose="02070309020205020404" pitchFamily="49" charset="0"/>
              </a:rPr>
              <a:t>    try {</a:t>
            </a:r>
          </a:p>
          <a:p>
            <a:pPr marL="0" indent="0">
              <a:buNone/>
            </a:pPr>
            <a:r>
              <a:rPr lang="en-US" sz="5000" b="1" dirty="0">
                <a:latin typeface="Courier New" panose="02070309020205020404" pitchFamily="49" charset="0"/>
                <a:cs typeface="Courier New" panose="02070309020205020404" pitchFamily="49" charset="0"/>
              </a:rPr>
              <a:t>      </a:t>
            </a:r>
            <a:r>
              <a:rPr lang="en-US" sz="5000" b="1" dirty="0" err="1">
                <a:latin typeface="Courier New" panose="02070309020205020404" pitchFamily="49" charset="0"/>
                <a:cs typeface="Courier New" panose="02070309020205020404" pitchFamily="49" charset="0"/>
              </a:rPr>
              <a:t>System.out.print</a:t>
            </a:r>
            <a:r>
              <a:rPr lang="en-US" sz="5000" b="1" dirty="0">
                <a:latin typeface="Courier New" panose="02070309020205020404" pitchFamily="49" charset="0"/>
                <a:cs typeface="Courier New" panose="02070309020205020404" pitchFamily="49" charset="0"/>
              </a:rPr>
              <a:t>("In main: ");</a:t>
            </a:r>
          </a:p>
          <a:p>
            <a:pPr marL="0" indent="0">
              <a:buNone/>
            </a:pPr>
            <a:r>
              <a:rPr lang="en-US" sz="5000" b="1" dirty="0">
                <a:latin typeface="Courier New" panose="02070309020205020404" pitchFamily="49" charset="0"/>
                <a:cs typeface="Courier New" panose="02070309020205020404" pitchFamily="49" charset="0"/>
              </a:rPr>
              <a:t>      return;</a:t>
            </a:r>
          </a:p>
          <a:p>
            <a:pPr marL="0" indent="0">
              <a:buNone/>
            </a:pPr>
            <a:r>
              <a:rPr lang="en-US" sz="5000" b="1" dirty="0">
                <a:latin typeface="Courier New" panose="02070309020205020404" pitchFamily="49" charset="0"/>
                <a:cs typeface="Courier New" panose="02070309020205020404" pitchFamily="49" charset="0"/>
              </a:rPr>
              <a:t>    }</a:t>
            </a:r>
          </a:p>
          <a:p>
            <a:pPr marL="0" indent="0">
              <a:buNone/>
            </a:pPr>
            <a:r>
              <a:rPr lang="en-US" sz="5000" b="1" dirty="0">
                <a:latin typeface="Courier New" panose="02070309020205020404" pitchFamily="49" charset="0"/>
                <a:cs typeface="Courier New" panose="02070309020205020404" pitchFamily="49" charset="0"/>
              </a:rPr>
              <a:t>    finally {</a:t>
            </a:r>
          </a:p>
          <a:p>
            <a:pPr marL="0" indent="0">
              <a:buNone/>
            </a:pPr>
            <a:r>
              <a:rPr lang="en-US" sz="5000" b="1" dirty="0">
                <a:latin typeface="Courier New" panose="02070309020205020404" pitchFamily="49" charset="0"/>
                <a:cs typeface="Courier New" panose="02070309020205020404" pitchFamily="49" charset="0"/>
              </a:rPr>
              <a:t>      </a:t>
            </a:r>
            <a:r>
              <a:rPr lang="en-US" sz="5000" b="1" dirty="0" err="1">
                <a:latin typeface="Courier New" panose="02070309020205020404" pitchFamily="49" charset="0"/>
                <a:cs typeface="Courier New" panose="02070309020205020404" pitchFamily="49" charset="0"/>
              </a:rPr>
              <a:t>System.out.println</a:t>
            </a:r>
            <a:r>
              <a:rPr lang="en-US" sz="5000" b="1" dirty="0">
                <a:latin typeface="Courier New" panose="02070309020205020404" pitchFamily="49" charset="0"/>
                <a:cs typeface="Courier New" panose="02070309020205020404" pitchFamily="49" charset="0"/>
              </a:rPr>
              <a:t>("finally clause");</a:t>
            </a:r>
          </a:p>
          <a:p>
            <a:pPr marL="0" indent="0">
              <a:buNone/>
            </a:pPr>
            <a:r>
              <a:rPr lang="en-US" sz="5000" b="1" dirty="0">
                <a:latin typeface="Courier New" panose="02070309020205020404" pitchFamily="49" charset="0"/>
                <a:cs typeface="Courier New" panose="02070309020205020404" pitchFamily="49" charset="0"/>
              </a:rPr>
              <a:t>    }</a:t>
            </a:r>
          </a:p>
          <a:p>
            <a:pPr marL="0" indent="0">
              <a:buNone/>
            </a:pPr>
            <a:r>
              <a:rPr lang="en-US" sz="5000" b="1" dirty="0">
                <a:latin typeface="Courier New" panose="02070309020205020404" pitchFamily="49" charset="0"/>
                <a:cs typeface="Courier New" panose="02070309020205020404" pitchFamily="49" charset="0"/>
              </a:rPr>
              <a:t>  }</a:t>
            </a:r>
          </a:p>
          <a:p>
            <a:pPr marL="0" indent="0">
              <a:buNone/>
            </a:pPr>
            <a:r>
              <a:rPr lang="en-US" sz="50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268425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16274</TotalTime>
  <Words>881</Words>
  <Application>Microsoft Office PowerPoint</Application>
  <PresentationFormat>On-screen Show (16:9)</PresentationFormat>
  <Paragraphs>180</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Courier New</vt:lpstr>
      <vt:lpstr>Franklin Gothic Demi</vt:lpstr>
      <vt:lpstr>Webdings</vt:lpstr>
      <vt:lpstr>Wingdings</vt:lpstr>
      <vt:lpstr>Clarity</vt:lpstr>
      <vt:lpstr>Introduction to Java for C++ Programmers</vt:lpstr>
      <vt:lpstr>PowerPoint Presentation</vt:lpstr>
      <vt:lpstr>PowerPoint Presentation</vt:lpstr>
      <vt:lpstr>PowerPoint Presentation</vt:lpstr>
      <vt:lpstr>PowerPoint Presentation</vt:lpstr>
      <vt:lpstr>Multi-catch exceptions</vt:lpstr>
      <vt:lpstr>EXCEPTION IN METHOD</vt:lpstr>
      <vt:lpstr>Error</vt:lpstr>
      <vt:lpstr>Finally block</vt:lpstr>
      <vt:lpstr>Generics Case Study</vt:lpstr>
      <vt:lpstr>GENERIC METHOD</vt:lpstr>
      <vt:lpstr>GENERIC METHOD SIGNATURE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Reza Khojasteh</dc:creator>
  <cp:lastModifiedBy>Reza</cp:lastModifiedBy>
  <cp:revision>822</cp:revision>
  <dcterms:created xsi:type="dcterms:W3CDTF">2016-05-30T19:06:58Z</dcterms:created>
  <dcterms:modified xsi:type="dcterms:W3CDTF">2019-01-23T17:53:18Z</dcterms:modified>
</cp:coreProperties>
</file>