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6" r:id="rId1"/>
  </p:sldMasterIdLst>
  <p:notesMasterIdLst>
    <p:notesMasterId r:id="rId7"/>
  </p:notesMasterIdLst>
  <p:sldIdLst>
    <p:sldId id="256" r:id="rId2"/>
    <p:sldId id="598" r:id="rId3"/>
    <p:sldId id="600" r:id="rId4"/>
    <p:sldId id="599" r:id="rId5"/>
    <p:sldId id="601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0180" autoAdjust="0"/>
  </p:normalViewPr>
  <p:slideViewPr>
    <p:cSldViewPr>
      <p:cViewPr varScale="1">
        <p:scale>
          <a:sx n="203" d="100"/>
          <a:sy n="203" d="100"/>
        </p:scale>
        <p:origin x="556" y="112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83" d="100"/>
        <a:sy n="8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49775B-8F53-4D6D-8CF3-A5EC3380B11F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49CAB-11E7-4E46-B3A8-B9759289B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58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92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97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76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E49CAB-11E7-4E46-B3A8-B9759289B5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8841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2019-02-28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2019-02-28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2019-02-28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2019-02-28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2019-02-28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2019-02-28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2019-02-28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ry - S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7571184" cy="74295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2019-02-28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8091958" y="411509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Webdings" pitchFamily="18" charset="2"/>
              </a:rPr>
              <a:t>i</a:t>
            </a:r>
            <a:endParaRPr lang="en-CA" sz="4800" dirty="0">
              <a:solidFill>
                <a:schemeClr val="tx2">
                  <a:lumMod val="60000"/>
                  <a:lumOff val="40000"/>
                </a:schemeClr>
              </a:solidFill>
              <a:latin typeface="Webdings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82613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0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2019-02-28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8219256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l">
              <a:buNone/>
              <a:defRPr sz="2400" b="0">
                <a:solidFill>
                  <a:schemeClr val="tx2"/>
                </a:solidFill>
                <a:latin typeface="Franklin Gothic Dem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8219256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2019-02-28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037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47484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2019-02-28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004048" y="1257301"/>
            <a:ext cx="4139952" cy="3886200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6190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  <a:latin typeface="Franklin Gothic Dem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Franklin Gothic Demi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2019-02-28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2019-02-28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2019-02-28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9B07471-B472-4C3F-B46F-D347BD4AB42B}" type="datetimeFigureOut">
              <a:rPr lang="en-CA" smtClean="0"/>
              <a:t>2019-02-28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28" r:id="rId3"/>
    <p:sldLayoutId id="2147484119" r:id="rId4"/>
    <p:sldLayoutId id="2147484130" r:id="rId5"/>
    <p:sldLayoutId id="2147484129" r:id="rId6"/>
    <p:sldLayoutId id="2147484121" r:id="rId7"/>
    <p:sldLayoutId id="2147484122" r:id="rId8"/>
    <p:sldLayoutId id="2147484123" r:id="rId9"/>
    <p:sldLayoutId id="2147484120" r:id="rId10"/>
    <p:sldLayoutId id="2147484124" r:id="rId11"/>
    <p:sldLayoutId id="2147484125" r:id="rId12"/>
    <p:sldLayoutId id="2147484126" r:id="rId13"/>
    <p:sldLayoutId id="2147484127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4000" b="0" kern="1200" spc="-100" baseline="0">
          <a:solidFill>
            <a:schemeClr val="tx2"/>
          </a:solidFill>
          <a:latin typeface="Franklin Gothic Demi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Java for C++ Programmers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7918648" cy="2031082"/>
          </a:xfrm>
        </p:spPr>
        <p:txBody>
          <a:bodyPr>
            <a:normAutofit/>
          </a:bodyPr>
          <a:lstStyle/>
          <a:p>
            <a:r>
              <a:rPr lang="en-CA" b="1" dirty="0"/>
              <a:t>Functional Programming and Lambda Expressions in Java</a:t>
            </a:r>
          </a:p>
          <a:p>
            <a:endParaRPr lang="en-CA" b="1" dirty="0"/>
          </a:p>
          <a:p>
            <a:r>
              <a:rPr lang="en-US" b="1" dirty="0"/>
              <a:t>Professor: Reza </a:t>
            </a:r>
            <a:r>
              <a:rPr lang="en-US" b="1" dirty="0" err="1"/>
              <a:t>Khojasteh</a:t>
            </a:r>
            <a:endParaRPr lang="en-CA" b="1" dirty="0"/>
          </a:p>
          <a:p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586690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754" y="1179968"/>
            <a:ext cx="8874731" cy="3937570"/>
          </a:xfrm>
        </p:spPr>
        <p:txBody>
          <a:bodyPr>
            <a:noAutofit/>
          </a:bodyPr>
          <a:lstStyle/>
          <a:p>
            <a:r>
              <a:rPr lang="en-US" dirty="0"/>
              <a:t>In Java, we have two data types: </a:t>
            </a:r>
            <a:r>
              <a:rPr lang="en-US" dirty="0">
                <a:solidFill>
                  <a:schemeClr val="tx2"/>
                </a:solidFill>
              </a:rPr>
              <a:t>primitives and references to objects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If we think of Unboxing/Autoboxing, primitive types like 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could be replaced by type-wrapper classes like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/>
              <a:t>; </a:t>
            </a:r>
            <a:r>
              <a:rPr lang="en-US" i="1" dirty="0">
                <a:solidFill>
                  <a:schemeClr val="tx2"/>
                </a:solidFill>
              </a:rPr>
              <a:t>all primitive types could be transformed into objects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So, we could say that Java is </a:t>
            </a:r>
            <a:r>
              <a:rPr lang="en-US" dirty="0">
                <a:solidFill>
                  <a:schemeClr val="tx2"/>
                </a:solidFill>
              </a:rPr>
              <a:t>a pure OO language </a:t>
            </a:r>
            <a:r>
              <a:rPr lang="en-US" dirty="0"/>
              <a:t>having only objects and only one data type: </a:t>
            </a:r>
            <a:r>
              <a:rPr lang="en-US" dirty="0">
                <a:solidFill>
                  <a:schemeClr val="tx2"/>
                </a:solidFill>
              </a:rPr>
              <a:t>references to objects</a:t>
            </a:r>
            <a:r>
              <a:rPr lang="en-US" dirty="0"/>
              <a:t>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4" y="195486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3000" dirty="0"/>
              <a:t>Functional Interfaces and Lambda Expressions in Java</a:t>
            </a:r>
          </a:p>
        </p:txBody>
      </p:sp>
    </p:spTree>
    <p:extLst>
      <p:ext uri="{BB962C8B-B14F-4D97-AF65-F5344CB8AC3E}">
        <p14:creationId xmlns:p14="http://schemas.microsoft.com/office/powerpoint/2010/main" val="278969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754" y="1205186"/>
            <a:ext cx="8964488" cy="3937570"/>
          </a:xfrm>
        </p:spPr>
        <p:txBody>
          <a:bodyPr>
            <a:noAutofit/>
          </a:bodyPr>
          <a:lstStyle/>
          <a:p>
            <a:r>
              <a:rPr lang="en-US" sz="2300" dirty="0"/>
              <a:t>But in Java 8, we could also treat </a:t>
            </a:r>
            <a:r>
              <a:rPr lang="en-US" sz="2300" dirty="0">
                <a:solidFill>
                  <a:schemeClr val="tx2"/>
                </a:solidFill>
              </a:rPr>
              <a:t>methods as data</a:t>
            </a:r>
            <a:r>
              <a:rPr lang="en-US" sz="2300" dirty="0"/>
              <a:t> (passed and returned value). Therefore, </a:t>
            </a:r>
            <a:r>
              <a:rPr lang="en-US" sz="2300" dirty="0">
                <a:solidFill>
                  <a:schemeClr val="tx2"/>
                </a:solidFill>
              </a:rPr>
              <a:t>Java 8 allows </a:t>
            </a:r>
            <a:r>
              <a:rPr lang="en-US" sz="2300" i="1" dirty="0">
                <a:solidFill>
                  <a:schemeClr val="tx2"/>
                </a:solidFill>
              </a:rPr>
              <a:t>functional programming</a:t>
            </a:r>
            <a:r>
              <a:rPr lang="en-US" sz="2300" dirty="0">
                <a:solidFill>
                  <a:schemeClr val="tx2"/>
                </a:solidFill>
              </a:rPr>
              <a:t>.</a:t>
            </a:r>
          </a:p>
          <a:p>
            <a:endParaRPr lang="en-US" sz="2300" dirty="0">
              <a:solidFill>
                <a:schemeClr val="tx2"/>
              </a:solidFill>
            </a:endParaRPr>
          </a:p>
          <a:p>
            <a:r>
              <a:rPr lang="en-US" sz="2300" dirty="0"/>
              <a:t>Now, we have </a:t>
            </a:r>
            <a:r>
              <a:rPr lang="en-US" sz="2300" dirty="0">
                <a:solidFill>
                  <a:schemeClr val="tx2"/>
                </a:solidFill>
              </a:rPr>
              <a:t>a better way </a:t>
            </a:r>
            <a:r>
              <a:rPr lang="en-US" sz="2300" dirty="0"/>
              <a:t>to pass a method </a:t>
            </a:r>
            <a:r>
              <a:rPr lang="en-US" sz="2300" i="1" dirty="0"/>
              <a:t>as an argument </a:t>
            </a:r>
            <a:r>
              <a:rPr lang="en-US" sz="2300" dirty="0"/>
              <a:t>compared to the </a:t>
            </a:r>
            <a:r>
              <a:rPr lang="en-US" sz="2300" dirty="0">
                <a:solidFill>
                  <a:schemeClr val="tx2"/>
                </a:solidFill>
              </a:rPr>
              <a:t>traditional way of through an anonymous class (check </a:t>
            </a:r>
            <a:r>
              <a:rPr lang="en-US" sz="2300" dirty="0" err="1">
                <a:solidFill>
                  <a:schemeClr val="tx2"/>
                </a:solidFill>
              </a:rPr>
              <a:t>TextField</a:t>
            </a:r>
            <a:r>
              <a:rPr lang="en-US" sz="2300" dirty="0">
                <a:solidFill>
                  <a:schemeClr val="tx2"/>
                </a:solidFill>
              </a:rPr>
              <a:t>, Button, Button2, and </a:t>
            </a:r>
            <a:r>
              <a:rPr lang="en-US" sz="2300" dirty="0" err="1">
                <a:solidFill>
                  <a:schemeClr val="tx2"/>
                </a:solidFill>
              </a:rPr>
              <a:t>TextArea</a:t>
            </a:r>
            <a:r>
              <a:rPr lang="en-US" sz="2300" dirty="0">
                <a:solidFill>
                  <a:schemeClr val="tx2"/>
                </a:solidFill>
              </a:rPr>
              <a:t> in week 6!)</a:t>
            </a:r>
            <a:r>
              <a:rPr lang="en-US" sz="2300" dirty="0"/>
              <a:t>. </a:t>
            </a:r>
          </a:p>
          <a:p>
            <a:endParaRPr lang="en-US" sz="2300" dirty="0"/>
          </a:p>
          <a:p>
            <a:r>
              <a:rPr lang="en-US" sz="2300" dirty="0"/>
              <a:t>A code is worth a thousand words! Let’s have a look at </a:t>
            </a:r>
            <a:r>
              <a:rPr lang="en-US" sz="2300" dirty="0" err="1">
                <a:solidFill>
                  <a:schemeClr val="tx2"/>
                </a:solidFill>
              </a:rPr>
              <a:t>PlayWithPoints</a:t>
            </a:r>
            <a:r>
              <a:rPr lang="en-US" sz="2300" dirty="0"/>
              <a:t> project in the files. Also have a look at </a:t>
            </a:r>
            <a:r>
              <a:rPr lang="en-US" sz="2300" dirty="0" err="1">
                <a:solidFill>
                  <a:schemeClr val="tx2"/>
                </a:solidFill>
              </a:rPr>
              <a:t>ConvertExample</a:t>
            </a:r>
            <a:r>
              <a:rPr lang="en-US" sz="2300" dirty="0"/>
              <a:t> project to see a different lambda.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31E28A3-038F-4898-A13D-2F7DFE3C0C12}"/>
              </a:ext>
            </a:extLst>
          </p:cNvPr>
          <p:cNvSpPr txBox="1">
            <a:spLocks/>
          </p:cNvSpPr>
          <p:nvPr/>
        </p:nvSpPr>
        <p:spPr>
          <a:xfrm>
            <a:off x="-10864" y="195486"/>
            <a:ext cx="925252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dirty="0"/>
              <a:t>Functional Interfaces and Lambda Expressions in Java (Cont’d)</a:t>
            </a:r>
          </a:p>
        </p:txBody>
      </p:sp>
    </p:spTree>
    <p:extLst>
      <p:ext uri="{BB962C8B-B14F-4D97-AF65-F5344CB8AC3E}">
        <p14:creationId xmlns:p14="http://schemas.microsoft.com/office/powerpoint/2010/main" val="3332856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634" y="1347614"/>
            <a:ext cx="8874731" cy="3937570"/>
          </a:xfrm>
        </p:spPr>
        <p:txBody>
          <a:bodyPr>
            <a:noAutofit/>
          </a:bodyPr>
          <a:lstStyle/>
          <a:p>
            <a:r>
              <a:rPr lang="en-US" sz="2000" dirty="0"/>
              <a:t>As you have seen in the code examples, </a:t>
            </a:r>
            <a:r>
              <a:rPr lang="en-US" sz="2000" i="1" dirty="0">
                <a:solidFill>
                  <a:schemeClr val="tx2"/>
                </a:solidFill>
              </a:rPr>
              <a:t>Lambda Expressions </a:t>
            </a:r>
            <a:r>
              <a:rPr lang="en-US" sz="2000" dirty="0"/>
              <a:t>are concise functions without a name.</a:t>
            </a:r>
          </a:p>
          <a:p>
            <a:endParaRPr lang="en-US" sz="2000" dirty="0"/>
          </a:p>
          <a:p>
            <a:r>
              <a:rPr lang="en-US" sz="2000" dirty="0"/>
              <a:t>We could define them as </a:t>
            </a:r>
            <a:r>
              <a:rPr lang="en-US" sz="2000" i="1" dirty="0">
                <a:solidFill>
                  <a:schemeClr val="tx2"/>
                </a:solidFill>
              </a:rPr>
              <a:t>anonymous methods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i="1" dirty="0"/>
              <a:t>Lambdas can </a:t>
            </a:r>
            <a:r>
              <a:rPr lang="en-US" sz="2000" i="1" dirty="0">
                <a:solidFill>
                  <a:schemeClr val="tx2"/>
                </a:solidFill>
              </a:rPr>
              <a:t>capture values from the enclosing lexical scope (</a:t>
            </a:r>
            <a:r>
              <a:rPr lang="en-US" sz="2000" dirty="0"/>
              <a:t>have a second look at </a:t>
            </a:r>
            <a:r>
              <a:rPr lang="en-US" sz="2000" dirty="0" err="1">
                <a:solidFill>
                  <a:schemeClr val="tx2"/>
                </a:solidFill>
              </a:rPr>
              <a:t>ConvertExample</a:t>
            </a:r>
            <a:r>
              <a:rPr lang="en-US" sz="2000" dirty="0"/>
              <a:t> project)</a:t>
            </a:r>
            <a:r>
              <a:rPr lang="en-US" sz="2000" i="1" dirty="0"/>
              <a:t>.</a:t>
            </a:r>
          </a:p>
          <a:p>
            <a:endParaRPr lang="en-US" sz="2000" i="1" dirty="0"/>
          </a:p>
          <a:p>
            <a:r>
              <a:rPr lang="en-US" sz="2000" dirty="0"/>
              <a:t>For more practice, have a look at </a:t>
            </a:r>
            <a:r>
              <a:rPr lang="en-US" sz="2000" dirty="0" err="1">
                <a:solidFill>
                  <a:schemeClr val="tx2"/>
                </a:solidFill>
              </a:rPr>
              <a:t>ExamResult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/>
              <a:t>and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GenericOperator</a:t>
            </a:r>
            <a:r>
              <a:rPr lang="en-US" sz="2000" dirty="0"/>
              <a:t> projects in the files.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10864" y="195486"/>
            <a:ext cx="925252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dirty="0"/>
              <a:t>Functional Interfaces and Lambda Expressions in Java (Cont’d)</a:t>
            </a:r>
          </a:p>
        </p:txBody>
      </p:sp>
    </p:spTree>
    <p:extLst>
      <p:ext uri="{BB962C8B-B14F-4D97-AF65-F5344CB8AC3E}">
        <p14:creationId xmlns:p14="http://schemas.microsoft.com/office/powerpoint/2010/main" val="1491430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634" y="627534"/>
            <a:ext cx="8874731" cy="4392488"/>
          </a:xfrm>
        </p:spPr>
        <p:txBody>
          <a:bodyPr>
            <a:noAutofit/>
          </a:bodyPr>
          <a:lstStyle/>
          <a:p>
            <a:endParaRPr lang="en-US" sz="1800" dirty="0"/>
          </a:p>
          <a:p>
            <a:r>
              <a:rPr lang="en-US" dirty="0">
                <a:solidFill>
                  <a:schemeClr val="tx2"/>
                </a:solidFill>
              </a:rPr>
              <a:t>Method References </a:t>
            </a:r>
            <a:r>
              <a:rPr lang="en-US" dirty="0"/>
              <a:t>are also introduced in Java 8 which are ways to pass </a:t>
            </a:r>
            <a:r>
              <a:rPr lang="en-US" dirty="0">
                <a:solidFill>
                  <a:schemeClr val="tx2"/>
                </a:solidFill>
              </a:rPr>
              <a:t>existing methods</a:t>
            </a:r>
            <a:r>
              <a:rPr lang="en-US" dirty="0"/>
              <a:t> (have a look at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CircleProperty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in the files.)</a:t>
            </a:r>
          </a:p>
          <a:p>
            <a:endParaRPr lang="en-US" dirty="0"/>
          </a:p>
          <a:p>
            <a:r>
              <a:rPr lang="en-US" dirty="0"/>
              <a:t>Lambdas and method references allow us to store </a:t>
            </a:r>
            <a:r>
              <a:rPr lang="en-US" dirty="0">
                <a:solidFill>
                  <a:schemeClr val="tx2"/>
                </a:solidFill>
              </a:rPr>
              <a:t>CODE (functions), like DATA, </a:t>
            </a:r>
            <a:r>
              <a:rPr lang="en-US" dirty="0"/>
              <a:t>in variables, as well as to pass and to return it.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10864" y="195486"/>
            <a:ext cx="925252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-100" normalizeH="0" baseline="0" noProof="0" dirty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Franklin Gothic Demi" pitchFamily="34" charset="0"/>
                <a:ea typeface="+mj-ea"/>
                <a:cs typeface="+mj-cs"/>
              </a:rPr>
              <a:t>Functional Interfaces and Lambda Expressions in Java (Cont’d)</a:t>
            </a:r>
          </a:p>
        </p:txBody>
      </p:sp>
    </p:spTree>
    <p:extLst>
      <p:ext uri="{BB962C8B-B14F-4D97-AF65-F5344CB8AC3E}">
        <p14:creationId xmlns:p14="http://schemas.microsoft.com/office/powerpoint/2010/main" val="12613122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17046</TotalTime>
  <Words>340</Words>
  <Application>Microsoft Office PowerPoint</Application>
  <PresentationFormat>On-screen Show (16:9)</PresentationFormat>
  <Paragraphs>33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Courier New</vt:lpstr>
      <vt:lpstr>Franklin Gothic Demi</vt:lpstr>
      <vt:lpstr>Webdings</vt:lpstr>
      <vt:lpstr>Clarity</vt:lpstr>
      <vt:lpstr>Introduction to Java for C++ Programmers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 Khojasteh</dc:creator>
  <cp:lastModifiedBy>Reza</cp:lastModifiedBy>
  <cp:revision>858</cp:revision>
  <dcterms:created xsi:type="dcterms:W3CDTF">2016-05-30T19:06:58Z</dcterms:created>
  <dcterms:modified xsi:type="dcterms:W3CDTF">2019-02-28T22:29:35Z</dcterms:modified>
</cp:coreProperties>
</file>