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4"/>
  </p:notesMasterIdLst>
  <p:sldIdLst>
    <p:sldId id="256" r:id="rId2"/>
    <p:sldId id="609" r:id="rId3"/>
    <p:sldId id="612" r:id="rId4"/>
    <p:sldId id="610" r:id="rId5"/>
    <p:sldId id="614" r:id="rId6"/>
    <p:sldId id="616" r:id="rId7"/>
    <p:sldId id="615" r:id="rId8"/>
    <p:sldId id="617" r:id="rId9"/>
    <p:sldId id="618" r:id="rId10"/>
    <p:sldId id="619" r:id="rId11"/>
    <p:sldId id="613" r:id="rId12"/>
    <p:sldId id="61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6517" autoAdjust="0"/>
  </p:normalViewPr>
  <p:slideViewPr>
    <p:cSldViewPr>
      <p:cViewPr varScale="1">
        <p:scale>
          <a:sx n="157" d="100"/>
          <a:sy n="157" d="100"/>
        </p:scale>
        <p:origin x="642" y="13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constructor takes as an argument a Runnable object. The Runnable interface has only one method that takes no arguments and returns nothing: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Thread( new Runnable() 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public void run() 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(10);}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}).start();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Runnable interface expressed as lambda expression is: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replacing the Runnable (functional) interface with its lambda expression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Thread constructor gives the solution: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Thread(() -&gt;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(10)).start();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2020-07-18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Java-tutorials/Understanding-lambda-expressions-method-references/156621/174961-4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ynda.com/Java-tutorials/Using-built-functional-interfaces-lambdas/156621/174963-4.html" TargetMode="External"/><Relationship Id="rId4" Type="http://schemas.openxmlformats.org/officeDocument/2006/relationships/hyperlink" Target="https://www.lynda.com/Java-tutorials/Defining-instantiating-functional-interface/156621/174962-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/>
          </a:bodyPr>
          <a:lstStyle/>
          <a:p>
            <a:r>
              <a:rPr lang="en-CA" b="1" dirty="0"/>
              <a:t>Understanding Concurrency in Java using Threads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131590"/>
            <a:ext cx="8874731" cy="3744416"/>
          </a:xfrm>
        </p:spPr>
        <p:txBody>
          <a:bodyPr>
            <a:no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notify() </a:t>
            </a:r>
            <a:r>
              <a:rPr lang="en-CA" sz="1800" dirty="0">
                <a:solidFill>
                  <a:srgbClr val="000000"/>
                </a:solidFill>
                <a:latin typeface="ArialMT"/>
              </a:rPr>
              <a:t>w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akes up a single thread that is waiting on this object's monitor and </a:t>
            </a:r>
            <a:r>
              <a:rPr lang="en-CA" sz="1800" dirty="0" err="1">
                <a:solidFill>
                  <a:schemeClr val="tx2"/>
                </a:solidFill>
              </a:rPr>
              <a:t>notifyAll</a:t>
            </a:r>
            <a:r>
              <a:rPr lang="en-CA" sz="1800" dirty="0">
                <a:solidFill>
                  <a:schemeClr val="tx2"/>
                </a:solidFill>
              </a:rPr>
              <a:t>() </a:t>
            </a:r>
            <a:r>
              <a:rPr lang="en-CA" sz="1800" dirty="0">
                <a:solidFill>
                  <a:srgbClr val="000000"/>
                </a:solidFill>
                <a:latin typeface="ArialMT"/>
              </a:rPr>
              <a:t>wa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kes up all threads that are waiting on this object's monitor.</a:t>
            </a:r>
          </a:p>
          <a:p>
            <a:pPr marL="342900" indent="-342900" algn="l">
              <a:buFont typeface="+mj-lt"/>
              <a:buAutoNum type="arabicPeriod"/>
            </a:pPr>
            <a:endParaRPr lang="en-CA" sz="180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Thes</a:t>
            </a:r>
            <a:r>
              <a:rPr lang="en-CA" sz="1800" dirty="0">
                <a:solidFill>
                  <a:srgbClr val="000000"/>
                </a:solidFill>
                <a:latin typeface="ArialMT"/>
              </a:rPr>
              <a:t>e last two methods </a:t>
            </a:r>
            <a:r>
              <a:rPr lang="en-CA" sz="1800" dirty="0">
                <a:solidFill>
                  <a:schemeClr val="tx2"/>
                </a:solidFill>
              </a:rPr>
              <a:t>tell waiting thread(s) that something has occurred that might satisfy that condition.</a:t>
            </a:r>
            <a:r>
              <a:rPr lang="en-CA" sz="1800" b="0" i="0" u="none" strike="noStrike" baseline="0" dirty="0">
                <a:latin typeface="ArialMT"/>
              </a:rPr>
              <a:t> They basically reactivate one/all threads on an object monitor</a:t>
            </a:r>
            <a:r>
              <a:rPr lang="en-CA" sz="1800" b="0" i="0" u="none" strike="noStrike" baseline="0" dirty="0">
                <a:latin typeface="MS-PGothic"/>
              </a:rPr>
              <a:t>’</a:t>
            </a:r>
            <a:r>
              <a:rPr lang="en-CA" sz="1800" b="0" i="0" u="none" strike="noStrike" baseline="0" dirty="0">
                <a:latin typeface="ArialMT"/>
              </a:rPr>
              <a:t>s waiting list and </a:t>
            </a:r>
            <a:r>
              <a:rPr lang="en-CA" sz="1800" dirty="0">
                <a:solidFill>
                  <a:schemeClr val="tx2"/>
                </a:solidFill>
              </a:rPr>
              <a:t>inform them that something important has happened.</a:t>
            </a:r>
          </a:p>
          <a:p>
            <a:pPr algn="l"/>
            <a:endParaRPr lang="en-CA" sz="1800" dirty="0">
              <a:solidFill>
                <a:schemeClr val="tx2"/>
              </a:solidFill>
            </a:endParaRPr>
          </a:p>
          <a:p>
            <a:pPr algn="l"/>
            <a:r>
              <a:rPr lang="en-CA" sz="1800" dirty="0">
                <a:solidFill>
                  <a:schemeClr val="tx2"/>
                </a:solidFill>
              </a:rPr>
              <a:t>notify()</a:t>
            </a:r>
            <a:r>
              <a:rPr lang="en-CA" sz="1800" b="1" dirty="0">
                <a:solidFill>
                  <a:srgbClr val="0000CD"/>
                </a:solidFill>
                <a:latin typeface="CourierNewPS-BoldMT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method doesn't allow you to specify which thread should be woken up; that would be, again, OS’s call.</a:t>
            </a:r>
          </a:p>
          <a:p>
            <a:pPr algn="l"/>
            <a:endParaRPr lang="en-CA" sz="1800" dirty="0">
              <a:solidFill>
                <a:srgbClr val="000000"/>
              </a:solidFill>
              <a:latin typeface="ArialMT"/>
            </a:endParaRPr>
          </a:p>
          <a:p>
            <a:r>
              <a:rPr lang="en-US" sz="1800" dirty="0"/>
              <a:t>Check </a:t>
            </a:r>
            <a:r>
              <a:rPr lang="en-US" sz="1800" dirty="0">
                <a:solidFill>
                  <a:schemeClr val="tx2"/>
                </a:solidFill>
              </a:rPr>
              <a:t>SharedResource.java.</a:t>
            </a:r>
            <a:endParaRPr lang="en-CA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endParaRPr lang="en-CA" sz="1800" dirty="0">
              <a:solidFill>
                <a:srgbClr val="000000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Guarded Blocks – cont’d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18689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488" y="1131590"/>
            <a:ext cx="8874731" cy="3744416"/>
          </a:xfrm>
        </p:spPr>
        <p:txBody>
          <a:bodyPr>
            <a:noAutofit/>
          </a:bodyPr>
          <a:lstStyle/>
          <a:p>
            <a:pPr algn="l"/>
            <a:r>
              <a:rPr lang="en-CA" sz="2000" b="0" i="0" u="none" strike="noStrike" baseline="0" dirty="0">
                <a:latin typeface="ArialMT"/>
              </a:rPr>
              <a:t>If the state of object is not changed after its creation, the object is called an </a:t>
            </a:r>
            <a:r>
              <a:rPr lang="en-CA" sz="2000" dirty="0">
                <a:solidFill>
                  <a:schemeClr val="tx2"/>
                </a:solidFill>
              </a:rPr>
              <a:t>immutable</a:t>
            </a:r>
            <a:r>
              <a:rPr lang="en-CA" sz="2000" b="0" i="1" u="none" strike="noStrike" baseline="0" dirty="0">
                <a:latin typeface="Arial-ItalicMT"/>
              </a:rPr>
              <a:t> </a:t>
            </a:r>
            <a:r>
              <a:rPr lang="en-CA" sz="2000" b="0" i="0" u="none" strike="noStrike" baseline="0" dirty="0">
                <a:latin typeface="ArialMT"/>
              </a:rPr>
              <a:t>object (e.g. String object).</a:t>
            </a:r>
          </a:p>
          <a:p>
            <a:pPr algn="l"/>
            <a:endParaRPr lang="en-CA" sz="2000" b="0" i="0" u="none" strike="noStrike" baseline="0" dirty="0">
              <a:latin typeface="ArialMT"/>
            </a:endParaRPr>
          </a:p>
          <a:p>
            <a:pPr algn="l"/>
            <a:r>
              <a:rPr lang="en-CA" sz="2000" b="0" i="0" u="none" strike="noStrike" baseline="0" dirty="0">
                <a:latin typeface="ArialMT"/>
              </a:rPr>
              <a:t>Since an immutable object cannot change its state, </a:t>
            </a:r>
            <a:r>
              <a:rPr lang="en-CA" sz="2000" dirty="0">
                <a:solidFill>
                  <a:schemeClr val="tx2"/>
                </a:solidFill>
              </a:rPr>
              <a:t>it cannot be corrupted by thread interference.</a:t>
            </a:r>
          </a:p>
          <a:p>
            <a:pPr algn="l"/>
            <a:endParaRPr lang="en-CA" sz="2000" dirty="0">
              <a:latin typeface="ArialMT"/>
            </a:endParaRPr>
          </a:p>
          <a:p>
            <a:pPr algn="l"/>
            <a:r>
              <a:rPr lang="en-CA" sz="2000" dirty="0">
                <a:latin typeface="ArialMT"/>
              </a:rPr>
              <a:t>High-level concurrency objects </a:t>
            </a:r>
            <a:r>
              <a:rPr lang="en-CA" sz="2000" b="0" i="0" u="none" strike="noStrike" baseline="0" dirty="0">
                <a:solidFill>
                  <a:srgbClr val="000000"/>
                </a:solidFill>
                <a:latin typeface="ArialMT"/>
              </a:rPr>
              <a:t>are implemented in the </a:t>
            </a:r>
            <a:r>
              <a:rPr lang="en-CA" sz="2000" dirty="0" err="1">
                <a:solidFill>
                  <a:schemeClr val="tx2"/>
                </a:solidFill>
              </a:rPr>
              <a:t>java.util.concurrent</a:t>
            </a:r>
            <a:r>
              <a:rPr lang="en-CA" sz="2000" dirty="0">
                <a:solidFill>
                  <a:schemeClr val="tx2"/>
                </a:solidFill>
              </a:rPr>
              <a:t> </a:t>
            </a:r>
            <a:r>
              <a:rPr lang="en-CA" sz="2000" b="0" i="0" u="none" strike="noStrike" baseline="0" dirty="0">
                <a:solidFill>
                  <a:srgbClr val="000000"/>
                </a:solidFill>
                <a:latin typeface="ArialMT"/>
              </a:rPr>
              <a:t>package and include </a:t>
            </a:r>
            <a:r>
              <a:rPr lang="en-CA" sz="2000" dirty="0">
                <a:solidFill>
                  <a:schemeClr val="tx2"/>
                </a:solidFill>
              </a:rPr>
              <a:t>Lock &amp; Condition objects, </a:t>
            </a:r>
            <a:r>
              <a:rPr lang="en-CA" sz="2000" dirty="0" err="1">
                <a:solidFill>
                  <a:schemeClr val="tx2"/>
                </a:solidFill>
              </a:rPr>
              <a:t>Excecutors</a:t>
            </a:r>
            <a:r>
              <a:rPr lang="en-CA" sz="2000" dirty="0">
                <a:solidFill>
                  <a:schemeClr val="tx2"/>
                </a:solidFill>
              </a:rPr>
              <a:t> &amp; Thread pools, concurrent collections, </a:t>
            </a:r>
            <a:r>
              <a:rPr lang="en-CA" sz="2000" dirty="0"/>
              <a:t>and</a:t>
            </a:r>
            <a:r>
              <a:rPr lang="en-CA" sz="2000" dirty="0">
                <a:solidFill>
                  <a:schemeClr val="tx2"/>
                </a:solidFill>
              </a:rPr>
              <a:t> atomic variables</a:t>
            </a:r>
            <a:r>
              <a:rPr lang="en-CA" sz="2000" dirty="0">
                <a:solidFill>
                  <a:srgbClr val="000000"/>
                </a:solidFill>
                <a:latin typeface="ArialMT"/>
              </a:rPr>
              <a:t>.</a:t>
            </a:r>
            <a:endParaRPr lang="en-US" sz="2000" dirty="0"/>
          </a:p>
          <a:p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Immutable Objects and High - Level Concurrency Objects</a:t>
            </a:r>
            <a:endParaRPr lang="en-CA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5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6" y="1080468"/>
            <a:ext cx="8874731" cy="4227934"/>
          </a:xfrm>
        </p:spPr>
        <p:txBody>
          <a:bodyPr>
            <a:noAutofit/>
          </a:bodyPr>
          <a:lstStyle/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FunctionalExample.java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MethodReferenceExample.java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InstanceMethodReferenceExample.java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You could also use these Lynda.com resources: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u="sng" dirty="0">
                <a:hlinkClick r:id="rId3"/>
              </a:rPr>
              <a:t>Understanding Lambda Expressions (from Lynda tutorial)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u="sng" dirty="0">
                <a:hlinkClick r:id="rId4"/>
              </a:rPr>
              <a:t>Functional Interfaces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u="sng" dirty="0">
                <a:hlinkClick r:id="rId5"/>
              </a:rPr>
              <a:t>Using built-in Functional Interfaces</a:t>
            </a:r>
            <a:endParaRPr lang="en-US" dirty="0"/>
          </a:p>
          <a:p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Threads and Functional Programming</a:t>
            </a:r>
            <a:endParaRPr lang="en-CA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3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20886"/>
            <a:ext cx="8874731" cy="4027128"/>
          </a:xfrm>
        </p:spPr>
        <p:txBody>
          <a:bodyPr>
            <a:noAutofit/>
          </a:bodyPr>
          <a:lstStyle/>
          <a:p>
            <a:pPr algn="l"/>
            <a:r>
              <a:rPr lang="en-CA" sz="2000" dirty="0"/>
              <a:t>A </a:t>
            </a:r>
            <a:r>
              <a:rPr lang="en-CA" sz="2000" i="1" dirty="0">
                <a:solidFill>
                  <a:schemeClr val="tx2"/>
                </a:solidFill>
              </a:rPr>
              <a:t>thread</a:t>
            </a:r>
            <a:r>
              <a:rPr lang="en-CA" sz="2000" dirty="0"/>
              <a:t> is </a:t>
            </a:r>
            <a:r>
              <a:rPr lang="en-CA" sz="2000" dirty="0">
                <a:solidFill>
                  <a:schemeClr val="tx2"/>
                </a:solidFill>
              </a:rPr>
              <a:t>a sequence of executing instructions </a:t>
            </a:r>
            <a:r>
              <a:rPr lang="en-CA" sz="2000" dirty="0"/>
              <a:t>that can </a:t>
            </a:r>
            <a:r>
              <a:rPr lang="en-CA" sz="2000" dirty="0">
                <a:solidFill>
                  <a:schemeClr val="tx2"/>
                </a:solidFill>
              </a:rPr>
              <a:t>run independently</a:t>
            </a:r>
            <a:r>
              <a:rPr lang="en-CA" sz="2000" dirty="0"/>
              <a:t>.</a:t>
            </a:r>
          </a:p>
          <a:p>
            <a:pPr algn="l"/>
            <a:endParaRPr lang="en-CA" sz="2000" dirty="0">
              <a:latin typeface="ArialMT"/>
            </a:endParaRPr>
          </a:p>
          <a:p>
            <a:pPr algn="l"/>
            <a:r>
              <a:rPr lang="en-US" sz="2000" dirty="0"/>
              <a:t>The Java Virtual Machine allows an application to have </a:t>
            </a:r>
            <a:r>
              <a:rPr lang="en-US" sz="2000" dirty="0">
                <a:solidFill>
                  <a:schemeClr val="tx2"/>
                </a:solidFill>
              </a:rPr>
              <a:t>multiple threads of execution running concurrently.</a:t>
            </a:r>
            <a:r>
              <a:rPr lang="en-CA" sz="2000" dirty="0"/>
              <a:t> Each thread is associated with an instance of the class </a:t>
            </a:r>
            <a:r>
              <a:rPr lang="en-CA" sz="2000" dirty="0">
                <a:solidFill>
                  <a:schemeClr val="tx2"/>
                </a:solidFill>
              </a:rPr>
              <a:t>Thread</a:t>
            </a:r>
            <a:r>
              <a:rPr lang="en-CA" sz="2000" dirty="0"/>
              <a:t>.</a:t>
            </a:r>
            <a:endParaRPr lang="en-US" sz="2000" dirty="0"/>
          </a:p>
          <a:p>
            <a:endParaRPr lang="en-US" sz="2000" dirty="0"/>
          </a:p>
          <a:p>
            <a:r>
              <a:rPr lang="en-CA" sz="2000" b="0" i="0" u="none" strike="noStrike" baseline="0" dirty="0">
                <a:latin typeface="ArialMT"/>
              </a:rPr>
              <a:t>Threads </a:t>
            </a:r>
            <a:r>
              <a:rPr lang="en-CA" sz="2000" dirty="0">
                <a:solidFill>
                  <a:schemeClr val="tx2"/>
                </a:solidFill>
              </a:rPr>
              <a:t>organize programs into logically separate paths</a:t>
            </a:r>
            <a:r>
              <a:rPr lang="en-CA" sz="2000" b="0" i="0" u="none" strike="noStrike" baseline="0" dirty="0">
                <a:latin typeface="ArialMT"/>
              </a:rPr>
              <a:t>. They can </a:t>
            </a:r>
            <a:r>
              <a:rPr lang="en-CA" sz="2000" dirty="0">
                <a:solidFill>
                  <a:schemeClr val="tx2"/>
                </a:solidFill>
              </a:rPr>
              <a:t>perform tasks independent of other threads</a:t>
            </a:r>
            <a:r>
              <a:rPr lang="en-CA" sz="2000" dirty="0">
                <a:solidFill>
                  <a:schemeClr val="tx2"/>
                </a:solidFill>
                <a:latin typeface="ArialMT"/>
              </a:rPr>
              <a:t> </a:t>
            </a:r>
            <a:r>
              <a:rPr lang="en-CA" sz="2000" dirty="0">
                <a:latin typeface="ArialMT"/>
              </a:rPr>
              <a:t>and</a:t>
            </a:r>
            <a:r>
              <a:rPr lang="en-CA" sz="2000" dirty="0">
                <a:solidFill>
                  <a:schemeClr val="tx2"/>
                </a:solidFill>
                <a:latin typeface="ArialMT"/>
              </a:rPr>
              <a:t> </a:t>
            </a:r>
            <a:r>
              <a:rPr lang="en-CA" sz="2000" dirty="0">
                <a:solidFill>
                  <a:schemeClr val="tx2"/>
                </a:solidFill>
              </a:rPr>
              <a:t>can share access to common resources</a:t>
            </a:r>
            <a:r>
              <a:rPr lang="en-CA" sz="2000" b="0" i="0" u="none" strike="noStrike" baseline="0" dirty="0">
                <a:latin typeface="TimesNewRomanPSMT"/>
              </a:rPr>
              <a:t>.</a:t>
            </a:r>
          </a:p>
          <a:p>
            <a:endParaRPr lang="en-CA" sz="2000" dirty="0">
              <a:latin typeface="TimesNewRomanPSMT"/>
            </a:endParaRPr>
          </a:p>
          <a:p>
            <a:pPr algn="l"/>
            <a:r>
              <a:rPr lang="en-CA" sz="2000" dirty="0"/>
              <a:t>Note that </a:t>
            </a:r>
            <a:r>
              <a:rPr lang="en-CA" sz="2000" dirty="0">
                <a:solidFill>
                  <a:schemeClr val="tx2"/>
                </a:solidFill>
              </a:rPr>
              <a:t>you can’t control OS behaviour</a:t>
            </a:r>
            <a:r>
              <a:rPr lang="en-CA" sz="2000" dirty="0"/>
              <a:t>. </a:t>
            </a:r>
            <a:r>
              <a:rPr lang="en-CA" sz="2000" dirty="0">
                <a:solidFill>
                  <a:schemeClr val="tx2"/>
                </a:solidFill>
              </a:rPr>
              <a:t>Do not rely on thread priority for algorithm correctness</a:t>
            </a:r>
            <a:r>
              <a:rPr lang="en-CA" sz="2000" dirty="0">
                <a:solidFill>
                  <a:schemeClr val="tx2"/>
                </a:solidFill>
                <a:latin typeface="ArialMT"/>
              </a:rPr>
              <a:t>.</a:t>
            </a:r>
            <a:endParaRPr lang="en-CA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Introduction to Threads in Java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92832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6D46-5E75-4CC4-810D-2B14EC682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77092"/>
            <a:ext cx="8229600" cy="3657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sz="2400" dirty="0">
                <a:solidFill>
                  <a:schemeClr val="tx2"/>
                </a:solidFill>
              </a:rPr>
              <a:t>Integrated support for threads </a:t>
            </a:r>
            <a:r>
              <a:rPr lang="en-CA" sz="2400" dirty="0"/>
              <a:t>is a key facet of Java technology; u</a:t>
            </a:r>
            <a:r>
              <a:rPr lang="en-CA" sz="2400" b="0" i="0" u="none" strike="noStrike" baseline="0" dirty="0">
                <a:latin typeface="ArialMT"/>
              </a:rPr>
              <a:t>se concurrency as a normal programming style in Java.</a:t>
            </a:r>
            <a:endParaRPr lang="en-CA" sz="2400" dirty="0"/>
          </a:p>
          <a:p>
            <a:pPr algn="l"/>
            <a:endParaRPr lang="en-CA" sz="2400" dirty="0"/>
          </a:p>
          <a:p>
            <a:pPr algn="l"/>
            <a:r>
              <a:rPr lang="en-CA" sz="2400" dirty="0"/>
              <a:t>There are </a:t>
            </a:r>
            <a:r>
              <a:rPr lang="en-CA" dirty="0">
                <a:solidFill>
                  <a:schemeClr val="tx2"/>
                </a:solidFill>
              </a:rPr>
              <a:t>two strategies for using Thread objects</a:t>
            </a:r>
            <a:r>
              <a:rPr lang="en-CA" sz="24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2100" dirty="0"/>
              <a:t>1. Directly control thread creation by building a </a:t>
            </a:r>
            <a:r>
              <a:rPr lang="en-CA" sz="2100" dirty="0">
                <a:solidFill>
                  <a:schemeClr val="tx2"/>
                </a:solidFill>
              </a:rPr>
              <a:t>Thread</a:t>
            </a:r>
            <a:r>
              <a:rPr lang="en-CA" sz="2100" dirty="0"/>
              <a:t> object.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2100" dirty="0"/>
              <a:t>2. Abstract thread management by passing application’s tasks to an </a:t>
            </a:r>
            <a:r>
              <a:rPr lang="en-CA" sz="2100" dirty="0">
                <a:solidFill>
                  <a:schemeClr val="tx2"/>
                </a:solidFill>
              </a:rPr>
              <a:t>executor</a:t>
            </a:r>
            <a:r>
              <a:rPr lang="en-CA" sz="21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Check </a:t>
            </a:r>
            <a:r>
              <a:rPr lang="en-US" sz="2400" dirty="0">
                <a:solidFill>
                  <a:schemeClr val="tx2"/>
                </a:solidFill>
              </a:rPr>
              <a:t>MyExamThread.java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tx2"/>
                </a:solidFill>
              </a:rPr>
              <a:t> MyExamRunnable.java</a:t>
            </a:r>
            <a:r>
              <a:rPr lang="en-US" sz="2400" dirty="0"/>
              <a:t>, and</a:t>
            </a:r>
            <a:r>
              <a:rPr lang="en-US" sz="2400" dirty="0">
                <a:solidFill>
                  <a:schemeClr val="tx2"/>
                </a:solidFill>
              </a:rPr>
              <a:t> SimpleThread.java</a:t>
            </a:r>
            <a:r>
              <a:rPr lang="en-US" sz="2400" dirty="0"/>
              <a:t>.</a:t>
            </a:r>
          </a:p>
          <a:p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101E27-373E-4E19-9EDB-689FF0511480}"/>
              </a:ext>
            </a:extLst>
          </p:cNvPr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Introduction to Threads in Java – cont’d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96973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87574"/>
            <a:ext cx="8874731" cy="3744416"/>
          </a:xfrm>
        </p:spPr>
        <p:txBody>
          <a:bodyPr>
            <a:noAutofit/>
          </a:bodyPr>
          <a:lstStyle/>
          <a:p>
            <a:pPr algn="l"/>
            <a:r>
              <a:rPr lang="en-CA" sz="1800" dirty="0"/>
              <a:t>Any part of the code in a program with the property that </a:t>
            </a:r>
            <a:r>
              <a:rPr lang="en-CA" sz="1800" dirty="0">
                <a:solidFill>
                  <a:schemeClr val="tx2"/>
                </a:solidFill>
              </a:rPr>
              <a:t>only one thread can execute it at any given time </a:t>
            </a:r>
            <a:r>
              <a:rPr lang="en-CA" sz="1800" dirty="0"/>
              <a:t>is called </a:t>
            </a:r>
            <a:r>
              <a:rPr lang="en-CA" sz="1800" dirty="0">
                <a:solidFill>
                  <a:schemeClr val="tx2"/>
                </a:solidFill>
              </a:rPr>
              <a:t>critical section</a:t>
            </a:r>
            <a:r>
              <a:rPr lang="en-CA" sz="1800" dirty="0"/>
              <a:t>. Critical sections are also called </a:t>
            </a:r>
            <a:r>
              <a:rPr lang="en-CA" sz="1800" dirty="0">
                <a:solidFill>
                  <a:schemeClr val="tx2"/>
                </a:solidFill>
              </a:rPr>
              <a:t>monitors</a:t>
            </a:r>
            <a:r>
              <a:rPr lang="en-CA" sz="1800" dirty="0"/>
              <a:t>.</a:t>
            </a:r>
          </a:p>
          <a:p>
            <a:pPr algn="l"/>
            <a:endParaRPr lang="en-US" sz="2300" dirty="0"/>
          </a:p>
          <a:p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Threads Synchronization In Java - Introduction</a:t>
            </a:r>
            <a:endParaRPr lang="en-CA" sz="28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D91B181-C3AD-4FEE-A7F8-A3D3B6ADE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23678"/>
            <a:ext cx="5256584" cy="31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0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937" y="1079016"/>
            <a:ext cx="8874731" cy="3744416"/>
          </a:xfrm>
        </p:spPr>
        <p:txBody>
          <a:bodyPr>
            <a:noAutofit/>
          </a:bodyPr>
          <a:lstStyle/>
          <a:p>
            <a:pPr algn="l"/>
            <a:r>
              <a:rPr lang="en-CA" sz="1800" dirty="0">
                <a:solidFill>
                  <a:schemeClr val="tx2"/>
                </a:solidFill>
              </a:rPr>
              <a:t>Synchronization</a:t>
            </a:r>
            <a:r>
              <a:rPr lang="en-CA" sz="1800" b="0" i="0" u="none" strike="noStrike" baseline="0" dirty="0">
                <a:latin typeface="ArialMT"/>
              </a:rPr>
              <a:t> is built around the concept known as the </a:t>
            </a:r>
            <a:r>
              <a:rPr lang="en-CA" sz="1800" dirty="0">
                <a:solidFill>
                  <a:schemeClr val="tx2"/>
                </a:solidFill>
              </a:rPr>
              <a:t>intrinsic lock</a:t>
            </a:r>
            <a:r>
              <a:rPr lang="en-CA" sz="1800" dirty="0">
                <a:solidFill>
                  <a:schemeClr val="tx2"/>
                </a:solidFill>
                <a:latin typeface="ArialMT"/>
              </a:rPr>
              <a:t>; </a:t>
            </a:r>
            <a:r>
              <a:rPr lang="en-CA" sz="1800" dirty="0">
                <a:solidFill>
                  <a:schemeClr val="tx2"/>
                </a:solidFill>
              </a:rPr>
              <a:t>every object has an intrinsic lock associated with it</a:t>
            </a:r>
            <a:r>
              <a:rPr lang="en-CA" sz="1800" b="0" i="0" u="none" strike="noStrike" baseline="0" dirty="0">
                <a:latin typeface="ArialMT"/>
              </a:rPr>
              <a:t>.</a:t>
            </a:r>
          </a:p>
          <a:p>
            <a:pPr algn="l"/>
            <a:endParaRPr lang="en-CA" sz="1800" b="0" i="0" u="none" strike="noStrike" baseline="0" dirty="0"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latin typeface="ArialMT"/>
              </a:rPr>
              <a:t>A thread that needs access to an object’s monitor </a:t>
            </a:r>
            <a:r>
              <a:rPr lang="en-CA" sz="1800" dirty="0">
                <a:solidFill>
                  <a:schemeClr val="tx2"/>
                </a:solidFill>
              </a:rPr>
              <a:t>must</a:t>
            </a:r>
            <a:r>
              <a:rPr lang="en-CA" sz="1800" b="0" i="0" u="none" strike="noStrike" baseline="0" dirty="0">
                <a:latin typeface="ArialMT"/>
              </a:rPr>
              <a:t> </a:t>
            </a:r>
            <a:r>
              <a:rPr lang="en-CA" sz="1800" dirty="0">
                <a:solidFill>
                  <a:schemeClr val="tx2"/>
                </a:solidFill>
              </a:rPr>
              <a:t>acquire</a:t>
            </a:r>
            <a:r>
              <a:rPr lang="en-CA" sz="1800" b="0" i="1" u="none" strike="noStrike" baseline="0" dirty="0">
                <a:latin typeface="Arial-ItalicMT"/>
              </a:rPr>
              <a:t> </a:t>
            </a:r>
            <a:r>
              <a:rPr lang="en-CA" sz="1800" b="0" i="0" u="none" strike="noStrike" baseline="0" dirty="0">
                <a:latin typeface="ArialMT"/>
              </a:rPr>
              <a:t>the object's intrinsic lock; a thread </a:t>
            </a:r>
            <a:r>
              <a:rPr lang="en-CA" sz="1800" dirty="0">
                <a:solidFill>
                  <a:schemeClr val="tx2"/>
                </a:solidFill>
              </a:rPr>
              <a:t>must</a:t>
            </a:r>
            <a:r>
              <a:rPr lang="en-CA" sz="1800" b="0" i="0" u="none" strike="noStrike" baseline="0" dirty="0">
                <a:latin typeface="ArialMT"/>
              </a:rPr>
              <a:t> </a:t>
            </a:r>
            <a:r>
              <a:rPr lang="en-CA" sz="1800" dirty="0">
                <a:solidFill>
                  <a:schemeClr val="tx2"/>
                </a:solidFill>
              </a:rPr>
              <a:t>release</a:t>
            </a:r>
            <a:r>
              <a:rPr lang="en-CA" sz="1800" b="0" i="1" u="none" strike="noStrike" baseline="0" dirty="0">
                <a:latin typeface="Arial-ItalicMT"/>
              </a:rPr>
              <a:t> </a:t>
            </a:r>
            <a:r>
              <a:rPr lang="en-CA" sz="1800" b="0" i="0" u="none" strike="noStrike" baseline="0" dirty="0">
                <a:latin typeface="ArialMT"/>
              </a:rPr>
              <a:t>the intrinsic lock when it's done with an object.</a:t>
            </a:r>
          </a:p>
          <a:p>
            <a:pPr algn="l"/>
            <a:endParaRPr lang="en-CA" sz="1800" b="0" i="0" u="none" strike="noStrike" baseline="0" dirty="0"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latin typeface="ArialMT"/>
              </a:rPr>
              <a:t>A thread is said to </a:t>
            </a:r>
            <a:r>
              <a:rPr lang="en-CA" sz="1800" dirty="0">
                <a:solidFill>
                  <a:schemeClr val="tx2"/>
                </a:solidFill>
              </a:rPr>
              <a:t>own an object’s intrinsic lock </a:t>
            </a:r>
            <a:r>
              <a:rPr lang="en-CA" sz="1800" b="0" i="0" u="none" strike="noStrike" baseline="0" dirty="0">
                <a:latin typeface="ArialMT"/>
              </a:rPr>
              <a:t>from the time it </a:t>
            </a:r>
            <a:r>
              <a:rPr lang="en-CA" sz="1800" b="0" i="0" u="none" strike="noStrike" baseline="0">
                <a:latin typeface="ArialMT"/>
              </a:rPr>
              <a:t>acquires until </a:t>
            </a:r>
            <a:r>
              <a:rPr lang="en-CA" sz="1800" b="0" i="0" u="none" strike="noStrike" baseline="0" dirty="0">
                <a:latin typeface="ArialMT"/>
              </a:rPr>
              <a:t>the point it releases that</a:t>
            </a:r>
            <a:r>
              <a:rPr lang="en-CA" sz="1800" dirty="0">
                <a:latin typeface="ArialMT"/>
              </a:rPr>
              <a:t>.</a:t>
            </a:r>
          </a:p>
          <a:p>
            <a:pPr algn="l"/>
            <a:endParaRPr lang="en-CA" sz="1800" dirty="0">
              <a:solidFill>
                <a:schemeClr val="tx2"/>
              </a:solidFill>
              <a:latin typeface="ArialMT"/>
            </a:endParaRPr>
          </a:p>
          <a:p>
            <a:pPr algn="l"/>
            <a:r>
              <a:rPr lang="en-CA" sz="1800" dirty="0">
                <a:solidFill>
                  <a:schemeClr val="tx2"/>
                </a:solidFill>
                <a:latin typeface="ArialMT"/>
              </a:rPr>
              <a:t>A</a:t>
            </a:r>
            <a:r>
              <a:rPr lang="en-CA" sz="1800" dirty="0">
                <a:solidFill>
                  <a:schemeClr val="tx2"/>
                </a:solidFill>
              </a:rPr>
              <a:t>ny other threads will block when they attempt to acquire an object’s intrinsic lock, </a:t>
            </a:r>
            <a:r>
              <a:rPr lang="en-CA" sz="1800" dirty="0">
                <a:latin typeface="ArialMT"/>
              </a:rPr>
              <a:t>if that lock is currently owned by another thread.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Threads Synchronization In Java - </a:t>
            </a:r>
            <a:r>
              <a:rPr lang="en-CA" sz="2800" b="1" dirty="0">
                <a:solidFill>
                  <a:schemeClr val="tx2"/>
                </a:solidFill>
              </a:rPr>
              <a:t>Intrinsic </a:t>
            </a:r>
            <a:r>
              <a:rPr lang="en-CA" sz="2800" b="1" dirty="0"/>
              <a:t>L</a:t>
            </a:r>
            <a:r>
              <a:rPr lang="en-CA" sz="2800" b="1" dirty="0">
                <a:solidFill>
                  <a:schemeClr val="tx2"/>
                </a:solidFill>
              </a:rPr>
              <a:t>ock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33450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1131590"/>
            <a:ext cx="8874731" cy="3744416"/>
          </a:xfrm>
        </p:spPr>
        <p:txBody>
          <a:bodyPr>
            <a:noAutofit/>
          </a:bodyPr>
          <a:lstStyle/>
          <a:p>
            <a:pPr algn="l"/>
            <a:r>
              <a:rPr lang="en-CA" sz="1800" b="0" i="0" u="none" strike="noStrike" baseline="0" dirty="0">
                <a:latin typeface="ArialMT"/>
              </a:rPr>
              <a:t>When a thread invokes a </a:t>
            </a:r>
            <a:r>
              <a:rPr lang="en-CA" sz="1800" dirty="0">
                <a:solidFill>
                  <a:schemeClr val="tx2"/>
                </a:solidFill>
              </a:rPr>
              <a:t>synchronized method</a:t>
            </a:r>
            <a:r>
              <a:rPr lang="en-CA" sz="1800" b="0" i="0" u="none" strike="noStrike" baseline="0" dirty="0">
                <a:latin typeface="ArialMT"/>
              </a:rPr>
              <a:t>, it </a:t>
            </a:r>
            <a:r>
              <a:rPr lang="en-CA" sz="1800" dirty="0">
                <a:solidFill>
                  <a:schemeClr val="tx2"/>
                </a:solidFill>
              </a:rPr>
              <a:t>automatically acquires </a:t>
            </a:r>
            <a:r>
              <a:rPr lang="en-CA" sz="1800" b="0" i="0" u="none" strike="noStrike" baseline="0" dirty="0">
                <a:latin typeface="ArialMT"/>
              </a:rPr>
              <a:t>the intrinsic lock for that method's object.</a:t>
            </a:r>
          </a:p>
          <a:p>
            <a:pPr algn="l"/>
            <a:endParaRPr lang="en-CA" sz="1800" b="0" i="0" u="none" strike="noStrike" baseline="0" dirty="0"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latin typeface="ArialMT"/>
              </a:rPr>
              <a:t>In a </a:t>
            </a:r>
            <a:r>
              <a:rPr lang="en-CA" sz="1800" dirty="0">
                <a:solidFill>
                  <a:schemeClr val="tx2"/>
                </a:solidFill>
              </a:rPr>
              <a:t>synchronized</a:t>
            </a:r>
            <a:r>
              <a:rPr lang="en-CA" sz="1800" b="0" i="0" u="none" strike="noStrike" baseline="0" dirty="0">
                <a:latin typeface="ArialMT"/>
              </a:rPr>
              <a:t> method, the thread releases the acquired lock </a:t>
            </a:r>
            <a:r>
              <a:rPr lang="en-CA" sz="1800" dirty="0">
                <a:solidFill>
                  <a:schemeClr val="tx2"/>
                </a:solidFill>
              </a:rPr>
              <a:t>when the method returns.</a:t>
            </a:r>
          </a:p>
          <a:p>
            <a:pPr algn="l"/>
            <a:endParaRPr lang="en-CA" sz="1800" dirty="0">
              <a:latin typeface="ArialMT"/>
            </a:endParaRPr>
          </a:p>
          <a:p>
            <a:pPr algn="l"/>
            <a:r>
              <a:rPr lang="en-CA" sz="1800" dirty="0">
                <a:solidFill>
                  <a:schemeClr val="tx2"/>
                </a:solidFill>
              </a:rPr>
              <a:t>Synchronized statements </a:t>
            </a:r>
            <a:r>
              <a:rPr lang="en-CA" sz="1800" b="0" i="0" u="none" strike="noStrike" baseline="0" dirty="0">
                <a:latin typeface="ArialMT"/>
              </a:rPr>
              <a:t>must specify the object that provides the intrinsic lock.</a:t>
            </a:r>
          </a:p>
          <a:p>
            <a:pPr algn="l"/>
            <a:endParaRPr lang="en-CA" sz="1800" b="0" i="0" u="none" strike="noStrike" baseline="0" dirty="0"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latin typeface="ArialMT"/>
              </a:rPr>
              <a:t>In a synchronized statements, the thread releases the acquired lock </a:t>
            </a:r>
            <a:r>
              <a:rPr lang="en-CA" sz="1800" dirty="0">
                <a:solidFill>
                  <a:schemeClr val="tx2"/>
                </a:solidFill>
              </a:rPr>
              <a:t>when the last statement is executed.</a:t>
            </a:r>
          </a:p>
          <a:p>
            <a:pPr algn="l"/>
            <a:endParaRPr lang="en-CA" sz="1800" dirty="0">
              <a:solidFill>
                <a:schemeClr val="tx2"/>
              </a:solidFill>
            </a:endParaRPr>
          </a:p>
          <a:p>
            <a:r>
              <a:rPr lang="en-US" sz="1800" dirty="0"/>
              <a:t>Check </a:t>
            </a:r>
            <a:r>
              <a:rPr lang="en-US" sz="1800" dirty="0">
                <a:solidFill>
                  <a:schemeClr val="tx2"/>
                </a:solidFill>
              </a:rPr>
              <a:t>SynThread.java </a:t>
            </a:r>
            <a:r>
              <a:rPr lang="en-US" sz="1800" dirty="0">
                <a:latin typeface="ArialMT"/>
              </a:rPr>
              <a:t>and</a:t>
            </a:r>
            <a:r>
              <a:rPr lang="en-US" sz="1800" dirty="0">
                <a:solidFill>
                  <a:schemeClr val="tx2"/>
                </a:solidFill>
              </a:rPr>
              <a:t> BankCredit.java.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Threads Synchronization in Java - </a:t>
            </a:r>
            <a:r>
              <a:rPr lang="en-CA" sz="2800" b="1" dirty="0">
                <a:solidFill>
                  <a:schemeClr val="tx2"/>
                </a:solidFill>
              </a:rPr>
              <a:t>synchronized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99882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0C7706F-49F9-4C7D-A1B2-C45FF696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42331"/>
            <a:ext cx="6025215" cy="3743325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540" y="267494"/>
            <a:ext cx="907300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/>
              <a:t>Threads Synchronization in Java – Synchronized vs. Unsynchronized Parts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21908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987574"/>
            <a:ext cx="8874731" cy="3960440"/>
          </a:xfrm>
        </p:spPr>
        <p:txBody>
          <a:bodyPr>
            <a:no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Liveness problems </a:t>
            </a:r>
            <a:r>
              <a:rPr lang="en-CA" sz="1600" dirty="0">
                <a:latin typeface="ArialMT"/>
              </a:rPr>
              <a:t>could happen while running a </a:t>
            </a:r>
            <a:r>
              <a:rPr lang="en-CA" sz="1600" b="0" i="0" u="none" strike="noStrike" baseline="0" dirty="0">
                <a:latin typeface="ArialMT"/>
              </a:rPr>
              <a:t>concurrent application:</a:t>
            </a:r>
            <a:endParaRPr lang="en-CA" sz="1600" dirty="0"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CA" sz="1600" b="0" i="0" u="none" strike="noStrike" baseline="0" dirty="0">
                <a:latin typeface="ArialMT"/>
              </a:rPr>
              <a:t>When </a:t>
            </a:r>
            <a:r>
              <a:rPr lang="en-CA" sz="1600" dirty="0">
                <a:solidFill>
                  <a:schemeClr val="tx2"/>
                </a:solidFill>
              </a:rPr>
              <a:t>two or more threads are blocked forever, waiting for each other</a:t>
            </a:r>
            <a:r>
              <a:rPr lang="en-CA" sz="1600" b="0" i="0" u="none" strike="noStrike" baseline="0" dirty="0">
                <a:latin typeface="ArialMT"/>
              </a:rPr>
              <a:t>, we define the liveness problem as being a </a:t>
            </a:r>
            <a:r>
              <a:rPr lang="en-CA" sz="1600" dirty="0">
                <a:solidFill>
                  <a:schemeClr val="tx2"/>
                </a:solidFill>
              </a:rPr>
              <a:t>deadlock</a:t>
            </a:r>
            <a:r>
              <a:rPr lang="en-CA" sz="1600" i="1" dirty="0">
                <a:solidFill>
                  <a:schemeClr val="tx2"/>
                </a:solidFill>
                <a:latin typeface="Arial-ItalicMT"/>
              </a:rPr>
              <a:t> </a:t>
            </a:r>
            <a:r>
              <a:rPr lang="en-CA" sz="1600" dirty="0">
                <a:latin typeface="ArialMT"/>
              </a:rPr>
              <a:t>(Check</a:t>
            </a:r>
            <a:r>
              <a:rPr lang="en-US" sz="1600" dirty="0">
                <a:latin typeface="ArialMT"/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Deadlock.java</a:t>
            </a:r>
            <a:r>
              <a:rPr lang="en-US" sz="1600" dirty="0"/>
              <a:t>.)</a:t>
            </a:r>
            <a:endParaRPr lang="en-CA" sz="1600" b="0" i="1" u="none" strike="noStrike" baseline="0" dirty="0">
              <a:latin typeface="Arial-ItalicMT"/>
            </a:endParaRPr>
          </a:p>
          <a:p>
            <a:pPr marL="342900" indent="-342900" algn="l">
              <a:buFont typeface="+mj-lt"/>
              <a:buAutoNum type="arabicPeriod"/>
            </a:pPr>
            <a:endParaRPr lang="en-CA" sz="1600" i="1" dirty="0">
              <a:latin typeface="Arial-Italic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CA" sz="1600" dirty="0">
                <a:solidFill>
                  <a:schemeClr val="tx2"/>
                </a:solidFill>
              </a:rPr>
              <a:t>Starvation</a:t>
            </a:r>
            <a:r>
              <a:rPr lang="en-CA" sz="1600" b="0" i="1" u="none" strike="noStrike" baseline="0" dirty="0">
                <a:latin typeface="Arial-ItalicMT"/>
              </a:rPr>
              <a:t> </a:t>
            </a:r>
            <a:r>
              <a:rPr lang="en-CA" sz="1600" b="0" i="0" u="none" strike="noStrike" baseline="0" dirty="0">
                <a:latin typeface="ArialMT"/>
              </a:rPr>
              <a:t>describes a situation where </a:t>
            </a:r>
            <a:r>
              <a:rPr lang="en-CA" sz="1600" dirty="0">
                <a:solidFill>
                  <a:schemeClr val="tx2"/>
                </a:solidFill>
              </a:rPr>
              <a:t>a thread is unable to gain access to shared resources and is unable to make progress (for ever!)</a:t>
            </a:r>
          </a:p>
          <a:p>
            <a:pPr marL="342900" indent="-342900" algn="l">
              <a:buFont typeface="+mj-lt"/>
              <a:buAutoNum type="arabicPeriod"/>
            </a:pPr>
            <a:endParaRPr lang="en-CA" sz="1600" i="1" dirty="0">
              <a:latin typeface="Arial-Italic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CA" sz="1600" b="0" i="0" u="none" strike="noStrike" baseline="0" dirty="0">
                <a:latin typeface="ArialMT"/>
              </a:rPr>
              <a:t>A thread often acts in response to the action of another thread. </a:t>
            </a:r>
            <a:r>
              <a:rPr lang="en-CA" sz="1600" dirty="0">
                <a:solidFill>
                  <a:schemeClr val="tx2"/>
                </a:solidFill>
              </a:rPr>
              <a:t>If the other thread's action is also a response to the action of another thread, then </a:t>
            </a:r>
            <a:r>
              <a:rPr lang="en-CA" sz="1600" dirty="0" err="1">
                <a:solidFill>
                  <a:schemeClr val="tx2"/>
                </a:solidFill>
              </a:rPr>
              <a:t>livelock</a:t>
            </a:r>
            <a:r>
              <a:rPr lang="en-CA" sz="1600" dirty="0">
                <a:solidFill>
                  <a:schemeClr val="tx2"/>
                </a:solidFill>
              </a:rPr>
              <a:t> may result</a:t>
            </a:r>
            <a:r>
              <a:rPr lang="en-CA" sz="1600" b="0" i="0" u="none" strike="noStrike" baseline="0" dirty="0">
                <a:latin typeface="ArialMT"/>
              </a:rPr>
              <a:t>. </a:t>
            </a:r>
            <a:r>
              <a:rPr lang="en-CA" sz="1600" dirty="0">
                <a:latin typeface="ArialMT"/>
              </a:rPr>
              <a:t>Note that in a deadlock, threads are blocked </a:t>
            </a:r>
            <a:r>
              <a:rPr lang="en-CA" sz="1600" dirty="0">
                <a:solidFill>
                  <a:schemeClr val="tx2"/>
                </a:solidFill>
              </a:rPr>
              <a:t>while in </a:t>
            </a:r>
            <a:r>
              <a:rPr lang="en-CA" sz="1600" dirty="0" err="1">
                <a:solidFill>
                  <a:schemeClr val="tx2"/>
                </a:solidFill>
              </a:rPr>
              <a:t>livelock</a:t>
            </a:r>
            <a:r>
              <a:rPr lang="en-CA" sz="1600" dirty="0">
                <a:solidFill>
                  <a:schemeClr val="tx2"/>
                </a:solidFill>
              </a:rPr>
              <a:t>, threads are alive but stuck</a:t>
            </a:r>
            <a:r>
              <a:rPr lang="en-CA" sz="1600" dirty="0">
                <a:latin typeface="ArialMT"/>
              </a:rPr>
              <a:t>!</a:t>
            </a:r>
          </a:p>
          <a:p>
            <a:pPr algn="l"/>
            <a:endParaRPr lang="en-CA" sz="1600" dirty="0">
              <a:latin typeface="ArialMT"/>
            </a:endParaRPr>
          </a:p>
          <a:p>
            <a:pPr algn="l"/>
            <a:r>
              <a:rPr lang="en-CA" sz="1600" b="0" i="0" u="none" strike="noStrike" baseline="0" dirty="0">
                <a:latin typeface="ArialMT"/>
              </a:rPr>
              <a:t>Common Solutions to liveness problems: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CA" sz="1600" b="0" i="0" u="none" strike="noStrike" baseline="0" dirty="0">
                <a:latin typeface="ArialMT"/>
              </a:rPr>
              <a:t>Immutable Objects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CA" sz="1600" b="0" i="0" u="none" strike="noStrike" baseline="0" dirty="0">
                <a:latin typeface="ArialMT"/>
              </a:rPr>
              <a:t>High Level Concurrency</a:t>
            </a: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Threads Synchronization in Java - </a:t>
            </a:r>
            <a:r>
              <a:rPr lang="en-CA" sz="2800" b="1" dirty="0">
                <a:solidFill>
                  <a:schemeClr val="tx2"/>
                </a:solidFill>
              </a:rPr>
              <a:t>Liveness problems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13326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079054"/>
            <a:ext cx="8874731" cy="3744416"/>
          </a:xfrm>
        </p:spPr>
        <p:txBody>
          <a:bodyPr>
            <a:noAutofit/>
          </a:bodyPr>
          <a:lstStyle/>
          <a:p>
            <a:pPr algn="l"/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Threads </a:t>
            </a:r>
            <a:r>
              <a:rPr lang="en-CA" sz="1800" dirty="0">
                <a:solidFill>
                  <a:schemeClr val="tx2"/>
                </a:solidFill>
              </a:rPr>
              <a:t>must coordinate their actions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(they must work together,) hence </a:t>
            </a:r>
            <a:r>
              <a:rPr lang="en-CA" sz="1800" dirty="0">
                <a:solidFill>
                  <a:schemeClr val="tx2"/>
                </a:solidFill>
              </a:rPr>
              <a:t>guarded block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is the most common coordination mechanism for threads coordination.</a:t>
            </a:r>
          </a:p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The guarded block uses three methods form </a:t>
            </a:r>
            <a:r>
              <a:rPr lang="en-CA" sz="1800" dirty="0">
                <a:solidFill>
                  <a:schemeClr val="tx2"/>
                </a:solidFill>
              </a:rPr>
              <a:t>Object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class.</a:t>
            </a:r>
          </a:p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r>
              <a:rPr lang="en-CA" sz="1800" dirty="0">
                <a:solidFill>
                  <a:schemeClr val="tx2"/>
                </a:solidFill>
              </a:rPr>
              <a:t>wait() </a:t>
            </a:r>
            <a:r>
              <a:rPr lang="en-CA" sz="1800" dirty="0">
                <a:solidFill>
                  <a:srgbClr val="000000"/>
                </a:solidFill>
                <a:latin typeface="ArialMT"/>
              </a:rPr>
              <a:t>ca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uses the current thread to wait until another thread invokes the </a:t>
            </a:r>
            <a:r>
              <a:rPr lang="en-CA" sz="1800" dirty="0">
                <a:solidFill>
                  <a:schemeClr val="tx2"/>
                </a:solidFill>
              </a:rPr>
              <a:t>notify()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method or </a:t>
            </a:r>
            <a:r>
              <a:rPr lang="en-CA" sz="1800" dirty="0" err="1">
                <a:solidFill>
                  <a:schemeClr val="tx2"/>
                </a:solidFill>
              </a:rPr>
              <a:t>notifyAll</a:t>
            </a:r>
            <a:r>
              <a:rPr lang="en-CA" sz="1800" dirty="0">
                <a:solidFill>
                  <a:schemeClr val="tx2"/>
                </a:solidFill>
              </a:rPr>
              <a:t>()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method for this object. </a:t>
            </a:r>
            <a:r>
              <a:rPr lang="en-CA" sz="1800" dirty="0">
                <a:solidFill>
                  <a:schemeClr val="tx2"/>
                </a:solidFill>
              </a:rPr>
              <a:t>It makes a thread wait and places the invoking thread on the monitor’s waiting list until some conditions are satisfied</a:t>
            </a:r>
            <a:r>
              <a:rPr lang="en-CA" sz="1800" b="0" i="0" u="none" strike="noStrike" baseline="0" dirty="0">
                <a:latin typeface="ArialMT"/>
              </a:rPr>
              <a:t>.</a:t>
            </a:r>
          </a:p>
          <a:p>
            <a:endParaRPr lang="en-CA" sz="1800" b="0" i="0" u="none" strike="noStrike" baseline="0" dirty="0">
              <a:latin typeface="ArialMT"/>
            </a:endParaRP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When </a:t>
            </a:r>
            <a:r>
              <a:rPr lang="en-CA" sz="1800" dirty="0">
                <a:solidFill>
                  <a:schemeClr val="tx2"/>
                </a:solidFill>
              </a:rPr>
              <a:t>wait()</a:t>
            </a:r>
            <a:r>
              <a:rPr lang="en-CA" sz="1800" b="1" dirty="0">
                <a:solidFill>
                  <a:srgbClr val="0000CD"/>
                </a:solidFill>
                <a:latin typeface="CourierNewPS-BoldMT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is invoked, the invoking thread </a:t>
            </a:r>
            <a:r>
              <a:rPr lang="en-CA" sz="1800" dirty="0">
                <a:solidFill>
                  <a:schemeClr val="tx2"/>
                </a:solidFill>
              </a:rPr>
              <a:t>releases the lock and suspends its execution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. Note that you </a:t>
            </a:r>
            <a:r>
              <a:rPr lang="en-CA" sz="1800" dirty="0">
                <a:solidFill>
                  <a:schemeClr val="tx2"/>
                </a:solidFill>
              </a:rPr>
              <a:t>should always invoke wait() inside a loop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that continuously checks for the condition being waited on </a:t>
            </a:r>
            <a:r>
              <a:rPr lang="en-US" sz="1800" dirty="0"/>
              <a:t>(check </a:t>
            </a:r>
            <a:r>
              <a:rPr lang="en-CA" sz="1800" dirty="0">
                <a:solidFill>
                  <a:schemeClr val="tx2"/>
                </a:solidFill>
              </a:rPr>
              <a:t>BeCarefulAboutWait.java</a:t>
            </a:r>
            <a:r>
              <a:rPr lang="en-CA" sz="1600" dirty="0"/>
              <a:t>).</a:t>
            </a:r>
            <a:endParaRPr lang="en-US" sz="1800" dirty="0"/>
          </a:p>
          <a:p>
            <a:pPr algn="l"/>
            <a:endParaRPr lang="en-CA" sz="1800" dirty="0">
              <a:solidFill>
                <a:srgbClr val="000000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Guarded Blocks - Introduction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071813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17858</TotalTime>
  <Words>1025</Words>
  <Application>Microsoft Office PowerPoint</Application>
  <PresentationFormat>On-screen Show (16:9)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Arial-ItalicMT</vt:lpstr>
      <vt:lpstr>ArialMT</vt:lpstr>
      <vt:lpstr>Calibri</vt:lpstr>
      <vt:lpstr>Courier New</vt:lpstr>
      <vt:lpstr>CourierNewPS-BoldMT</vt:lpstr>
      <vt:lpstr>Franklin Gothic Demi</vt:lpstr>
      <vt:lpstr>MS-PGothic</vt:lpstr>
      <vt:lpstr>TimesNewRomanPSMT</vt:lpstr>
      <vt:lpstr>Webdings</vt:lpstr>
      <vt:lpstr>Wingdings</vt:lpstr>
      <vt:lpstr>Clarity</vt:lpstr>
      <vt:lpstr>Introduction to Java for C++ Programmers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Reza</cp:lastModifiedBy>
  <cp:revision>897</cp:revision>
  <dcterms:created xsi:type="dcterms:W3CDTF">2016-05-30T19:06:58Z</dcterms:created>
  <dcterms:modified xsi:type="dcterms:W3CDTF">2020-07-18T16:21:29Z</dcterms:modified>
</cp:coreProperties>
</file>