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60" r:id="rId5"/>
    <p:sldId id="262" r:id="rId6"/>
    <p:sldId id="264" r:id="rId7"/>
    <p:sldId id="265" r:id="rId8"/>
    <p:sldId id="261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49"/>
  </p:normalViewPr>
  <p:slideViewPr>
    <p:cSldViewPr snapToGrid="0" snapToObjects="1">
      <p:cViewPr varScale="1">
        <p:scale>
          <a:sx n="85" d="100"/>
          <a:sy n="85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CB58-40CE-3546-B3F5-AE8D7DBA6E19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C130-ADF0-9C4C-8CB8-4A5E6CDFEF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768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CB58-40CE-3546-B3F5-AE8D7DBA6E19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C130-ADF0-9C4C-8CB8-4A5E6CDFEF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6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CB58-40CE-3546-B3F5-AE8D7DBA6E19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C130-ADF0-9C4C-8CB8-4A5E6CDFEF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14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CB58-40CE-3546-B3F5-AE8D7DBA6E19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C130-ADF0-9C4C-8CB8-4A5E6CDFEF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00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CB58-40CE-3546-B3F5-AE8D7DBA6E19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C130-ADF0-9C4C-8CB8-4A5E6CDFEF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189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CB58-40CE-3546-B3F5-AE8D7DBA6E19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C130-ADF0-9C4C-8CB8-4A5E6CDFEF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31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CB58-40CE-3546-B3F5-AE8D7DBA6E19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C130-ADF0-9C4C-8CB8-4A5E6CDFEF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970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CB58-40CE-3546-B3F5-AE8D7DBA6E19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C130-ADF0-9C4C-8CB8-4A5E6CDFEF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86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CB58-40CE-3546-B3F5-AE8D7DBA6E19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C130-ADF0-9C4C-8CB8-4A5E6CDFEF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091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CB58-40CE-3546-B3F5-AE8D7DBA6E19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C130-ADF0-9C4C-8CB8-4A5E6CDFEF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27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CB58-40CE-3546-B3F5-AE8D7DBA6E19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C130-ADF0-9C4C-8CB8-4A5E6CDFEF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399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9CB58-40CE-3546-B3F5-AE8D7DBA6E19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C130-ADF0-9C4C-8CB8-4A5E6CDFEF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94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.netfilter.org/iptables/" TargetMode="External"/><Relationship Id="rId3" Type="http://schemas.openxmlformats.org/officeDocument/2006/relationships/hyperlink" Target="https://www.snort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互联网络体系结构及其安全课程大作业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2018/11/1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23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课程大</a:t>
            </a:r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人一组（共</a:t>
            </a:r>
            <a:r>
              <a:rPr kumimoji="1" lang="en-US" altLang="zh-CN" dirty="0" smtClean="0"/>
              <a:t>29</a:t>
            </a:r>
            <a:r>
              <a:rPr kumimoji="1" lang="zh-CN" altLang="en-US" dirty="0" smtClean="0"/>
              <a:t>人，</a:t>
            </a:r>
            <a:r>
              <a:rPr kumimoji="1" lang="zh-CN" altLang="en-US" dirty="0" smtClean="0"/>
              <a:t>其中</a:t>
            </a:r>
            <a:r>
              <a:rPr kumimoji="1" lang="zh-CN" altLang="en-US" dirty="0" smtClean="0"/>
              <a:t>一组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人）</a:t>
            </a:r>
          </a:p>
          <a:p>
            <a:r>
              <a:rPr kumimoji="1" lang="zh-CN" altLang="en-US" b="1" dirty="0" smtClean="0"/>
              <a:t>开题 </a:t>
            </a:r>
            <a:r>
              <a:rPr kumimoji="1" lang="en-US" altLang="zh-CN" b="1" dirty="0" err="1" smtClean="0"/>
              <a:t>ppt</a:t>
            </a:r>
            <a:r>
              <a:rPr kumimoji="1" lang="zh-CN" altLang="en-US" b="1" dirty="0" smtClean="0"/>
              <a:t>汇报时间：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第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9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周（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11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月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15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号）</a:t>
            </a:r>
          </a:p>
          <a:p>
            <a:r>
              <a:rPr kumimoji="1" lang="zh-CN" altLang="en-US" dirty="0"/>
              <a:t>初步定于</a:t>
            </a:r>
            <a:r>
              <a:rPr kumimoji="1" lang="zh-CN" altLang="en-US" dirty="0" smtClean="0"/>
              <a:t>最终</a:t>
            </a:r>
            <a:r>
              <a:rPr kumimoji="1" lang="en-US" altLang="zh-CN" dirty="0" err="1" smtClean="0"/>
              <a:t>ppt</a:t>
            </a:r>
            <a:r>
              <a:rPr kumimoji="1" lang="zh-CN" altLang="en-US" dirty="0" smtClean="0"/>
              <a:t>汇报时间第</a:t>
            </a:r>
            <a:r>
              <a:rPr kumimoji="1" lang="en-US" altLang="zh-CN" dirty="0" smtClean="0"/>
              <a:t>15-16</a:t>
            </a:r>
            <a:r>
              <a:rPr kumimoji="1" lang="zh-CN" altLang="en-US" dirty="0" smtClean="0"/>
              <a:t>周，大作业书面报告：第</a:t>
            </a:r>
            <a:r>
              <a:rPr kumimoji="1" lang="en-US" altLang="zh-CN" dirty="0" smtClean="0"/>
              <a:t>17-18</a:t>
            </a:r>
            <a:r>
              <a:rPr kumimoji="1" lang="zh-CN" altLang="en-US" dirty="0" smtClean="0"/>
              <a:t>周</a:t>
            </a:r>
          </a:p>
          <a:p>
            <a:endParaRPr kumimoji="1" lang="zh-CN" altLang="en-US" dirty="0"/>
          </a:p>
          <a:p>
            <a:pPr marL="228600" lvl="1">
              <a:spcBef>
                <a:spcPts val="1000"/>
              </a:spcBef>
            </a:pPr>
            <a:r>
              <a:rPr kumimoji="1" lang="zh-CN" altLang="en-US" sz="2800" dirty="0"/>
              <a:t>下周进行</a:t>
            </a:r>
            <a:r>
              <a:rPr kumimoji="1" lang="en-US" altLang="zh-CN" sz="2800" dirty="0"/>
              <a:t>P4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NFV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OVS</a:t>
            </a:r>
            <a:r>
              <a:rPr kumimoji="1" lang="zh-CN" altLang="en-US" sz="2800" dirty="0"/>
              <a:t>、</a:t>
            </a:r>
            <a:r>
              <a:rPr kumimoji="1" lang="en-US" altLang="zh-CN" sz="2800" dirty="0" err="1"/>
              <a:t>mininet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floodlight</a:t>
            </a:r>
            <a:r>
              <a:rPr kumimoji="1" lang="zh-CN" altLang="en-US" sz="2800" dirty="0"/>
              <a:t>等工具</a:t>
            </a:r>
            <a:r>
              <a:rPr kumimoji="1" lang="zh-CN" altLang="en-US" sz="2800" dirty="0"/>
              <a:t>介绍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8160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题目</a:t>
            </a:r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P4</a:t>
            </a:r>
            <a:r>
              <a:rPr kumimoji="1" lang="zh-CN" altLang="en-US" dirty="0" smtClean="0"/>
              <a:t>语言实现数据中心场景交换机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5930" y="1690687"/>
            <a:ext cx="10689022" cy="5845229"/>
          </a:xfrm>
        </p:spPr>
        <p:txBody>
          <a:bodyPr>
            <a:normAutofit fontScale="62500" lnSpcReduction="20000"/>
          </a:bodyPr>
          <a:lstStyle/>
          <a:p>
            <a:r>
              <a:rPr kumimoji="1" lang="zh-CN" altLang="en-US" sz="4000" dirty="0" smtClean="0"/>
              <a:t>背景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200" dirty="0" smtClean="0"/>
              <a:t>         </a:t>
            </a:r>
            <a:r>
              <a:rPr lang="en-US" altLang="zh-CN" sz="3200" dirty="0" smtClean="0"/>
              <a:t>P4</a:t>
            </a:r>
            <a:r>
              <a:rPr lang="zh-CN" altLang="en-US" sz="3200" dirty="0" smtClean="0"/>
              <a:t>是一种用于编写可编程数据平面程序的领域特定语言，使管理员能够灵活地定义可编程网络设备的数据包处理行为，具有协议无关性、跨平台性、灵活性的特点。传统交换机典型功能有 </a:t>
            </a:r>
            <a:r>
              <a:rPr lang="en-US" altLang="zh-CN" sz="3200" dirty="0" smtClean="0"/>
              <a:t>Basic L2 Switching(Flooding, learning and STP),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Basic L3 Routing (</a:t>
            </a:r>
            <a:r>
              <a:rPr lang="en-US" altLang="zh-CN" sz="3200" dirty="0"/>
              <a:t>IPv4 and IPv6)</a:t>
            </a:r>
            <a:r>
              <a:rPr lang="zh-CN" altLang="en-US" sz="3200" dirty="0"/>
              <a:t> 和 </a:t>
            </a:r>
            <a:r>
              <a:rPr lang="en-US" altLang="zh-CN" sz="3200" dirty="0"/>
              <a:t>Basic ACL(MAC and IP ACLs)</a:t>
            </a:r>
            <a:r>
              <a:rPr lang="zh-CN" altLang="en-US" sz="3200" dirty="0"/>
              <a:t>等</a:t>
            </a:r>
            <a:r>
              <a:rPr lang="zh-CN" altLang="en-US" sz="3200" dirty="0" smtClean="0"/>
              <a:t>。近年来数据</a:t>
            </a:r>
            <a:r>
              <a:rPr lang="zh-CN" altLang="en-US" sz="3200" dirty="0"/>
              <a:t>中心作为云计算等的基础设施，其承载业务</a:t>
            </a:r>
            <a:r>
              <a:rPr lang="en-US" altLang="zh-CN" sz="3200" dirty="0"/>
              <a:t>(big</a:t>
            </a:r>
            <a:r>
              <a:rPr lang="zh-CN" altLang="en-US" sz="3200" dirty="0"/>
              <a:t> </a:t>
            </a:r>
            <a:r>
              <a:rPr lang="en-US" altLang="zh-CN" sz="3200" dirty="0"/>
              <a:t>data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application</a:t>
            </a:r>
            <a:r>
              <a:rPr lang="en-US" altLang="zh-CN" sz="3200" dirty="0"/>
              <a:t>,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multi-tenant </a:t>
            </a:r>
            <a:r>
              <a:rPr lang="en-US" altLang="zh-CN" sz="3200" dirty="0"/>
              <a:t>s</a:t>
            </a:r>
            <a:r>
              <a:rPr lang="en-US" altLang="zh-CN" sz="3200" dirty="0" smtClean="0"/>
              <a:t>ervice</a:t>
            </a:r>
            <a:r>
              <a:rPr lang="mr-IN" altLang="zh-CN" sz="3200" dirty="0" smtClean="0"/>
              <a:t>…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对数据中心内的交换机提出了更多的需求。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sz="2000" dirty="0"/>
          </a:p>
          <a:p>
            <a:r>
              <a:rPr kumimoji="1" lang="zh-CN" altLang="en-US" sz="4000" dirty="0" smtClean="0"/>
              <a:t>题目参考</a:t>
            </a:r>
            <a:r>
              <a:rPr lang="en-US" altLang="zh-CN" sz="4000" dirty="0" smtClean="0"/>
              <a:t> </a:t>
            </a:r>
            <a:endParaRPr lang="zh-CN" altLang="en-US" sz="4000" dirty="0" smtClean="0"/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sz="2000" dirty="0" smtClean="0"/>
              <a:t>      </a:t>
            </a:r>
            <a:r>
              <a:rPr kumimoji="1" lang="zh-CN" altLang="en-US" sz="3200" dirty="0" smtClean="0"/>
              <a:t>用</a:t>
            </a:r>
            <a:r>
              <a:rPr kumimoji="1" lang="en-US" altLang="zh-CN" sz="3200" dirty="0" smtClean="0"/>
              <a:t>P4</a:t>
            </a:r>
            <a:r>
              <a:rPr kumimoji="1" lang="zh-CN" altLang="en-US" sz="3200" dirty="0" smtClean="0"/>
              <a:t>语言重点实现数据中心场景交换机的功能，如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sz="3200" b="1" dirty="0"/>
              <a:t> </a:t>
            </a:r>
            <a:r>
              <a:rPr kumimoji="1" lang="zh-CN" altLang="en-US" sz="3200" b="1" dirty="0" smtClean="0"/>
              <a:t>    </a:t>
            </a:r>
            <a:r>
              <a:rPr lang="zh-CN" altLang="en-US" sz="3200" b="1" dirty="0" smtClean="0"/>
              <a:t>网络虚拟化（用于支持多租户和灵活虚拟机迁移）：</a:t>
            </a:r>
            <a:r>
              <a:rPr lang="en-US" altLang="zh-CN" sz="3200" dirty="0" smtClean="0"/>
              <a:t>Tunneling: VXLAN and NVGRE (including L2/L3 Gateway),</a:t>
            </a:r>
            <a:r>
              <a:rPr lang="zh-CN" altLang="en-US" sz="3200" dirty="0" smtClean="0"/>
              <a:t> </a:t>
            </a:r>
            <a:r>
              <a:rPr lang="en-US" altLang="zh-CN" sz="3200" dirty="0" err="1" smtClean="0"/>
              <a:t>Geneve</a:t>
            </a:r>
            <a:r>
              <a:rPr lang="en-US" altLang="zh-CN" sz="3200" dirty="0" smtClean="0"/>
              <a:t>, GRE and </a:t>
            </a:r>
            <a:r>
              <a:rPr lang="en-US" altLang="zh-CN" sz="3200" dirty="0" err="1" smtClean="0"/>
              <a:t>IPinIP</a:t>
            </a:r>
            <a:r>
              <a:rPr lang="en-US" altLang="zh-CN" sz="3200" dirty="0" smtClean="0"/>
              <a:t>;</a:t>
            </a:r>
            <a:r>
              <a:rPr lang="zh-CN" altLang="en-US" sz="3200" dirty="0" smtClean="0"/>
              <a:t>  </a:t>
            </a:r>
            <a:r>
              <a:rPr lang="en-US" altLang="zh-CN" sz="3200" dirty="0" smtClean="0"/>
              <a:t>MPLS: LER, LSR, IPVPN, VPLS, L2VPN</a:t>
            </a:r>
            <a:r>
              <a:rPr lang="zh-CN" altLang="en-US" sz="3200" dirty="0" smtClean="0"/>
              <a:t> 等</a:t>
            </a:r>
            <a:endParaRPr lang="en-US" altLang="zh-CN" sz="3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200" b="1" dirty="0" smtClean="0"/>
              <a:t>     </a:t>
            </a:r>
            <a:r>
              <a:rPr lang="en-US" altLang="zh-CN" sz="3200" b="1" dirty="0" err="1" smtClean="0"/>
              <a:t>Qos</a:t>
            </a:r>
            <a:r>
              <a:rPr lang="zh-CN" altLang="en-US" sz="3200" b="1" dirty="0" smtClean="0"/>
              <a:t>与数据平面测量（由数据中心流量特点决定）：</a:t>
            </a:r>
            <a:r>
              <a:rPr lang="en-US" altLang="zh-CN" sz="3200" dirty="0" smtClean="0"/>
              <a:t>Microburst</a:t>
            </a:r>
            <a:r>
              <a:rPr lang="zh-CN" altLang="en-US" sz="3200" dirty="0" smtClean="0"/>
              <a:t>微突发流量检测、流信息（分布、数目）统计、大象流检测、</a:t>
            </a:r>
            <a:r>
              <a:rPr lang="en-US" altLang="zh-CN" sz="3200" dirty="0" smtClean="0"/>
              <a:t>Advanced</a:t>
            </a:r>
            <a:r>
              <a:rPr lang="zh-CN" altLang="en-US" sz="3200" dirty="0" smtClean="0"/>
              <a:t> 流调度算法等等</a:t>
            </a:r>
            <a:endParaRPr kumimoji="1" lang="zh-CN" altLang="en-US" sz="3200" dirty="0" smtClean="0"/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sz="3200" b="1" dirty="0" smtClean="0"/>
              <a:t>并思考总结是否交换机的所有功能都能够用</a:t>
            </a:r>
            <a:r>
              <a:rPr kumimoji="1" lang="en-US" altLang="zh-CN" sz="3200" b="1" dirty="0" smtClean="0"/>
              <a:t>P4</a:t>
            </a:r>
            <a:r>
              <a:rPr kumimoji="1" lang="zh-CN" altLang="en-US" sz="3200" b="1" dirty="0" smtClean="0"/>
              <a:t>语言实现？</a:t>
            </a:r>
            <a:r>
              <a:rPr kumimoji="1" lang="en-US" altLang="zh-CN" sz="3200" b="1" dirty="0" smtClean="0"/>
              <a:t>P4</a:t>
            </a:r>
            <a:r>
              <a:rPr kumimoji="1" lang="zh-CN" altLang="en-US" sz="3200" b="1" dirty="0" smtClean="0"/>
              <a:t>语言和可编程交换机的优势和局限？</a:t>
            </a:r>
            <a:endParaRPr lang="zh-CN" altLang="en-US" sz="4500" b="1" dirty="0" smtClean="0"/>
          </a:p>
        </p:txBody>
      </p:sp>
    </p:spTree>
    <p:extLst>
      <p:ext uri="{BB962C8B-B14F-4D97-AF65-F5344CB8AC3E}">
        <p14:creationId xmlns:p14="http://schemas.microsoft.com/office/powerpoint/2010/main" val="131693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题目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利用</a:t>
            </a:r>
            <a:r>
              <a:rPr kumimoji="1" lang="en-US" altLang="zh-CN" dirty="0" smtClean="0"/>
              <a:t>SDN/NFV</a:t>
            </a:r>
            <a:r>
              <a:rPr kumimoji="1" lang="zh-CN" altLang="en-US" dirty="0" smtClean="0"/>
              <a:t>支撑网络安全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背景</a:t>
            </a:r>
          </a:p>
          <a:p>
            <a:pPr lvl="1"/>
            <a:r>
              <a:rPr kumimoji="1" lang="en-US" altLang="zh-CN" dirty="0" smtClean="0"/>
              <a:t>SDN</a:t>
            </a:r>
            <a:r>
              <a:rPr kumimoji="1" lang="zh-CN" altLang="en-US" dirty="0" smtClean="0"/>
              <a:t>带来了动态数据流管理、网络全局视图和网络可编程性，</a:t>
            </a:r>
            <a:r>
              <a:rPr kumimoji="1" lang="en-US" altLang="zh-CN" dirty="0" smtClean="0"/>
              <a:t>NFV</a:t>
            </a:r>
            <a:r>
              <a:rPr kumimoji="1" lang="zh-CN" altLang="en-US" dirty="0" smtClean="0"/>
              <a:t>增强了网络功能的弹性和灵活性。传统网络安全研究通常可以分为三类，</a:t>
            </a:r>
            <a:r>
              <a:rPr kumimoji="1" lang="en-US" altLang="zh-CN" dirty="0" smtClean="0"/>
              <a:t>SDN</a:t>
            </a:r>
            <a:r>
              <a:rPr kumimoji="1" lang="zh-CN" altLang="en-US" dirty="0" smtClean="0"/>
              <a:t>给这三类都带来很大的提升空间</a:t>
            </a:r>
          </a:p>
          <a:p>
            <a:pPr lvl="2"/>
            <a:r>
              <a:rPr kumimoji="1" lang="en-US" altLang="zh-CN" dirty="0" smtClean="0"/>
              <a:t>Prevention</a:t>
            </a:r>
            <a:r>
              <a:rPr kumimoji="1" lang="zh-CN" altLang="en-US" dirty="0" smtClean="0"/>
              <a:t>（预先定义访问规则，防止安全问题发生）</a:t>
            </a:r>
          </a:p>
          <a:p>
            <a:pPr lvl="2"/>
            <a:r>
              <a:rPr kumimoji="1" lang="en-US" altLang="zh-CN" dirty="0" smtClean="0"/>
              <a:t>detection</a:t>
            </a:r>
            <a:r>
              <a:rPr kumimoji="1" lang="zh-CN" altLang="en-US" dirty="0" smtClean="0"/>
              <a:t>（有效发现已经出现或即将出现的安全问题）</a:t>
            </a:r>
          </a:p>
          <a:p>
            <a:pPr lvl="2"/>
            <a:r>
              <a:rPr kumimoji="1" lang="en-US" altLang="zh-CN" dirty="0" smtClean="0"/>
              <a:t>mitigation</a:t>
            </a:r>
            <a:r>
              <a:rPr kumimoji="1" lang="zh-CN" altLang="en-US" dirty="0" smtClean="0"/>
              <a:t>（及时处理网络安全问题）</a:t>
            </a:r>
          </a:p>
          <a:p>
            <a:r>
              <a:rPr kumimoji="1" lang="zh-CN" altLang="en-US" dirty="0" smtClean="0"/>
              <a:t>题目参考</a:t>
            </a:r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SDN</a:t>
            </a:r>
            <a:r>
              <a:rPr kumimoji="1" lang="zh-CN" altLang="en-US" dirty="0" smtClean="0"/>
              <a:t>提供的监控能力和全局视图来动态检测安全问题，如</a:t>
            </a:r>
            <a:r>
              <a:rPr kumimoji="1" lang="en-US" altLang="zh-CN" dirty="0" err="1" smtClean="0"/>
              <a:t>DoS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attack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botnet</a:t>
            </a:r>
            <a:r>
              <a:rPr kumimoji="1" lang="zh-CN" altLang="en-US" dirty="0" smtClean="0"/>
              <a:t>，网络入侵等</a:t>
            </a:r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SDN</a:t>
            </a:r>
            <a:r>
              <a:rPr kumimoji="1" lang="zh-CN" altLang="en-US" dirty="0" smtClean="0"/>
              <a:t>的流控能力和</a:t>
            </a:r>
            <a:r>
              <a:rPr kumimoji="1" lang="en-US" altLang="zh-CN" dirty="0" smtClean="0"/>
              <a:t>NFV</a:t>
            </a:r>
            <a:r>
              <a:rPr kumimoji="1" lang="zh-CN" altLang="en-US" dirty="0" smtClean="0"/>
              <a:t>的弹性实现特殊场景下的安全防护措施，如为数据中心提供</a:t>
            </a:r>
            <a:r>
              <a:rPr kumimoji="1" lang="en-US" altLang="zh-CN" dirty="0" err="1" smtClean="0"/>
              <a:t>DoS</a:t>
            </a:r>
            <a:r>
              <a:rPr kumimoji="1" lang="zh-CN" altLang="en-US" dirty="0" smtClean="0"/>
              <a:t>防御，加强企业网的安全准确性等</a:t>
            </a:r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13489" y="6176963"/>
            <a:ext cx="7929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补充资料：</a:t>
            </a:r>
            <a:r>
              <a:rPr lang="en" altLang="zh-CN" dirty="0" err="1" smtClean="0"/>
              <a:t>Bohatei</a:t>
            </a:r>
            <a:r>
              <a:rPr lang="en" altLang="zh-CN" dirty="0" smtClean="0"/>
              <a:t>: Flexible and Elastic </a:t>
            </a:r>
            <a:r>
              <a:rPr lang="en" altLang="zh-CN" dirty="0" err="1" smtClean="0"/>
              <a:t>DDoS</a:t>
            </a:r>
            <a:r>
              <a:rPr lang="en" altLang="zh-CN" dirty="0" smtClean="0"/>
              <a:t> Defense, security15</a:t>
            </a:r>
          </a:p>
          <a:p>
            <a:r>
              <a:rPr lang="zh-CN" altLang="en-US" dirty="0" smtClean="0"/>
              <a:t>                      </a:t>
            </a:r>
            <a:r>
              <a:rPr lang="en" altLang="zh-CN" dirty="0" smtClean="0"/>
              <a:t>PSI: Precise Security Instrumentation for Enterprise Networks</a:t>
            </a:r>
            <a:r>
              <a:rPr lang="en-US" altLang="zh-CN" dirty="0" smtClean="0"/>
              <a:t>, NDSS17</a:t>
            </a:r>
            <a:endParaRPr lang="en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06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题目</a:t>
            </a:r>
            <a:r>
              <a:rPr kumimoji="1" lang="en-US" altLang="zh-CN" dirty="0" smtClean="0"/>
              <a:t>3: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SDN</a:t>
            </a:r>
            <a:r>
              <a:rPr kumimoji="1" lang="zh-CN" altLang="en-US" dirty="0" smtClean="0"/>
              <a:t>数控平面一致性安全研究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背景</a:t>
            </a:r>
          </a:p>
          <a:p>
            <a:pPr lvl="1"/>
            <a:r>
              <a:rPr kumimoji="1" lang="en-US" altLang="zh-CN" dirty="0" smtClean="0"/>
              <a:t>SDN</a:t>
            </a:r>
            <a:r>
              <a:rPr kumimoji="1" lang="zh-CN" altLang="en-US" dirty="0" smtClean="0"/>
              <a:t>分离了数据平面和控制平面，在带来巨大管理收益的同时也带来不可忽略的安全问题，控制平面和数据平面存在短暂的状态不一致性</a:t>
            </a:r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题目参考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传统网络下控制平面和数据平面紧耦合，</a:t>
            </a:r>
            <a:r>
              <a:rPr kumimoji="1" lang="en-US" altLang="zh-CN" dirty="0" smtClean="0"/>
              <a:t>SDN</a:t>
            </a:r>
            <a:r>
              <a:rPr kumimoji="1" lang="zh-CN" altLang="en-US" dirty="0" smtClean="0"/>
              <a:t>带来了数据平面和控制平面的分离，必将带来控制平面状态和数据平面状态的短暂不一致，而这不一致很容易被攻击者利用，造成严重后果。</a:t>
            </a:r>
            <a:r>
              <a:rPr kumimoji="1" lang="zh-CN" altLang="en-US" b="1" dirty="0" smtClean="0"/>
              <a:t>分析和利用现有</a:t>
            </a:r>
            <a:r>
              <a:rPr kumimoji="1" lang="en-US" altLang="zh-CN" b="1" dirty="0" smtClean="0"/>
              <a:t>SDN</a:t>
            </a:r>
            <a:r>
              <a:rPr kumimoji="1" lang="zh-CN" altLang="en-US" b="1" dirty="0" smtClean="0"/>
              <a:t>数据控制平面的短暂一致性，尝试挖掘攻击后果，并提出相应的防护措施</a:t>
            </a:r>
            <a:r>
              <a:rPr kumimoji="1" lang="zh-CN" altLang="en-US" dirty="0" smtClean="0"/>
              <a:t>。</a:t>
            </a: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855F45D-0E12-F646-BDF1-EE8D5457DF12}"/>
              </a:ext>
            </a:extLst>
          </p:cNvPr>
          <p:cNvSpPr txBox="1"/>
          <p:nvPr/>
        </p:nvSpPr>
        <p:spPr>
          <a:xfrm>
            <a:off x="1534511" y="5853797"/>
            <a:ext cx="9417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补充资料：</a:t>
            </a:r>
            <a:r>
              <a:rPr lang="en" altLang="zh-CN" dirty="0" smtClean="0"/>
              <a:t>Identifier </a:t>
            </a:r>
            <a:r>
              <a:rPr lang="en" altLang="zh-CN" dirty="0"/>
              <a:t>Binding Attacks and Defenses in Software-Defined Networks, security17</a:t>
            </a:r>
          </a:p>
          <a:p>
            <a:r>
              <a:rPr lang="zh-CN" altLang="en-US" dirty="0" smtClean="0"/>
              <a:t>                      </a:t>
            </a:r>
            <a:r>
              <a:rPr lang="en" altLang="zh-CN" dirty="0" smtClean="0"/>
              <a:t>Attacking </a:t>
            </a:r>
            <a:r>
              <a:rPr lang="en" altLang="zh-CN" dirty="0"/>
              <a:t>the Brain: Races in the SDN Control Plane, security17</a:t>
            </a:r>
          </a:p>
        </p:txBody>
      </p:sp>
    </p:spTree>
    <p:extLst>
      <p:ext uri="{BB962C8B-B14F-4D97-AF65-F5344CB8AC3E}">
        <p14:creationId xmlns:p14="http://schemas.microsoft.com/office/powerpoint/2010/main" val="184156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题目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NFV</a:t>
            </a:r>
            <a:r>
              <a:rPr kumimoji="1" lang="zh-CN" altLang="en-US" dirty="0" smtClean="0"/>
              <a:t>组链方式探究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背景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现在</a:t>
            </a:r>
            <a:r>
              <a:rPr lang="en-US" altLang="zh-CN" dirty="0" smtClean="0"/>
              <a:t>NFV</a:t>
            </a:r>
            <a:r>
              <a:rPr lang="zh-CN" altLang="en-US" dirty="0" smtClean="0"/>
              <a:t> 中</a:t>
            </a:r>
            <a:r>
              <a:rPr lang="zh-CN" altLang="en-US" dirty="0"/>
              <a:t>存在</a:t>
            </a:r>
            <a:r>
              <a:rPr lang="en-US" altLang="zh-CN" dirty="0"/>
              <a:t>service function chain (SFC)</a:t>
            </a:r>
            <a:r>
              <a:rPr lang="zh-CN" altLang="en-US" dirty="0"/>
              <a:t>的需求，即将多个</a:t>
            </a:r>
            <a:r>
              <a:rPr lang="en-US" altLang="zh-CN" dirty="0"/>
              <a:t>NF</a:t>
            </a:r>
            <a:r>
              <a:rPr lang="zh-CN" altLang="en-US" dirty="0"/>
              <a:t>组成一条链来提供更复杂的</a:t>
            </a:r>
            <a:r>
              <a:rPr lang="zh-CN" altLang="en-US" dirty="0" smtClean="0"/>
              <a:t>服务。目前主流</a:t>
            </a:r>
            <a:r>
              <a:rPr lang="zh-CN" altLang="en-US" dirty="0"/>
              <a:t>的组链方式存在两种，</a:t>
            </a:r>
            <a:r>
              <a:rPr lang="zh-CN" altLang="en-US" dirty="0" smtClean="0"/>
              <a:t>即</a:t>
            </a:r>
            <a:r>
              <a:rPr lang="en-US" altLang="zh-CN" dirty="0" err="1" smtClean="0"/>
              <a:t>NetVM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Netbricks</a:t>
            </a:r>
            <a:r>
              <a:rPr lang="zh-CN" altLang="en-US" dirty="0"/>
              <a:t>，但其实验结果均基于简单</a:t>
            </a:r>
            <a:r>
              <a:rPr lang="en-US" altLang="zh-CN" dirty="0"/>
              <a:t>NF</a:t>
            </a:r>
            <a:r>
              <a:rPr lang="zh-CN" altLang="en-US" dirty="0" smtClean="0"/>
              <a:t>进行测试</a:t>
            </a:r>
            <a:r>
              <a:rPr lang="zh-CN" altLang="en-US" dirty="0"/>
              <a:t>，缺乏较强的现实说服力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endParaRPr kumimoji="1" lang="zh-CN" altLang="en-US" dirty="0"/>
          </a:p>
          <a:p>
            <a:r>
              <a:rPr kumimoji="1" lang="zh-CN" altLang="en-US" dirty="0" smtClean="0"/>
              <a:t>题目参考</a:t>
            </a:r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lang="zh-CN" altLang="en-US" dirty="0" smtClean="0"/>
              <a:t>将</a:t>
            </a:r>
            <a:r>
              <a:rPr lang="zh-CN" altLang="en-US" dirty="0"/>
              <a:t>开源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NF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iptable</a:t>
            </a:r>
            <a:r>
              <a:rPr lang="zh-CN" altLang="en-US" dirty="0" smtClean="0"/>
              <a:t>等移植到现有两</a:t>
            </a:r>
            <a:r>
              <a:rPr lang="zh-CN" altLang="en-US" dirty="0"/>
              <a:t>个平台</a:t>
            </a:r>
            <a:r>
              <a:rPr lang="zh-CN" altLang="en-US" dirty="0" smtClean="0"/>
              <a:t>，通过对</a:t>
            </a:r>
            <a:r>
              <a:rPr lang="zh-CN" altLang="en-US" b="1" dirty="0" smtClean="0"/>
              <a:t>两</a:t>
            </a:r>
            <a:r>
              <a:rPr lang="zh-CN" altLang="en-US" b="1" dirty="0"/>
              <a:t>个平台的</a:t>
            </a:r>
            <a:r>
              <a:rPr lang="zh-CN" altLang="en-US" b="1" dirty="0" smtClean="0"/>
              <a:t>性能、灵活性等方面进行</a:t>
            </a:r>
            <a:r>
              <a:rPr lang="zh-CN" altLang="en-US" b="1" dirty="0"/>
              <a:t>对比</a:t>
            </a:r>
            <a:r>
              <a:rPr lang="zh-CN" altLang="en-US" b="1" dirty="0" smtClean="0"/>
              <a:t>，讨论展望</a:t>
            </a:r>
            <a:r>
              <a:rPr lang="zh-CN" altLang="en-US" b="1" dirty="0"/>
              <a:t>将来</a:t>
            </a:r>
            <a:r>
              <a:rPr lang="en-US" altLang="zh-CN" b="1" dirty="0"/>
              <a:t>NFV</a:t>
            </a:r>
            <a:r>
              <a:rPr lang="zh-CN" altLang="en-US" b="1" dirty="0"/>
              <a:t>组链的发展趋势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3913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题目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NFV</a:t>
            </a:r>
            <a:r>
              <a:rPr kumimoji="1" lang="zh-CN" altLang="en-US" dirty="0" smtClean="0"/>
              <a:t>组链方式探究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补充资料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1353801" cy="4743341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NetVM</a:t>
            </a:r>
            <a:r>
              <a:rPr lang="zh-CN" altLang="en-US" dirty="0" smtClean="0"/>
              <a:t>参考</a:t>
            </a:r>
            <a:r>
              <a:rPr lang="zh-CN" altLang="en-US" dirty="0"/>
              <a:t>资料：</a:t>
            </a:r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sz="2400" dirty="0" err="1" smtClean="0"/>
              <a:t>NetVM</a:t>
            </a:r>
            <a:r>
              <a:rPr lang="en-US" altLang="zh-CN" sz="2400" dirty="0"/>
              <a:t>: high performance and flexible networking using virtualization on commodity </a:t>
            </a:r>
            <a:r>
              <a:rPr lang="en-US" altLang="zh-CN" sz="2400" dirty="0" smtClean="0"/>
              <a:t>platforms.</a:t>
            </a:r>
            <a:r>
              <a:rPr lang="zh-CN" altLang="en-US" sz="2400" dirty="0" smtClean="0"/>
              <a:t> </a:t>
            </a:r>
            <a:r>
              <a:rPr lang="en-US" altLang="zh-CN" sz="2400" i="1" dirty="0" smtClean="0"/>
              <a:t>NSDI14</a:t>
            </a:r>
            <a:endParaRPr lang="en-US" altLang="zh-CN" sz="2400" i="1" dirty="0"/>
          </a:p>
          <a:p>
            <a:pPr marL="0" indent="0">
              <a:buNone/>
            </a:pPr>
            <a:r>
              <a:rPr lang="zh-CN" altLang="en-US" sz="2400" dirty="0" smtClean="0"/>
              <a:t>   </a:t>
            </a:r>
            <a:r>
              <a:rPr lang="en-US" altLang="zh-CN" sz="2400" dirty="0" err="1" smtClean="0"/>
              <a:t>OpenNetVM</a:t>
            </a:r>
            <a:r>
              <a:rPr lang="en-US" altLang="zh-CN" sz="2400" dirty="0"/>
              <a:t>: A platform for high performance network service </a:t>
            </a:r>
            <a:r>
              <a:rPr lang="en-US" altLang="zh-CN" sz="2400" dirty="0" smtClean="0"/>
              <a:t>chains.</a:t>
            </a:r>
            <a:r>
              <a:rPr lang="zh-CN" altLang="en-US" sz="2400" dirty="0" smtClean="0"/>
              <a:t> </a:t>
            </a:r>
            <a:r>
              <a:rPr lang="en-US" altLang="zh-CN" sz="2400" i="1" dirty="0" smtClean="0"/>
              <a:t>HotMIddlebox16</a:t>
            </a:r>
            <a:endParaRPr lang="zh-CN" altLang="en-US" sz="2400" i="1" dirty="0" smtClean="0"/>
          </a:p>
          <a:p>
            <a:r>
              <a:rPr lang="en-US" altLang="zh-CN" dirty="0" err="1" smtClean="0"/>
              <a:t>Netbricks</a:t>
            </a:r>
            <a:r>
              <a:rPr lang="zh-CN" altLang="en-US" dirty="0"/>
              <a:t>参考资料：</a:t>
            </a:r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sz="2400" dirty="0" err="1" smtClean="0"/>
              <a:t>SoftNIC</a:t>
            </a:r>
            <a:r>
              <a:rPr lang="en-US" altLang="zh-CN" sz="2400" dirty="0"/>
              <a:t>: A software NIC to augment </a:t>
            </a:r>
            <a:r>
              <a:rPr lang="en-US" altLang="zh-CN" sz="2400" dirty="0" smtClean="0"/>
              <a:t>hardware.</a:t>
            </a:r>
            <a:r>
              <a:rPr lang="zh-CN" altLang="en-US" sz="2400" dirty="0" smtClean="0"/>
              <a:t> </a:t>
            </a:r>
            <a:r>
              <a:rPr lang="en-US" altLang="zh-CN" sz="2400" i="1" dirty="0"/>
              <a:t>Technical Report </a:t>
            </a:r>
            <a:r>
              <a:rPr lang="en-US" altLang="zh-CN" sz="2400" i="1" dirty="0" smtClean="0"/>
              <a:t>UCB/EECS</a:t>
            </a:r>
            <a:endParaRPr lang="en-US" altLang="zh-CN" sz="2400" i="1" dirty="0"/>
          </a:p>
          <a:p>
            <a:pPr marL="0" indent="0">
              <a:buNone/>
            </a:pPr>
            <a:r>
              <a:rPr lang="zh-CN" altLang="en-US" sz="2400" dirty="0" smtClean="0"/>
              <a:t>   </a:t>
            </a:r>
            <a:r>
              <a:rPr lang="en-US" altLang="zh-CN" sz="2400" dirty="0" err="1" smtClean="0"/>
              <a:t>NetBricks</a:t>
            </a:r>
            <a:r>
              <a:rPr lang="en-US" altLang="zh-CN" sz="2400" dirty="0"/>
              <a:t>: Taking the V out of NFV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zh-CN" sz="2400" i="1" dirty="0" smtClean="0"/>
              <a:t>OSDI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16</a:t>
            </a:r>
            <a:endParaRPr lang="zh-CN" altLang="en-US" sz="2400" i="1" dirty="0" smtClean="0"/>
          </a:p>
          <a:p>
            <a:r>
              <a:rPr lang="en-US" altLang="zh-CN" dirty="0" err="1" smtClean="0"/>
              <a:t>Iptables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2"/>
              </a:rPr>
              <a:t>https://git.netfilter.org/iptables</a:t>
            </a:r>
            <a:r>
              <a:rPr lang="en-US" altLang="zh-CN" dirty="0" smtClean="0">
                <a:hlinkClick r:id="rId2"/>
              </a:rPr>
              <a:t>/</a:t>
            </a:r>
            <a:endParaRPr lang="zh-CN" altLang="en-US" dirty="0" smtClean="0"/>
          </a:p>
          <a:p>
            <a:r>
              <a:rPr lang="en-US" altLang="zh-CN" dirty="0" smtClean="0"/>
              <a:t>Snort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3"/>
              </a:rPr>
              <a:t>https://www.snort.org/</a:t>
            </a:r>
            <a:endParaRPr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81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题目</a:t>
            </a:r>
            <a:r>
              <a:rPr kumimoji="1" lang="en-US" altLang="zh-CN" dirty="0" smtClean="0"/>
              <a:t>5:</a:t>
            </a:r>
            <a:r>
              <a:rPr kumimoji="1" lang="zh-CN" altLang="en-US" dirty="0" smtClean="0"/>
              <a:t> 文献综述类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题目参考（选一个即可）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(1)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N</a:t>
            </a:r>
            <a:r>
              <a:rPr kumimoji="1" lang="en-US" altLang="zh-CN" dirty="0" smtClean="0"/>
              <a:t>etwork </a:t>
            </a:r>
            <a:r>
              <a:rPr kumimoji="1" lang="en-US" altLang="zh-CN" dirty="0" err="1" smtClean="0"/>
              <a:t>programability</a:t>
            </a:r>
            <a:r>
              <a:rPr kumimoji="1" lang="zh-CN" altLang="en-US" dirty="0" smtClean="0"/>
              <a:t>是网络发展历史上的一个重要问题。请分析</a:t>
            </a:r>
            <a:r>
              <a:rPr kumimoji="1" lang="en-US" altLang="zh-CN" dirty="0" smtClean="0"/>
              <a:t>network </a:t>
            </a:r>
            <a:r>
              <a:rPr kumimoji="1" lang="en-US" altLang="zh-CN" dirty="0" err="1" smtClean="0"/>
              <a:t>programability</a:t>
            </a:r>
            <a:r>
              <a:rPr kumimoji="1" lang="zh-CN" altLang="en-US" dirty="0" smtClean="0"/>
              <a:t>历史上的努力（例如主动网络）与今天的</a:t>
            </a:r>
            <a:r>
              <a:rPr kumimoji="1" lang="en-US" altLang="zh-CN" dirty="0" smtClean="0"/>
              <a:t>network </a:t>
            </a:r>
            <a:r>
              <a:rPr kumimoji="1" lang="en-US" altLang="zh-CN" dirty="0" err="1" smtClean="0"/>
              <a:t>programability</a:t>
            </a:r>
            <a:r>
              <a:rPr kumimoji="1" lang="zh-CN" altLang="en-US" dirty="0" smtClean="0"/>
              <a:t>技术的区别，为何前面的没有成功，而近年来这些技术得到更大关注。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(2)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SDN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NFV</a:t>
            </a:r>
            <a:r>
              <a:rPr kumimoji="1" lang="zh-CN" altLang="en-US" dirty="0" smtClean="0"/>
              <a:t>这类可编程网络构架，与</a:t>
            </a:r>
            <a:r>
              <a:rPr kumimoji="1" lang="en-US" altLang="zh-CN" dirty="0" smtClean="0"/>
              <a:t>TCP/IP</a:t>
            </a:r>
            <a:r>
              <a:rPr kumimoji="1" lang="zh-CN" altLang="en-US" dirty="0" smtClean="0"/>
              <a:t>这类分层协议的网络体系结构，到底两者之间是什么关系，是竞争、替代，还是什么其他关系？请就此展开文献调研和论文论述。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(3) </a:t>
            </a:r>
            <a:r>
              <a:rPr kumimoji="1" lang="zh-CN" altLang="en-US" dirty="0" smtClean="0"/>
              <a:t>随着更多的社会基础设施转移到互联网上，网络空间安全正变得日益重要。现实生活中网络安全问题层出不穷，屡禁不止，请从体系结构的角度分析其原因，并结合思考和调研提出自己的解决思路。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12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其他题目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smtClean="0"/>
              <a:t>SDN</a:t>
            </a:r>
            <a:r>
              <a:rPr kumimoji="1" lang="zh-CN" altLang="en-US" sz="2400" dirty="0" smtClean="0"/>
              <a:t>控制器核心功能的安全性：</a:t>
            </a:r>
            <a:r>
              <a:rPr kumimoji="1" lang="en-US" altLang="zh-CN" sz="2400" dirty="0" smtClean="0"/>
              <a:t>SDN</a:t>
            </a:r>
            <a:r>
              <a:rPr kumimoji="1" lang="zh-CN" altLang="en-US" sz="2400" dirty="0" smtClean="0"/>
              <a:t>控制器防护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SDN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IPv4/6</a:t>
            </a:r>
            <a:r>
              <a:rPr lang="zh-CN" altLang="en-US" dirty="0" smtClean="0"/>
              <a:t>互通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……</a:t>
            </a:r>
            <a:endParaRPr lang="zh-CN" altLang="en-US" dirty="0" smtClean="0"/>
          </a:p>
          <a:p>
            <a:pPr marL="228600" lvl="1">
              <a:spcBef>
                <a:spcPts val="1000"/>
              </a:spcBef>
            </a:pPr>
            <a:endParaRPr lang="zh-CN" altLang="en-US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dirty="0" smtClean="0"/>
              <a:t>欢迎自主创新</a:t>
            </a:r>
            <a:r>
              <a:rPr lang="zh-CN" altLang="en-US" dirty="0" smtClean="0"/>
              <a:t>想法</a:t>
            </a:r>
          </a:p>
          <a:p>
            <a:pPr marL="0" lvl="1" indent="0">
              <a:spcBef>
                <a:spcPts val="1000"/>
              </a:spcBef>
              <a:buNone/>
            </a:pPr>
            <a:endParaRPr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346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4020</TotalTime>
  <Words>1025</Words>
  <Application>Microsoft Macintosh PowerPoint</Application>
  <PresentationFormat>宽屏</PresentationFormat>
  <Paragraphs>63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Mangal</vt:lpstr>
      <vt:lpstr>宋体</vt:lpstr>
      <vt:lpstr>Arial</vt:lpstr>
      <vt:lpstr>Office 主题</vt:lpstr>
      <vt:lpstr>互联网络体系结构及其安全课程大作业</vt:lpstr>
      <vt:lpstr>课程大作业</vt:lpstr>
      <vt:lpstr>题目1: P4语言实现数据中心场景交换机</vt:lpstr>
      <vt:lpstr>题目2: 利用SDN/NFV支撑网络安全</vt:lpstr>
      <vt:lpstr>题目3: SDN数控平面一致性安全研究</vt:lpstr>
      <vt:lpstr>题目4 NFV组链方式探究</vt:lpstr>
      <vt:lpstr>题目4 NFV组链方式探究 (补充资料)</vt:lpstr>
      <vt:lpstr>题目5: 文献综述类</vt:lpstr>
      <vt:lpstr>其他题目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互联网络体系结构及其安全课程大作业</dc:title>
  <dc:creator>Zhang Yiran</dc:creator>
  <cp:lastModifiedBy>Zhang Yiran</cp:lastModifiedBy>
  <cp:revision>120</cp:revision>
  <dcterms:created xsi:type="dcterms:W3CDTF">2018-10-26T14:09:05Z</dcterms:created>
  <dcterms:modified xsi:type="dcterms:W3CDTF">2018-11-01T10:44:55Z</dcterms:modified>
</cp:coreProperties>
</file>