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9" r:id="rId10"/>
    <p:sldId id="265" r:id="rId11"/>
    <p:sldId id="267" r:id="rId12"/>
    <p:sldId id="268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11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61F6E-738B-4BE7-B35C-E8145D45629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32E3A-9E2F-4E9C-A9DD-C98AA1FD0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text classification, it is assumed that a ground truth exists such that it specifies how a document should be classified. However, because it isn’t known how it should be classified, text classification consists in building a method that approximates this classification.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32E3A-9E2F-4E9C-A9DD-C98AA1FD0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7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8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3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0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F4CA068-C05E-48F4-B628-CFF893DB42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F7CD4D4-EA03-4AEF-8C96-7965B53AFB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3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8ACF-622A-48FA-8063-958F33061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in Automated Text  Categorization</a:t>
            </a:r>
            <a:br>
              <a:rPr lang="en-US" dirty="0"/>
            </a:br>
            <a:r>
              <a:rPr lang="en-US" sz="3100" dirty="0"/>
              <a:t>By: Fabrizio </a:t>
            </a:r>
            <a:r>
              <a:rPr lang="en-US" sz="3100" dirty="0" err="1"/>
              <a:t>Sebastiani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9AEA2-F1A3-443D-BEA0-12F22C760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000" dirty="0"/>
              <a:t>Yuha Yi</a:t>
            </a:r>
            <a:br>
              <a:rPr lang="en-US" sz="4000" dirty="0"/>
            </a:br>
            <a:r>
              <a:rPr lang="en-US" sz="4000" dirty="0"/>
              <a:t>Stats 517</a:t>
            </a:r>
          </a:p>
        </p:txBody>
      </p:sp>
    </p:spTree>
    <p:extLst>
      <p:ext uri="{BB962C8B-B14F-4D97-AF65-F5344CB8AC3E}">
        <p14:creationId xmlns:p14="http://schemas.microsoft.com/office/powerpoint/2010/main" val="159425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FE1E-51A3-4F89-8CFB-CDC8F208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5131-9713-457F-846E-5E7F7F95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6782"/>
          </a:xfrm>
        </p:spPr>
        <p:txBody>
          <a:bodyPr>
            <a:normAutofit/>
          </a:bodyPr>
          <a:lstStyle/>
          <a:p>
            <a:r>
              <a:rPr lang="en-US" sz="2400" dirty="0"/>
              <a:t>Full text indexing</a:t>
            </a:r>
          </a:p>
          <a:p>
            <a:r>
              <a:rPr lang="en-US" sz="2400" dirty="0"/>
              <a:t>Partial text indexing</a:t>
            </a:r>
          </a:p>
          <a:p>
            <a:pPr lvl="1"/>
            <a:r>
              <a:rPr lang="en-US" sz="2000" dirty="0"/>
              <a:t>Metadata</a:t>
            </a:r>
          </a:p>
          <a:p>
            <a:r>
              <a:rPr lang="en-US" sz="2400" dirty="0"/>
              <a:t>Bag of Words method</a:t>
            </a:r>
          </a:p>
          <a:p>
            <a:pPr lvl="1"/>
            <a:r>
              <a:rPr lang="en-US" sz="2000" dirty="0"/>
              <a:t>Frequency</a:t>
            </a:r>
          </a:p>
          <a:p>
            <a:pPr lvl="1"/>
            <a:r>
              <a:rPr lang="en-US" sz="2000" dirty="0"/>
              <a:t>N-grams</a:t>
            </a:r>
          </a:p>
          <a:p>
            <a:pPr lvl="1"/>
            <a:r>
              <a:rPr lang="en-US" sz="2000" dirty="0"/>
              <a:t>Inverse document frequency factor</a:t>
            </a:r>
          </a:p>
          <a:p>
            <a:r>
              <a:rPr lang="en-US" sz="2400" dirty="0"/>
              <a:t>Automatic identification of genre</a:t>
            </a:r>
          </a:p>
          <a:p>
            <a:r>
              <a:rPr lang="en-US" sz="2400" dirty="0"/>
              <a:t>Language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83747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2CDC-377B-4F1A-AA93-F51CD9C1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D1A3-6150-4242-AD90-11090005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9486"/>
          </a:xfrm>
        </p:spPr>
        <p:txBody>
          <a:bodyPr>
            <a:normAutofit/>
          </a:bodyPr>
          <a:lstStyle/>
          <a:p>
            <a:r>
              <a:rPr lang="en-US" sz="2400" dirty="0"/>
              <a:t>Train Test set </a:t>
            </a:r>
          </a:p>
          <a:p>
            <a:r>
              <a:rPr lang="en-US" sz="2400" dirty="0"/>
              <a:t>Labelled corpus</a:t>
            </a:r>
          </a:p>
          <a:p>
            <a:pPr lvl="1"/>
            <a:r>
              <a:rPr lang="en-US" sz="2000" dirty="0"/>
              <a:t>A set of documents previous classified</a:t>
            </a:r>
          </a:p>
          <a:p>
            <a:pPr lvl="1"/>
            <a:r>
              <a:rPr lang="en-US" sz="2000" dirty="0"/>
              <a:t>Glimpse of the ground truth</a:t>
            </a:r>
          </a:p>
          <a:p>
            <a:pPr marL="324000" lvl="1" indent="0">
              <a:buNone/>
            </a:pPr>
            <a:endParaRPr lang="en-US" sz="2000" dirty="0"/>
          </a:p>
          <a:p>
            <a:r>
              <a:rPr lang="en-US" sz="2400" dirty="0"/>
              <a:t>Alternative approach, K-fold cross validation</a:t>
            </a:r>
          </a:p>
          <a:p>
            <a:pPr lvl="1"/>
            <a:r>
              <a:rPr lang="en-US" sz="2000" dirty="0"/>
              <a:t>Common when training corpus is small</a:t>
            </a:r>
          </a:p>
          <a:p>
            <a:pPr lvl="1"/>
            <a:r>
              <a:rPr lang="en-US" sz="2000" dirty="0"/>
              <a:t>Corpus partitioned into sets</a:t>
            </a:r>
          </a:p>
        </p:txBody>
      </p:sp>
    </p:spTree>
    <p:extLst>
      <p:ext uri="{BB962C8B-B14F-4D97-AF65-F5344CB8AC3E}">
        <p14:creationId xmlns:p14="http://schemas.microsoft.com/office/powerpoint/2010/main" val="214453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0091-950B-4F14-8170-B3C907D3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B085-7305-4922-B3A4-4C4C535B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FB144-A8C6-4BE9-8E84-6A9C8F18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858" y="1783301"/>
            <a:ext cx="5818282" cy="44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3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AA83-38A3-4283-82C4-4105282B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Categorization Effectiveness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704AA-001F-42F6-B7C8-533E89CE1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137" y="2666906"/>
            <a:ext cx="8175725" cy="32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1EFF39-1153-4A4D-B4F0-36AD47DC475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"/>
          <a:stretch/>
        </p:blipFill>
        <p:spPr bwMode="auto">
          <a:xfrm>
            <a:off x="2906548" y="661172"/>
            <a:ext cx="6032736" cy="6111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791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8DFC-9379-4B6A-900A-09E724FA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DC3D-F437-4B61-8C61-C8C9593D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Application in technology based era</a:t>
            </a:r>
          </a:p>
          <a:p>
            <a:r>
              <a:rPr lang="en-US" sz="2400" dirty="0"/>
              <a:t>Information Retrieval</a:t>
            </a:r>
          </a:p>
          <a:p>
            <a:r>
              <a:rPr lang="en-US" sz="2400" dirty="0"/>
              <a:t>Forecasting Businesses</a:t>
            </a:r>
          </a:p>
          <a:p>
            <a:r>
              <a:rPr lang="en-US" sz="2400" dirty="0"/>
              <a:t>Sentiment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0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2D4B-F475-44F8-AB7E-C9CB75E3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4C2A-7039-4042-924C-A7679988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Building text classifiers, i.e. software systems that classify documents into pre-defined categories (classes or labels)</a:t>
            </a:r>
          </a:p>
          <a:p>
            <a:r>
              <a:rPr lang="en-US" sz="2400" dirty="0"/>
              <a:t>News paper has pre-defined categories</a:t>
            </a:r>
          </a:p>
          <a:p>
            <a:pPr lvl="1"/>
            <a:r>
              <a:rPr lang="en-US" sz="2000" dirty="0"/>
              <a:t>Weather, Crime, Sports</a:t>
            </a:r>
          </a:p>
        </p:txBody>
      </p:sp>
    </p:spTree>
    <p:extLst>
      <p:ext uri="{BB962C8B-B14F-4D97-AF65-F5344CB8AC3E}">
        <p14:creationId xmlns:p14="http://schemas.microsoft.com/office/powerpoint/2010/main" val="173459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2C75-EAF1-4279-83BD-FA2731F7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9A06-828D-4495-88BA-9AF65A3B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Assumption of Ground Truth that specifies how documents should be classified</a:t>
            </a:r>
          </a:p>
          <a:p>
            <a:pPr lvl="1"/>
            <a:r>
              <a:rPr lang="en-US" sz="2000" dirty="0"/>
              <a:t>We know it exists, but how should it classify?</a:t>
            </a:r>
          </a:p>
          <a:p>
            <a:pPr lvl="1"/>
            <a:r>
              <a:rPr lang="en-US" sz="2000" dirty="0"/>
              <a:t>TC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1126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11B9-BD46-4DE3-B229-DFD30FE7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Single-Label &amp; Multi-Label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36DD-DCE4-463C-83EC-E915E359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Single-Label</a:t>
            </a:r>
          </a:p>
          <a:p>
            <a:pPr lvl="1"/>
            <a:r>
              <a:rPr lang="en-US" sz="2000" dirty="0"/>
              <a:t>One category to each document</a:t>
            </a:r>
          </a:p>
          <a:p>
            <a:pPr lvl="1"/>
            <a:r>
              <a:rPr lang="en-US" sz="2000" dirty="0"/>
              <a:t>More general and most common in TC</a:t>
            </a:r>
          </a:p>
          <a:p>
            <a:r>
              <a:rPr lang="en-US" sz="2400" dirty="0"/>
              <a:t>Multi-Label</a:t>
            </a:r>
          </a:p>
          <a:p>
            <a:pPr lvl="1"/>
            <a:r>
              <a:rPr lang="en-US" sz="2000" dirty="0"/>
              <a:t>Any number of categories can be assigned to each document.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4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4A7A-15FC-4A9A-9057-CD0581E7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and Document pivoted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1EAA-8B50-4F74-884A-F9C237B9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1247"/>
          </a:xfrm>
        </p:spPr>
        <p:txBody>
          <a:bodyPr>
            <a:normAutofit/>
          </a:bodyPr>
          <a:lstStyle/>
          <a:p>
            <a:r>
              <a:rPr lang="en-US" sz="2400" dirty="0"/>
              <a:t>Document Pivoted Classification – DPC (Most Common)</a:t>
            </a:r>
          </a:p>
          <a:p>
            <a:pPr lvl="1"/>
            <a:r>
              <a:rPr lang="en-US" sz="2000" dirty="0"/>
              <a:t>Given a document in a set of Documents, find all categories in set C under which it should be filled</a:t>
            </a:r>
          </a:p>
          <a:p>
            <a:r>
              <a:rPr lang="en-US" sz="2400" dirty="0"/>
              <a:t>Category Pivoted Classification – CPC</a:t>
            </a:r>
          </a:p>
          <a:p>
            <a:pPr lvl="1"/>
            <a:r>
              <a:rPr lang="en-US" sz="2000" dirty="0"/>
              <a:t>Given a category in a set of Categories, find all documents that should be filed under it</a:t>
            </a:r>
          </a:p>
          <a:p>
            <a:r>
              <a:rPr lang="en-US" sz="2400" dirty="0"/>
              <a:t>DPC when documents are available one at a time </a:t>
            </a:r>
          </a:p>
          <a:p>
            <a:pPr lvl="1"/>
            <a:r>
              <a:rPr lang="en-US" sz="2000" dirty="0"/>
              <a:t>Email filtering</a:t>
            </a:r>
          </a:p>
          <a:p>
            <a:r>
              <a:rPr lang="en-US" sz="2400" dirty="0"/>
              <a:t>CPC when new categories may be added after documents have already been classified</a:t>
            </a:r>
          </a:p>
          <a:p>
            <a:pPr lvl="1"/>
            <a:r>
              <a:rPr lang="en-US" sz="2000" dirty="0"/>
              <a:t>Patent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7786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1CA8-5763-43AD-9299-F7F3F1EA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87F3-0AB0-483D-8192-8F4620C9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52065"/>
          </a:xfrm>
        </p:spPr>
        <p:txBody>
          <a:bodyPr>
            <a:normAutofit/>
          </a:bodyPr>
          <a:lstStyle/>
          <a:p>
            <a:r>
              <a:rPr lang="en-US" sz="2400" dirty="0"/>
              <a:t>Document Filtering – Delivering proper documents to correct audience</a:t>
            </a:r>
          </a:p>
          <a:p>
            <a:pPr lvl="1"/>
            <a:r>
              <a:rPr lang="en-US" sz="2000" dirty="0"/>
              <a:t>Sports magazine (</a:t>
            </a:r>
            <a:r>
              <a:rPr lang="en-US" sz="2000" dirty="0" err="1"/>
              <a:t>boolean</a:t>
            </a:r>
            <a:r>
              <a:rPr lang="en-US" sz="2000" dirty="0"/>
              <a:t> example)</a:t>
            </a:r>
          </a:p>
          <a:p>
            <a:pPr lvl="1"/>
            <a:r>
              <a:rPr lang="en-US" sz="2000" dirty="0"/>
              <a:t>Email filtering</a:t>
            </a:r>
          </a:p>
          <a:p>
            <a:pPr lvl="2"/>
            <a:r>
              <a:rPr lang="en-US" sz="1800" dirty="0"/>
              <a:t>Key words</a:t>
            </a:r>
          </a:p>
          <a:p>
            <a:r>
              <a:rPr lang="en-US" sz="2400" dirty="0"/>
              <a:t>Sentiment Analysis</a:t>
            </a:r>
          </a:p>
          <a:p>
            <a:pPr lvl="1"/>
            <a:r>
              <a:rPr lang="en-US" sz="2000" dirty="0"/>
              <a:t>Customer review – Multi labeled</a:t>
            </a:r>
          </a:p>
          <a:p>
            <a:pPr lvl="2"/>
            <a:r>
              <a:rPr lang="en-US" sz="1800" dirty="0"/>
              <a:t>Positive or Negative Review</a:t>
            </a:r>
          </a:p>
          <a:p>
            <a:pPr lvl="2"/>
            <a:r>
              <a:rPr lang="en-US" sz="1800" dirty="0"/>
              <a:t>Question, inquiry, or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6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C31C-2303-473A-8E47-BE794CAE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79D0-667D-4117-B7F7-73F3572F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Word Sense Disambiguation</a:t>
            </a:r>
          </a:p>
          <a:p>
            <a:endParaRPr lang="en-US" sz="2400" dirty="0"/>
          </a:p>
          <a:p>
            <a:r>
              <a:rPr lang="en-US" sz="2400" dirty="0"/>
              <a:t>Going to the fair</a:t>
            </a:r>
          </a:p>
          <a:p>
            <a:r>
              <a:rPr lang="en-US" sz="2400" dirty="0"/>
              <a:t>That was not fair</a:t>
            </a:r>
          </a:p>
          <a:p>
            <a:r>
              <a:rPr lang="en-US" sz="2400" dirty="0"/>
              <a:t>Bag of words</a:t>
            </a:r>
          </a:p>
        </p:txBody>
      </p:sp>
    </p:spTree>
    <p:extLst>
      <p:ext uri="{BB962C8B-B14F-4D97-AF65-F5344CB8AC3E}">
        <p14:creationId xmlns:p14="http://schemas.microsoft.com/office/powerpoint/2010/main" val="126556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4775-50F6-4577-B7A2-3716D632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DCA2-4A50-444D-8FFB-7629E719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Pre-processing</a:t>
            </a:r>
          </a:p>
          <a:p>
            <a:r>
              <a:rPr lang="en-US" sz="2400" dirty="0"/>
              <a:t>Removing stop words (topic neutral)</a:t>
            </a:r>
          </a:p>
          <a:p>
            <a:r>
              <a:rPr lang="en-US" sz="2400" dirty="0"/>
              <a:t>Stemming</a:t>
            </a:r>
          </a:p>
          <a:p>
            <a:pPr lvl="1"/>
            <a:r>
              <a:rPr lang="en-US" sz="2000" dirty="0"/>
              <a:t>Fishing, fisher, fished</a:t>
            </a:r>
          </a:p>
          <a:p>
            <a:pPr lvl="1"/>
            <a:r>
              <a:rPr lang="en-US" sz="2000" dirty="0"/>
              <a:t>Fish</a:t>
            </a:r>
          </a:p>
          <a:p>
            <a:r>
              <a:rPr lang="en-US" sz="2200" dirty="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5085480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377</Words>
  <Application>Microsoft Office PowerPoint</Application>
  <PresentationFormat>Widescreen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Machine Learning in Automated Text  Categorization By: Fabrizio Sebastiani</vt:lpstr>
      <vt:lpstr>Introduction</vt:lpstr>
      <vt:lpstr>Text Classification</vt:lpstr>
      <vt:lpstr>Text Classification</vt:lpstr>
      <vt:lpstr>Single-Label &amp; Multi-Label</vt:lpstr>
      <vt:lpstr>Category and Document pivoted Classification</vt:lpstr>
      <vt:lpstr>Indexing and Information Retrieval</vt:lpstr>
      <vt:lpstr>Error</vt:lpstr>
      <vt:lpstr>Solution</vt:lpstr>
      <vt:lpstr>Indexing and Information Retrieval</vt:lpstr>
      <vt:lpstr>Machine Learning</vt:lpstr>
      <vt:lpstr>The Process</vt:lpstr>
      <vt:lpstr>Text Categorization Effectiveness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Automated Text Categorization By: Fabrizio Sebastiani</dc:title>
  <dc:creator>Yuha Yi</dc:creator>
  <cp:lastModifiedBy>Yuha Yi</cp:lastModifiedBy>
  <cp:revision>17</cp:revision>
  <dcterms:created xsi:type="dcterms:W3CDTF">2018-11-04T21:24:35Z</dcterms:created>
  <dcterms:modified xsi:type="dcterms:W3CDTF">2018-11-15T08:31:20Z</dcterms:modified>
</cp:coreProperties>
</file>